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59" r:id="rId4"/>
    <p:sldId id="261" r:id="rId5"/>
    <p:sldId id="262" r:id="rId6"/>
    <p:sldId id="263" r:id="rId7"/>
  </p:sldIdLst>
  <p:sldSz cx="13004800" cy="9753600"/>
  <p:notesSz cx="6858000" cy="9144000"/>
  <p:defaultTextStyle>
    <a:lvl1pPr algn="ctr" defTabSz="584200">
      <a:defRPr sz="4000">
        <a:solidFill>
          <a:srgbClr val="FFFFFF"/>
        </a:solidFill>
        <a:latin typeface="+mn-lt"/>
        <a:ea typeface="+mn-ea"/>
        <a:cs typeface="+mn-cs"/>
        <a:sym typeface="Avenir Light"/>
      </a:defRPr>
    </a:lvl1pPr>
    <a:lvl2pPr indent="228600" algn="ctr" defTabSz="584200">
      <a:defRPr sz="4000">
        <a:solidFill>
          <a:srgbClr val="FFFFFF"/>
        </a:solidFill>
        <a:latin typeface="+mn-lt"/>
        <a:ea typeface="+mn-ea"/>
        <a:cs typeface="+mn-cs"/>
        <a:sym typeface="Avenir Light"/>
      </a:defRPr>
    </a:lvl2pPr>
    <a:lvl3pPr indent="457200" algn="ctr" defTabSz="584200">
      <a:defRPr sz="4000">
        <a:solidFill>
          <a:srgbClr val="FFFFFF"/>
        </a:solidFill>
        <a:latin typeface="+mn-lt"/>
        <a:ea typeface="+mn-ea"/>
        <a:cs typeface="+mn-cs"/>
        <a:sym typeface="Avenir Light"/>
      </a:defRPr>
    </a:lvl3pPr>
    <a:lvl4pPr indent="685800" algn="ctr" defTabSz="584200">
      <a:defRPr sz="4000">
        <a:solidFill>
          <a:srgbClr val="FFFFFF"/>
        </a:solidFill>
        <a:latin typeface="+mn-lt"/>
        <a:ea typeface="+mn-ea"/>
        <a:cs typeface="+mn-cs"/>
        <a:sym typeface="Avenir Light"/>
      </a:defRPr>
    </a:lvl4pPr>
    <a:lvl5pPr indent="914400" algn="ctr" defTabSz="584200">
      <a:defRPr sz="4000">
        <a:solidFill>
          <a:srgbClr val="FFFFFF"/>
        </a:solidFill>
        <a:latin typeface="+mn-lt"/>
        <a:ea typeface="+mn-ea"/>
        <a:cs typeface="+mn-cs"/>
        <a:sym typeface="Avenir Light"/>
      </a:defRPr>
    </a:lvl5pPr>
    <a:lvl6pPr indent="1143000" algn="ctr" defTabSz="584200">
      <a:defRPr sz="4000">
        <a:solidFill>
          <a:srgbClr val="FFFFFF"/>
        </a:solidFill>
        <a:latin typeface="+mn-lt"/>
        <a:ea typeface="+mn-ea"/>
        <a:cs typeface="+mn-cs"/>
        <a:sym typeface="Avenir Light"/>
      </a:defRPr>
    </a:lvl6pPr>
    <a:lvl7pPr indent="1371600" algn="ctr" defTabSz="584200">
      <a:defRPr sz="4000">
        <a:solidFill>
          <a:srgbClr val="FFFFFF"/>
        </a:solidFill>
        <a:latin typeface="+mn-lt"/>
        <a:ea typeface="+mn-ea"/>
        <a:cs typeface="+mn-cs"/>
        <a:sym typeface="Avenir Light"/>
      </a:defRPr>
    </a:lvl7pPr>
    <a:lvl8pPr indent="1600200" algn="ctr" defTabSz="584200">
      <a:defRPr sz="4000">
        <a:solidFill>
          <a:srgbClr val="FFFFFF"/>
        </a:solidFill>
        <a:latin typeface="+mn-lt"/>
        <a:ea typeface="+mn-ea"/>
        <a:cs typeface="+mn-cs"/>
        <a:sym typeface="Avenir Light"/>
      </a:defRPr>
    </a:lvl8pPr>
    <a:lvl9pPr indent="1828800" algn="ctr" defTabSz="584200">
      <a:defRPr sz="4000">
        <a:solidFill>
          <a:srgbClr val="FFFFFF"/>
        </a:solidFill>
        <a:latin typeface="+mn-lt"/>
        <a:ea typeface="+mn-ea"/>
        <a:cs typeface="+mn-cs"/>
        <a:sym typeface="Avenir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0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wholeTbl>
    <a:band2H>
      <a:tcTxStyle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32829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E4E5C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5D7FF"/>
        </a:fontRef>
        <a:srgbClr val="55D7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1" autoAdjust="0"/>
  </p:normalViewPr>
  <p:slideViewPr>
    <p:cSldViewPr>
      <p:cViewPr varScale="1">
        <p:scale>
          <a:sx n="82" d="100"/>
          <a:sy n="82" d="100"/>
        </p:scale>
        <p:origin x="750" y="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42" y="271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Remaining Cumulative Work</c:v>
          </c:tx>
          <c:spPr>
            <a:ln w="22225" cap="rnd" cmpd="sng" algn="ctr">
              <a:solidFill>
                <a:schemeClr val="accent1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15"/>
              <c:pt idx="0">
                <c:v>10/12/14</c:v>
              </c:pt>
              <c:pt idx="1">
                <c:v>10/26/14</c:v>
              </c:pt>
              <c:pt idx="2">
                <c:v>11/9/14</c:v>
              </c:pt>
              <c:pt idx="3">
                <c:v>11/23/14</c:v>
              </c:pt>
              <c:pt idx="4">
                <c:v>12/7/14</c:v>
              </c:pt>
              <c:pt idx="5">
                <c:v>12/21/14</c:v>
              </c:pt>
              <c:pt idx="6">
                <c:v>1/4/15</c:v>
              </c:pt>
              <c:pt idx="7">
                <c:v>1/18/15</c:v>
              </c:pt>
              <c:pt idx="8">
                <c:v>2/1/15</c:v>
              </c:pt>
              <c:pt idx="9">
                <c:v>2/15/15</c:v>
              </c:pt>
              <c:pt idx="10">
                <c:v>3/1/15</c:v>
              </c:pt>
              <c:pt idx="11">
                <c:v>3/15/15</c:v>
              </c:pt>
              <c:pt idx="12">
                <c:v>3/29/15</c:v>
              </c:pt>
              <c:pt idx="13">
                <c:v>4/12/15</c:v>
              </c:pt>
              <c:pt idx="14">
                <c:v>4/26/15</c:v>
              </c:pt>
            </c:strLit>
          </c:cat>
          <c:val>
            <c:numLit>
              <c:formatCode>#,##0_ "hrs"</c:formatCode>
              <c:ptCount val="15"/>
              <c:pt idx="0">
                <c:v>583.7833333333333</c:v>
              </c:pt>
              <c:pt idx="1">
                <c:v>539.7833333333333</c:v>
              </c:pt>
              <c:pt idx="2">
                <c:v>539.7833333333333</c:v>
              </c:pt>
              <c:pt idx="3">
                <c:v>539.7833333333333</c:v>
              </c:pt>
              <c:pt idx="4">
                <c:v>539.7833333333333</c:v>
              </c:pt>
              <c:pt idx="5">
                <c:v>539.7833333333333</c:v>
              </c:pt>
              <c:pt idx="6">
                <c:v>539.7833333333333</c:v>
              </c:pt>
              <c:pt idx="7">
                <c:v>457.78333333333336</c:v>
              </c:pt>
              <c:pt idx="8">
                <c:v>337.75</c:v>
              </c:pt>
              <c:pt idx="9">
                <c:v>201.75</c:v>
              </c:pt>
              <c:pt idx="10">
                <c:v>180.1</c:v>
              </c:pt>
              <c:pt idx="11">
                <c:v>122.75</c:v>
              </c:pt>
              <c:pt idx="12">
                <c:v>50.25</c:v>
              </c:pt>
              <c:pt idx="13">
                <c:v>6.25</c:v>
              </c:pt>
              <c:pt idx="14">
                <c:v>1.75</c:v>
              </c:pt>
            </c:numLit>
          </c:val>
          <c:smooth val="0"/>
        </c:ser>
        <c:ser>
          <c:idx val="1"/>
          <c:order val="1"/>
          <c:tx>
            <c:v>Remaining Cumulative Actual Work</c:v>
          </c:tx>
          <c:spPr>
            <a:ln w="22225" cap="rnd" cmpd="sng" algn="ctr">
              <a:solidFill>
                <a:schemeClr val="accent2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15"/>
              <c:pt idx="0">
                <c:v>10/12/14</c:v>
              </c:pt>
              <c:pt idx="1">
                <c:v>10/26/14</c:v>
              </c:pt>
              <c:pt idx="2">
                <c:v>11/9/14</c:v>
              </c:pt>
              <c:pt idx="3">
                <c:v>11/23/14</c:v>
              </c:pt>
              <c:pt idx="4">
                <c:v>12/7/14</c:v>
              </c:pt>
              <c:pt idx="5">
                <c:v>12/21/14</c:v>
              </c:pt>
              <c:pt idx="6">
                <c:v>1/4/15</c:v>
              </c:pt>
              <c:pt idx="7">
                <c:v>1/18/15</c:v>
              </c:pt>
              <c:pt idx="8">
                <c:v>2/1/15</c:v>
              </c:pt>
              <c:pt idx="9">
                <c:v>2/15/15</c:v>
              </c:pt>
              <c:pt idx="10">
                <c:v>3/1/15</c:v>
              </c:pt>
              <c:pt idx="11">
                <c:v>3/15/15</c:v>
              </c:pt>
              <c:pt idx="12">
                <c:v>3/29/15</c:v>
              </c:pt>
              <c:pt idx="13">
                <c:v>4/12/15</c:v>
              </c:pt>
              <c:pt idx="14">
                <c:v>4/26/15</c:v>
              </c:pt>
            </c:strLit>
          </c:cat>
          <c:val>
            <c:numLit>
              <c:formatCode>#,##0_ "hrs"</c:formatCode>
              <c:ptCount val="15"/>
              <c:pt idx="0">
                <c:v>585.7833333333333</c:v>
              </c:pt>
              <c:pt idx="1">
                <c:v>541.7833333333333</c:v>
              </c:pt>
              <c:pt idx="2">
                <c:v>541.7833333333333</c:v>
              </c:pt>
              <c:pt idx="3">
                <c:v>541.7833333333333</c:v>
              </c:pt>
              <c:pt idx="4">
                <c:v>541.7833333333333</c:v>
              </c:pt>
              <c:pt idx="5">
                <c:v>541.7833333333333</c:v>
              </c:pt>
              <c:pt idx="6">
                <c:v>541.7833333333333</c:v>
              </c:pt>
              <c:pt idx="7">
                <c:v>459.78333333333336</c:v>
              </c:pt>
              <c:pt idx="8">
                <c:v>339.75</c:v>
              </c:pt>
              <c:pt idx="9">
                <c:v>209.75</c:v>
              </c:pt>
              <c:pt idx="10">
                <c:v>192.1</c:v>
              </c:pt>
              <c:pt idx="11">
                <c:v>138.75</c:v>
              </c:pt>
              <c:pt idx="12">
                <c:v>123.38333333333334</c:v>
              </c:pt>
              <c:pt idx="13">
                <c:v>123.38333333333334</c:v>
              </c:pt>
              <c:pt idx="14">
                <c:v>123.38333333333334</c:v>
              </c:pt>
            </c:numLit>
          </c:val>
          <c:smooth val="0"/>
        </c:ser>
        <c:ser>
          <c:idx val="2"/>
          <c:order val="2"/>
          <c:tx>
            <c:v>Baseline Remaining Cumulative Work</c:v>
          </c:tx>
          <c:spPr>
            <a:ln w="22225" cap="rnd" cmpd="sng" algn="ctr">
              <a:solidFill>
                <a:schemeClr val="accent3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15"/>
              <c:pt idx="0">
                <c:v>10/12/14</c:v>
              </c:pt>
              <c:pt idx="1">
                <c:v>10/26/14</c:v>
              </c:pt>
              <c:pt idx="2">
                <c:v>11/9/14</c:v>
              </c:pt>
              <c:pt idx="3">
                <c:v>11/23/14</c:v>
              </c:pt>
              <c:pt idx="4">
                <c:v>12/7/14</c:v>
              </c:pt>
              <c:pt idx="5">
                <c:v>12/21/14</c:v>
              </c:pt>
              <c:pt idx="6">
                <c:v>1/4/15</c:v>
              </c:pt>
              <c:pt idx="7">
                <c:v>1/18/15</c:v>
              </c:pt>
              <c:pt idx="8">
                <c:v>2/1/15</c:v>
              </c:pt>
              <c:pt idx="9">
                <c:v>2/15/15</c:v>
              </c:pt>
              <c:pt idx="10">
                <c:v>3/1/15</c:v>
              </c:pt>
              <c:pt idx="11">
                <c:v>3/15/15</c:v>
              </c:pt>
              <c:pt idx="12">
                <c:v>3/29/15</c:v>
              </c:pt>
              <c:pt idx="13">
                <c:v>4/12/15</c:v>
              </c:pt>
              <c:pt idx="14">
                <c:v>4/26/15</c:v>
              </c:pt>
            </c:strLit>
          </c:cat>
          <c:val>
            <c:numLit>
              <c:formatCode>#,##0_ "hrs"</c:formatCode>
              <c:ptCount val="15"/>
              <c:pt idx="0">
                <c:v>588.0333333333333</c:v>
              </c:pt>
              <c:pt idx="1">
                <c:v>544.0333333333333</c:v>
              </c:pt>
              <c:pt idx="2">
                <c:v>544.0333333333333</c:v>
              </c:pt>
              <c:pt idx="3">
                <c:v>544.0333333333333</c:v>
              </c:pt>
              <c:pt idx="4">
                <c:v>544.0333333333333</c:v>
              </c:pt>
              <c:pt idx="5">
                <c:v>544.0333333333333</c:v>
              </c:pt>
              <c:pt idx="6">
                <c:v>544.0333333333333</c:v>
              </c:pt>
              <c:pt idx="7">
                <c:v>462.03333333333336</c:v>
              </c:pt>
              <c:pt idx="8">
                <c:v>338</c:v>
              </c:pt>
              <c:pt idx="9">
                <c:v>181</c:v>
              </c:pt>
              <c:pt idx="10">
                <c:v>102.5</c:v>
              </c:pt>
              <c:pt idx="11">
                <c:v>57.5</c:v>
              </c:pt>
              <c:pt idx="12">
                <c:v>20.5</c:v>
              </c:pt>
              <c:pt idx="13">
                <c:v>0</c:v>
              </c:pt>
              <c:pt idx="14">
                <c:v>0</c:v>
              </c:pt>
            </c:numLit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239884672"/>
        <c:axId val="239885232"/>
      </c:lineChart>
      <c:catAx>
        <c:axId val="2398846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885232"/>
        <c:crosses val="autoZero"/>
        <c:auto val="1"/>
        <c:lblAlgn val="ctr"/>
        <c:lblOffset val="100"/>
        <c:noMultiLvlLbl val="0"/>
      </c:catAx>
      <c:valAx>
        <c:axId val="239885232"/>
        <c:scaling>
          <c:orientation val="minMax"/>
        </c:scaling>
        <c:delete val="0"/>
        <c:axPos val="l"/>
        <c:numFmt formatCode="#,##0_ &quot;hr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88467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  <c:extLst/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0.85</cdr:x>
      <cdr:y>0.62577</cdr:y>
    </cdr:from>
    <cdr:to>
      <cdr:x>0.85</cdr:x>
      <cdr:y>0.94479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10363200" y="3886200"/>
          <a:ext cx="0" cy="198120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25400" cap="flat">
          <a:solidFill>
            <a:schemeClr val="accent5"/>
          </a:solidFill>
          <a:prstDash val="solid"/>
          <a:miter lim="400000"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none"/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577411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60400" y="4292600"/>
            <a:ext cx="11684000" cy="2222500"/>
          </a:xfrm>
          <a:prstGeom prst="rect">
            <a:avLst/>
          </a:prstGeom>
        </p:spPr>
        <p:txBody>
          <a:bodyPr lIns="0" tIns="0" rIns="0" bIns="0" anchor="t"/>
          <a:lstStyle>
            <a:lvl1pPr algn="l" defTabSz="584200">
              <a:defRPr cap="all" spc="992">
                <a:latin typeface="+mn-lt"/>
                <a:ea typeface="+mn-ea"/>
                <a:cs typeface="+mn-cs"/>
                <a:sym typeface="Avenir Light"/>
              </a:defRPr>
            </a:lvl1pPr>
          </a:lstStyle>
          <a:p>
            <a:pPr lvl="0">
              <a:defRPr sz="1800" cap="none" spc="0"/>
            </a:pPr>
            <a:r>
              <a:rPr sz="6200" cap="all" spc="992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60400" y="3416300"/>
            <a:ext cx="11684000" cy="889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defTabSz="584200">
              <a:spcBef>
                <a:spcPts val="0"/>
              </a:spcBef>
              <a:buSzTx/>
              <a:buFontTx/>
              <a:buNone/>
              <a:defRPr sz="2400" cap="all" spc="384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 defTabSz="584200">
              <a:spcBef>
                <a:spcPts val="0"/>
              </a:spcBef>
              <a:buSzTx/>
              <a:buFontTx/>
              <a:buNone/>
              <a:defRPr sz="2400" cap="all" spc="384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 defTabSz="584200">
              <a:spcBef>
                <a:spcPts val="0"/>
              </a:spcBef>
              <a:buSzTx/>
              <a:buFontTx/>
              <a:buNone/>
              <a:defRPr sz="2400" cap="all" spc="384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 defTabSz="584200">
              <a:spcBef>
                <a:spcPts val="0"/>
              </a:spcBef>
              <a:buSzTx/>
              <a:buFontTx/>
              <a:buNone/>
              <a:defRPr sz="2400" cap="all" spc="384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 defTabSz="584200">
              <a:spcBef>
                <a:spcPts val="0"/>
              </a:spcBef>
              <a:buSzTx/>
              <a:buFontTx/>
              <a:buNone/>
              <a:defRPr sz="2400" cap="all" spc="384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One</a:t>
            </a:r>
          </a:p>
          <a:p>
            <a:pPr lvl="1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Two</a:t>
            </a:r>
          </a:p>
          <a:p>
            <a:pPr lvl="2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Three</a:t>
            </a:r>
          </a:p>
          <a:p>
            <a:pPr lvl="3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Four</a:t>
            </a:r>
          </a:p>
          <a:p>
            <a:pPr lvl="4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Phot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 lIns="0" tIns="0" rIns="0" bIns="0" anchor="t"/>
          <a:lstStyle>
            <a:lvl1pPr algn="l" defTabSz="584200">
              <a:defRPr cap="all" spc="992">
                <a:latin typeface="+mn-lt"/>
                <a:ea typeface="+mn-ea"/>
                <a:cs typeface="+mn-cs"/>
                <a:sym typeface="Avenir Light"/>
              </a:defRPr>
            </a:lvl1pPr>
          </a:lstStyle>
          <a:p>
            <a:pPr lvl="0">
              <a:defRPr sz="1800" cap="none" spc="0"/>
            </a:pPr>
            <a:r>
              <a:rPr sz="6200" cap="all" spc="992"/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584200">
              <a:spcBef>
                <a:spcPts val="0"/>
              </a:spcBef>
              <a:buSzTx/>
              <a:buFontTx/>
              <a:buNone/>
              <a:defRPr sz="2400" cap="all" spc="384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 defTabSz="584200">
              <a:spcBef>
                <a:spcPts val="0"/>
              </a:spcBef>
              <a:buSzTx/>
              <a:buFontTx/>
              <a:buNone/>
              <a:defRPr sz="2400" cap="all" spc="384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 defTabSz="584200">
              <a:spcBef>
                <a:spcPts val="0"/>
              </a:spcBef>
              <a:buSzTx/>
              <a:buFontTx/>
              <a:buNone/>
              <a:defRPr sz="2400" cap="all" spc="384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 defTabSz="584200">
              <a:spcBef>
                <a:spcPts val="0"/>
              </a:spcBef>
              <a:buSzTx/>
              <a:buFontTx/>
              <a:buNone/>
              <a:defRPr sz="2400" cap="all" spc="384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 defTabSz="584200">
              <a:spcBef>
                <a:spcPts val="0"/>
              </a:spcBef>
              <a:buSzTx/>
              <a:buFontTx/>
              <a:buNone/>
              <a:defRPr sz="2400" cap="all" spc="384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Al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 lIns="0" tIns="0" rIns="0" bIns="0" anchor="t"/>
          <a:lstStyle>
            <a:lvl1pPr algn="l" defTabSz="584200">
              <a:defRPr cap="all" spc="992">
                <a:latin typeface="+mn-lt"/>
                <a:ea typeface="+mn-ea"/>
                <a:cs typeface="+mn-cs"/>
                <a:sym typeface="Avenir Light"/>
              </a:defRPr>
            </a:lvl1pPr>
          </a:lstStyle>
          <a:p>
            <a:pPr lvl="0">
              <a:defRPr sz="1800" cap="none" spc="0"/>
            </a:pPr>
            <a:r>
              <a:rPr sz="6200" cap="all" spc="992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584200">
              <a:spcBef>
                <a:spcPts val="0"/>
              </a:spcBef>
              <a:buSzTx/>
              <a:buFontTx/>
              <a:buNone/>
              <a:defRPr sz="2400" cap="all" spc="384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 defTabSz="584200">
              <a:spcBef>
                <a:spcPts val="0"/>
              </a:spcBef>
              <a:buSzTx/>
              <a:buFontTx/>
              <a:buNone/>
              <a:defRPr sz="2400" cap="all" spc="384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 defTabSz="584200">
              <a:spcBef>
                <a:spcPts val="0"/>
              </a:spcBef>
              <a:buSzTx/>
              <a:buFontTx/>
              <a:buNone/>
              <a:defRPr sz="2400" cap="all" spc="384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 defTabSz="584200">
              <a:spcBef>
                <a:spcPts val="0"/>
              </a:spcBef>
              <a:buSzTx/>
              <a:buFontTx/>
              <a:buNone/>
              <a:defRPr sz="2400" cap="all" spc="384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 defTabSz="584200">
              <a:spcBef>
                <a:spcPts val="0"/>
              </a:spcBef>
              <a:buSzTx/>
              <a:buFontTx/>
              <a:buNone/>
              <a:defRPr sz="2400" cap="all" spc="384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660400" y="3759200"/>
            <a:ext cx="11684000" cy="2222500"/>
          </a:xfrm>
          <a:prstGeom prst="rect">
            <a:avLst/>
          </a:prstGeom>
        </p:spPr>
        <p:txBody>
          <a:bodyPr lIns="0" tIns="0" rIns="0" bIns="0"/>
          <a:lstStyle>
            <a:lvl1pPr algn="l" defTabSz="584200">
              <a:defRPr cap="all" spc="992">
                <a:latin typeface="+mn-lt"/>
                <a:ea typeface="+mn-ea"/>
                <a:cs typeface="+mn-cs"/>
                <a:sym typeface="Avenir Light"/>
              </a:defRPr>
            </a:lvl1pPr>
          </a:lstStyle>
          <a:p>
            <a:pPr lvl="0">
              <a:defRPr sz="1800" cap="none" spc="0"/>
            </a:pPr>
            <a:r>
              <a:rPr sz="6200" cap="all" spc="992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546100" y="4305300"/>
            <a:ext cx="5410200" cy="2984500"/>
          </a:xfrm>
          <a:prstGeom prst="rect">
            <a:avLst/>
          </a:prstGeom>
        </p:spPr>
        <p:txBody>
          <a:bodyPr lIns="0" tIns="0" rIns="0" bIns="0" anchor="t"/>
          <a:lstStyle>
            <a:lvl1pPr algn="l" defTabSz="584200">
              <a:defRPr sz="4500" cap="all" spc="720">
                <a:solidFill>
                  <a:srgbClr val="FFFFFF"/>
                </a:solidFill>
                <a:latin typeface="+mn-lt"/>
                <a:ea typeface="+mn-ea"/>
                <a:cs typeface="+mn-cs"/>
                <a:sym typeface="Avenir Light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4500" cap="all" spc="72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546100" y="3429000"/>
            <a:ext cx="5410200" cy="889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584200">
              <a:spcBef>
                <a:spcPts val="0"/>
              </a:spcBef>
              <a:buSzTx/>
              <a:buFontTx/>
              <a:buNone/>
              <a:defRPr sz="2400" cap="all" spc="384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 defTabSz="584200">
              <a:spcBef>
                <a:spcPts val="0"/>
              </a:spcBef>
              <a:buSzTx/>
              <a:buFontTx/>
              <a:buNone/>
              <a:defRPr sz="2400" cap="all" spc="384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 defTabSz="584200">
              <a:spcBef>
                <a:spcPts val="0"/>
              </a:spcBef>
              <a:buSzTx/>
              <a:buFontTx/>
              <a:buNone/>
              <a:defRPr sz="2400" cap="all" spc="384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 defTabSz="584200">
              <a:spcBef>
                <a:spcPts val="0"/>
              </a:spcBef>
              <a:buSzTx/>
              <a:buFontTx/>
              <a:buNone/>
              <a:defRPr sz="2400" cap="all" spc="384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 defTabSz="584200">
              <a:spcBef>
                <a:spcPts val="0"/>
              </a:spcBef>
              <a:buSzTx/>
              <a:buFontTx/>
              <a:buNone/>
              <a:defRPr sz="2400" cap="all" spc="384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One</a:t>
            </a:r>
          </a:p>
          <a:p>
            <a:pPr lvl="1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Two</a:t>
            </a:r>
          </a:p>
          <a:p>
            <a:pPr lvl="2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Three</a:t>
            </a:r>
          </a:p>
          <a:p>
            <a:pPr lvl="3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Four</a:t>
            </a:r>
          </a:p>
          <a:p>
            <a:pPr lvl="4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660400" y="609600"/>
            <a:ext cx="11684000" cy="1422400"/>
          </a:xfrm>
          <a:prstGeom prst="rect">
            <a:avLst/>
          </a:prstGeom>
        </p:spPr>
        <p:txBody>
          <a:bodyPr lIns="0" tIns="0" rIns="0" bIns="0" anchor="t"/>
          <a:lstStyle>
            <a:lvl1pPr algn="l" defTabSz="584200">
              <a:defRPr sz="4500" cap="all" spc="720">
                <a:solidFill>
                  <a:srgbClr val="FFFFFF"/>
                </a:solidFill>
                <a:latin typeface="+mn-lt"/>
                <a:ea typeface="+mn-ea"/>
                <a:cs typeface="+mn-cs"/>
                <a:sym typeface="Avenir Light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4500" cap="all" spc="72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660400" y="609600"/>
            <a:ext cx="11684000" cy="1422400"/>
          </a:xfrm>
          <a:prstGeom prst="rect">
            <a:avLst/>
          </a:prstGeom>
        </p:spPr>
        <p:txBody>
          <a:bodyPr lIns="0" tIns="0" rIns="0" bIns="0" anchor="t"/>
          <a:lstStyle>
            <a:lvl1pPr algn="l" defTabSz="584200">
              <a:defRPr sz="4500" cap="all" spc="720">
                <a:solidFill>
                  <a:srgbClr val="FFFFFF"/>
                </a:solidFill>
                <a:latin typeface="+mn-lt"/>
                <a:ea typeface="+mn-ea"/>
                <a:cs typeface="+mn-cs"/>
                <a:sym typeface="Avenir Light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4500" cap="all" spc="72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660400" y="2019300"/>
            <a:ext cx="11684000" cy="6718300"/>
          </a:xfrm>
          <a:prstGeom prst="rect">
            <a:avLst/>
          </a:prstGeom>
        </p:spPr>
        <p:txBody>
          <a:bodyPr lIns="0" tIns="0" rIns="0" bIns="0" anchor="ctr"/>
          <a:lstStyle>
            <a:lvl1pPr marL="469900" indent="-469900" defTabSz="584200">
              <a:spcBef>
                <a:spcPts val="4200"/>
              </a:spcBef>
              <a:buClr>
                <a:srgbClr val="646464"/>
              </a:buClr>
              <a:buSzPct val="90000"/>
              <a:buFontTx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venir Light"/>
              </a:defRPr>
            </a:lvl1pPr>
            <a:lvl2pPr marL="939800" indent="-469900" defTabSz="584200">
              <a:spcBef>
                <a:spcPts val="4200"/>
              </a:spcBef>
              <a:buClr>
                <a:srgbClr val="646464"/>
              </a:buClr>
              <a:buSzPct val="90000"/>
              <a:buFontTx/>
              <a:buChar char="•"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venir Light"/>
              </a:defRPr>
            </a:lvl2pPr>
            <a:lvl3pPr marL="1409700" indent="-469900" defTabSz="584200">
              <a:spcBef>
                <a:spcPts val="4200"/>
              </a:spcBef>
              <a:buClr>
                <a:srgbClr val="646464"/>
              </a:buClr>
              <a:buSzPct val="90000"/>
              <a:buFontTx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venir Light"/>
              </a:defRPr>
            </a:lvl3pPr>
            <a:lvl4pPr marL="1879600" indent="-469900" defTabSz="584200">
              <a:spcBef>
                <a:spcPts val="4200"/>
              </a:spcBef>
              <a:buClr>
                <a:srgbClr val="646464"/>
              </a:buClr>
              <a:buSzPct val="90000"/>
              <a:buFontTx/>
              <a:buChar char="•"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venir Light"/>
              </a:defRPr>
            </a:lvl4pPr>
            <a:lvl5pPr marL="2349500" indent="-469900" defTabSz="584200">
              <a:spcBef>
                <a:spcPts val="4200"/>
              </a:spcBef>
              <a:buClr>
                <a:srgbClr val="646464"/>
              </a:buClr>
              <a:buSzPct val="90000"/>
              <a:buFontTx/>
              <a:buChar char="•"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60400" y="609600"/>
            <a:ext cx="5080000" cy="1854200"/>
          </a:xfrm>
          <a:prstGeom prst="rect">
            <a:avLst/>
          </a:prstGeom>
        </p:spPr>
        <p:txBody>
          <a:bodyPr lIns="0" tIns="0" rIns="0" bIns="0" anchor="t"/>
          <a:lstStyle>
            <a:lvl1pPr algn="l" defTabSz="584200">
              <a:defRPr sz="4500" cap="all" spc="720">
                <a:solidFill>
                  <a:srgbClr val="FFFFFF"/>
                </a:solidFill>
                <a:latin typeface="+mn-lt"/>
                <a:ea typeface="+mn-ea"/>
                <a:cs typeface="+mn-cs"/>
                <a:sym typeface="Avenir Light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4500" cap="all" spc="72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660400" y="2819400"/>
            <a:ext cx="5080000" cy="6057900"/>
          </a:xfrm>
          <a:prstGeom prst="rect">
            <a:avLst/>
          </a:prstGeom>
        </p:spPr>
        <p:txBody>
          <a:bodyPr lIns="0" tIns="0" rIns="0" bIns="0" anchor="ctr"/>
          <a:lstStyle>
            <a:lvl1pPr marL="393700" indent="-393700" defTabSz="584200">
              <a:spcBef>
                <a:spcPts val="3200"/>
              </a:spcBef>
              <a:buClr>
                <a:srgbClr val="646464"/>
              </a:buClr>
              <a:buSzPct val="90000"/>
              <a:buFontTx/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Light"/>
              </a:defRPr>
            </a:lvl1pPr>
            <a:lvl2pPr marL="787400" indent="-393700" defTabSz="584200">
              <a:spcBef>
                <a:spcPts val="3200"/>
              </a:spcBef>
              <a:buClr>
                <a:srgbClr val="646464"/>
              </a:buClr>
              <a:buSzPct val="90000"/>
              <a:buFontTx/>
              <a:buChar char="•"/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Light"/>
              </a:defRPr>
            </a:lvl2pPr>
            <a:lvl3pPr marL="1181100" indent="-393700" defTabSz="584200">
              <a:spcBef>
                <a:spcPts val="3200"/>
              </a:spcBef>
              <a:buClr>
                <a:srgbClr val="646464"/>
              </a:buClr>
              <a:buSzPct val="90000"/>
              <a:buFontTx/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Light"/>
              </a:defRPr>
            </a:lvl3pPr>
            <a:lvl4pPr marL="1574800" indent="-393700" defTabSz="584200">
              <a:spcBef>
                <a:spcPts val="3200"/>
              </a:spcBef>
              <a:buClr>
                <a:srgbClr val="646464"/>
              </a:buClr>
              <a:buSzPct val="90000"/>
              <a:buFontTx/>
              <a:buChar char="•"/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Light"/>
              </a:defRPr>
            </a:lvl4pPr>
            <a:lvl5pPr marL="1968500" indent="-393700" defTabSz="584200">
              <a:spcBef>
                <a:spcPts val="3200"/>
              </a:spcBef>
              <a:buClr>
                <a:srgbClr val="646464"/>
              </a:buClr>
              <a:buSzPct val="90000"/>
              <a:buFontTx/>
              <a:buChar char="•"/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660400" y="1511300"/>
            <a:ext cx="11684000" cy="6718300"/>
          </a:xfrm>
          <a:prstGeom prst="rect">
            <a:avLst/>
          </a:prstGeom>
        </p:spPr>
        <p:txBody>
          <a:bodyPr lIns="0" tIns="0" rIns="0" bIns="0" anchor="ctr"/>
          <a:lstStyle>
            <a:lvl1pPr marL="469900" indent="-469900" defTabSz="584200">
              <a:spcBef>
                <a:spcPts val="4200"/>
              </a:spcBef>
              <a:buClr>
                <a:srgbClr val="646464"/>
              </a:buClr>
              <a:buSzPct val="90000"/>
              <a:buFontTx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venir Light"/>
              </a:defRPr>
            </a:lvl1pPr>
            <a:lvl2pPr marL="939800" indent="-469900" defTabSz="584200">
              <a:spcBef>
                <a:spcPts val="4200"/>
              </a:spcBef>
              <a:buClr>
                <a:srgbClr val="646464"/>
              </a:buClr>
              <a:buSzPct val="90000"/>
              <a:buFontTx/>
              <a:buChar char="•"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venir Light"/>
              </a:defRPr>
            </a:lvl2pPr>
            <a:lvl3pPr marL="1409700" indent="-469900" defTabSz="584200">
              <a:spcBef>
                <a:spcPts val="4200"/>
              </a:spcBef>
              <a:buClr>
                <a:srgbClr val="646464"/>
              </a:buClr>
              <a:buSzPct val="90000"/>
              <a:buFontTx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venir Light"/>
              </a:defRPr>
            </a:lvl3pPr>
            <a:lvl4pPr marL="1879600" indent="-469900" defTabSz="584200">
              <a:spcBef>
                <a:spcPts val="4200"/>
              </a:spcBef>
              <a:buClr>
                <a:srgbClr val="646464"/>
              </a:buClr>
              <a:buSzPct val="90000"/>
              <a:buFontTx/>
              <a:buChar char="•"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venir Light"/>
              </a:defRPr>
            </a:lvl4pPr>
            <a:lvl5pPr marL="2349500" indent="-469900" defTabSz="584200">
              <a:spcBef>
                <a:spcPts val="4200"/>
              </a:spcBef>
              <a:buClr>
                <a:srgbClr val="646464"/>
              </a:buClr>
              <a:buSzPct val="90000"/>
              <a:buFontTx/>
              <a:buChar char="•"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9" y="130952"/>
            <a:ext cx="11704322" cy="2144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7477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normAutofit/>
          </a:bodyPr>
          <a:lstStyle/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9320107" y="9114112"/>
            <a:ext cx="3034454" cy="3713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5" r:id="rId14"/>
  </p:sldLayoutIdLst>
  <p:transition spd="med"/>
  <p:txStyles>
    <p:titleStyle>
      <a:lvl1pPr algn="ctr">
        <a:defRPr sz="6200">
          <a:latin typeface="Calibri"/>
          <a:ea typeface="Calibri"/>
          <a:cs typeface="Calibri"/>
          <a:sym typeface="Calibri"/>
        </a:defRPr>
      </a:lvl1pPr>
      <a:lvl2pPr algn="ctr">
        <a:defRPr sz="6200">
          <a:latin typeface="Calibri"/>
          <a:ea typeface="Calibri"/>
          <a:cs typeface="Calibri"/>
          <a:sym typeface="Calibri"/>
        </a:defRPr>
      </a:lvl2pPr>
      <a:lvl3pPr algn="ctr">
        <a:defRPr sz="6200">
          <a:latin typeface="Calibri"/>
          <a:ea typeface="Calibri"/>
          <a:cs typeface="Calibri"/>
          <a:sym typeface="Calibri"/>
        </a:defRPr>
      </a:lvl3pPr>
      <a:lvl4pPr algn="ctr">
        <a:defRPr sz="6200">
          <a:latin typeface="Calibri"/>
          <a:ea typeface="Calibri"/>
          <a:cs typeface="Calibri"/>
          <a:sym typeface="Calibri"/>
        </a:defRPr>
      </a:lvl4pPr>
      <a:lvl5pPr algn="ctr">
        <a:defRPr sz="6200">
          <a:latin typeface="Calibri"/>
          <a:ea typeface="Calibri"/>
          <a:cs typeface="Calibri"/>
          <a:sym typeface="Calibri"/>
        </a:defRPr>
      </a:lvl5pPr>
      <a:lvl6pPr algn="ctr">
        <a:defRPr sz="6200">
          <a:latin typeface="Calibri"/>
          <a:ea typeface="Calibri"/>
          <a:cs typeface="Calibri"/>
          <a:sym typeface="Calibri"/>
        </a:defRPr>
      </a:lvl6pPr>
      <a:lvl7pPr algn="ctr">
        <a:defRPr sz="6200">
          <a:latin typeface="Calibri"/>
          <a:ea typeface="Calibri"/>
          <a:cs typeface="Calibri"/>
          <a:sym typeface="Calibri"/>
        </a:defRPr>
      </a:lvl7pPr>
      <a:lvl8pPr algn="ctr">
        <a:defRPr sz="6200">
          <a:latin typeface="Calibri"/>
          <a:ea typeface="Calibri"/>
          <a:cs typeface="Calibri"/>
          <a:sym typeface="Calibri"/>
        </a:defRPr>
      </a:lvl8pPr>
      <a:lvl9pPr algn="ctr">
        <a:defRPr sz="6200">
          <a:latin typeface="Calibri"/>
          <a:ea typeface="Calibri"/>
          <a:cs typeface="Calibri"/>
          <a:sym typeface="Calibri"/>
        </a:defRPr>
      </a:lvl9pPr>
    </p:titleStyle>
    <p:bodyStyle>
      <a:lvl1pPr marL="471487" indent="-471487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1pPr>
      <a:lvl2pPr marL="906235" indent="-449035">
        <a:spcBef>
          <a:spcPts val="700"/>
        </a:spcBef>
        <a:buSzPct val="100000"/>
        <a:buFont typeface="Arial"/>
        <a:buChar char="–"/>
        <a:defRPr sz="4400">
          <a:latin typeface="Calibri"/>
          <a:ea typeface="Calibri"/>
          <a:cs typeface="Calibri"/>
          <a:sym typeface="Calibri"/>
        </a:defRPr>
      </a:lvl2pPr>
      <a:lvl3pPr marL="1333500" indent="-41910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3pPr>
      <a:lvl4pPr marL="1874520" indent="-502920">
        <a:spcBef>
          <a:spcPts val="700"/>
        </a:spcBef>
        <a:buSzPct val="100000"/>
        <a:buFont typeface="Arial"/>
        <a:buChar char="–"/>
        <a:defRPr sz="4400">
          <a:latin typeface="Calibri"/>
          <a:ea typeface="Calibri"/>
          <a:cs typeface="Calibri"/>
          <a:sym typeface="Calibri"/>
        </a:defRPr>
      </a:lvl4pPr>
      <a:lvl5pPr marL="2331720" indent="-502920">
        <a:spcBef>
          <a:spcPts val="700"/>
        </a:spcBef>
        <a:buSzPct val="100000"/>
        <a:buFont typeface="Arial"/>
        <a:buChar char="»"/>
        <a:defRPr sz="4400">
          <a:latin typeface="Calibri"/>
          <a:ea typeface="Calibri"/>
          <a:cs typeface="Calibri"/>
          <a:sym typeface="Calibri"/>
        </a:defRPr>
      </a:lvl5pPr>
      <a:lvl6pPr marL="27889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6pPr>
      <a:lvl7pPr marL="32461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7pPr>
      <a:lvl8pPr marL="37033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8pPr>
      <a:lvl9pPr marL="41605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14380641070_0e725aa352_o-small-enhanced.jpeg"/>
          <p:cNvPicPr/>
          <p:nvPr/>
        </p:nvPicPr>
        <p:blipFill>
          <a:blip r:embed="rId2">
            <a:extLst/>
          </a:blip>
          <a:srcRect l="5843" r="5843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660400" y="31750"/>
            <a:ext cx="11684000" cy="1460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200"/>
              </a:spcBef>
              <a:defRPr sz="4500" cap="none" spc="0"/>
            </a:lvl1pPr>
          </a:lstStyle>
          <a:p>
            <a:pPr lvl="0">
              <a:defRPr sz="1800"/>
            </a:pPr>
            <a:r>
              <a:rPr lang="en-US" sz="4500" dirty="0" smtClean="0"/>
              <a:t>PAAW / ASE Group</a:t>
            </a:r>
            <a:br>
              <a:rPr lang="en-US" sz="4500" dirty="0" smtClean="0"/>
            </a:br>
            <a:r>
              <a:rPr lang="en-US" dirty="0" smtClean="0"/>
              <a:t>Design Build and Test Status Update</a:t>
            </a:r>
            <a:br>
              <a:rPr lang="en-US" dirty="0" smtClean="0"/>
            </a:br>
            <a:r>
              <a:rPr lang="en-US" dirty="0" smtClean="0"/>
              <a:t>April 2, 2015</a:t>
            </a:r>
            <a:endParaRPr sz="45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250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08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0507" y="508032"/>
            <a:ext cx="12566055" cy="951708"/>
          </a:xfrm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  <a:defRPr cap="none" spc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FFFFFF"/>
                </a:solidFill>
              </a:rPr>
              <a:t>Design, Build, and Test Status</a:t>
            </a:r>
            <a:endParaRPr sz="4500" dirty="0">
              <a:solidFill>
                <a:srgbClr val="FFFFFF"/>
              </a:solidFill>
            </a:endParaRP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460506" y="1454315"/>
            <a:ext cx="11147293" cy="7791252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381889" lvl="0" indent="-381889" defTabSz="566674">
              <a:spcBef>
                <a:spcPts val="900"/>
              </a:spcBef>
              <a:defRPr sz="1800">
                <a:solidFill>
                  <a:srgbClr val="000000"/>
                </a:solidFill>
              </a:defRPr>
            </a:pPr>
            <a:r>
              <a:rPr lang="en-US" sz="2910" dirty="0" smtClean="0">
                <a:solidFill>
                  <a:srgbClr val="FFFFFF"/>
                </a:solidFill>
              </a:rPr>
              <a:t>mAEWing1</a:t>
            </a:r>
          </a:p>
          <a:p>
            <a:pPr marL="775589" lvl="1" indent="-381889" defTabSz="566674">
              <a:spcBef>
                <a:spcPts val="900"/>
              </a:spcBef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chemeClr val="tx1"/>
                </a:solidFill>
              </a:rPr>
              <a:t>Design v2.3 released</a:t>
            </a:r>
          </a:p>
          <a:p>
            <a:pPr marL="1169289" lvl="2" indent="-381889" defTabSz="566674">
              <a:spcBef>
                <a:spcPts val="900"/>
              </a:spcBef>
              <a:defRPr sz="1800">
                <a:solidFill>
                  <a:srgbClr val="000000"/>
                </a:solidFill>
              </a:defRPr>
            </a:pPr>
            <a:r>
              <a:rPr lang="en-US" sz="2500" dirty="0" smtClean="0">
                <a:solidFill>
                  <a:schemeClr val="tx1"/>
                </a:solidFill>
              </a:rPr>
              <a:t>Considered the Build-to configuration for the structure</a:t>
            </a:r>
          </a:p>
          <a:p>
            <a:pPr marL="1169289" lvl="2" indent="-381889" defTabSz="566674">
              <a:spcBef>
                <a:spcPts val="900"/>
              </a:spcBef>
              <a:defRPr sz="1800">
                <a:solidFill>
                  <a:srgbClr val="000000"/>
                </a:solidFill>
              </a:defRPr>
            </a:pPr>
            <a:r>
              <a:rPr lang="en-US" sz="2500" dirty="0" smtClean="0">
                <a:solidFill>
                  <a:schemeClr val="tx1"/>
                </a:solidFill>
              </a:rPr>
              <a:t>Wiring and system installation definition in-work (ECD 4/10)</a:t>
            </a:r>
          </a:p>
          <a:p>
            <a:pPr marL="775589" lvl="1" indent="-381889" defTabSz="566674">
              <a:spcBef>
                <a:spcPts val="900"/>
              </a:spcBef>
              <a:defRPr sz="1800">
                <a:solidFill>
                  <a:srgbClr val="000000"/>
                </a:solidFill>
              </a:defRPr>
            </a:pPr>
            <a:r>
              <a:rPr lang="en-US" sz="2500" dirty="0" smtClean="0">
                <a:solidFill>
                  <a:schemeClr val="tx1"/>
                </a:solidFill>
              </a:rPr>
              <a:t>Build</a:t>
            </a:r>
          </a:p>
          <a:p>
            <a:pPr marL="1169289" lvl="2" indent="-381889" defTabSz="566674">
              <a:spcBef>
                <a:spcPts val="900"/>
              </a:spcBef>
              <a:defRPr sz="1800">
                <a:solidFill>
                  <a:srgbClr val="000000"/>
                </a:solidFill>
              </a:defRPr>
            </a:pPr>
            <a:r>
              <a:rPr lang="en-US" sz="2500" dirty="0" smtClean="0">
                <a:solidFill>
                  <a:schemeClr val="tx1"/>
                </a:solidFill>
              </a:rPr>
              <a:t>Wings nearing completion</a:t>
            </a:r>
          </a:p>
          <a:p>
            <a:pPr marL="1562989" lvl="3" indent="-381889" defTabSz="566674">
              <a:spcBef>
                <a:spcPts val="900"/>
              </a:spcBef>
              <a:defRPr sz="1800">
                <a:solidFill>
                  <a:srgbClr val="000000"/>
                </a:solidFill>
              </a:defRPr>
            </a:pPr>
            <a:r>
              <a:rPr lang="en-US" sz="2500" dirty="0" smtClean="0">
                <a:solidFill>
                  <a:schemeClr val="tx1"/>
                </a:solidFill>
              </a:rPr>
              <a:t>Actuators and linkages installed</a:t>
            </a:r>
          </a:p>
          <a:p>
            <a:pPr marL="1562989" lvl="3" indent="-381889" defTabSz="566674">
              <a:spcBef>
                <a:spcPts val="900"/>
              </a:spcBef>
              <a:defRPr sz="1800">
                <a:solidFill>
                  <a:srgbClr val="000000"/>
                </a:solidFill>
              </a:defRPr>
            </a:pPr>
            <a:r>
              <a:rPr lang="en-US" sz="2500" dirty="0" smtClean="0">
                <a:solidFill>
                  <a:schemeClr val="tx1"/>
                </a:solidFill>
              </a:rPr>
              <a:t>Final wiring and installation of accelerometer on-hold for parts (ECD 4/7)</a:t>
            </a:r>
          </a:p>
          <a:p>
            <a:pPr marL="1169289" lvl="2" indent="-381889" defTabSz="566674">
              <a:spcBef>
                <a:spcPts val="900"/>
              </a:spcBef>
              <a:defRPr sz="1800">
                <a:solidFill>
                  <a:srgbClr val="000000"/>
                </a:solidFill>
              </a:defRPr>
            </a:pPr>
            <a:r>
              <a:rPr lang="en-US" sz="2500" dirty="0" err="1" smtClean="0">
                <a:solidFill>
                  <a:schemeClr val="tx1"/>
                </a:solidFill>
              </a:rPr>
              <a:t>Centerbody</a:t>
            </a:r>
            <a:r>
              <a:rPr lang="en-US" sz="2500" dirty="0" smtClean="0">
                <a:solidFill>
                  <a:schemeClr val="tx1"/>
                </a:solidFill>
              </a:rPr>
              <a:t> held for parts</a:t>
            </a:r>
          </a:p>
          <a:p>
            <a:pPr marL="775589" lvl="1" indent="-381889" defTabSz="566674">
              <a:spcBef>
                <a:spcPts val="900"/>
              </a:spcBef>
              <a:defRPr sz="1800">
                <a:solidFill>
                  <a:srgbClr val="000000"/>
                </a:solidFill>
              </a:defRPr>
            </a:pPr>
            <a:r>
              <a:rPr lang="en-US" sz="2500" dirty="0" smtClean="0">
                <a:solidFill>
                  <a:schemeClr val="tx1"/>
                </a:solidFill>
              </a:rPr>
              <a:t>Test</a:t>
            </a:r>
          </a:p>
          <a:p>
            <a:pPr marL="1169289" lvl="2" indent="-381889" defTabSz="566674">
              <a:spcBef>
                <a:spcPts val="900"/>
              </a:spcBef>
              <a:defRPr sz="1800">
                <a:solidFill>
                  <a:srgbClr val="000000"/>
                </a:solidFill>
              </a:defRPr>
            </a:pPr>
            <a:r>
              <a:rPr lang="en-US" sz="2500" dirty="0" smtClean="0">
                <a:solidFill>
                  <a:schemeClr val="tx1"/>
                </a:solidFill>
              </a:rPr>
              <a:t>Static and Dynamic wing tests complete for spars and wing forms</a:t>
            </a:r>
          </a:p>
          <a:p>
            <a:pPr marL="1169289" lvl="2" indent="-381889" defTabSz="566674">
              <a:spcBef>
                <a:spcPts val="900"/>
              </a:spcBef>
              <a:defRPr sz="1800">
                <a:solidFill>
                  <a:srgbClr val="000000"/>
                </a:solidFill>
              </a:defRPr>
            </a:pPr>
            <a:r>
              <a:rPr lang="en-US" sz="2500" dirty="0" smtClean="0">
                <a:solidFill>
                  <a:schemeClr val="tx1"/>
                </a:solidFill>
              </a:rPr>
              <a:t>Wing static and dynamic test (ECD 4/10)</a:t>
            </a:r>
          </a:p>
          <a:p>
            <a:pPr marL="1169289" lvl="2" indent="-381889" defTabSz="566674">
              <a:spcBef>
                <a:spcPts val="900"/>
              </a:spcBef>
              <a:defRPr sz="1800">
                <a:solidFill>
                  <a:srgbClr val="000000"/>
                </a:solidFill>
              </a:defRPr>
            </a:pPr>
            <a:r>
              <a:rPr lang="en-US" sz="2500" dirty="0" err="1" smtClean="0">
                <a:solidFill>
                  <a:schemeClr val="tx1"/>
                </a:solidFill>
              </a:rPr>
              <a:t>Freeplay</a:t>
            </a:r>
            <a:r>
              <a:rPr lang="en-US" sz="2500" dirty="0" smtClean="0">
                <a:solidFill>
                  <a:schemeClr val="tx1"/>
                </a:solidFill>
              </a:rPr>
              <a:t> test conducted, </a:t>
            </a:r>
          </a:p>
          <a:p>
            <a:pPr marL="1169289" lvl="2" indent="-381889" defTabSz="566674">
              <a:spcBef>
                <a:spcPts val="900"/>
              </a:spcBef>
              <a:defRPr sz="1800">
                <a:solidFill>
                  <a:srgbClr val="000000"/>
                </a:solidFill>
              </a:defRPr>
            </a:pPr>
            <a:endParaRPr lang="en-US" sz="2500" dirty="0" smtClean="0">
              <a:solidFill>
                <a:schemeClr val="tx1"/>
              </a:solidFill>
            </a:endParaRPr>
          </a:p>
          <a:p>
            <a:pPr marL="381889" indent="-381889" defTabSz="566674">
              <a:spcBef>
                <a:spcPts val="900"/>
              </a:spcBef>
              <a:defRPr sz="1800">
                <a:solidFill>
                  <a:srgbClr val="000000"/>
                </a:solidFill>
              </a:defRPr>
            </a:pPr>
            <a:r>
              <a:rPr lang="en-US" sz="2500" dirty="0" smtClean="0">
                <a:solidFill>
                  <a:schemeClr val="tx1"/>
                </a:solidFill>
              </a:rPr>
              <a:t>mAEWing2</a:t>
            </a:r>
          </a:p>
          <a:p>
            <a:pPr marL="381889" indent="-381889" defTabSz="566674">
              <a:spcBef>
                <a:spcPts val="900"/>
              </a:spcBef>
              <a:defRPr sz="1800">
                <a:solidFill>
                  <a:srgbClr val="000000"/>
                </a:solidFill>
              </a:defRPr>
            </a:pPr>
            <a:r>
              <a:rPr lang="en-US" sz="2500" dirty="0" smtClean="0">
                <a:solidFill>
                  <a:schemeClr val="tx1"/>
                </a:solidFill>
              </a:rPr>
              <a:t>xAEWing3</a:t>
            </a:r>
          </a:p>
          <a:p>
            <a:pPr marL="1169289" lvl="2" indent="-381889" defTabSz="566674">
              <a:spcBef>
                <a:spcPts val="900"/>
              </a:spcBef>
              <a:defRPr sz="1800">
                <a:solidFill>
                  <a:srgbClr val="000000"/>
                </a:solidFill>
              </a:defRPr>
            </a:pPr>
            <a:endParaRPr lang="en-US" sz="2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08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460506" y="508032"/>
            <a:ext cx="11528293" cy="95170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t">
            <a:normAutofit/>
          </a:bodyPr>
          <a:lstStyle/>
          <a:p>
            <a:pPr>
              <a:spcBef>
                <a:spcPts val="4200"/>
              </a:spcBef>
            </a:pPr>
            <a:r>
              <a:rPr lang="en-US" cap="none" spc="0" dirty="0"/>
              <a:t>mAEWing1 </a:t>
            </a:r>
            <a:r>
              <a:rPr lang="en-US" cap="none" spc="0" dirty="0" err="1"/>
              <a:t>Centerbody</a:t>
            </a:r>
            <a:endParaRPr cap="none" spc="0" dirty="0"/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460507" y="1454315"/>
            <a:ext cx="4441694" cy="779125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t">
            <a:normAutofit/>
          </a:bodyPr>
          <a:lstStyle/>
          <a:p>
            <a:pPr marL="381889" indent="-381889" defTabSz="566674">
              <a:spcBef>
                <a:spcPts val="900"/>
              </a:spcBef>
            </a:pPr>
            <a:r>
              <a:rPr lang="en-US" sz="2910" dirty="0"/>
              <a:t>Foam Components Received</a:t>
            </a:r>
          </a:p>
          <a:p>
            <a:pPr marL="775589" lvl="1" indent="-381889" defTabSz="566674">
              <a:spcBef>
                <a:spcPts val="900"/>
              </a:spcBef>
            </a:pPr>
            <a:r>
              <a:rPr lang="en-US" sz="2500" dirty="0">
                <a:solidFill>
                  <a:schemeClr val="tx1"/>
                </a:solidFill>
              </a:rPr>
              <a:t>~2” out of </a:t>
            </a:r>
            <a:r>
              <a:rPr lang="en-US" sz="2500" dirty="0" smtClean="0">
                <a:solidFill>
                  <a:schemeClr val="tx1"/>
                </a:solidFill>
              </a:rPr>
              <a:t>tolerance</a:t>
            </a:r>
          </a:p>
          <a:p>
            <a:pPr marL="775589" lvl="1" indent="-381889" defTabSz="566674">
              <a:spcBef>
                <a:spcPts val="900"/>
              </a:spcBef>
            </a:pPr>
            <a:r>
              <a:rPr lang="en-US" sz="2500" dirty="0" smtClean="0">
                <a:solidFill>
                  <a:schemeClr val="tx1"/>
                </a:solidFill>
              </a:rPr>
              <a:t>Supplier working remake, due next week</a:t>
            </a:r>
          </a:p>
          <a:p>
            <a:pPr marL="381889" indent="-381889" defTabSz="566674">
              <a:spcBef>
                <a:spcPts val="900"/>
              </a:spcBef>
            </a:pPr>
            <a:endParaRPr sz="25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321" y="5318435"/>
            <a:ext cx="8020050" cy="38461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1250086"/>
            <a:ext cx="8010525" cy="398740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08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9423400" cy="1854200"/>
          </a:xfrm>
        </p:spPr>
        <p:txBody>
          <a:bodyPr/>
          <a:lstStyle/>
          <a:p>
            <a:r>
              <a:rPr lang="en-US" cap="none" spc="0" dirty="0" smtClean="0"/>
              <a:t>mAEWing1 Wing Test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5791200"/>
            <a:ext cx="2819400" cy="457200"/>
          </a:xfrm>
        </p:spPr>
        <p:txBody>
          <a:bodyPr/>
          <a:lstStyle/>
          <a:p>
            <a:r>
              <a:rPr lang="en-US" dirty="0" smtClean="0"/>
              <a:t>Left Wing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713234"/>
              </p:ext>
            </p:extLst>
          </p:nvPr>
        </p:nvGraphicFramePr>
        <p:xfrm>
          <a:off x="490537" y="6477000"/>
          <a:ext cx="5419725" cy="26908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0218"/>
                <a:gridCol w="1827729"/>
                <a:gridCol w="1256564"/>
                <a:gridCol w="1085214"/>
              </a:tblGrid>
              <a:tr h="1695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Mass (g)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EI</a:t>
                      </a:r>
                      <a:r>
                        <a:rPr lang="en-US" sz="1100" baseline="-25000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(N-m^2)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GJ</a:t>
                      </a:r>
                      <a:r>
                        <a:rPr lang="en-US" sz="1100" baseline="-25000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(N-m^2)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Target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97.65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56.48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Predicted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Spar: 264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Wing Form: 365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Wing Form w/Fiber: </a:t>
                      </a:r>
                      <a:r>
                        <a:rPr lang="en-US" sz="1100" dirty="0" smtClean="0">
                          <a:effectLst/>
                        </a:rPr>
                        <a:t>736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Complete Wing: </a:t>
                      </a:r>
                      <a:r>
                        <a:rPr lang="en-US" sz="1100" dirty="0" smtClean="0">
                          <a:effectLst/>
                        </a:rPr>
                        <a:t>1354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97.43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59.13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Spar #6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105.95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(std = 5.40%)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73.83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(std = 4.45%)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Wing Form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143.89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(std = 7.13%)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108.21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(std = 10.56%)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Wing Form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w/ Fiberglass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Complete Wing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Complete Wing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w/Cuts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28620"/>
              </p:ext>
            </p:extLst>
          </p:nvPr>
        </p:nvGraphicFramePr>
        <p:xfrm>
          <a:off x="6578600" y="6477000"/>
          <a:ext cx="5419725" cy="26908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0218"/>
                <a:gridCol w="1827729"/>
                <a:gridCol w="1256564"/>
                <a:gridCol w="1085214"/>
              </a:tblGrid>
              <a:tr h="1695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Mass (g)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EI</a:t>
                      </a:r>
                      <a:r>
                        <a:rPr lang="en-US" sz="1100" baseline="-25000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(N-m^2)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GJ</a:t>
                      </a:r>
                      <a:r>
                        <a:rPr lang="en-US" sz="1100" baseline="-25000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(N-m^2)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Target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97.65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56.48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Predicted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Spar: 264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Wing Form: 365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Wing Form w/Fiber: </a:t>
                      </a:r>
                      <a:r>
                        <a:rPr lang="en-US" sz="1100" dirty="0" smtClean="0">
                          <a:effectLst/>
                        </a:rPr>
                        <a:t>736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Complete Wing: </a:t>
                      </a:r>
                      <a:r>
                        <a:rPr lang="en-US" sz="1100" dirty="0" smtClean="0">
                          <a:effectLst/>
                        </a:rPr>
                        <a:t>1354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97.43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59.13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Spar #5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108.81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(std = 4.98%)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81.59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(std = 2.63%)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Wing Form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127.96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(std = 2.54%)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95.21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(std = 13.43%)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Wing Form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w/ Fiberglass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Complete Wing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Complete Wing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w/Cuts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>
          <a:xfrm>
            <a:off x="7569200" y="5791200"/>
            <a:ext cx="28194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393700" indent="-393700" defTabSz="584200">
              <a:spcBef>
                <a:spcPts val="3200"/>
              </a:spcBef>
              <a:buClr>
                <a:srgbClr val="646464"/>
              </a:buClr>
              <a:buSzPct val="90000"/>
              <a:buFontTx/>
              <a:buChar char="•"/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Light"/>
              </a:defRPr>
            </a:lvl1pPr>
            <a:lvl2pPr marL="787400" indent="-393700" defTabSz="584200">
              <a:spcBef>
                <a:spcPts val="3200"/>
              </a:spcBef>
              <a:buClr>
                <a:srgbClr val="646464"/>
              </a:buClr>
              <a:buSzPct val="90000"/>
              <a:buFontTx/>
              <a:buChar char="•"/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Light"/>
              </a:defRPr>
            </a:lvl2pPr>
            <a:lvl3pPr marL="1181100" indent="-393700" defTabSz="584200">
              <a:spcBef>
                <a:spcPts val="3200"/>
              </a:spcBef>
              <a:buClr>
                <a:srgbClr val="646464"/>
              </a:buClr>
              <a:buSzPct val="90000"/>
              <a:buFontTx/>
              <a:buChar char="•"/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Light"/>
              </a:defRPr>
            </a:lvl3pPr>
            <a:lvl4pPr marL="1574800" indent="-393700" defTabSz="584200">
              <a:spcBef>
                <a:spcPts val="3200"/>
              </a:spcBef>
              <a:buClr>
                <a:srgbClr val="646464"/>
              </a:buClr>
              <a:buSzPct val="90000"/>
              <a:buFontTx/>
              <a:buChar char="•"/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Light"/>
              </a:defRPr>
            </a:lvl4pPr>
            <a:lvl5pPr marL="1968500" indent="-393700" defTabSz="584200">
              <a:spcBef>
                <a:spcPts val="3200"/>
              </a:spcBef>
              <a:buClr>
                <a:srgbClr val="646464"/>
              </a:buClr>
              <a:buSzPct val="90000"/>
              <a:buFontTx/>
              <a:buChar char="•"/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Light"/>
              </a:defRPr>
            </a:lvl5pPr>
            <a:lvl6pPr marL="2788920" indent="-502920">
              <a:spcBef>
                <a:spcPts val="700"/>
              </a:spcBef>
              <a:buSzPct val="100000"/>
              <a:buFont typeface="Arial"/>
              <a:buChar char="•"/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marL="3246120" indent="-502920">
              <a:spcBef>
                <a:spcPts val="700"/>
              </a:spcBef>
              <a:buSzPct val="100000"/>
              <a:buFont typeface="Arial"/>
              <a:buChar char="•"/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marL="3703320" indent="-502920">
              <a:spcBef>
                <a:spcPts val="700"/>
              </a:spcBef>
              <a:buSzPct val="100000"/>
              <a:buFont typeface="Arial"/>
              <a:buChar char="•"/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marL="4160520" indent="-502920">
              <a:spcBef>
                <a:spcPts val="700"/>
              </a:spcBef>
              <a:buSzPct val="100000"/>
              <a:buFont typeface="Arial"/>
              <a:buChar char="•"/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Right Wing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97522" y="1676400"/>
            <a:ext cx="11519878" cy="335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 lnSpcReduction="10000"/>
          </a:bodyPr>
          <a:lstStyle>
            <a:lvl1pPr marL="393700" indent="-393700" defTabSz="584200">
              <a:spcBef>
                <a:spcPts val="3200"/>
              </a:spcBef>
              <a:buClr>
                <a:srgbClr val="646464"/>
              </a:buClr>
              <a:buSzPct val="90000"/>
              <a:buFontTx/>
              <a:buChar char="•"/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Light"/>
              </a:defRPr>
            </a:lvl1pPr>
            <a:lvl2pPr marL="787400" indent="-393700" defTabSz="584200">
              <a:spcBef>
                <a:spcPts val="3200"/>
              </a:spcBef>
              <a:buClr>
                <a:srgbClr val="646464"/>
              </a:buClr>
              <a:buSzPct val="90000"/>
              <a:buFontTx/>
              <a:buChar char="•"/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Light"/>
              </a:defRPr>
            </a:lvl2pPr>
            <a:lvl3pPr marL="1181100" indent="-393700" defTabSz="584200">
              <a:spcBef>
                <a:spcPts val="3200"/>
              </a:spcBef>
              <a:buClr>
                <a:srgbClr val="646464"/>
              </a:buClr>
              <a:buSzPct val="90000"/>
              <a:buFontTx/>
              <a:buChar char="•"/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Light"/>
              </a:defRPr>
            </a:lvl3pPr>
            <a:lvl4pPr marL="1574800" indent="-393700" defTabSz="584200">
              <a:spcBef>
                <a:spcPts val="3200"/>
              </a:spcBef>
              <a:buClr>
                <a:srgbClr val="646464"/>
              </a:buClr>
              <a:buSzPct val="90000"/>
              <a:buFontTx/>
              <a:buChar char="•"/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Light"/>
              </a:defRPr>
            </a:lvl4pPr>
            <a:lvl5pPr marL="1968500" indent="-393700" defTabSz="584200">
              <a:spcBef>
                <a:spcPts val="3200"/>
              </a:spcBef>
              <a:buClr>
                <a:srgbClr val="646464"/>
              </a:buClr>
              <a:buSzPct val="90000"/>
              <a:buFontTx/>
              <a:buChar char="•"/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Light"/>
              </a:defRPr>
            </a:lvl5pPr>
            <a:lvl6pPr marL="2788920" indent="-502920">
              <a:spcBef>
                <a:spcPts val="700"/>
              </a:spcBef>
              <a:buSzPct val="100000"/>
              <a:buFont typeface="Arial"/>
              <a:buChar char="•"/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marL="3246120" indent="-502920">
              <a:spcBef>
                <a:spcPts val="700"/>
              </a:spcBef>
              <a:buSzPct val="100000"/>
              <a:buFont typeface="Arial"/>
              <a:buChar char="•"/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marL="3703320" indent="-502920">
              <a:spcBef>
                <a:spcPts val="700"/>
              </a:spcBef>
              <a:buSzPct val="100000"/>
              <a:buFont typeface="Arial"/>
              <a:buChar char="•"/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marL="4160520" indent="-502920">
              <a:spcBef>
                <a:spcPts val="700"/>
              </a:spcBef>
              <a:buSzPct val="100000"/>
              <a:buFont typeface="Arial"/>
              <a:buChar char="•"/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/>
            <a:r>
              <a:rPr lang="en-US" dirty="0" smtClean="0"/>
              <a:t>Wings are stiffer and heavier than desired</a:t>
            </a:r>
          </a:p>
          <a:p>
            <a:pPr lvl="1" algn="l"/>
            <a:r>
              <a:rPr lang="en-US" dirty="0" smtClean="0"/>
              <a:t>Excess adhesive used to bond the wing foam to the spar</a:t>
            </a:r>
          </a:p>
          <a:p>
            <a:pPr lvl="2" algn="l"/>
            <a:r>
              <a:rPr lang="en-US" dirty="0" smtClean="0"/>
              <a:t>Left wing was very excessive, Right wing was slightly excessive</a:t>
            </a:r>
          </a:p>
          <a:p>
            <a:pPr lvl="2" algn="l"/>
            <a:r>
              <a:rPr lang="en-US" dirty="0" smtClean="0"/>
              <a:t>Clear effect on weight, Unknown effect on stiffness</a:t>
            </a:r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714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08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9728200" cy="1854200"/>
          </a:xfrm>
          <a:ln w="12700">
            <a:miter lim="400000"/>
          </a:ln>
        </p:spPr>
        <p:txBody>
          <a:bodyPr lIns="0" tIns="0" rIns="0" bIns="0" anchor="t">
            <a:normAutofit/>
          </a:bodyPr>
          <a:lstStyle/>
          <a:p>
            <a:pPr>
              <a:spcBef>
                <a:spcPts val="4200"/>
              </a:spcBef>
            </a:pPr>
            <a:r>
              <a:rPr lang="en-US" cap="none" spc="0" dirty="0" smtClean="0"/>
              <a:t>mAEWing1 – Work </a:t>
            </a:r>
            <a:r>
              <a:rPr lang="en-US" cap="none" spc="0" dirty="0" err="1" smtClean="0"/>
              <a:t>Burndown</a:t>
            </a:r>
            <a:endParaRPr lang="en-US" cap="none" spc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046" y="1752600"/>
            <a:ext cx="9450754" cy="1143000"/>
          </a:xfrm>
          <a:ln w="12700">
            <a:miter lim="400000"/>
          </a:ln>
        </p:spPr>
        <p:txBody>
          <a:bodyPr lIns="0" tIns="0" rIns="0" bIns="0" anchor="t">
            <a:normAutofit/>
          </a:bodyPr>
          <a:lstStyle/>
          <a:p>
            <a:pPr marL="381889" indent="-381889" defTabSz="566674">
              <a:spcBef>
                <a:spcPts val="900"/>
              </a:spcBef>
            </a:pPr>
            <a:r>
              <a:rPr lang="en-US" sz="2910" dirty="0"/>
              <a:t>Completion slipped at least 1 week</a:t>
            </a:r>
          </a:p>
          <a:p>
            <a:pPr marL="775589" lvl="1" indent="-381889" defTabSz="566674">
              <a:spcBef>
                <a:spcPts val="900"/>
              </a:spcBef>
            </a:pPr>
            <a:r>
              <a:rPr lang="en-US" sz="2500" dirty="0">
                <a:solidFill>
                  <a:schemeClr val="tx1"/>
                </a:solidFill>
              </a:rPr>
              <a:t>Held for </a:t>
            </a:r>
            <a:r>
              <a:rPr lang="en-US" sz="2500" dirty="0" smtClean="0">
                <a:solidFill>
                  <a:schemeClr val="tx1"/>
                </a:solidFill>
              </a:rPr>
              <a:t>parts; </a:t>
            </a:r>
            <a:r>
              <a:rPr lang="en-US" sz="2500" dirty="0" err="1" smtClean="0">
                <a:solidFill>
                  <a:schemeClr val="tx1"/>
                </a:solidFill>
              </a:rPr>
              <a:t>centerbody</a:t>
            </a:r>
            <a:r>
              <a:rPr lang="en-US" sz="2500" dirty="0" smtClean="0">
                <a:solidFill>
                  <a:schemeClr val="tx1"/>
                </a:solidFill>
              </a:rPr>
              <a:t> foam, plywood, hinges</a:t>
            </a:r>
            <a:endParaRPr lang="en-US" sz="2500" dirty="0">
              <a:solidFill>
                <a:schemeClr val="tx1"/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6597"/>
              </p:ext>
            </p:extLst>
          </p:nvPr>
        </p:nvGraphicFramePr>
        <p:xfrm>
          <a:off x="482600" y="3048000"/>
          <a:ext cx="12192000" cy="621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03226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E3C6E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all" spc="384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E3C6E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all" spc="384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319</Words>
  <Application>Microsoft Office PowerPoint</Application>
  <PresentationFormat>Custom</PresentationFormat>
  <Paragraphs>114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Book</vt:lpstr>
      <vt:lpstr>Avenir Light</vt:lpstr>
      <vt:lpstr>Calibri</vt:lpstr>
      <vt:lpstr>Times New Roman</vt:lpstr>
      <vt:lpstr>New_Template1</vt:lpstr>
      <vt:lpstr>PAAW / ASE Group Design Build and Test Status Update April 2, 2015</vt:lpstr>
      <vt:lpstr>PowerPoint Presentation</vt:lpstr>
      <vt:lpstr>Design, Build, and Test Status</vt:lpstr>
      <vt:lpstr>mAEWing1 Centerbody</vt:lpstr>
      <vt:lpstr>mAEWing1 Wing Test Results</vt:lpstr>
      <vt:lpstr>mAEWing1 – Work Burndown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mAEWing1 Design Review</dc:title>
  <dc:creator>Brian R Taylor</dc:creator>
  <cp:lastModifiedBy>Chris Regan</cp:lastModifiedBy>
  <cp:revision>98</cp:revision>
  <dcterms:modified xsi:type="dcterms:W3CDTF">2015-04-02T14:55:00Z</dcterms:modified>
</cp:coreProperties>
</file>