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1"/>
  </p:notesMasterIdLst>
  <p:sldIdLst>
    <p:sldId id="258" r:id="rId2"/>
    <p:sldId id="571" r:id="rId3"/>
    <p:sldId id="578" r:id="rId4"/>
    <p:sldId id="579" r:id="rId5"/>
    <p:sldId id="581" r:id="rId6"/>
    <p:sldId id="584" r:id="rId7"/>
    <p:sldId id="582" r:id="rId8"/>
    <p:sldId id="583" r:id="rId9"/>
    <p:sldId id="586" r:id="rId10"/>
    <p:sldId id="575" r:id="rId11"/>
    <p:sldId id="587" r:id="rId12"/>
    <p:sldId id="588" r:id="rId13"/>
    <p:sldId id="589" r:id="rId14"/>
    <p:sldId id="577" r:id="rId15"/>
    <p:sldId id="590" r:id="rId16"/>
    <p:sldId id="592" r:id="rId17"/>
    <p:sldId id="594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599" r:id="rId28"/>
    <p:sldId id="610" r:id="rId29"/>
    <p:sldId id="609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6BA"/>
    <a:srgbClr val="FFB3B3"/>
    <a:srgbClr val="FF00FF"/>
    <a:srgbClr val="6C0000"/>
    <a:srgbClr val="7A0000"/>
    <a:srgbClr val="0066FF"/>
    <a:srgbClr val="F2B8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8" autoAdjust="0"/>
    <p:restoredTop sz="90286" autoAdjust="0"/>
  </p:normalViewPr>
  <p:slideViewPr>
    <p:cSldViewPr snapToGrid="0">
      <p:cViewPr varScale="1">
        <p:scale>
          <a:sx n="71" d="100"/>
          <a:sy n="71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5634"/>
    </p:cViewPr>
  </p:sorterViewPr>
  <p:notesViewPr>
    <p:cSldViewPr snapToGrid="0">
      <p:cViewPr varScale="1">
        <p:scale>
          <a:sx n="79" d="100"/>
          <a:sy n="79" d="100"/>
        </p:scale>
        <p:origin x="-3132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674A5B1-E073-4268-B7B1-EC06B10B6717}" type="datetimeFigureOut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1" tIns="48321" rIns="96641" bIns="4832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Calibri" pitchFamily="34" charset="0"/>
              </a:defRPr>
            </a:lvl1pPr>
          </a:lstStyle>
          <a:p>
            <a:fld id="{4EB4360E-5B7C-4EC3-9FA0-253DA34113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383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146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A9CB3-7E75-478F-8225-104C765E818E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13CA0-D2C3-4A9E-B582-852E221990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9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80CF7-534E-4B7C-93AA-D3827A3F07C3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6B76C-ED8B-4E34-A267-0F8BF4A1F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40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0B971-21F3-475E-B2D0-B1B8FD1DC453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E1A2D-1A4D-409F-AAE7-6EE2244F2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15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E18DF-605A-409E-857B-581BDE5DDA05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037E1-69EF-43CE-A100-B4E30B2D33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86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89DE4-47B1-427C-9ADC-E195273B1078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FE796-B88C-4B49-88B4-D0394CDD25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33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930CB-327C-41F0-93B4-1F4F69351F1C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E224B6-E13D-4985-9A90-7D43D8D718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40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01E5A-2A34-47BC-8D6D-77369F05D148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4D64B-50DE-499A-BE1E-04CC23F4A3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85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17A0B-0C71-4A7C-9C1F-A95F279A8DD4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1CB6-FDF7-420E-9A7B-801815908E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0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CE9EB-0F0C-4269-A108-CCAD877C0EB6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697923-141C-4878-828D-7FB4DAB954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A1959-4CDA-4BB6-BA63-FB0C268C00E9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3EEF7-AD02-40C9-814F-92F4042A80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82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E539D-DADF-4332-A7B2-C4B05E6C5A15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109EC-0A36-4754-87F9-51A842C04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2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4800"/>
            <a:ext cx="8229600" cy="5334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117600"/>
            <a:ext cx="86169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2BD448FD-E4C2-43C8-938F-F9CFE849EFF7}" type="datetime1">
              <a:rPr lang="en-US" altLang="en-US"/>
              <a:pPr>
                <a:defRPr/>
              </a:pPr>
              <a:t>1/21/2015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404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solidFill>
                  <a:srgbClr val="7A0000"/>
                </a:solidFill>
                <a:latin typeface="Calibri" pitchFamily="34" charset="0"/>
              </a:defRPr>
            </a:lvl1pPr>
          </a:lstStyle>
          <a:p>
            <a:fld id="{48F6BADA-9486-4EBE-8CBE-36B07D79E0C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15"/>
          <p:cNvGrpSpPr>
            <a:grpSpLocks/>
          </p:cNvGrpSpPr>
          <p:nvPr userDrawn="1"/>
        </p:nvGrpSpPr>
        <p:grpSpPr bwMode="auto">
          <a:xfrm>
            <a:off x="0" y="0"/>
            <a:ext cx="9144000" cy="246063"/>
            <a:chOff x="0" y="0"/>
            <a:chExt cx="9144000" cy="246221"/>
          </a:xfrm>
        </p:grpSpPr>
        <p:sp>
          <p:nvSpPr>
            <p:cNvPr id="17" name="Rectangle 1"/>
            <p:cNvSpPr>
              <a:spLocks noChangeArrowheads="1"/>
            </p:cNvSpPr>
            <p:nvPr/>
          </p:nvSpPr>
          <p:spPr bwMode="auto">
            <a:xfrm>
              <a:off x="0" y="0"/>
              <a:ext cx="9144000" cy="246221"/>
            </a:xfrm>
            <a:prstGeom prst="rect">
              <a:avLst/>
            </a:prstGeom>
            <a:solidFill>
              <a:srgbClr val="7A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r" eaLnBrk="1" hangingPunct="1">
                <a:defRPr/>
              </a:pPr>
              <a:r>
                <a:rPr lang="en-US" sz="10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A</a:t>
              </a:r>
              <a:r>
                <a:rPr lang="en-US" sz="7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EROSPACE </a:t>
              </a:r>
              <a:r>
                <a:rPr lang="en-US" sz="10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E</a:t>
              </a:r>
              <a:r>
                <a:rPr lang="en-US" sz="7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NGINEERING</a:t>
              </a:r>
              <a:r>
                <a:rPr lang="en-US" sz="10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 </a:t>
              </a:r>
              <a:r>
                <a:rPr lang="en-US" sz="7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AND</a:t>
              </a:r>
              <a:r>
                <a:rPr lang="en-US" sz="10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 M</a:t>
              </a:r>
              <a:r>
                <a:rPr lang="en-US" sz="700" b="1" i="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ookman Old Style" pitchFamily="18" charset="0"/>
                  <a:ea typeface="Batang" pitchFamily="18" charset="-127"/>
                  <a:cs typeface="+mn-cs"/>
                </a:rPr>
                <a:t>ECHANICS</a:t>
              </a:r>
            </a:p>
          </p:txBody>
        </p:sp>
        <p:pic>
          <p:nvPicPr>
            <p:cNvPr id="1035" name="Picture 17" descr="uofM.gif"/>
            <p:cNvPicPr>
              <a:picLocks noChangeAspect="1"/>
            </p:cNvPicPr>
            <p:nvPr/>
          </p:nvPicPr>
          <p:blipFill>
            <a:blip r:embed="rId13">
              <a:lum bright="-6000" contras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0"/>
              <a:ext cx="1950725" cy="228600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6" name="Picture 18" descr="Mlogo.gif"/>
            <p:cNvPicPr>
              <a:picLocks noChangeAspect="1"/>
            </p:cNvPicPr>
            <p:nvPr/>
          </p:nvPicPr>
          <p:blipFill>
            <a:blip r:embed="rId14">
              <a:lum bright="-6000" contras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1000" cy="228600"/>
            </a:xfrm>
            <a:prstGeom prst="rect">
              <a:avLst/>
            </a:prstGeom>
            <a:solidFill>
              <a:srgbClr val="7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5" name="Straight Connector 14"/>
          <p:cNvCxnSpPr/>
          <p:nvPr userDrawn="1"/>
        </p:nvCxnSpPr>
        <p:spPr>
          <a:xfrm>
            <a:off x="381000" y="6553200"/>
            <a:ext cx="8382000" cy="1588"/>
          </a:xfrm>
          <a:prstGeom prst="line">
            <a:avLst/>
          </a:prstGeom>
          <a:ln w="31750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381000" y="912813"/>
            <a:ext cx="8382000" cy="1587"/>
          </a:xfrm>
          <a:prstGeom prst="line">
            <a:avLst/>
          </a:prstGeom>
          <a:ln w="31750">
            <a:solidFill>
              <a:srgbClr val="F2B8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 kern="1200">
          <a:solidFill>
            <a:srgbClr val="7A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7A00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7A00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7A00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rgbClr val="7A0000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A0000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2B800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A00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2B800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/>
          </p:cNvSpPr>
          <p:nvPr>
            <p:ph type="ctrTitle"/>
          </p:nvPr>
        </p:nvSpPr>
        <p:spPr>
          <a:xfrm>
            <a:off x="209550" y="1089212"/>
            <a:ext cx="8570913" cy="2041712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7A0019"/>
                </a:solidFill>
                <a:effectLst/>
              </a:rPr>
              <a:t>Overview of ASE (Control-Oriented) Modeling Approach</a:t>
            </a:r>
            <a:br>
              <a:rPr lang="en-US" altLang="en-US" sz="3600" b="1" dirty="0" smtClean="0">
                <a:solidFill>
                  <a:srgbClr val="7A0019"/>
                </a:solidFill>
                <a:effectLst/>
              </a:rPr>
            </a:br>
            <a:r>
              <a:rPr lang="en-US" altLang="en-US" sz="2400" b="1" dirty="0" smtClean="0">
                <a:solidFill>
                  <a:srgbClr val="7A0019"/>
                </a:solidFill>
                <a:effectLst/>
              </a:rPr>
              <a:t> </a:t>
            </a:r>
            <a:r>
              <a:rPr lang="en-US" altLang="en-US" sz="3600" b="1" dirty="0">
                <a:solidFill>
                  <a:srgbClr val="7A0019"/>
                </a:solidFill>
                <a:effectLst/>
              </a:rPr>
              <a:t/>
            </a:r>
            <a:br>
              <a:rPr lang="en-US" altLang="en-US" sz="3600" b="1" dirty="0">
                <a:solidFill>
                  <a:srgbClr val="7A0019"/>
                </a:solidFill>
                <a:effectLst/>
              </a:rPr>
            </a:br>
            <a:r>
              <a:rPr lang="en-US" altLang="en-US" sz="2400" b="1" dirty="0"/>
              <a:t>January 22, 2015</a:t>
            </a:r>
            <a:br>
              <a:rPr lang="en-US" altLang="en-US" sz="2400" b="1" dirty="0"/>
            </a:br>
            <a:endParaRPr lang="en-US" altLang="en-US" sz="2400" b="1" dirty="0" smtClean="0">
              <a:solidFill>
                <a:srgbClr val="7A0019"/>
              </a:solidFill>
              <a:effectLst/>
            </a:endParaRPr>
          </a:p>
        </p:txBody>
      </p:sp>
      <p:pic>
        <p:nvPicPr>
          <p:cNvPr id="3077" name="Picture 23" descr="goph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0" y="390525"/>
            <a:ext cx="61436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0"/>
          <a:stretch/>
        </p:blipFill>
        <p:spPr>
          <a:xfrm>
            <a:off x="322730" y="3414362"/>
            <a:ext cx="3281083" cy="29626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34" y="3423211"/>
            <a:ext cx="5251158" cy="2953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Mini-Mutt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76"/>
          <a:stretch/>
        </p:blipFill>
        <p:spPr>
          <a:xfrm>
            <a:off x="899147" y="1169895"/>
            <a:ext cx="7345705" cy="27835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20162" y="41443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Fuselage</a:t>
            </a:r>
            <a:endParaRPr lang="en-US" i="0" dirty="0"/>
          </a:p>
        </p:txBody>
      </p:sp>
      <p:sp>
        <p:nvSpPr>
          <p:cNvPr id="8" name="TextBox 7"/>
          <p:cNvSpPr txBox="1"/>
          <p:nvPr/>
        </p:nvSpPr>
        <p:spPr>
          <a:xfrm>
            <a:off x="1034259" y="414709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Right Wing</a:t>
            </a:r>
            <a:endParaRPr lang="en-US" i="0" dirty="0"/>
          </a:p>
        </p:txBody>
      </p:sp>
      <p:sp>
        <p:nvSpPr>
          <p:cNvPr id="9" name="TextBox 8"/>
          <p:cNvSpPr txBox="1"/>
          <p:nvPr/>
        </p:nvSpPr>
        <p:spPr>
          <a:xfrm>
            <a:off x="6426530" y="414439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Left Wing</a:t>
            </a:r>
            <a:endParaRPr lang="en-US" i="0" dirty="0"/>
          </a:p>
        </p:txBody>
      </p:sp>
      <p:sp>
        <p:nvSpPr>
          <p:cNvPr id="10" name="TextBox 9"/>
          <p:cNvSpPr txBox="1"/>
          <p:nvPr/>
        </p:nvSpPr>
        <p:spPr>
          <a:xfrm>
            <a:off x="788903" y="4777623"/>
            <a:ext cx="7815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 smtClean="0"/>
              <a:t>Assumptions:</a:t>
            </a:r>
          </a:p>
          <a:p>
            <a:r>
              <a:rPr lang="en-US" i="0" dirty="0" smtClean="0"/>
              <a:t>1. The fuselage is a rigid body. </a:t>
            </a:r>
          </a:p>
          <a:p>
            <a:r>
              <a:rPr lang="en-US" i="0" dirty="0" smtClean="0"/>
              <a:t>2. The wings are rigidly attached to the fuselage.</a:t>
            </a:r>
          </a:p>
          <a:p>
            <a:r>
              <a:rPr lang="en-US" i="0" dirty="0" smtClean="0"/>
              <a:t>3. Rigid wings are shown but we’ll focus on the flexible wing case. </a:t>
            </a:r>
            <a:endParaRPr lang="en-US" i="0" dirty="0"/>
          </a:p>
          <a:p>
            <a:r>
              <a:rPr lang="en-US" i="0" dirty="0"/>
              <a:t> </a:t>
            </a:r>
            <a:r>
              <a:rPr lang="en-US" i="0" dirty="0" smtClean="0"/>
              <a:t>   Assume the wings can plunge and twist only (Details on following slides)</a:t>
            </a:r>
          </a:p>
        </p:txBody>
      </p:sp>
      <p:cxnSp>
        <p:nvCxnSpPr>
          <p:cNvPr id="12" name="Straight Connector 11"/>
          <p:cNvCxnSpPr>
            <a:stCxn id="8" idx="0"/>
          </p:cNvCxnSpPr>
          <p:nvPr/>
        </p:nvCxnSpPr>
        <p:spPr>
          <a:xfrm flipV="1">
            <a:off x="1690849" y="2151529"/>
            <a:ext cx="366551" cy="1995570"/>
          </a:xfrm>
          <a:prstGeom prst="line">
            <a:avLst/>
          </a:prstGeom>
          <a:ln>
            <a:solidFill>
              <a:srgbClr val="FF0000"/>
            </a:solidFill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6521824" y="2151529"/>
            <a:ext cx="412376" cy="2063098"/>
          </a:xfrm>
          <a:prstGeom prst="line">
            <a:avLst/>
          </a:prstGeom>
          <a:ln>
            <a:solidFill>
              <a:srgbClr val="FF0000"/>
            </a:solidFill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203708" y="2891118"/>
            <a:ext cx="192667" cy="1289745"/>
          </a:xfrm>
          <a:prstGeom prst="line">
            <a:avLst/>
          </a:prstGeom>
          <a:ln>
            <a:solidFill>
              <a:srgbClr val="FF0000"/>
            </a:solidFill>
            <a:tailEnd type="oval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Coordinates: Fuselage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541731" y="2418131"/>
            <a:ext cx="4655913" cy="2259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09322" y="3170228"/>
            <a:ext cx="1098534" cy="2242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22769" y="3377552"/>
            <a:ext cx="257963" cy="6027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08066" y="3395249"/>
            <a:ext cx="318722" cy="5000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80890" y="2949746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F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79651" y="3939090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F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1149" y="2850655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400" b="1" i="0" baseline="-25000" dirty="0" smtClean="0">
                <a:solidFill>
                  <a:srgbClr val="FF0000"/>
                </a:solidFill>
                <a:latin typeface="+mj-lt"/>
              </a:rPr>
              <a:t>F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6768974" y="3368608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j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F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117600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(Rigid) Fuselage:</a:t>
                </a:r>
              </a:p>
              <a:p>
                <a:r>
                  <a:rPr lang="en-US" b="0" i="1" dirty="0" smtClean="0">
                    <a:latin typeface="Cambria Math" panose="02040503050406030204" pitchFamily="18" charset="0"/>
                  </a:rPr>
                  <a:t>F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:=Principal axes of fuselage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b="0" dirty="0" smtClean="0"/>
                  <a:t> = Position of </a:t>
                </a:r>
                <a:r>
                  <a:rPr lang="en-US" b="0" i="1" dirty="0" err="1" smtClean="0"/>
                  <a:t>O</a:t>
                </a:r>
                <a:r>
                  <a:rPr lang="en-US" b="0" i="1" baseline="-25000" dirty="0" err="1" smtClean="0"/>
                  <a:t>F</a:t>
                </a:r>
                <a:r>
                  <a:rPr lang="en-US" b="0" i="1" baseline="-25000" dirty="0" smtClean="0"/>
                  <a:t> </a:t>
                </a:r>
                <a:r>
                  <a:rPr lang="en-US" b="0" dirty="0" smtClean="0"/>
                  <a:t>in </a:t>
                </a:r>
                <a:r>
                  <a:rPr lang="en-US" b="0" i="1" dirty="0" smtClean="0"/>
                  <a:t>I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 smtClean="0"/>
                  <a:t> = Attitude of </a:t>
                </a:r>
                <a:r>
                  <a:rPr lang="en-US" i="1" dirty="0" smtClean="0"/>
                  <a:t>F </a:t>
                </a:r>
                <a:r>
                  <a:rPr lang="en-US" dirty="0" smtClean="0"/>
                  <a:t>w.r.t.</a:t>
                </a:r>
                <a:r>
                  <a:rPr lang="en-US" i="1" dirty="0" smtClean="0"/>
                  <a:t> I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Rotation from </a:t>
                </a:r>
                <a:r>
                  <a:rPr lang="en-US" i="1" dirty="0" smtClean="0"/>
                  <a:t>I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F</a:t>
                </a:r>
              </a:p>
              <a:p>
                <a:r>
                  <a:rPr lang="en-US" i="1" dirty="0" smtClean="0"/>
                  <a:t>V/</a:t>
                </a:r>
                <a:r>
                  <a:rPr lang="en-US" i="1" dirty="0" smtClean="0">
                    <a:latin typeface="Symbol" panose="05050102010706020507" pitchFamily="18" charset="2"/>
                  </a:rPr>
                  <a:t>w</a:t>
                </a:r>
                <a:r>
                  <a:rPr lang="en-US" i="1" dirty="0" smtClean="0"/>
                  <a:t> : = </a:t>
                </a:r>
                <a:r>
                  <a:rPr lang="en-US" dirty="0" smtClean="0"/>
                  <a:t>Trans./Rotational Velocity in </a:t>
                </a:r>
                <a:r>
                  <a:rPr lang="en-US" i="1" dirty="0" smtClean="0"/>
                  <a:t>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117600"/>
                <a:ext cx="8616950" cy="5257800"/>
              </a:xfrm>
              <a:blipFill rotWithShape="0">
                <a:blip r:embed="rId3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34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Coordinates: Right 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541731" y="2418131"/>
            <a:ext cx="4655913" cy="2259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09322" y="3170228"/>
            <a:ext cx="1098534" cy="22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22769" y="3377552"/>
            <a:ext cx="257963" cy="6027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08066" y="3395249"/>
            <a:ext cx="318722" cy="500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80890" y="2949746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79651" y="3939090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1149" y="2850655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Right Wing Frame</a:t>
            </a:r>
            <a:endParaRPr lang="en-US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6768974" y="3355161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29342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(Flexible) Right Wing:</a:t>
                </a:r>
              </a:p>
              <a:p>
                <a:r>
                  <a:rPr lang="en-US" i="1" dirty="0" smtClean="0">
                    <a:latin typeface="Cambria Math" panose="02040503050406030204" pitchFamily="18" charset="0"/>
                  </a:rPr>
                  <a:t>R</a:t>
                </a:r>
                <a:r>
                  <a:rPr lang="en-US" dirty="0" smtClean="0">
                    <a:latin typeface="Cambria Math" panose="02040503050406030204" pitchFamily="18" charset="0"/>
                  </a:rPr>
                  <a:t>:=Right wing frame with </a:t>
                </a:r>
                <a:r>
                  <a:rPr lang="en-US" b="1" dirty="0" err="1" smtClean="0">
                    <a:latin typeface="Cambria Math" panose="02040503050406030204" pitchFamily="18" charset="0"/>
                  </a:rPr>
                  <a:t>j</a:t>
                </a:r>
                <a:r>
                  <a:rPr lang="en-US" b="1" baseline="-25000" dirty="0" err="1" smtClean="0">
                    <a:latin typeface="Cambria Math" panose="02040503050406030204" pitchFamily="18" charset="0"/>
                  </a:rPr>
                  <a:t>R</a:t>
                </a:r>
                <a:r>
                  <a:rPr lang="en-US" baseline="-25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along spar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b="0" dirty="0" smtClean="0"/>
                  <a:t> = Position of </a:t>
                </a:r>
                <a:r>
                  <a:rPr lang="en-US" b="0" i="1" dirty="0" smtClean="0"/>
                  <a:t>O</a:t>
                </a:r>
                <a:r>
                  <a:rPr lang="en-US" b="0" i="1" baseline="-25000" dirty="0" smtClean="0"/>
                  <a:t>R </a:t>
                </a:r>
                <a:r>
                  <a:rPr lang="en-US" b="0" dirty="0" smtClean="0"/>
                  <a:t>in </a:t>
                </a:r>
                <a:r>
                  <a:rPr lang="en-US" b="0" i="1" dirty="0" smtClean="0"/>
                  <a:t>F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 smtClean="0"/>
                  <a:t> = Attitude of </a:t>
                </a:r>
                <a:r>
                  <a:rPr lang="en-US" i="1" dirty="0" smtClean="0"/>
                  <a:t>R </a:t>
                </a:r>
                <a:r>
                  <a:rPr lang="en-US" dirty="0" smtClean="0"/>
                  <a:t>w.r.t.</a:t>
                </a:r>
                <a:r>
                  <a:rPr lang="en-US" i="1" dirty="0" smtClean="0"/>
                  <a:t> F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Rotation from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R</a:t>
                </a:r>
              </a:p>
              <a:p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R</a:t>
                </a:r>
                <a:r>
                  <a:rPr lang="en-US" i="1" dirty="0" smtClean="0"/>
                  <a:t> := </a:t>
                </a:r>
                <a:r>
                  <a:rPr lang="en-US" dirty="0" smtClean="0"/>
                  <a:t>Elastic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. of right wing</a:t>
                </a:r>
              </a:p>
              <a:p>
                <a:r>
                  <a:rPr lang="en-US" dirty="0" smtClean="0"/>
                  <a:t>More Details </a:t>
                </a:r>
                <a:r>
                  <a:rPr lang="en-US" dirty="0"/>
                  <a:t>to </a:t>
                </a:r>
                <a:r>
                  <a:rPr lang="en-US" dirty="0" smtClean="0"/>
                  <a:t>come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29342"/>
                <a:ext cx="8616950" cy="5257800"/>
              </a:xfrm>
              <a:blipFill rotWithShape="0">
                <a:blip r:embed="rId3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7345200" y="3673865"/>
            <a:ext cx="1098534" cy="2242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58647" y="3881189"/>
            <a:ext cx="257963" cy="6027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43944" y="3898886"/>
            <a:ext cx="318722" cy="5000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16768" y="3453383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R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5529" y="4442727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R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135" y="3768105"/>
            <a:ext cx="5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400" b="1" i="0" baseline="-2500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829" y="4114291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j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R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22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Coordinates: Left 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541731" y="2418131"/>
            <a:ext cx="4655913" cy="225985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409322" y="3170228"/>
            <a:ext cx="1098534" cy="22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22769" y="3377552"/>
            <a:ext cx="257963" cy="6027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108066" y="3395249"/>
            <a:ext cx="318722" cy="500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80890" y="2949746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79651" y="3939090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1149" y="2850655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Left Wing Frame</a:t>
            </a:r>
            <a:endParaRPr lang="en-US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6768974" y="3355161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29342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(Flexible) Left Wing:</a:t>
                </a:r>
              </a:p>
              <a:p>
                <a:r>
                  <a:rPr lang="en-US" i="1" dirty="0" smtClean="0">
                    <a:latin typeface="Cambria Math" panose="02040503050406030204" pitchFamily="18" charset="0"/>
                  </a:rPr>
                  <a:t>L</a:t>
                </a:r>
                <a:r>
                  <a:rPr lang="en-US" dirty="0" smtClean="0">
                    <a:latin typeface="Cambria Math" panose="02040503050406030204" pitchFamily="18" charset="0"/>
                  </a:rPr>
                  <a:t>:=Left </a:t>
                </a:r>
                <a:r>
                  <a:rPr lang="en-US" dirty="0">
                    <a:latin typeface="Cambria Math" panose="02040503050406030204" pitchFamily="18" charset="0"/>
                  </a:rPr>
                  <a:t>wing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frame </a:t>
                </a:r>
                <a:r>
                  <a:rPr lang="en-US" dirty="0">
                    <a:latin typeface="Cambria Math" panose="02040503050406030204" pitchFamily="18" charset="0"/>
                  </a:rPr>
                  <a:t>with </a:t>
                </a:r>
                <a:r>
                  <a:rPr lang="en-US" b="1" dirty="0" err="1" smtClean="0">
                    <a:latin typeface="Cambria Math" panose="02040503050406030204" pitchFamily="18" charset="0"/>
                  </a:rPr>
                  <a:t>j</a:t>
                </a:r>
                <a:r>
                  <a:rPr lang="en-US" b="1" baseline="-25000" dirty="0" err="1" smtClean="0">
                    <a:latin typeface="Cambria Math" panose="02040503050406030204" pitchFamily="18" charset="0"/>
                  </a:rPr>
                  <a:t>L</a:t>
                </a:r>
                <a:r>
                  <a:rPr lang="en-US" baseline="-250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along spar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b="0" dirty="0" smtClean="0"/>
                  <a:t> = Position of </a:t>
                </a:r>
                <a:r>
                  <a:rPr lang="en-US" b="0" i="1" dirty="0" smtClean="0"/>
                  <a:t>O</a:t>
                </a:r>
                <a:r>
                  <a:rPr lang="en-US" b="0" i="1" baseline="-25000" dirty="0" smtClean="0"/>
                  <a:t>L </a:t>
                </a:r>
                <a:r>
                  <a:rPr lang="en-US" b="0" dirty="0" smtClean="0"/>
                  <a:t>in </a:t>
                </a:r>
                <a:r>
                  <a:rPr lang="en-US" b="0" i="1" dirty="0" smtClean="0"/>
                  <a:t>F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 smtClean="0"/>
                  <a:t> = Attitude of </a:t>
                </a:r>
                <a:r>
                  <a:rPr lang="en-US" i="1" dirty="0" smtClean="0"/>
                  <a:t>L </a:t>
                </a:r>
                <a:r>
                  <a:rPr lang="en-US" dirty="0" smtClean="0"/>
                  <a:t>w.r.t.</a:t>
                </a:r>
                <a:r>
                  <a:rPr lang="en-US" i="1" dirty="0" smtClean="0"/>
                  <a:t> F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= Rotation from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L</a:t>
                </a:r>
              </a:p>
              <a:p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L</a:t>
                </a:r>
                <a:r>
                  <a:rPr lang="en-US" i="1" dirty="0" smtClean="0"/>
                  <a:t> := </a:t>
                </a:r>
                <a:r>
                  <a:rPr lang="en-US" dirty="0" smtClean="0"/>
                  <a:t>Elastic </a:t>
                </a:r>
                <a:r>
                  <a:rPr lang="en-US" dirty="0" err="1" smtClean="0"/>
                  <a:t>coords</a:t>
                </a:r>
                <a:r>
                  <a:rPr lang="en-US" dirty="0" smtClean="0"/>
                  <a:t>. of left wing</a:t>
                </a:r>
              </a:p>
              <a:p>
                <a:r>
                  <a:rPr lang="en-US" dirty="0" smtClean="0"/>
                  <a:t>More details to come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29342"/>
                <a:ext cx="8616950" cy="5257800"/>
              </a:xfrm>
              <a:blipFill rotWithShape="0">
                <a:blip r:embed="rId3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7345200" y="3673865"/>
            <a:ext cx="1098534" cy="22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358647" y="3881189"/>
            <a:ext cx="257963" cy="60277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043944" y="3898886"/>
            <a:ext cx="318722" cy="50002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16768" y="3453383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15529" y="4442727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77135" y="3768105"/>
            <a:ext cx="58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83829" y="4114291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584133" y="2511325"/>
            <a:ext cx="1098534" cy="2242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97580" y="2718649"/>
            <a:ext cx="250620" cy="46971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422769" y="1896035"/>
            <a:ext cx="178830" cy="8403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55701" y="2290843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L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61934" y="2715812"/>
            <a:ext cx="5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L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54887" y="2420410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rgbClr val="FF0000"/>
                </a:solidFill>
                <a:latin typeface="+mj-lt"/>
              </a:rPr>
              <a:t>O</a:t>
            </a:r>
            <a:r>
              <a:rPr lang="en-US" sz="2400" b="1" i="0" baseline="-25000" dirty="0" smtClean="0">
                <a:solidFill>
                  <a:srgbClr val="FF0000"/>
                </a:solidFill>
                <a:latin typeface="+mj-lt"/>
              </a:rPr>
              <a:t>L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13018" y="1674425"/>
            <a:ext cx="443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solidFill>
                  <a:srgbClr val="FF0000"/>
                </a:solidFill>
                <a:latin typeface="+mj-lt"/>
              </a:rPr>
              <a:t>j</a:t>
            </a:r>
            <a:r>
              <a:rPr lang="en-US" sz="2400" b="1" i="0" baseline="-25000" dirty="0" err="1" smtClean="0">
                <a:solidFill>
                  <a:srgbClr val="FF0000"/>
                </a:solidFill>
                <a:latin typeface="+mj-lt"/>
              </a:rPr>
              <a:t>L</a:t>
            </a:r>
            <a:endParaRPr lang="en-US" sz="2400" b="1" i="0" baseline="-25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525" y="6530789"/>
            <a:ext cx="6027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 smtClean="0"/>
              <a:t>Note: We use </a:t>
            </a:r>
            <a:r>
              <a:rPr lang="en-US" sz="1600" dirty="0" smtClean="0"/>
              <a:t>L</a:t>
            </a:r>
            <a:r>
              <a:rPr lang="en-US" sz="1600" i="0" dirty="0" smtClean="0"/>
              <a:t> for both the left wing frame and the </a:t>
            </a:r>
            <a:r>
              <a:rPr lang="en-US" sz="1600" i="0" dirty="0" err="1" smtClean="0"/>
              <a:t>Lagrangian</a:t>
            </a:r>
            <a:r>
              <a:rPr lang="en-US" sz="1600" i="0" dirty="0" smtClean="0"/>
              <a:t>. </a:t>
            </a: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6269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Lagrangian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build the </a:t>
            </a:r>
            <a:r>
              <a:rPr lang="en-US" dirty="0" err="1" smtClean="0"/>
              <a:t>Lagrangian</a:t>
            </a:r>
            <a:r>
              <a:rPr lang="en-US" dirty="0" smtClean="0"/>
              <a:t> from the three main components of the Mini-Mutt</a:t>
            </a:r>
          </a:p>
          <a:p>
            <a:pPr lvl="1"/>
            <a:r>
              <a:rPr lang="en-US" dirty="0" smtClean="0"/>
              <a:t>Fuselage</a:t>
            </a:r>
          </a:p>
          <a:p>
            <a:pPr lvl="1"/>
            <a:r>
              <a:rPr lang="en-US" dirty="0" smtClean="0"/>
              <a:t>Right Wing</a:t>
            </a:r>
          </a:p>
          <a:p>
            <a:pPr lvl="1"/>
            <a:r>
              <a:rPr lang="en-US" dirty="0" smtClean="0"/>
              <a:t>Left Wing</a:t>
            </a:r>
          </a:p>
          <a:p>
            <a:endParaRPr lang="en-US" dirty="0" smtClean="0"/>
          </a:p>
          <a:p>
            <a:r>
              <a:rPr lang="en-US" dirty="0" smtClean="0"/>
              <a:t>Each component contributes</a:t>
            </a:r>
          </a:p>
          <a:p>
            <a:pPr lvl="1"/>
            <a:r>
              <a:rPr lang="en-US" dirty="0" smtClean="0"/>
              <a:t>Kinetic energy</a:t>
            </a:r>
          </a:p>
          <a:p>
            <a:pPr lvl="1"/>
            <a:r>
              <a:rPr lang="en-US" dirty="0" err="1" smtClean="0"/>
              <a:t>Graviational</a:t>
            </a:r>
            <a:r>
              <a:rPr lang="en-US" dirty="0" smtClean="0"/>
              <a:t> potential energy</a:t>
            </a:r>
          </a:p>
          <a:p>
            <a:pPr lvl="1"/>
            <a:r>
              <a:rPr lang="en-US" dirty="0" smtClean="0"/>
              <a:t>Elastic potential energy (wings only)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47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Energy: Fuselage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23471"/>
                <a:ext cx="8616950" cy="5257800"/>
              </a:xfrm>
            </p:spPr>
            <p:txBody>
              <a:bodyPr/>
              <a:lstStyle/>
              <a:p>
                <a:r>
                  <a:rPr lang="en-US" dirty="0" smtClean="0"/>
                  <a:t>Notation:</a:t>
                </a:r>
              </a:p>
              <a:p>
                <a:pPr lvl="1"/>
                <a:r>
                  <a:rPr lang="en-US" i="1" dirty="0" smtClean="0"/>
                  <a:t>m</a:t>
                </a:r>
                <a:r>
                  <a:rPr lang="en-US" i="1" baseline="-25000" dirty="0" smtClean="0"/>
                  <a:t>F</a:t>
                </a:r>
                <a:r>
                  <a:rPr lang="en-US" dirty="0" smtClean="0"/>
                  <a:t> := Mass of fuselage </a:t>
                </a:r>
              </a:p>
              <a:p>
                <a:pPr lvl="1"/>
                <a:r>
                  <a:rPr lang="en-US" i="1" dirty="0" smtClean="0"/>
                  <a:t>J</a:t>
                </a:r>
                <a:r>
                  <a:rPr lang="en-US" i="1" baseline="-25000" dirty="0" smtClean="0"/>
                  <a:t>F</a:t>
                </a:r>
                <a:r>
                  <a:rPr lang="en-US" dirty="0" smtClean="0"/>
                  <a:t> := Inertia of fuselage about axes of frame F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Kinetic Energy: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Gravitational Potential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𝐹𝑔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smtClean="0"/>
                  <a:t>Elastic Potential Energy: None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23471"/>
                <a:ext cx="8616950" cy="5257800"/>
              </a:xfrm>
              <a:blipFill rotWithShape="0">
                <a:blip r:embed="rId2"/>
                <a:stretch>
                  <a:fillRect l="-1273" t="-1160" b="-4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59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Deformation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69683"/>
            <a:ext cx="861695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Assume:</a:t>
            </a:r>
          </a:p>
          <a:p>
            <a:r>
              <a:rPr lang="en-US" dirty="0" smtClean="0"/>
              <a:t>Wing can bend in the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R</a:t>
            </a:r>
            <a:r>
              <a:rPr lang="en-US" dirty="0" smtClean="0"/>
              <a:t> direction, denoted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(</a:t>
            </a:r>
            <a:r>
              <a:rPr lang="en-US" i="1" dirty="0" err="1" smtClean="0"/>
              <a:t>y,t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Wing </a:t>
            </a:r>
            <a:r>
              <a:rPr lang="en-US" dirty="0"/>
              <a:t>can </a:t>
            </a:r>
            <a:r>
              <a:rPr lang="en-US" dirty="0" smtClean="0"/>
              <a:t>twist about the </a:t>
            </a:r>
            <a:r>
              <a:rPr lang="en-US" b="1" dirty="0" err="1" smtClean="0"/>
              <a:t>j</a:t>
            </a:r>
            <a:r>
              <a:rPr lang="en-US" b="1" baseline="-25000" dirty="0" err="1" smtClean="0"/>
              <a:t>R</a:t>
            </a:r>
            <a:r>
              <a:rPr lang="en-US" dirty="0" smtClean="0"/>
              <a:t> axis, </a:t>
            </a:r>
            <a:r>
              <a:rPr lang="en-US" dirty="0"/>
              <a:t>denoted </a:t>
            </a:r>
            <a:r>
              <a:rPr lang="en-US" i="1" dirty="0" err="1" smtClean="0">
                <a:latin typeface="Symbol" panose="05050102010706020507" pitchFamily="18" charset="2"/>
              </a:rPr>
              <a:t>g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(</a:t>
            </a:r>
            <a:r>
              <a:rPr lang="en-US" i="1" dirty="0" err="1" smtClean="0"/>
              <a:t>y,t</a:t>
            </a:r>
            <a:r>
              <a:rPr lang="en-US" i="1" dirty="0" smtClean="0"/>
              <a:t>)</a:t>
            </a:r>
            <a:endParaRPr lang="en-US" i="1" dirty="0"/>
          </a:p>
          <a:p>
            <a:r>
              <a:rPr lang="en-US" dirty="0" smtClean="0"/>
              <a:t>Other deformations are negligible</a:t>
            </a:r>
          </a:p>
          <a:p>
            <a:r>
              <a:rPr lang="en-US" dirty="0" smtClean="0"/>
              <a:t>Bending/Twisting stiffness </a:t>
            </a:r>
            <a:r>
              <a:rPr lang="en-US" dirty="0"/>
              <a:t>is provided entirely by the spar and is </a:t>
            </a:r>
            <a:r>
              <a:rPr lang="en-US" dirty="0" smtClean="0"/>
              <a:t>uniform </a:t>
            </a:r>
            <a:r>
              <a:rPr lang="en-US" dirty="0"/>
              <a:t>along span (</a:t>
            </a:r>
            <a:r>
              <a:rPr lang="en-US" i="1" dirty="0" smtClean="0"/>
              <a:t>EI</a:t>
            </a:r>
            <a:r>
              <a:rPr lang="en-US" dirty="0" smtClean="0"/>
              <a:t> / </a:t>
            </a:r>
            <a:r>
              <a:rPr lang="en-US" i="1" dirty="0"/>
              <a:t>GJ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16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Elastic Potential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Potential energy associated with bend and twist: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𝐺𝐽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box>
                                    <m:box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box>
                                        <m:box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  <m:r>
                                        <m:rPr>
                                          <m:brk m:alnAt="6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US" i="1" baseline="-2500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L</a:t>
                </a:r>
                <a:r>
                  <a:rPr lang="en-US" dirty="0" smtClean="0"/>
                  <a:t> denotes the length of the wing.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  <a:latin typeface="+mj-lt"/>
                  </a:rPr>
                  <a:t>Question:</a:t>
                </a:r>
                <a:r>
                  <a:rPr lang="en-US" dirty="0" smtClean="0">
                    <a:latin typeface="+mj-lt"/>
                  </a:rPr>
                  <a:t> Do we need a more detailed structural model, e.g. nonlinear elastic / geometric beam theory?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17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Wing: </a:t>
            </a:r>
            <a:r>
              <a:rPr lang="en-US" dirty="0" smtClean="0"/>
              <a:t>Shape </a:t>
            </a:r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Express bend and twist in terms of right wing elastic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 smtClean="0"/>
                  <a:t>B</a:t>
                </a:r>
                <a:r>
                  <a:rPr lang="en-US" i="1" baseline="-25000" dirty="0" smtClean="0"/>
                  <a:t>R</a:t>
                </a:r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/>
                  <a:t> are (1-by-N) shape functions, e.g. from finite elements.</a:t>
                </a:r>
                <a:endParaRPr lang="en-US" baseline="-25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18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2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Elastic Potential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Express elastic potential energy in terms of </a:t>
                </a:r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R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:=</m:t>
                      </m:r>
                      <m:nary>
                        <m:nary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𝐸𝐼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600" i="1" baseline="-2500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box>
                            <m:box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600" i="1" baseline="-250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box>
                            <m:box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𝐺𝐽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box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ox>
                                <m:box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l-GR" sz="2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Γ</m:t>
                                      </m:r>
                                      <m:r>
                                        <a:rPr lang="en-US" sz="2600" i="1" baseline="-2500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d>
                                        <m:d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</m:e>
                              </m:box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box>
                            <m:box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l-GR" sz="2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  <m:r>
                                    <a:rPr lang="en-US" sz="2600" i="1" baseline="-2500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19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BFF and Mini-Mutt</a:t>
            </a:r>
            <a:endParaRPr lang="en-US" dirty="0"/>
          </a:p>
        </p:txBody>
      </p:sp>
      <p:sp>
        <p:nvSpPr>
          <p:cNvPr id="71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A0000"/>
              </a:buClr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B800"/>
              </a:buClr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7A0000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B800"/>
              </a:buClr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EB35BE-FBF7-40AF-B433-DD210942BBE2}" type="slidenum">
              <a:rPr lang="en-US" altLang="en-US" sz="1200">
                <a:solidFill>
                  <a:srgbClr val="7A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7A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52" y="972202"/>
            <a:ext cx="7345705" cy="5509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Mass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69683"/>
            <a:ext cx="861695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Calculation of the KE and gravitational PE requires some assumptions on: </a:t>
            </a:r>
          </a:p>
          <a:p>
            <a:r>
              <a:rPr lang="en-US" dirty="0" smtClean="0"/>
              <a:t>the mass distribution, and</a:t>
            </a:r>
          </a:p>
          <a:p>
            <a:r>
              <a:rPr lang="en-US" dirty="0" smtClean="0"/>
              <a:t>how this distribution is affected by the wing bend/twist.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20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69683"/>
            <a:ext cx="861695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simplicity, assume the wing mass/inertia is given by</a:t>
            </a:r>
          </a:p>
          <a:p>
            <a:pPr lvl="1"/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:=mass per unit length located on beam axis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Question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Do we need a more detailed </a:t>
            </a:r>
            <a:r>
              <a:rPr lang="en-US" dirty="0" smtClean="0"/>
              <a:t>model? </a:t>
            </a:r>
          </a:p>
          <a:p>
            <a:pPr lvl="1"/>
            <a:r>
              <a:rPr lang="en-US" dirty="0" smtClean="0"/>
              <a:t>Wing thickness is negligible but chord is not.</a:t>
            </a:r>
          </a:p>
          <a:p>
            <a:pPr lvl="1"/>
            <a:r>
              <a:rPr lang="en-US" dirty="0" smtClean="0"/>
              <a:t>Treat wing as a plate that bends/twists along the elastic axis?</a:t>
            </a:r>
          </a:p>
          <a:p>
            <a:pPr lvl="1"/>
            <a:r>
              <a:rPr lang="en-US" dirty="0"/>
              <a:t>Consider point mass for servos, winglets, etc</a:t>
            </a:r>
            <a:r>
              <a:rPr lang="en-US" dirty="0" smtClean="0"/>
              <a:t>.?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Mass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21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3525" y="6530789"/>
            <a:ext cx="857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dirty="0" smtClean="0"/>
              <a:t>Note: The current FEM by UMN is only slightly more general as it also has point mass/inertia.</a:t>
            </a:r>
            <a:endParaRPr lang="en-US" sz="1600" i="0" dirty="0"/>
          </a:p>
        </p:txBody>
      </p:sp>
    </p:spTree>
    <p:extLst>
      <p:ext uri="{BB962C8B-B14F-4D97-AF65-F5344CB8AC3E}">
        <p14:creationId xmlns:p14="http://schemas.microsoft.com/office/powerpoint/2010/main" val="3052573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Assuming linear geometry, a point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 on the deformed beam expressed in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is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baseline="-25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This point expressed in </a:t>
                </a:r>
                <a:r>
                  <a:rPr lang="en-US" sz="2400" i="1" dirty="0" smtClean="0"/>
                  <a:t>F</a:t>
                </a:r>
                <a:r>
                  <a:rPr lang="en-US" sz="2400" dirty="0" smtClean="0"/>
                  <a:t> is</a:t>
                </a:r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baseline="-2500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r>
                  <a:rPr lang="en-US" sz="2400" dirty="0" smtClean="0"/>
                  <a:t>Finally, this </a:t>
                </a:r>
                <a:r>
                  <a:rPr lang="en-US" sz="2400" dirty="0"/>
                  <a:t>point expressed in </a:t>
                </a:r>
                <a:r>
                  <a:rPr lang="en-US" sz="2400" i="1" dirty="0" smtClean="0"/>
                  <a:t>I</a:t>
                </a:r>
                <a:r>
                  <a:rPr lang="en-US" sz="2400" dirty="0" smtClean="0"/>
                  <a:t> is</a:t>
                </a:r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r>
                  <a:rPr lang="en-US" sz="2400" dirty="0" smtClean="0"/>
                  <a:t>This depends on </a:t>
                </a:r>
                <a:r>
                  <a:rPr lang="en-US" sz="2400" i="1" dirty="0" err="1" smtClean="0"/>
                  <a:t>q</a:t>
                </a:r>
                <a:r>
                  <a:rPr lang="en-US" sz="2400" i="1" baseline="-25000" dirty="0" err="1" smtClean="0"/>
                  <a:t>p</a:t>
                </a:r>
                <a:r>
                  <a:rPr lang="en-US" sz="2400" dirty="0" smtClean="0"/>
                  <a:t>, </a:t>
                </a:r>
                <a:r>
                  <a:rPr lang="en-US" sz="2400" i="1" dirty="0" err="1" smtClean="0"/>
                  <a:t>q</a:t>
                </a:r>
                <a:r>
                  <a:rPr lang="en-US" sz="2400" i="1" baseline="-25000" dirty="0" err="1" smtClean="0"/>
                  <a:t>a</a:t>
                </a:r>
                <a:r>
                  <a:rPr lang="en-US" sz="2400" dirty="0" smtClean="0"/>
                  <a:t>, and </a:t>
                </a:r>
                <a:r>
                  <a:rPr lang="en-US" sz="2400" i="1" dirty="0" err="1" smtClean="0"/>
                  <a:t>q</a:t>
                </a:r>
                <a:r>
                  <a:rPr lang="en-US" sz="2400" i="1" baseline="-25000" dirty="0" err="1" smtClean="0"/>
                  <a:t>R</a:t>
                </a:r>
                <a:r>
                  <a:rPr lang="en-US" sz="2400" dirty="0" err="1" smtClean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06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Gravitational 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22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The gravitational potential energy is given by:</a:t>
                </a:r>
                <a:endParaRPr lang="en-US" sz="2400" b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𝑅𝑔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baseline="-2500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06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353"/>
            <a:ext cx="8229600" cy="533400"/>
          </a:xfrm>
        </p:spPr>
        <p:txBody>
          <a:bodyPr/>
          <a:lstStyle/>
          <a:p>
            <a:r>
              <a:rPr lang="en-US" dirty="0" smtClean="0"/>
              <a:t>Right Wing: Gravitational 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23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Again, a point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 on the deformed beam expressed in </a:t>
                </a:r>
                <a:r>
                  <a:rPr lang="en-US" sz="2400" i="1" dirty="0" smtClean="0"/>
                  <a:t>F</a:t>
                </a:r>
                <a:r>
                  <a:rPr lang="en-US" sz="2400" dirty="0" smtClean="0"/>
                  <a:t> is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baseline="-2500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baseline="-2500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baseline="-2500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r>
                  <a:rPr lang="en-US" sz="2400" dirty="0" smtClean="0"/>
                  <a:t>The translational velocity of this point is given by:</a:t>
                </a:r>
                <a:endParaRPr lang="en-US" sz="2400" dirty="0"/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box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baseline="-25000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aseline="-25000" dirty="0"/>
              </a:p>
              <a:p>
                <a:pPr marL="0" indent="0">
                  <a:buNone/>
                </a:pPr>
                <a:r>
                  <a:rPr lang="en-US" sz="2400" dirty="0" smtClean="0"/>
                  <a:t>Evaluating the last term gives:</a:t>
                </a:r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06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</a:t>
            </a:r>
            <a:r>
              <a:rPr lang="en-US" dirty="0" smtClean="0"/>
              <a:t>Kinetic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24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From the last slide, the velocity of a point </a:t>
                </a:r>
                <a:r>
                  <a:rPr lang="en-US" sz="2400" b="1" dirty="0" smtClean="0"/>
                  <a:t>p</a:t>
                </a:r>
                <a:r>
                  <a:rPr lang="en-US" sz="2400" dirty="0" smtClean="0"/>
                  <a:t> is:</a:t>
                </a:r>
              </a:p>
              <a:p>
                <a:pPr marL="0" lvl="1" indent="0">
                  <a:buClr>
                    <a:srgbClr val="7A00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baseline="-25000" dirty="0"/>
              </a:p>
              <a:p>
                <a:pPr marL="0" indent="0">
                  <a:buNone/>
                </a:pPr>
                <a:r>
                  <a:rPr lang="en-US" sz="2400" dirty="0" smtClean="0"/>
                  <a:t>Integrate over the right wing to ge</a:t>
                </a:r>
                <a:r>
                  <a:rPr lang="en-US" sz="2400" dirty="0" smtClean="0"/>
                  <a:t>t the total contribution to the KE: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box>
                            <m:box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This neglects the additional KE due to the twisting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3"/>
                <a:ext cx="8616950" cy="5257800"/>
              </a:xfrm>
              <a:blipFill rotWithShape="0">
                <a:blip r:embed="rId2"/>
                <a:stretch>
                  <a:fillRect l="-106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Wing: </a:t>
            </a:r>
            <a:r>
              <a:rPr lang="en-US" dirty="0" smtClean="0"/>
              <a:t>Kinetic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25</a:t>
            </a:fld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7849" y="4758011"/>
            <a:ext cx="554915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27849" y="4752618"/>
            <a:ext cx="1" cy="154060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77002" y="4521785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70" y="5789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70" y="4382086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R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927849" y="4749907"/>
            <a:ext cx="5181362" cy="1501489"/>
          </a:xfrm>
          <a:custGeom>
            <a:avLst/>
            <a:gdLst>
              <a:gd name="connsiteX0" fmla="*/ 0 w 5056094"/>
              <a:gd name="connsiteY0" fmla="*/ 10351 h 978539"/>
              <a:gd name="connsiteX1" fmla="*/ 1075765 w 5056094"/>
              <a:gd name="connsiteY1" fmla="*/ 10351 h 978539"/>
              <a:gd name="connsiteX2" fmla="*/ 2864224 w 5056094"/>
              <a:gd name="connsiteY2" fmla="*/ 117927 h 978539"/>
              <a:gd name="connsiteX3" fmla="*/ 4329953 w 5056094"/>
              <a:gd name="connsiteY3" fmla="*/ 521339 h 978539"/>
              <a:gd name="connsiteX4" fmla="*/ 5056094 w 5056094"/>
              <a:gd name="connsiteY4" fmla="*/ 978539 h 97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6094" h="978539">
                <a:moveTo>
                  <a:pt x="0" y="10351"/>
                </a:moveTo>
                <a:cubicBezTo>
                  <a:pt x="299197" y="1386"/>
                  <a:pt x="598394" y="-7578"/>
                  <a:pt x="1075765" y="10351"/>
                </a:cubicBezTo>
                <a:cubicBezTo>
                  <a:pt x="1553136" y="28280"/>
                  <a:pt x="2321859" y="32762"/>
                  <a:pt x="2864224" y="117927"/>
                </a:cubicBezTo>
                <a:cubicBezTo>
                  <a:pt x="3406589" y="203092"/>
                  <a:pt x="3964641" y="377904"/>
                  <a:pt x="4329953" y="521339"/>
                </a:cubicBezTo>
                <a:cubicBezTo>
                  <a:pt x="4695265" y="664774"/>
                  <a:pt x="4875679" y="821656"/>
                  <a:pt x="5056094" y="978539"/>
                </a:cubicBezTo>
              </a:path>
            </a:pathLst>
          </a:cu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42649" y="4749907"/>
            <a:ext cx="0" cy="588574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837304" y="43168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5059073" y="4832709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8" name="Arc 27"/>
          <p:cNvSpPr/>
          <p:nvPr/>
        </p:nvSpPr>
        <p:spPr>
          <a:xfrm flipH="1">
            <a:off x="4803578" y="5017375"/>
            <a:ext cx="255495" cy="1234021"/>
          </a:xfrm>
          <a:prstGeom prst="arc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4356074" y="5617881"/>
            <a:ext cx="96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anose="05050102010706020507" pitchFamily="18" charset="2"/>
              </a:rPr>
              <a:t>g</a:t>
            </a:r>
            <a:r>
              <a:rPr lang="en-US" sz="2400" baseline="-25000" dirty="0" err="1" smtClean="0"/>
              <a:t>R</a:t>
            </a:r>
            <a:r>
              <a:rPr lang="en-US" sz="2400" dirty="0" smtClean="0"/>
              <a:t>(</a:t>
            </a:r>
            <a:r>
              <a:rPr lang="en-US" sz="2400" dirty="0" err="1" smtClean="0"/>
              <a:t>y,t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27849" y="4643234"/>
            <a:ext cx="4026459" cy="1"/>
          </a:xfrm>
          <a:prstGeom prst="straightConnector1">
            <a:avLst/>
          </a:prstGeom>
          <a:ln w="5080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92" y="3857650"/>
            <a:ext cx="2303705" cy="26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5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Energy: </a:t>
            </a:r>
            <a:r>
              <a:rPr lang="en-US" dirty="0" smtClean="0"/>
              <a:t>Left Wing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23471"/>
                <a:ext cx="8616950" cy="5257800"/>
              </a:xfrm>
            </p:spPr>
            <p:txBody>
              <a:bodyPr/>
              <a:lstStyle/>
              <a:p>
                <a:r>
                  <a:rPr lang="en-US" dirty="0" smtClean="0"/>
                  <a:t>Energy can be derived similar to the right wing with elastic generalized coordinates </a:t>
                </a:r>
                <a:r>
                  <a:rPr lang="en-US" dirty="0" err="1" smtClean="0"/>
                  <a:t>q</a:t>
                </a:r>
                <a:r>
                  <a:rPr lang="en-US" baseline="-25000" dirty="0" err="1" smtClean="0"/>
                  <a:t>L</a:t>
                </a:r>
                <a:r>
                  <a:rPr lang="en-US" dirty="0" err="1" smtClean="0"/>
                  <a:t>.</a:t>
                </a:r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Kinetic Energy:</a:t>
                </a: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Gravitational Potential Energy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Elastic Potential Energy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left/right wings have the same stiffness matrix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assuming symmetry.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23471"/>
                <a:ext cx="8616950" cy="5257800"/>
              </a:xfrm>
              <a:blipFill rotWithShape="0">
                <a:blip r:embed="rId2"/>
                <a:stretch>
                  <a:fillRect l="-1273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96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Lagrangian</a:t>
            </a:r>
            <a:r>
              <a:rPr lang="en-US" dirty="0" smtClean="0"/>
              <a:t> Terms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Generalized Coordinates</a:t>
                </a:r>
              </a:p>
              <a:p>
                <a:pPr lvl="1"/>
                <a:r>
                  <a:rPr lang="en-US" dirty="0" smtClean="0"/>
                  <a:t>Fuselage translation and attitude: </a:t>
                </a:r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p</a:t>
                </a:r>
                <a:r>
                  <a:rPr lang="en-US" i="1" baseline="-25000" dirty="0"/>
                  <a:t> </a:t>
                </a:r>
                <a:r>
                  <a:rPr lang="en-US" dirty="0" smtClean="0"/>
                  <a:t>and </a:t>
                </a:r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a</a:t>
                </a:r>
                <a:endParaRPr lang="en-US" i="1" baseline="-25000" dirty="0" smtClean="0"/>
              </a:p>
              <a:p>
                <a:pPr lvl="1"/>
                <a:r>
                  <a:rPr lang="en-US" dirty="0" smtClean="0"/>
                  <a:t>Right wing elastic coordinates: </a:t>
                </a:r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R</a:t>
                </a:r>
                <a:endParaRPr lang="en-US" i="1" baseline="-25000" dirty="0" smtClean="0"/>
              </a:p>
              <a:p>
                <a:pPr lvl="1"/>
                <a:r>
                  <a:rPr lang="en-US" dirty="0" smtClean="0"/>
                  <a:t>Left </a:t>
                </a:r>
                <a:r>
                  <a:rPr lang="en-US" dirty="0"/>
                  <a:t>wing elastic coordinates: </a:t>
                </a:r>
                <a:r>
                  <a:rPr lang="en-US" i="1" dirty="0" err="1" smtClean="0"/>
                  <a:t>q</a:t>
                </a:r>
                <a:r>
                  <a:rPr lang="en-US" i="1" baseline="-25000" dirty="0" err="1" smtClean="0"/>
                  <a:t>L</a:t>
                </a:r>
                <a:endParaRPr lang="en-US" i="1" baseline="-25000" dirty="0" smtClean="0"/>
              </a:p>
              <a:p>
                <a:r>
                  <a:rPr lang="en-US" sz="2400" dirty="0" smtClean="0"/>
                  <a:t>Kinetic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/>
                  <a:t>Gravitational Potential Energy: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𝐹𝑔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sz="2400" dirty="0" smtClean="0"/>
                  <a:t>Elastic Potential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𝑈𝑅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err="1" smtClean="0"/>
                  <a:t>Lagrangian</a:t>
                </a:r>
                <a:r>
                  <a:rPr lang="en-US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19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13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Flexible Bodies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28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 smtClean="0"/>
                  <a:t>Substitute </a:t>
                </a:r>
                <a:r>
                  <a:rPr lang="en-US" sz="2200" b="1" dirty="0" err="1" smtClean="0"/>
                  <a:t>Lagrangian</a:t>
                </a:r>
                <a:r>
                  <a:rPr lang="en-US" sz="2200" b="1" dirty="0" smtClean="0"/>
                  <a:t> into the </a:t>
                </a:r>
                <a:r>
                  <a:rPr lang="en-US" sz="2200" b="1" dirty="0" smtClean="0"/>
                  <a:t>EOM </a:t>
                </a:r>
                <a:r>
                  <a:rPr lang="en-US" sz="2200" b="1" dirty="0" smtClean="0"/>
                  <a:t>from (</a:t>
                </a:r>
                <a:r>
                  <a:rPr lang="en-US" sz="2200" b="1" dirty="0" err="1" smtClean="0"/>
                  <a:t>Meirovitch</a:t>
                </a:r>
                <a:r>
                  <a:rPr lang="en-US" sz="2200" b="1" dirty="0" smtClean="0"/>
                  <a:t>, ‘91 JGCD):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200" baseline="-25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200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Lots of algebra to get the EOMs…</a:t>
                </a:r>
                <a:endParaRPr lang="en-US" sz="2200" dirty="0" smtClean="0"/>
              </a:p>
            </p:txBody>
          </p:sp>
        </mc:Choice>
        <mc:Fallback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  <a:blipFill rotWithShape="0">
                <a:blip r:embed="rId2"/>
                <a:stretch>
                  <a:fillRect l="-919" t="-1613" b="-2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 </a:t>
            </a:r>
            <a:r>
              <a:rPr lang="en-US" dirty="0" smtClean="0"/>
              <a:t>and discuss final form of the EOM</a:t>
            </a:r>
          </a:p>
          <a:p>
            <a:pPr lvl="1"/>
            <a:r>
              <a:rPr lang="en-US" dirty="0" smtClean="0"/>
              <a:t>The equations for inertial translation/rotation are coupled to the elastic equations because we did not use mean axes.</a:t>
            </a:r>
          </a:p>
          <a:p>
            <a:pPr lvl="1"/>
            <a:r>
              <a:rPr lang="en-US" dirty="0" smtClean="0"/>
              <a:t>How should we implement this in Simulink?</a:t>
            </a:r>
          </a:p>
          <a:p>
            <a:endParaRPr lang="en-US" dirty="0"/>
          </a:p>
          <a:p>
            <a:r>
              <a:rPr lang="en-US" dirty="0" smtClean="0"/>
              <a:t>Still to discuss:</a:t>
            </a:r>
          </a:p>
          <a:p>
            <a:pPr lvl="1"/>
            <a:r>
              <a:rPr lang="en-US" dirty="0" smtClean="0"/>
              <a:t>Aero model to compute the forces</a:t>
            </a:r>
          </a:p>
          <a:p>
            <a:pPr lvl="1"/>
            <a:r>
              <a:rPr lang="en-US" dirty="0" smtClean="0"/>
              <a:t>Again, how much </a:t>
            </a:r>
            <a:r>
              <a:rPr lang="en-US" dirty="0" smtClean="0"/>
              <a:t>detail should we  include in the aero model?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25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Body: Standard </a:t>
            </a:r>
            <a:r>
              <a:rPr lang="en-US" dirty="0" err="1" smtClean="0"/>
              <a:t>Lagrangian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996685" y="3864774"/>
            <a:ext cx="2794587" cy="13564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117599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Generalized Coordinates: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2400" i="1" baseline="-2500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≔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generalized coordinates describe the position (</a:t>
                </a:r>
                <a:r>
                  <a:rPr lang="en-US" sz="2400" i="1" dirty="0" err="1" smtClean="0"/>
                  <a:t>q</a:t>
                </a:r>
                <a:r>
                  <a:rPr lang="en-US" sz="2400" i="1" baseline="-25000" dirty="0" err="1" smtClean="0"/>
                  <a:t>p</a:t>
                </a:r>
                <a:r>
                  <a:rPr lang="en-US" sz="2400" dirty="0" smtClean="0"/>
                  <a:t>) and attitude (</a:t>
                </a:r>
                <a:r>
                  <a:rPr lang="en-US" sz="2400" i="1" dirty="0" err="1" smtClean="0"/>
                  <a:t>q</a:t>
                </a:r>
                <a:r>
                  <a:rPr lang="en-US" sz="2400" i="1" baseline="-25000" dirty="0" err="1" smtClean="0"/>
                  <a:t>a</a:t>
                </a:r>
                <a:r>
                  <a:rPr lang="en-US" sz="2400" dirty="0" smtClean="0"/>
                  <a:t>) of the rigid aircraft.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117599"/>
                <a:ext cx="8616950" cy="2643113"/>
              </a:xfrm>
              <a:blipFill rotWithShape="0">
                <a:blip r:embed="rId3"/>
                <a:stretch>
                  <a:fillRect l="-1061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3871" y="4182036"/>
            <a:ext cx="909216" cy="274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7318" y="4453318"/>
            <a:ext cx="282388" cy="8672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20872" y="4447708"/>
            <a:ext cx="369893" cy="73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7419" y="3695709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716" y="4716901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512" y="528020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634" y="402159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96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Body: Standard </a:t>
            </a:r>
            <a:r>
              <a:rPr lang="en-US" dirty="0" err="1" smtClean="0"/>
              <a:t>Lagrangian</a:t>
            </a:r>
            <a:r>
              <a:rPr lang="en-US" dirty="0" smtClean="0"/>
              <a:t> Formulation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996685" y="3864774"/>
            <a:ext cx="2794587" cy="13564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117599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 smtClean="0"/>
                  <a:t>Lagrangian EOM: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where the </a:t>
                </a:r>
                <a:r>
                  <a:rPr lang="en-US" sz="2200" dirty="0" err="1" smtClean="0"/>
                  <a:t>Lagrangian</a:t>
                </a:r>
                <a:r>
                  <a:rPr lang="en-US" sz="2200" dirty="0" smtClean="0"/>
                  <a:t>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Issue:</a:t>
                </a:r>
                <a:r>
                  <a:rPr lang="en-US" sz="2200" dirty="0" smtClean="0"/>
                  <a:t> It is more convenient, for aircraft dynamics to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express the velocities in the body-fixed frame.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117599"/>
                <a:ext cx="8616950" cy="2643113"/>
              </a:xfrm>
              <a:blipFill rotWithShape="0">
                <a:blip r:embed="rId3"/>
                <a:stretch>
                  <a:fillRect l="-919" t="-1382" b="-7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3871" y="4182036"/>
            <a:ext cx="909216" cy="274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7318" y="4453318"/>
            <a:ext cx="282388" cy="8672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20872" y="4447708"/>
            <a:ext cx="369893" cy="73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7419" y="3695709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716" y="4716901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512" y="528020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634" y="402159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15745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Body: </a:t>
            </a:r>
            <a:r>
              <a:rPr lang="en-US" dirty="0" err="1"/>
              <a:t>Lagrangian</a:t>
            </a:r>
            <a:r>
              <a:rPr lang="en-US" dirty="0"/>
              <a:t> with Quasi-Velocities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996685" y="3864774"/>
            <a:ext cx="2794587" cy="13564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969682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 smtClean="0"/>
                  <a:t>Generalized (Quasi) Coordinates and Velocities: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b="0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b="0" baseline="-25000" dirty="0" smtClean="0"/>
              </a:p>
              <a:p>
                <a:pPr marL="0" indent="0">
                  <a:buNone/>
                </a:pPr>
                <a:r>
                  <a:rPr lang="en-US" sz="2400" i="1" dirty="0" smtClean="0"/>
                  <a:t>V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>
                    <a:latin typeface="Symbol" panose="05050102010706020507" pitchFamily="18" charset="2"/>
                  </a:rPr>
                  <a:t>w </a:t>
                </a:r>
                <a:r>
                  <a:rPr lang="en-US" sz="2400" dirty="0" smtClean="0"/>
                  <a:t>are the translational and rotational velocities expressed in the body (fuselage) frame.</a:t>
                </a:r>
                <a:endParaRPr lang="en-US" sz="2400" b="0" i="1" dirty="0" smtClean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969682"/>
                <a:ext cx="8616950" cy="2643113"/>
              </a:xfrm>
              <a:blipFill rotWithShape="0">
                <a:blip r:embed="rId3"/>
                <a:stretch>
                  <a:fillRect l="-1061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3871" y="4182036"/>
            <a:ext cx="909216" cy="274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7318" y="4453318"/>
            <a:ext cx="282388" cy="8672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20872" y="4447708"/>
            <a:ext cx="369893" cy="73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7419" y="3695709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716" y="4716901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512" y="528020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634" y="402159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504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Given a 3-by-1 vector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, define </a:t>
                </a:r>
                <a:r>
                  <a:rPr lang="en-US" i="1" dirty="0" err="1" smtClean="0"/>
                  <a:t>r</a:t>
                </a:r>
                <a:r>
                  <a:rPr lang="en-US" i="1" baseline="30000" dirty="0" err="1" smtClean="0"/>
                  <a:t>x</a:t>
                </a:r>
                <a:r>
                  <a:rPr lang="en-US" dirty="0" smtClean="0"/>
                  <a:t> as the following 3-by-3 skew symmetric matrix: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4" t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Body: </a:t>
            </a:r>
            <a:r>
              <a:rPr lang="en-US" dirty="0" err="1"/>
              <a:t>Lagrangian</a:t>
            </a:r>
            <a:r>
              <a:rPr lang="en-US" dirty="0"/>
              <a:t> with Quasi-Velocities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996685" y="3864774"/>
            <a:ext cx="2794587" cy="13564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 smtClean="0"/>
                  <a:t>Lagrangian EOM with Quasi-Coordinates (</a:t>
                </a:r>
                <a:r>
                  <a:rPr lang="en-US" sz="2200" b="1" dirty="0" err="1" smtClean="0"/>
                  <a:t>Meirovitch</a:t>
                </a:r>
                <a:r>
                  <a:rPr lang="en-US" sz="2200" b="1" dirty="0" smtClean="0"/>
                  <a:t>, ‘91 JGCD):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200" baseline="-25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200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where the </a:t>
                </a:r>
                <a:r>
                  <a:rPr lang="en-US" sz="2200" dirty="0" err="1" smtClean="0"/>
                  <a:t>Lagrangian</a:t>
                </a:r>
                <a:r>
                  <a:rPr lang="en-US" sz="2200" dirty="0" smtClean="0"/>
                  <a:t>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  <a:blipFill rotWithShape="0">
                <a:blip r:embed="rId3"/>
                <a:stretch>
                  <a:fillRect l="-919" t="-1613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3871" y="4182036"/>
            <a:ext cx="909216" cy="274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7318" y="4453318"/>
            <a:ext cx="282388" cy="8672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20872" y="4447708"/>
            <a:ext cx="369893" cy="73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7419" y="3695709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716" y="4716901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512" y="528020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634" y="402159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9712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Rigid Body: </a:t>
            </a:r>
            <a:r>
              <a:rPr lang="en-US" dirty="0" err="1"/>
              <a:t>Lagrangian</a:t>
            </a:r>
            <a:r>
              <a:rPr lang="en-US" dirty="0"/>
              <a:t> with Quasi-Velocities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36056" flipH="1">
            <a:off x="4996685" y="3864774"/>
            <a:ext cx="2794587" cy="135641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143000" y="4760259"/>
            <a:ext cx="591670" cy="59167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29553" y="5338482"/>
            <a:ext cx="950259" cy="17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 smtClean="0"/>
                  <a:t>For a Rigid Body with O</a:t>
                </a:r>
                <a:r>
                  <a:rPr lang="en-US" sz="2200" b="1" baseline="-25000" dirty="0" smtClean="0"/>
                  <a:t>F</a:t>
                </a:r>
                <a:r>
                  <a:rPr lang="en-US" sz="2200" b="1" dirty="0" smtClean="0"/>
                  <a:t> at the aircraft CG: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200" baseline="-25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sz="2200" b="0" baseline="-25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This yields the standard aircraft EOM where </a:t>
                </a:r>
                <a:r>
                  <a:rPr lang="en-US" sz="2200" dirty="0" err="1" smtClean="0"/>
                  <a:t>Q</a:t>
                </a:r>
                <a:r>
                  <a:rPr lang="en-US" sz="2200" baseline="-25000" dirty="0" err="1" smtClean="0"/>
                  <a:t>p</a:t>
                </a:r>
                <a:r>
                  <a:rPr lang="en-US" sz="2200" dirty="0" smtClean="0"/>
                  <a:t> and </a:t>
                </a:r>
                <a:r>
                  <a:rPr lang="en-US" sz="2200" dirty="0" err="1" smtClean="0"/>
                  <a:t>Q</a:t>
                </a:r>
                <a:r>
                  <a:rPr lang="en-US" sz="2200" baseline="-25000" dirty="0" err="1" smtClean="0"/>
                  <a:t>a</a:t>
                </a:r>
                <a:r>
                  <a:rPr lang="en-US" sz="2200" dirty="0" smtClean="0"/>
                  <a:t> are the forces and moments in the body frame.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  <a:blipFill rotWithShape="0">
                <a:blip r:embed="rId3"/>
                <a:stretch>
                  <a:fillRect l="-91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1143001" y="5347448"/>
            <a:ext cx="4482" cy="8316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23465" y="4390927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9471" y="508971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6710" y="5855731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624" y="5109882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I</a:t>
            </a:r>
            <a:endParaRPr lang="en-US" sz="2400" b="1" i="0" baseline="-250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763871" y="4182036"/>
            <a:ext cx="909216" cy="27474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77318" y="4453318"/>
            <a:ext cx="282388" cy="86723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420872" y="4447708"/>
            <a:ext cx="369893" cy="73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77419" y="3695709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i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47716" y="4716901"/>
            <a:ext cx="423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latin typeface="+mj-lt"/>
              </a:rPr>
              <a:t>j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18512" y="528020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 smtClean="0">
                <a:latin typeface="+mj-lt"/>
              </a:rPr>
              <a:t>k</a:t>
            </a:r>
            <a:r>
              <a:rPr lang="en-US" sz="2400" b="1" i="0" baseline="-25000" dirty="0" err="1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00634" y="4021599"/>
            <a:ext cx="71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latin typeface="+mj-lt"/>
              </a:rPr>
              <a:t>O</a:t>
            </a:r>
            <a:r>
              <a:rPr lang="en-US" sz="2400" b="1" i="0" baseline="-25000" dirty="0" smtClean="0">
                <a:latin typeface="+mj-lt"/>
              </a:rPr>
              <a:t>F</a:t>
            </a:r>
            <a:endParaRPr lang="en-US" sz="2400" b="1" i="0" baseline="-25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3818" y="6150695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Inertial Frame</a:t>
            </a:r>
            <a:endParaRPr lang="en-US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5951300" y="61289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/>
              <a:t>Aircraft (Fuselage) Frame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81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Flexible Bodies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037E1-69EF-43CE-A100-B4E30B2D338F}" type="slidenum">
              <a:rPr lang="en-US" altLang="en-US" smtClean="0"/>
              <a:pPr/>
              <a:t>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b="1" dirty="0" smtClean="0"/>
                  <a:t>The EOM can be extended to flexible bodies (</a:t>
                </a:r>
                <a:r>
                  <a:rPr lang="en-US" sz="2200" b="1" dirty="0" err="1" smtClean="0"/>
                  <a:t>Meirovitch</a:t>
                </a:r>
                <a:r>
                  <a:rPr lang="en-US" sz="2200" b="1" dirty="0" smtClean="0"/>
                  <a:t>, ‘91 JGCD):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b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200" baseline="-250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sup>
                      </m:sSup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200" baseline="-25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200" b="0" i="1" baseline="-2500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200" baseline="-25000" dirty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i="1" dirty="0" err="1" smtClean="0"/>
                  <a:t>q</a:t>
                </a:r>
                <a:r>
                  <a:rPr lang="en-US" sz="2200" i="1" baseline="-25000" dirty="0" err="1" smtClean="0"/>
                  <a:t>e</a:t>
                </a:r>
                <a:r>
                  <a:rPr lang="en-US" sz="2200" dirty="0" smtClean="0"/>
                  <a:t> are the elastic coordinates and  the </a:t>
                </a:r>
                <a:r>
                  <a:rPr lang="en-US" sz="2200" dirty="0" err="1" smtClean="0"/>
                  <a:t>Lagrangian</a:t>
                </a:r>
                <a:r>
                  <a:rPr lang="en-US" sz="2200" dirty="0" smtClean="0"/>
                  <a:t>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2200" b="0" i="1" baseline="-2500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b="1" dirty="0" smtClean="0"/>
                  <a:t>The next flew slides will describe (at a high level) the application of this formulation to the Mini-Mutt.</a:t>
                </a:r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 smtClean="0"/>
                  <a:t>Note:</a:t>
                </a:r>
                <a:r>
                  <a:rPr lang="en-US" sz="2200" dirty="0" smtClean="0"/>
                  <a:t> We have a report describing this approach for a simplified flexible aircraft with point-mass wings that can plunge relative to the fuselage.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525" y="1036917"/>
                <a:ext cx="8616950" cy="2643113"/>
              </a:xfrm>
              <a:blipFill rotWithShape="0">
                <a:blip r:embed="rId2"/>
                <a:stretch>
                  <a:fillRect l="-919" t="-1613" b="-10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8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25451</TotalTime>
  <Words>967</Words>
  <Application>Microsoft Office PowerPoint</Application>
  <PresentationFormat>On-screen Show (4:3)</PresentationFormat>
  <Paragraphs>375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Batang</vt:lpstr>
      <vt:lpstr>Arial</vt:lpstr>
      <vt:lpstr>Bookman Old Style</vt:lpstr>
      <vt:lpstr>Calibri</vt:lpstr>
      <vt:lpstr>Cambria Math</vt:lpstr>
      <vt:lpstr>Symbol</vt:lpstr>
      <vt:lpstr>Office Theme</vt:lpstr>
      <vt:lpstr>Overview of ASE (Control-Oriented) Modeling Approach   January 22, 2015 </vt:lpstr>
      <vt:lpstr>BFF and Mini-Mutt</vt:lpstr>
      <vt:lpstr>Rigid Body: Standard Lagrangian Formulation</vt:lpstr>
      <vt:lpstr>Rigid Body: Standard Lagrangian Formulation</vt:lpstr>
      <vt:lpstr>Rigid Body: Lagrangian with Quasi-Velocities</vt:lpstr>
      <vt:lpstr>Notation</vt:lpstr>
      <vt:lpstr>Rigid Body: Lagrangian with Quasi-Velocities</vt:lpstr>
      <vt:lpstr>Rigid Body: Lagrangian with Quasi-Velocities</vt:lpstr>
      <vt:lpstr>Extension to Flexible Bodies</vt:lpstr>
      <vt:lpstr>Mini-Mutt Components</vt:lpstr>
      <vt:lpstr>Coordinates: Fuselage</vt:lpstr>
      <vt:lpstr>Coordinates: Right Wing</vt:lpstr>
      <vt:lpstr>Coordinates: Left Wing</vt:lpstr>
      <vt:lpstr>Lagrangian</vt:lpstr>
      <vt:lpstr>Energy: Fuselage</vt:lpstr>
      <vt:lpstr>Right Wing: Deformation</vt:lpstr>
      <vt:lpstr>Right Wing: Elastic Potential Energy</vt:lpstr>
      <vt:lpstr>Right Wing: Shape Functions</vt:lpstr>
      <vt:lpstr>Right Wing: Elastic Potential Energy</vt:lpstr>
      <vt:lpstr>Right Wing: Mass Distribution</vt:lpstr>
      <vt:lpstr>Right Wing: Mass Distribution</vt:lpstr>
      <vt:lpstr>Right Wing: Gravitational PE</vt:lpstr>
      <vt:lpstr>Right Wing: Gravitational PE</vt:lpstr>
      <vt:lpstr>Right Wing: Kinetic Energy</vt:lpstr>
      <vt:lpstr>Right Wing: Kinetic Energy</vt:lpstr>
      <vt:lpstr>Energy: Left Wing</vt:lpstr>
      <vt:lpstr>Summary of Lagrangian Terms</vt:lpstr>
      <vt:lpstr>Extension to Flexible Bodies</vt:lpstr>
      <vt:lpstr>Discussion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Oral Exam Presentation</dc:title>
  <dc:creator>Paw Yew Chai</dc:creator>
  <cp:lastModifiedBy>pseiler23</cp:lastModifiedBy>
  <cp:revision>1826</cp:revision>
  <dcterms:created xsi:type="dcterms:W3CDTF">2007-12-07T00:37:22Z</dcterms:created>
  <dcterms:modified xsi:type="dcterms:W3CDTF">2015-01-22T03:19:11Z</dcterms:modified>
</cp:coreProperties>
</file>