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95" r:id="rId3"/>
    <p:sldId id="293" r:id="rId4"/>
    <p:sldId id="294" r:id="rId5"/>
    <p:sldId id="297" r:id="rId6"/>
    <p:sldId id="296" r:id="rId7"/>
    <p:sldId id="298" r:id="rId8"/>
    <p:sldId id="300" r:id="rId9"/>
    <p:sldId id="299" r:id="rId10"/>
    <p:sldId id="301" r:id="rId11"/>
    <p:sldId id="302" r:id="rId12"/>
    <p:sldId id="303" r:id="rId13"/>
    <p:sldId id="307" r:id="rId14"/>
    <p:sldId id="305" r:id="rId15"/>
    <p:sldId id="306" r:id="rId1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CCCC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08" autoAdjust="0"/>
  </p:normalViewPr>
  <p:slideViewPr>
    <p:cSldViewPr>
      <p:cViewPr>
        <p:scale>
          <a:sx n="75" d="100"/>
          <a:sy n="75" d="100"/>
        </p:scale>
        <p:origin x="-1014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D148A2F-0F56-4045-B22F-DEC9ED977E53}" type="datetimeFigureOut">
              <a:rPr lang="en-US" smtClean="0"/>
              <a:t>1/22/2015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83C7FE18-444D-4A17-8083-D50A7BAB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79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79887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27C2CE-9C3C-447D-8CD9-DE42C3B9832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22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are using X-56A as practice, and familiar this vehicle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7FE18-444D-4A17-8083-D50A7BABAA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67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7FE18-444D-4A17-8083-D50A7BABAA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73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C7FE18-444D-4A17-8083-D50A7BABAA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2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8610600" y="6564317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rIns="45720" anchor="ctr"/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fld id="{657D610B-3E95-46FD-AD8C-32321A0A75ED}" type="slidenum">
              <a:rPr lang="en-US" sz="1400">
                <a:solidFill>
                  <a:srgbClr val="000000"/>
                </a:solidFill>
                <a:ea typeface="ＭＳ Ｐゴシック" pitchFamily="-65" charset="-128"/>
              </a:rPr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-65" charset="-128"/>
            </a:endParaRPr>
          </a:p>
        </p:txBody>
      </p:sp>
      <p:sp>
        <p:nvSpPr>
          <p:cNvPr id="8" name="Rectangle 38"/>
          <p:cNvSpPr>
            <a:spLocks noChangeArrowheads="1"/>
          </p:cNvSpPr>
          <p:nvPr userDrawn="1"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1600" b="1">
              <a:solidFill>
                <a:srgbClr val="000000"/>
              </a:solidFill>
              <a:ea typeface="ＭＳ Ｐゴシック" pitchFamily="-65" charset="-128"/>
            </a:endParaRPr>
          </a:p>
        </p:txBody>
      </p:sp>
      <p:pic>
        <p:nvPicPr>
          <p:cNvPr id="9" name="Picture 39" descr="vtlogowhite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76204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1143000" y="2130429"/>
            <a:ext cx="6781800" cy="841375"/>
          </a:xfrm>
        </p:spPr>
        <p:txBody>
          <a:bodyPr wrap="none"/>
          <a:lstStyle>
            <a:lvl1pPr>
              <a:defRPr>
                <a:solidFill>
                  <a:srgbClr val="AC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-65" charset="2"/>
              <a:buNone/>
              <a:defRPr b="1"/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Rectangle 40"/>
          <p:cNvSpPr>
            <a:spLocks noChangeArrowheads="1"/>
          </p:cNvSpPr>
          <p:nvPr userDrawn="1"/>
        </p:nvSpPr>
        <p:spPr bwMode="auto">
          <a:xfrm>
            <a:off x="0" y="6477000"/>
            <a:ext cx="8458200" cy="381000"/>
          </a:xfrm>
          <a:prstGeom prst="rect">
            <a:avLst/>
          </a:prstGeom>
          <a:gradFill rotWithShape="1">
            <a:gsLst>
              <a:gs pos="0">
                <a:srgbClr val="660000"/>
              </a:gs>
              <a:gs pos="100000">
                <a:schemeClr val="bg1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rIns="45720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9900"/>
                </a:solidFill>
                <a:latin typeface="Arial Unicode MS" pitchFamily="34" charset="-128"/>
                <a:ea typeface="ＭＳ Ｐゴシック" pitchFamily="-65" charset="-128"/>
              </a:rPr>
              <a:t>Unitized Structures Group</a:t>
            </a:r>
            <a:r>
              <a:rPr lang="en-US" sz="1400" dirty="0">
                <a:solidFill>
                  <a:srgbClr val="000000"/>
                </a:solidFill>
                <a:ea typeface="ＭＳ Ｐゴシック" pitchFamily="-65" charset="-128"/>
              </a:rPr>
              <a:t>                Multidisciplinary Analysis &amp; Design Center for Advanced Vehicles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32" y="1889"/>
            <a:ext cx="1241618" cy="60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51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9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0975" y="76202"/>
            <a:ext cx="2019300" cy="38211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5" y="76202"/>
            <a:ext cx="5910262" cy="38211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6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6096000" cy="523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823917"/>
            <a:ext cx="8382000" cy="4891087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91359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04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92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4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5" y="28579"/>
            <a:ext cx="6096000" cy="523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019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023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4" y="1444625"/>
            <a:ext cx="3963987" cy="2452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4702" y="1444625"/>
            <a:ext cx="3965575" cy="2452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06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7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1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8037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853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392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4" name="Rectangle 38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en-US" sz="1600" b="1">
              <a:solidFill>
                <a:srgbClr val="000000"/>
              </a:solidFill>
              <a:ea typeface="ＭＳ Ｐゴシック" pitchFamily="-65" charset="-128"/>
            </a:endParaRPr>
          </a:p>
        </p:txBody>
      </p:sp>
      <p:sp>
        <p:nvSpPr>
          <p:cNvPr id="717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0"/>
            <a:ext cx="609600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23917"/>
            <a:ext cx="8382000" cy="4891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8610600" y="6564317"/>
            <a:ext cx="533400" cy="2873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rIns="45720" anchor="ctr"/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fld id="{A4049F22-B532-4360-B2A3-52B9A1C75D4B}" type="slidenum">
              <a:rPr lang="en-US" sz="1400">
                <a:solidFill>
                  <a:srgbClr val="000000"/>
                </a:solidFill>
                <a:ea typeface="ＭＳ Ｐゴシック" pitchFamily="-65" charset="-128"/>
              </a:rPr>
              <a:pPr algn="r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sz="1400">
              <a:solidFill>
                <a:srgbClr val="000000"/>
              </a:solidFill>
              <a:ea typeface="ＭＳ Ｐゴシック" pitchFamily="-65" charset="-128"/>
            </a:endParaRPr>
          </a:p>
        </p:txBody>
      </p:sp>
      <p:pic>
        <p:nvPicPr>
          <p:cNvPr id="7175" name="Picture 34" descr="vtlogowhite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76204"/>
            <a:ext cx="1828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36" name="Rectangle 40"/>
          <p:cNvSpPr>
            <a:spLocks noChangeArrowheads="1"/>
          </p:cNvSpPr>
          <p:nvPr/>
        </p:nvSpPr>
        <p:spPr bwMode="auto">
          <a:xfrm>
            <a:off x="0" y="6477000"/>
            <a:ext cx="8458200" cy="381000"/>
          </a:xfrm>
          <a:prstGeom prst="rect">
            <a:avLst/>
          </a:prstGeom>
          <a:gradFill rotWithShape="1">
            <a:gsLst>
              <a:gs pos="0">
                <a:srgbClr val="660000"/>
              </a:gs>
              <a:gs pos="100000">
                <a:schemeClr val="bg1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rIns="45720" anchor="ctr"/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F9900"/>
                </a:solidFill>
                <a:latin typeface="Arial Unicode MS" pitchFamily="34" charset="-128"/>
                <a:ea typeface="ＭＳ Ｐゴシック" pitchFamily="-65" charset="-128"/>
              </a:rPr>
              <a:t>Unitized Structures Group</a:t>
            </a:r>
            <a:r>
              <a:rPr lang="en-US" sz="1400" dirty="0">
                <a:solidFill>
                  <a:srgbClr val="000000"/>
                </a:solidFill>
                <a:ea typeface="ＭＳ Ｐゴシック" pitchFamily="-65" charset="-128"/>
              </a:rPr>
              <a:t>                Multidisciplinary Analysis &amp; Design Center for Advanced Vehicles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332" y="1889"/>
            <a:ext cx="1241618" cy="60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8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 i="1">
          <a:solidFill>
            <a:schemeClr val="accent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 i="1">
          <a:solidFill>
            <a:schemeClr val="accent1"/>
          </a:solidFill>
          <a:latin typeface="Arial" pitchFamily="-65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 i="1">
          <a:solidFill>
            <a:schemeClr val="accent1"/>
          </a:solidFill>
          <a:latin typeface="Arial" pitchFamily="-65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 i="1">
          <a:solidFill>
            <a:schemeClr val="accent1"/>
          </a:solidFill>
          <a:latin typeface="Arial" pitchFamily="-65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200" b="1" i="1">
          <a:solidFill>
            <a:schemeClr val="accent1"/>
          </a:solidFill>
          <a:latin typeface="Arial" pitchFamily="-65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 i="1">
          <a:solidFill>
            <a:schemeClr val="accent1"/>
          </a:solidFill>
          <a:latin typeface="Arial" pitchFamily="-65" charset="0"/>
        </a:defRPr>
      </a:lvl6pPr>
      <a:lvl7pPr marL="9144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 i="1">
          <a:solidFill>
            <a:schemeClr val="accent1"/>
          </a:solidFill>
          <a:latin typeface="Arial" pitchFamily="-65" charset="0"/>
        </a:defRPr>
      </a:lvl7pPr>
      <a:lvl8pPr marL="13716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 i="1">
          <a:solidFill>
            <a:schemeClr val="accent1"/>
          </a:solidFill>
          <a:latin typeface="Arial" pitchFamily="-65" charset="0"/>
        </a:defRPr>
      </a:lvl8pPr>
      <a:lvl9pPr marL="1828800" algn="ctr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 b="1" i="1">
          <a:solidFill>
            <a:schemeClr val="accent1"/>
          </a:solidFill>
          <a:latin typeface="Arial" pitchFamily="-65" charset="0"/>
        </a:defRPr>
      </a:lvl9pPr>
    </p:titleStyle>
    <p:bodyStyle>
      <a:lvl1pPr marL="457200" indent="-457200" algn="l" rtl="0" eaLnBrk="1" fontAlgn="base" hangingPunct="1">
        <a:spcBef>
          <a:spcPct val="20000"/>
        </a:spcBef>
        <a:spcAft>
          <a:spcPct val="0"/>
        </a:spcAft>
        <a:buClr>
          <a:srgbClr val="181D68"/>
        </a:buClr>
        <a:buFont typeface="Wingdings" pitchFamily="2" charset="2"/>
        <a:buChar char="Ø"/>
        <a:defRPr sz="2800">
          <a:solidFill>
            <a:srgbClr val="3366FF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81D68"/>
        </a:buClr>
        <a:buFont typeface="Wingdings" pitchFamily="2" charset="2"/>
        <a:buChar char="q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181D68"/>
        </a:buClr>
        <a:buFont typeface="Arial" pitchFamily="34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181D68"/>
        </a:buClr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181D68"/>
        </a:buClr>
        <a:buFont typeface="Wingdings" pitchFamily="2" charset="2"/>
        <a:buChar char="Ø"/>
        <a:defRPr sz="16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81D68"/>
        </a:buClr>
        <a:buFont typeface="Wingdings" pitchFamily="-65" charset="2"/>
        <a:buChar char="Ø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81D68"/>
        </a:buClr>
        <a:buFont typeface="Wingdings" pitchFamily="-65" charset="2"/>
        <a:buChar char="Ø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81D68"/>
        </a:buClr>
        <a:buFont typeface="Wingdings" pitchFamily="-65" charset="2"/>
        <a:buChar char="Ø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81D68"/>
        </a:buClr>
        <a:buFont typeface="Wingdings" pitchFamily="-65" charset="2"/>
        <a:buChar char="Ø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54" y="1371600"/>
            <a:ext cx="7800449" cy="1066800"/>
          </a:xfrm>
        </p:spPr>
        <p:txBody>
          <a:bodyPr/>
          <a:lstStyle/>
          <a:p>
            <a:r>
              <a:rPr lang="en-US" dirty="0" smtClean="0"/>
              <a:t>Updated Slides for PAAW Project</a:t>
            </a:r>
            <a:endParaRPr lang="en-US" b="0" i="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705517" y="2514600"/>
            <a:ext cx="7675817" cy="1925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81D68"/>
              </a:buClr>
              <a:buFont typeface="Wingdings" pitchFamily="2" charset="2"/>
              <a:buChar char="Ø"/>
              <a:defRPr sz="2800">
                <a:solidFill>
                  <a:srgbClr val="0000FF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81D68"/>
              </a:buClr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81D68"/>
              </a:buClr>
              <a:buFont typeface="Arial" charset="0"/>
              <a:buChar char="•"/>
              <a:defRPr sz="20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81D68"/>
              </a:buClr>
              <a:buFont typeface="Wingdings" pitchFamily="2" charset="2"/>
              <a:buChar char="Ø"/>
              <a:defRPr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81D68"/>
              </a:buClr>
              <a:buFont typeface="Wingdings" pitchFamily="2" charset="2"/>
              <a:buChar char="Ø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81D68"/>
              </a:buClr>
              <a:buFont typeface="Wingdings" pitchFamily="-65" charset="2"/>
              <a:buChar char="Ø"/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81D68"/>
              </a:buClr>
              <a:buFont typeface="Wingdings" pitchFamily="-65" charset="2"/>
              <a:buChar char="Ø"/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81D68"/>
              </a:buClr>
              <a:buFont typeface="Wingdings" pitchFamily="-65" charset="2"/>
              <a:buChar char="Ø"/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81D68"/>
              </a:buClr>
              <a:buFont typeface="Wingdings" pitchFamily="-65" charset="2"/>
              <a:buChar char="Ø"/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3333FF"/>
                </a:solidFill>
              </a:rPr>
              <a:t>Wei </a:t>
            </a:r>
            <a:r>
              <a:rPr lang="en-US" sz="1800" b="1" dirty="0">
                <a:solidFill>
                  <a:srgbClr val="3333FF"/>
                </a:solidFill>
              </a:rPr>
              <a:t>Zhao</a:t>
            </a:r>
          </a:p>
          <a:p>
            <a:pPr marL="0" indent="0" algn="ctr"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</a:rPr>
              <a:t>Ph.D. Candidate in Aerospace </a:t>
            </a:r>
            <a:r>
              <a:rPr lang="en-US" sz="1800" b="1" dirty="0" smtClean="0">
                <a:solidFill>
                  <a:srgbClr val="000000"/>
                </a:solidFill>
              </a:rPr>
              <a:t>Engineering</a:t>
            </a:r>
          </a:p>
          <a:p>
            <a:pPr algn="ctr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3333FF"/>
                </a:solidFill>
              </a:rPr>
              <a:t>Rakesh </a:t>
            </a:r>
            <a:r>
              <a:rPr lang="en-US" sz="2000" b="1" dirty="0">
                <a:solidFill>
                  <a:srgbClr val="3333FF"/>
                </a:solidFill>
              </a:rPr>
              <a:t>K. </a:t>
            </a:r>
            <a:r>
              <a:rPr lang="en-US" sz="2000" b="1" dirty="0" err="1">
                <a:solidFill>
                  <a:srgbClr val="3333FF"/>
                </a:solidFill>
              </a:rPr>
              <a:t>Kapania</a:t>
            </a:r>
            <a:endParaRPr lang="en-US" sz="1800" b="1" dirty="0">
              <a:solidFill>
                <a:srgbClr val="3333FF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 sz="1800" b="1" dirty="0">
                <a:solidFill>
                  <a:srgbClr val="000000"/>
                </a:solidFill>
              </a:rPr>
              <a:t>Mitchell Professor of Aerospace and Ocean </a:t>
            </a:r>
            <a:r>
              <a:rPr lang="en-US" sz="1800" b="1" dirty="0" smtClean="0">
                <a:solidFill>
                  <a:srgbClr val="000000"/>
                </a:solidFill>
              </a:rPr>
              <a:t>Engineering</a:t>
            </a:r>
          </a:p>
          <a:p>
            <a:pPr algn="ctr">
              <a:buFont typeface="Wingdings" pitchFamily="2" charset="2"/>
              <a:buNone/>
            </a:pPr>
            <a:r>
              <a:rPr lang="en-US" sz="1800" b="1" dirty="0" err="1" smtClean="0">
                <a:solidFill>
                  <a:srgbClr val="0000CC"/>
                </a:solidFill>
              </a:rPr>
              <a:t>Neeharika</a:t>
            </a:r>
            <a:r>
              <a:rPr lang="en-US" sz="1800" b="1" dirty="0" smtClean="0">
                <a:solidFill>
                  <a:srgbClr val="0000CC"/>
                </a:solidFill>
              </a:rPr>
              <a:t> </a:t>
            </a:r>
            <a:r>
              <a:rPr lang="en-US" sz="1800" b="1" dirty="0" err="1" smtClean="0">
                <a:solidFill>
                  <a:srgbClr val="0000CC"/>
                </a:solidFill>
              </a:rPr>
              <a:t>Muthirevula</a:t>
            </a:r>
            <a:endParaRPr lang="en-US" sz="1800" b="1" dirty="0" smtClean="0">
              <a:solidFill>
                <a:srgbClr val="0000CC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 sz="1800" b="1" dirty="0" err="1" smtClean="0">
                <a:solidFill>
                  <a:srgbClr val="0000CC"/>
                </a:solidFill>
              </a:rPr>
              <a:t>Rikin</a:t>
            </a:r>
            <a:r>
              <a:rPr lang="en-US" sz="1800" b="1" dirty="0" smtClean="0">
                <a:solidFill>
                  <a:srgbClr val="0000CC"/>
                </a:solidFill>
              </a:rPr>
              <a:t> Gupta</a:t>
            </a:r>
            <a:endParaRPr lang="en-US" sz="1800" b="1" dirty="0">
              <a:solidFill>
                <a:srgbClr val="0000CC"/>
              </a:solidFill>
            </a:endParaRPr>
          </a:p>
          <a:p>
            <a:pPr marL="0" indent="0" algn="ctr">
              <a:buFont typeface="Wingdings" pitchFamily="2" charset="2"/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0000"/>
                </a:solidFill>
              </a:rPr>
              <a:t>Jan 22, 2015</a:t>
            </a:r>
            <a:endParaRPr lang="en-US" sz="2000" b="1" dirty="0">
              <a:solidFill>
                <a:srgbClr val="000000"/>
              </a:solidFill>
            </a:endParaRPr>
          </a:p>
          <a:p>
            <a:pPr marL="0" indent="0" algn="ctr">
              <a:buFont typeface="Wingdings" pitchFamily="2" charset="2"/>
              <a:buNone/>
            </a:pP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1600" b="1" dirty="0">
                <a:solidFill>
                  <a:srgbClr val="800000"/>
                </a:solidFill>
              </a:rPr>
              <a:t>Multidisciplinary Analysis and Design Center for Advanced Vehicles </a:t>
            </a:r>
            <a:br>
              <a:rPr lang="en-US" sz="1600" b="1" dirty="0">
                <a:solidFill>
                  <a:srgbClr val="800000"/>
                </a:solidFill>
              </a:rPr>
            </a:br>
            <a:r>
              <a:rPr lang="en-US" sz="1600" b="1" dirty="0">
                <a:solidFill>
                  <a:srgbClr val="800000"/>
                </a:solidFill>
              </a:rPr>
              <a:t>Virginia Polytechnic Institute and State University</a:t>
            </a:r>
            <a:br>
              <a:rPr lang="en-US" sz="1600" b="1" dirty="0">
                <a:solidFill>
                  <a:srgbClr val="800000"/>
                </a:solidFill>
              </a:rPr>
            </a:br>
            <a:r>
              <a:rPr lang="en-US" sz="1600" b="1" dirty="0">
                <a:solidFill>
                  <a:srgbClr val="800000"/>
                </a:solidFill>
              </a:rPr>
              <a:t>Blacksburg, VA 24061-0203</a:t>
            </a:r>
          </a:p>
        </p:txBody>
      </p:sp>
    </p:spTree>
    <p:extLst>
      <p:ext uri="{BB962C8B-B14F-4D97-AF65-F5344CB8AC3E}">
        <p14:creationId xmlns:p14="http://schemas.microsoft.com/office/powerpoint/2010/main" val="8068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7 – Elastic Mode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787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1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8 – Elastic Mode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382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7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9 – Elastic mode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5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12 – Elastic mode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823" y="914400"/>
            <a:ext cx="7315199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943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15 – Elastic mode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38200"/>
            <a:ext cx="7315199" cy="5486400"/>
          </a:xfrm>
        </p:spPr>
      </p:pic>
    </p:spTree>
    <p:extLst>
      <p:ext uri="{BB962C8B-B14F-4D97-AF65-F5344CB8AC3E}">
        <p14:creationId xmlns:p14="http://schemas.microsoft.com/office/powerpoint/2010/main" val="104698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23917"/>
            <a:ext cx="8382000" cy="5119683"/>
          </a:xfrm>
        </p:spPr>
        <p:txBody>
          <a:bodyPr/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We need wing box in the MDAO work, how to convert the MDAO model to the model with primary solid spar that mAEWing2 has?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Model scaling-like approach, match structural dynamic behavior and aeroelastic behavior?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Same rigid body motion under maneuvering of control surfaces?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000" dirty="0"/>
          </a:p>
          <a:p>
            <a:r>
              <a:rPr lang="en-US" sz="2400" b="1" dirty="0" smtClean="0">
                <a:solidFill>
                  <a:srgbClr val="0000CC"/>
                </a:solidFill>
              </a:rPr>
              <a:t>Flight conditions (MDAO Load Cases + minimal induced drag)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Mach? Flight altitude?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3.5g during normal flying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1.5~2.0g from </a:t>
            </a:r>
            <a:r>
              <a:rPr lang="en-US" sz="2000" dirty="0" err="1" smtClean="0"/>
              <a:t>manuevering</a:t>
            </a:r>
            <a:r>
              <a:rPr lang="en-US" sz="2000" dirty="0" smtClean="0"/>
              <a:t> loads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 smtClean="0"/>
              <a:t>etc.,</a:t>
            </a:r>
          </a:p>
        </p:txBody>
      </p:sp>
    </p:spTree>
    <p:extLst>
      <p:ext uri="{BB962C8B-B14F-4D97-AF65-F5344CB8AC3E}">
        <p14:creationId xmlns:p14="http://schemas.microsoft.com/office/powerpoint/2010/main" val="1310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 MDAO Work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87055" y="685800"/>
            <a:ext cx="2691764" cy="685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65" charset="0"/>
              </a:rPr>
              <a:t>MDAO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-65" charset="0"/>
              </a:rPr>
              <a:t>(PAAW Project)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-65" charset="0"/>
            </a:endParaRPr>
          </a:p>
        </p:txBody>
      </p:sp>
      <p:sp>
        <p:nvSpPr>
          <p:cNvPr id="5" name="Left Brace 4"/>
          <p:cNvSpPr/>
          <p:nvPr/>
        </p:nvSpPr>
        <p:spPr bwMode="auto">
          <a:xfrm rot="5400000">
            <a:off x="4107118" y="-1477580"/>
            <a:ext cx="651638" cy="6665975"/>
          </a:xfrm>
          <a:prstGeom prst="leftBrace">
            <a:avLst>
              <a:gd name="adj1" fmla="val 83889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1" y="232870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Wing Optimization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51861" y="233744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Local Panel Optimization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9422" y="2198943"/>
            <a:ext cx="1953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ctr"/>
            <a:r>
              <a:rPr lang="en-US" dirty="0"/>
              <a:t>Minimum induced drag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47701" y="2835178"/>
            <a:ext cx="1981200" cy="3832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2"/>
                </a:solidFill>
                <a:latin typeface="Arial" pitchFamily="-65" charset="0"/>
              </a:rPr>
              <a:t>EBF3WingOpt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55721" y="2835178"/>
            <a:ext cx="1981200" cy="3832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accent2"/>
                </a:solidFill>
                <a:latin typeface="Arial" pitchFamily="-65" charset="0"/>
              </a:rPr>
              <a:t>EBF3PanelOpt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itchFamily="-65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56261" y="3591814"/>
            <a:ext cx="2057400" cy="1905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200" b="1" dirty="0" smtClean="0">
                <a:solidFill>
                  <a:srgbClr val="FF0000"/>
                </a:solidFill>
                <a:latin typeface="Arial" pitchFamily="-65" charset="0"/>
              </a:rPr>
              <a:t>Create Geometry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200" b="1" dirty="0" smtClean="0">
                <a:latin typeface="Arial" pitchFamily="-65" charset="0"/>
              </a:rPr>
              <a:t>Parametrize Curved spars and ribs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200" b="1" dirty="0" smtClean="0">
                <a:latin typeface="Arial" pitchFamily="-65" charset="0"/>
              </a:rPr>
              <a:t>Specify material, boundary conditions, flight conditions, constraints</a:t>
            </a:r>
          </a:p>
        </p:txBody>
      </p:sp>
      <p:sp>
        <p:nvSpPr>
          <p:cNvPr id="17" name="Rounded Rectangle 16"/>
          <p:cNvSpPr/>
          <p:nvPr/>
        </p:nvSpPr>
        <p:spPr bwMode="auto">
          <a:xfrm>
            <a:off x="3756661" y="3736594"/>
            <a:ext cx="2057400" cy="161544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200" b="1" dirty="0" smtClean="0">
                <a:latin typeface="Arial" pitchFamily="-65" charset="0"/>
              </a:rPr>
              <a:t>Extract Panel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200" b="1" dirty="0" smtClean="0">
                <a:latin typeface="Arial" pitchFamily="-65" charset="0"/>
              </a:rPr>
              <a:t>Parametrize Curved/Straight Stiffeners</a:t>
            </a:r>
          </a:p>
          <a:p>
            <a:pPr marL="171450" marR="0" indent="-17145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200" b="1" dirty="0" smtClean="0">
                <a:latin typeface="Arial" pitchFamily="-65" charset="0"/>
              </a:rPr>
              <a:t>Specify boundary conditions</a:t>
            </a:r>
          </a:p>
        </p:txBody>
      </p:sp>
      <p:sp>
        <p:nvSpPr>
          <p:cNvPr id="18" name="Left-Right Arrow 17"/>
          <p:cNvSpPr/>
          <p:nvPr/>
        </p:nvSpPr>
        <p:spPr bwMode="auto">
          <a:xfrm>
            <a:off x="2632392" y="4431146"/>
            <a:ext cx="1105539" cy="226337"/>
          </a:xfrm>
          <a:prstGeom prst="left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1" name="Left-Up Arrow 20"/>
          <p:cNvSpPr/>
          <p:nvPr/>
        </p:nvSpPr>
        <p:spPr bwMode="auto">
          <a:xfrm>
            <a:off x="6197600" y="2945720"/>
            <a:ext cx="1905000" cy="1886966"/>
          </a:xfrm>
          <a:prstGeom prst="leftUpArrow">
            <a:avLst>
              <a:gd name="adj1" fmla="val 10193"/>
              <a:gd name="adj2" fmla="val 10530"/>
              <a:gd name="adj3" fmla="val 25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52400" y="3429000"/>
            <a:ext cx="5956300" cy="23622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556261" y="3612772"/>
            <a:ext cx="1805939" cy="425828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cxnSp>
        <p:nvCxnSpPr>
          <p:cNvPr id="25" name="Curved Connector 24"/>
          <p:cNvCxnSpPr>
            <a:stCxn id="3" idx="5"/>
            <a:endCxn id="26" idx="1"/>
          </p:cNvCxnSpPr>
          <p:nvPr/>
        </p:nvCxnSpPr>
        <p:spPr bwMode="auto">
          <a:xfrm rot="16200000" flipH="1">
            <a:off x="3232200" y="2841765"/>
            <a:ext cx="1957926" cy="4226874"/>
          </a:xfrm>
          <a:prstGeom prst="curved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324600" y="53340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Model is to be created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Now practicing X-56A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503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23917"/>
            <a:ext cx="8382000" cy="4891083"/>
          </a:xfrm>
        </p:spPr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In the proposal, “</a:t>
            </a:r>
            <a:r>
              <a:rPr lang="en-US" b="1" i="1" u="sng" dirty="0">
                <a:solidFill>
                  <a:schemeClr val="tx1"/>
                </a:solidFill>
              </a:rPr>
              <a:t>mAEWing2</a:t>
            </a:r>
            <a:r>
              <a:rPr lang="en-US" i="1" dirty="0">
                <a:solidFill>
                  <a:schemeClr val="tx1"/>
                </a:solidFill>
              </a:rPr>
              <a:t> will be the first wing designed using MDAO tools and will validate their usage”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tx1"/>
                </a:solidFill>
              </a:rPr>
              <a:t>Available models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CAD of </a:t>
            </a:r>
            <a:r>
              <a:rPr lang="en-US" dirty="0" err="1" smtClean="0"/>
              <a:t>miniMUTT</a:t>
            </a:r>
            <a:r>
              <a:rPr lang="en-US" dirty="0" smtClean="0"/>
              <a:t> (10 FT - Span)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Simple Beam FEM of </a:t>
            </a:r>
            <a:r>
              <a:rPr lang="en-US" dirty="0" smtClean="0"/>
              <a:t>BFF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CAD of </a:t>
            </a:r>
            <a:r>
              <a:rPr lang="en-US" dirty="0" smtClean="0"/>
              <a:t>X-56A (28 FT - Span)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Detailed FEM of X-56A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Model needed – mAEWing2 (12 FT - Span)</a:t>
            </a:r>
          </a:p>
        </p:txBody>
      </p:sp>
    </p:spTree>
    <p:extLst>
      <p:ext uri="{BB962C8B-B14F-4D97-AF65-F5344CB8AC3E}">
        <p14:creationId xmlns:p14="http://schemas.microsoft.com/office/powerpoint/2010/main" val="262421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mAEWing2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118902" y="3524544"/>
            <a:ext cx="1331396" cy="962025"/>
          </a:xfrm>
          <a:prstGeom prst="rect">
            <a:avLst/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dirty="0">
                <a:latin typeface="Arial" pitchFamily="-65" charset="0"/>
              </a:rPr>
              <a:t>MDAO</a:t>
            </a:r>
            <a:br>
              <a:rPr lang="en-US" sz="2800" b="1" dirty="0">
                <a:latin typeface="Arial" pitchFamily="-65" charset="0"/>
              </a:rPr>
            </a:br>
            <a:r>
              <a:rPr lang="en-US" sz="2800" b="1" dirty="0">
                <a:latin typeface="Arial" pitchFamily="-65" charset="0"/>
              </a:rPr>
              <a:t>Model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440517" y="3837665"/>
            <a:ext cx="1179323" cy="31038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791200" y="3544737"/>
            <a:ext cx="1828800" cy="7311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Equivalent Beam FEM</a:t>
            </a:r>
            <a:endParaRPr kumimoji="0" 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045200" y="2088554"/>
            <a:ext cx="1295400" cy="50025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latin typeface="Arial" pitchFamily="-65" charset="0"/>
              </a:rPr>
              <a:t>X-56A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6566950" y="2629457"/>
            <a:ext cx="251901" cy="859898"/>
          </a:xfrm>
          <a:prstGeom prst="downArrow">
            <a:avLst>
              <a:gd name="adj1" fmla="val 50001"/>
              <a:gd name="adj2" fmla="val 6666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282079" y="5156043"/>
            <a:ext cx="2857500" cy="7914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200" b="1" dirty="0" err="1">
                <a:latin typeface="Arial" pitchFamily="-65" charset="0"/>
              </a:rPr>
              <a:t>Aeroservoelasticity</a:t>
            </a:r>
            <a:r>
              <a:rPr lang="en-US" sz="2200" b="1" dirty="0">
                <a:latin typeface="Arial" pitchFamily="-65" charset="0"/>
              </a:rPr>
              <a:t/>
            </a:r>
            <a:br>
              <a:rPr lang="en-US" sz="2200" b="1" dirty="0">
                <a:latin typeface="Arial" pitchFamily="-65" charset="0"/>
              </a:rPr>
            </a:br>
            <a:r>
              <a:rPr lang="en-US" sz="2200" b="1" dirty="0">
                <a:latin typeface="Arial" pitchFamily="-65" charset="0"/>
              </a:rPr>
              <a:t>and etc.,</a:t>
            </a:r>
          </a:p>
        </p:txBody>
      </p:sp>
      <p:sp>
        <p:nvSpPr>
          <p:cNvPr id="10" name="Down Arrow 9"/>
          <p:cNvSpPr/>
          <p:nvPr/>
        </p:nvSpPr>
        <p:spPr bwMode="auto">
          <a:xfrm>
            <a:off x="6554709" y="4293465"/>
            <a:ext cx="301782" cy="846582"/>
          </a:xfrm>
          <a:prstGeom prst="down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1" name="Bent-Up Arrow 10"/>
          <p:cNvSpPr/>
          <p:nvPr/>
        </p:nvSpPr>
        <p:spPr bwMode="auto">
          <a:xfrm rot="10800000">
            <a:off x="990599" y="2331774"/>
            <a:ext cx="4950758" cy="1394936"/>
          </a:xfrm>
          <a:prstGeom prst="bentUpArrow">
            <a:avLst>
              <a:gd name="adj1" fmla="val 9794"/>
              <a:gd name="adj2" fmla="val 11555"/>
              <a:gd name="adj3" fmla="val 2331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16112" y="1596968"/>
            <a:ext cx="2061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Scale model</a:t>
            </a:r>
          </a:p>
          <a:p>
            <a:r>
              <a:rPr lang="en-US" b="1" i="1" dirty="0" smtClean="0"/>
              <a:t>12ft </a:t>
            </a:r>
            <a:r>
              <a:rPr lang="en-US" b="1" i="1" dirty="0" smtClean="0">
                <a:sym typeface="Wingdings" panose="05000000000000000000" pitchFamily="2" charset="2"/>
              </a:rPr>
              <a:t> </a:t>
            </a:r>
            <a:r>
              <a:rPr lang="en-US" b="1" i="1" dirty="0" smtClean="0"/>
              <a:t>28ft span</a:t>
            </a:r>
            <a:endParaRPr lang="en-US" b="1" i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638800" y="2089507"/>
            <a:ext cx="2133600" cy="223189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200" y="3716278"/>
            <a:ext cx="2164842" cy="558744"/>
          </a:xfrm>
          <a:prstGeom prst="rect">
            <a:avLst/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800" b="1" dirty="0">
                <a:latin typeface="Arial" pitchFamily="-65" charset="0"/>
              </a:rPr>
              <a:t>mAEWing2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2235200" y="3836811"/>
            <a:ext cx="870014" cy="27937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340600" y="2825967"/>
            <a:ext cx="1651000" cy="46687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</a:rPr>
              <a:t>VTmodeX56A</a:t>
            </a:r>
            <a:endParaRPr kumimoji="0" lang="en-US" sz="1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7620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One alternative approach for mAEWing2 model: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5048071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 smtClean="0"/>
              <a:t>Equivalent beam FEM will be </a:t>
            </a:r>
            <a:r>
              <a:rPr lang="en-US" b="1" dirty="0" smtClean="0"/>
              <a:t>BFF-like FEM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Equivalent beam FEM will be equivalent to the MDAO Model</a:t>
            </a:r>
            <a:endParaRPr lang="en-US" b="1" dirty="0" smtClean="0"/>
          </a:p>
        </p:txBody>
      </p:sp>
      <p:sp>
        <p:nvSpPr>
          <p:cNvPr id="17" name="Rectangle 16"/>
          <p:cNvSpPr/>
          <p:nvPr/>
        </p:nvSpPr>
        <p:spPr bwMode="auto">
          <a:xfrm>
            <a:off x="3057331" y="3412083"/>
            <a:ext cx="4953000" cy="11646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9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9600"/>
            <a:ext cx="8382000" cy="5500683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Model Scaling of X-56A</a:t>
            </a:r>
          </a:p>
          <a:p>
            <a:pPr marL="571500" lvl="1"/>
            <a:r>
              <a:rPr lang="en-US" sz="2000" b="1" dirty="0"/>
              <a:t>Scale node </a:t>
            </a:r>
            <a:r>
              <a:rPr lang="en-US" sz="2000" b="1" dirty="0" smtClean="0"/>
              <a:t>coordinates (3/7)</a:t>
            </a:r>
            <a:endParaRPr lang="en-US" sz="2000" b="1" dirty="0"/>
          </a:p>
          <a:p>
            <a:pPr marL="571500" lvl="1"/>
            <a:r>
              <a:rPr lang="en-US" sz="2000" b="1" dirty="0"/>
              <a:t>Scale value of lumped mass</a:t>
            </a:r>
          </a:p>
          <a:p>
            <a:pPr marL="571500" lvl="1"/>
            <a:r>
              <a:rPr lang="en-US" sz="2000" b="1" dirty="0"/>
              <a:t>Scale thickness of shell elements</a:t>
            </a:r>
          </a:p>
          <a:p>
            <a:pPr marL="571500" lvl="1"/>
            <a:r>
              <a:rPr lang="en-US" sz="2000" b="1" dirty="0"/>
              <a:t>Scale cross-sectional area of bar elements</a:t>
            </a:r>
          </a:p>
          <a:p>
            <a:pPr marL="571500" lvl="1"/>
            <a:r>
              <a:rPr lang="en-US" sz="2000" b="1" i="1" dirty="0"/>
              <a:t>Scale stiffness, spring connection</a:t>
            </a:r>
          </a:p>
          <a:p>
            <a:pPr marL="571500" lvl="1"/>
            <a:r>
              <a:rPr lang="en-US" sz="2000" b="1" i="1" dirty="0" smtClean="0"/>
              <a:t>Others (To be decided)</a:t>
            </a:r>
          </a:p>
          <a:p>
            <a:pPr marL="571500" lvl="1"/>
            <a:endParaRPr lang="en-US" sz="2000" b="1" i="1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Scaling Objectives?</a:t>
            </a:r>
            <a:endParaRPr lang="en-US" sz="2400" b="1" dirty="0">
              <a:solidFill>
                <a:srgbClr val="FF0000"/>
              </a:solidFill>
            </a:endParaRPr>
          </a:p>
          <a:p>
            <a:pPr marL="571500" lvl="1"/>
            <a:r>
              <a:rPr lang="en-US" sz="2000" b="1" i="1" dirty="0" smtClean="0"/>
              <a:t>Match modal information with original X-56A</a:t>
            </a:r>
          </a:p>
          <a:p>
            <a:pPr marL="971550" lvl="2"/>
            <a:r>
              <a:rPr lang="en-US" sz="1800" b="1" i="1" dirty="0" smtClean="0"/>
              <a:t>Natural frequencies</a:t>
            </a:r>
          </a:p>
          <a:p>
            <a:pPr marL="971550" lvl="2"/>
            <a:r>
              <a:rPr lang="en-US" sz="1800" b="1" i="1" dirty="0" smtClean="0"/>
              <a:t>MAC close to 1</a:t>
            </a:r>
          </a:p>
          <a:p>
            <a:pPr marL="571500" lvl="1"/>
            <a:r>
              <a:rPr lang="en-US" sz="2000" b="1" i="1" dirty="0" smtClean="0"/>
              <a:t>Same Aeroelastic behavior with original X-56A</a:t>
            </a:r>
          </a:p>
          <a:p>
            <a:pPr marL="971550" lvl="2"/>
            <a:r>
              <a:rPr lang="en-US" sz="1800" b="1" i="1" dirty="0" smtClean="0"/>
              <a:t>V-g &amp; V-f plot</a:t>
            </a:r>
          </a:p>
          <a:p>
            <a:pPr marL="971550" lvl="2"/>
            <a:r>
              <a:rPr lang="en-US" sz="1800" b="1" i="1" dirty="0"/>
              <a:t>Divergence </a:t>
            </a:r>
            <a:r>
              <a:rPr lang="en-US" sz="1800" b="1" i="1" dirty="0" smtClean="0"/>
              <a:t>speed</a:t>
            </a:r>
          </a:p>
          <a:p>
            <a:pPr marL="571500" lvl="1"/>
            <a:r>
              <a:rPr lang="en-US" sz="2200" b="1" i="1" dirty="0" smtClean="0"/>
              <a:t>Rigid body motion</a:t>
            </a:r>
            <a:endParaRPr lang="en-US" sz="2200" b="1" i="1" dirty="0"/>
          </a:p>
          <a:p>
            <a:pPr marL="971550" lvl="2"/>
            <a:endParaRPr lang="en-US" sz="1800" b="1" i="1" dirty="0"/>
          </a:p>
        </p:txBody>
      </p:sp>
    </p:spTree>
    <p:extLst>
      <p:ext uri="{BB962C8B-B14F-4D97-AF65-F5344CB8AC3E}">
        <p14:creationId xmlns:p14="http://schemas.microsoft.com/office/powerpoint/2010/main" val="285948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VTmodeX56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" y="1706054"/>
            <a:ext cx="3508374" cy="22671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23" y="1544782"/>
            <a:ext cx="3325091" cy="249381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 bwMode="auto">
          <a:xfrm>
            <a:off x="2705903" y="3009855"/>
            <a:ext cx="3164115" cy="326572"/>
          </a:xfrm>
          <a:prstGeom prst="rightArrow">
            <a:avLst>
              <a:gd name="adj1" fmla="val 48627"/>
              <a:gd name="adj2" fmla="val 9411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438709" y="2442129"/>
            <a:ext cx="1981200" cy="47897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pitchFamily="-65" charset="0"/>
              </a:rPr>
              <a:t>VTmodeX56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-65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4976336"/>
            <a:ext cx="710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Report, manual and code of this program will be delivered.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47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VTmodeX56 Program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74" y="601980"/>
            <a:ext cx="6340983" cy="3520440"/>
          </a:xfrm>
          <a:prstGeom prst="rect">
            <a:avLst/>
          </a:prstGeom>
          <a:noFill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70" y="3978183"/>
            <a:ext cx="3445723" cy="2465716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502" y="4125115"/>
            <a:ext cx="3358298" cy="226752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2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E.A. like beam FEM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5" y="1219200"/>
            <a:ext cx="8501011" cy="35176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5257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We can select other interested points to create </a:t>
            </a:r>
            <a:r>
              <a:rPr lang="en-US" b="1" dirty="0" err="1" smtClean="0"/>
              <a:t>miniMUTT</a:t>
            </a:r>
            <a:r>
              <a:rPr lang="en-US" b="1" dirty="0" smtClean="0"/>
              <a:t>-like beam FEM model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597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3 – Rigid Mode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T-Template1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VT-Template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</a:defRPr>
        </a:defPPr>
      </a:lstStyle>
    </a:lnDef>
  </a:objectDefaults>
  <a:extraClrSchemeLst>
    <a:extraClrScheme>
      <a:clrScheme name="VT-Template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-Template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-Template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-Template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-Template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-Template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-Template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407</Words>
  <Application>Microsoft Office PowerPoint</Application>
  <PresentationFormat>On-screen Show (4:3)</PresentationFormat>
  <Paragraphs>92</Paragraphs>
  <Slides>15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VT-Template1</vt:lpstr>
      <vt:lpstr>Updated Slides for PAAW Project</vt:lpstr>
      <vt:lpstr>VT MDAO Work</vt:lpstr>
      <vt:lpstr>Models Summary</vt:lpstr>
      <vt:lpstr>mAEWing2</vt:lpstr>
      <vt:lpstr>Scale Model</vt:lpstr>
      <vt:lpstr>VTmodeX56</vt:lpstr>
      <vt:lpstr>VTmodeX56 Program</vt:lpstr>
      <vt:lpstr>E.A. like beam FEM</vt:lpstr>
      <vt:lpstr>Mode 3 – Rigid Mode</vt:lpstr>
      <vt:lpstr>Mode 7 – Elastic Mode</vt:lpstr>
      <vt:lpstr>Mode 8 – Elastic Mode</vt:lpstr>
      <vt:lpstr>Mode 9 – Elastic mode</vt:lpstr>
      <vt:lpstr>Mode 12 – Elastic mode</vt:lpstr>
      <vt:lpstr>Mode 15 – Elastic mode</vt:lpstr>
      <vt:lpstr>Discussions</vt:lpstr>
    </vt:vector>
  </TitlesOfParts>
  <Company>Virginia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 extraction and interpolation of X-56A</dc:title>
  <dc:creator>Wei Zhao</dc:creator>
  <cp:lastModifiedBy>Wei Zhao</cp:lastModifiedBy>
  <cp:revision>51</cp:revision>
  <cp:lastPrinted>2015-01-21T20:33:28Z</cp:lastPrinted>
  <dcterms:created xsi:type="dcterms:W3CDTF">2015-01-15T15:38:21Z</dcterms:created>
  <dcterms:modified xsi:type="dcterms:W3CDTF">2015-01-22T16:05:41Z</dcterms:modified>
</cp:coreProperties>
</file>