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FB182F5-B66B-45F8-81E9-9881BAA406FB}">
  <a:tblStyle styleId="{5FB182F5-B66B-45F8-81E9-9881BAA406FB}" styleName="Table_0"/>
  <a:tblStyle styleId="{79F66C35-4667-415E-9DE3-FED227DC287A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Official PSAS Intro Slides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modified 2015/04/07 -- Updated with slides from NARCON 2015, added updated GPS, removed some cruft.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00" y="155201"/>
            <a:ext cx="2880299" cy="28802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ctrTitle"/>
          </p:nvPr>
        </p:nvSpPr>
        <p:spPr>
          <a:xfrm>
            <a:off x="344550" y="2745299"/>
            <a:ext cx="8454900" cy="22944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0" lang="en" sz="3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Thermal Modeling of a 2U Cube Satellite-PSAS Approved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0"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lang="en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Abacus style calculations by Kyle Blakeman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0" lang="en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Morale Beatings by Andrew Greenberg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0" lang="en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Faculty Supervision by Dr. Erik Bodegom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062" y="661900"/>
            <a:ext cx="2447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563087" y="2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{5FB182F5-B66B-45F8-81E9-9881BAA406FB}</a:tableStyleId>
              </a:tblPr>
              <a:tblGrid>
                <a:gridCol w="1425425"/>
                <a:gridCol w="1094475"/>
                <a:gridCol w="1094475"/>
                <a:gridCol w="1094475"/>
                <a:gridCol w="1094475"/>
                <a:gridCol w="1107250"/>
                <a:gridCol w="1107250"/>
              </a:tblGrid>
              <a:tr h="317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Hot Case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No Spin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Tumbling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Y-Axis Spin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Name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Min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Max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Min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Max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Min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Max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Y-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-43.66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32.30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-44.27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Y+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2.47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-17.27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2.41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X-(Y+)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90.60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34.65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27.71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X-(Y-)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90.32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36.17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26.79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X+(Y-)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-35.19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-6.61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26.18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X+(Y+)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-34.45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-10.88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28.03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Z+(Y-)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-25.86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-14.22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28.74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Z+(Y+)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-21.35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-16.37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28.20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Z-(Y-)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-12.89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28.02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12.10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23.23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Z-(Y+)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-9.00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18.70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27.53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15.81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23.41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Internal-Top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11.07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21.24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-1.28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10.51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Internal-Middle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11.11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22.96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4.10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10.71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Internal-Bottom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3.16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8.87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20.16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2.65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/>
        </p:nvGraphicFramePr>
        <p:xfrm>
          <a:off x="628387" y="1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{5FB182F5-B66B-45F8-81E9-9881BAA406FB}</a:tableStyleId>
              </a:tblPr>
              <a:tblGrid>
                <a:gridCol w="1391125"/>
                <a:gridCol w="1043350"/>
                <a:gridCol w="1043350"/>
                <a:gridCol w="1055775"/>
                <a:gridCol w="1055775"/>
                <a:gridCol w="1055775"/>
                <a:gridCol w="1242075"/>
              </a:tblGrid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Cold Case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No Spin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Tumbling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Y-Axis Spin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Name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Min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Max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Min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Max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Min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Max Value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Y-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2.39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-5.90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3.55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Y+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-7.16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-12.73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-5.51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X-(Y+)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-35.71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0.59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-6.49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X-(Y-)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-35.39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0.55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-6.18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X+(Y-)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-35.22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-3.01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-5.97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X+(Y+)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-37.23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-3.35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-6.07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Z+(Y-)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-16.74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41.54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-15.25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21.21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-17.19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Z+(Y+)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-15.62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41.31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-14.90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21.56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-17.21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20.17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Z-(Y-)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-3.44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20.47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-5.78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-10.72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Z-(Y+)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-3.55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20.39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-5.66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-10.78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Internal-Top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-14.19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-8.09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-9.09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Internal-Middle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-15.57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-6.86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-9.82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Internal-Bottom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-13.11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-7.10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-8.17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20.00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5" y="73462"/>
            <a:ext cx="1185448" cy="118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1913725" y="259600"/>
            <a:ext cx="6773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Conclusions</a:t>
            </a:r>
          </a:p>
        </p:txBody>
      </p:sp>
      <p:graphicFrame>
        <p:nvGraphicFramePr>
          <p:cNvPr id="166" name="Shape 166"/>
          <p:cNvGraphicFramePr/>
          <p:nvPr/>
        </p:nvGraphicFramePr>
        <p:xfrm>
          <a:off x="315900" y="33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{79F66C35-4667-415E-9DE3-FED227DC287A}</a:tableStyleId>
              </a:tblPr>
              <a:tblGrid>
                <a:gridCol w="978250"/>
                <a:gridCol w="1277600"/>
                <a:gridCol w="1121850"/>
                <a:gridCol w="1125900"/>
                <a:gridCol w="1258000"/>
                <a:gridCol w="1281375"/>
                <a:gridCol w="1327950"/>
              </a:tblGrid>
              <a:tr h="454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No Spin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Tumbling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Y-Axis Spin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</a:t>
                      </a:r>
                    </a:p>
                  </a:txBody>
                  <a:tcPr marT="91425" marB="91425" marR="68575" marL="68575"/>
                </a:tc>
              </a:tr>
              <a:tr h="348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Beta Angle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Min Value (°C)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Max Value (°C)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Min Value (°C)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Max Value (°C)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Min Value (°C)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Max Value (°C)</a:t>
                      </a:r>
                    </a:p>
                  </a:txBody>
                  <a:tcPr marT="91425" marB="91425" marR="68575" marL="68575"/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75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-43.66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90.60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-17.27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36.17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-44.27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28.74</a:t>
                      </a:r>
                    </a:p>
                  </a:txBody>
                  <a:tcPr marT="91425" marB="91425" marR="68575" marL="68575"/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-37.23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41.54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-15.25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21.56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-17.21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20.17</a:t>
                      </a:r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  <p:sp>
        <p:nvSpPr>
          <p:cNvPr id="167" name="Shape 167"/>
          <p:cNvSpPr txBox="1"/>
          <p:nvPr/>
        </p:nvSpPr>
        <p:spPr>
          <a:xfrm>
            <a:off x="1290750" y="1128575"/>
            <a:ext cx="63564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No Spin scenario causes large extrema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Tumbling is not ideal from a communications standpoint but at least nothing will melt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Y-Axis spin offers best solution but creates other problems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Thanks Too…	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Aaron Baker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Austin Joseph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Jeremy Louke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OreSat crew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C&amp;R Technologies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2678775"/>
            <a:ext cx="8229600" cy="22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00" y="155201"/>
            <a:ext cx="2880299" cy="288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062" y="661900"/>
            <a:ext cx="2447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5" y="73462"/>
            <a:ext cx="1185448" cy="118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1913725" y="259600"/>
            <a:ext cx="6773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The CubeSat aka Sputnik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4" y="1349124"/>
            <a:ext cx="2079249" cy="180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" y="3253050"/>
            <a:ext cx="2079250" cy="1711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1512" y="1055124"/>
            <a:ext cx="2043125" cy="39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6449" y="1193425"/>
            <a:ext cx="4553980" cy="395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41478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Thermal radiation in orbit comes from direct solar insolation, albedo radiation and Earth's blackbody radiation.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Exports take the form of radiation and conduction throughout the satellite. 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Convection cannot occur due to lack of transfer medium i.e. air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5" y="73462"/>
            <a:ext cx="1185448" cy="118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1913725" y="259600"/>
            <a:ext cx="6773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Thermal Exchange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950" y="1117001"/>
            <a:ext cx="3011125" cy="33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4251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Beta angle dictates the hot vs cold case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The max beta angle for the ISS is 75º (hot) and the min is 0º (cold)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Mission objective requires the main helical antenna to point at Earth.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Variations in orientation provide insight into how orbital behavior affects temperature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913725" y="259600"/>
            <a:ext cx="6773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Simulating Space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5" y="73462"/>
            <a:ext cx="1185448" cy="118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624" y="3191150"/>
            <a:ext cx="3268150" cy="165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625" y="1071549"/>
            <a:ext cx="3268149" cy="193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462450" y="1200150"/>
            <a:ext cx="42243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Created by C&amp;R Technologies 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AutoCAD plug-in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Creates a finite element mesh of nodes over the surface of the model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Font typeface="PT Sans"/>
            </a:pPr>
            <a:r>
              <a:rPr lang="en" sz="1800">
                <a:latin typeface="PT Sans"/>
                <a:ea typeface="PT Sans"/>
                <a:cs typeface="PT Sans"/>
                <a:sym typeface="PT Sans"/>
              </a:rPr>
              <a:t>Allows user to manipulate heating environment, material properties, and modeling tools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5" y="73462"/>
            <a:ext cx="1185448" cy="118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1881300" y="237475"/>
            <a:ext cx="6773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Thermal Desktop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75" y="1258899"/>
            <a:ext cx="3418475" cy="32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