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6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94660"/>
  </p:normalViewPr>
  <p:slideViewPr>
    <p:cSldViewPr snapToGrid="0">
      <p:cViewPr varScale="1">
        <p:scale>
          <a:sx n="81" d="100"/>
          <a:sy n="81" d="100"/>
        </p:scale>
        <p:origin x="102" y="564"/>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85DDE-F82E-4DA4-ACFB-D2962384E91C}" type="datetimeFigureOut">
              <a:rPr lang="fr-FR" smtClean="0"/>
              <a:t>08/05/2016</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09CD28-8681-4046-81E8-73A9055BA072}" type="slidenum">
              <a:rPr lang="fr-FR" smtClean="0"/>
              <a:t>‹#›</a:t>
            </a:fld>
            <a:endParaRPr lang="fr-FR"/>
          </a:p>
        </p:txBody>
      </p:sp>
    </p:spTree>
    <p:extLst>
      <p:ext uri="{BB962C8B-B14F-4D97-AF65-F5344CB8AC3E}">
        <p14:creationId xmlns:p14="http://schemas.microsoft.com/office/powerpoint/2010/main" val="12277355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259362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0A3BD8-07D1-483A-9B5A-86D3CA83AE0C}" type="datetimeFigureOut">
              <a:rPr lang="fr-FR" smtClean="0"/>
              <a:t>08/05/2016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158575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314081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132798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3931921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188444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1542274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3979868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306757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143103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A3BD8-07D1-483A-9B5A-86D3CA83AE0C}" type="datetimeFigureOut">
              <a:rPr lang="fr-FR" smtClean="0"/>
              <a:t>08/05/2016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385574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A3BD8-07D1-483A-9B5A-86D3CA83AE0C}" type="datetimeFigureOut">
              <a:rPr lang="fr-FR" smtClean="0"/>
              <a:t>08/05/2016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67040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A3BD8-07D1-483A-9B5A-86D3CA83AE0C}" type="datetimeFigureOut">
              <a:rPr lang="fr-FR" smtClean="0"/>
              <a:t>08/05/2016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193344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A3BD8-07D1-483A-9B5A-86D3CA83AE0C}" type="datetimeFigureOut">
              <a:rPr lang="fr-FR" smtClean="0"/>
              <a:t>08/05/2016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85965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A3BD8-07D1-483A-9B5A-86D3CA83AE0C}" type="datetimeFigureOut">
              <a:rPr lang="fr-FR" smtClean="0"/>
              <a:t>08/05/2016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103643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0A3BD8-07D1-483A-9B5A-86D3CA83AE0C}" type="datetimeFigureOut">
              <a:rPr lang="fr-FR" smtClean="0"/>
              <a:t>08/05/2016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212285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0A3BD8-07D1-483A-9B5A-86D3CA83AE0C}" type="datetimeFigureOut">
              <a:rPr lang="fr-FR" smtClean="0"/>
              <a:t>08/05/2016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B7BECAA-C681-42DB-A272-8665DF76563D}" type="slidenum">
              <a:rPr lang="fr-FR" smtClean="0"/>
              <a:t>‹#›</a:t>
            </a:fld>
            <a:endParaRPr lang="fr-FR"/>
          </a:p>
        </p:txBody>
      </p:sp>
    </p:spTree>
    <p:extLst>
      <p:ext uri="{BB962C8B-B14F-4D97-AF65-F5344CB8AC3E}">
        <p14:creationId xmlns:p14="http://schemas.microsoft.com/office/powerpoint/2010/main" val="44170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9"/>
          <a:stretch>
            <a:fillRect/>
          </a:stretch>
        </p:blipFill>
        <p:spPr>
          <a:xfrm>
            <a:off x="11957538" y="1693542"/>
            <a:ext cx="204318" cy="3790512"/>
          </a:xfrm>
          <a:prstGeom prst="rect">
            <a:avLst/>
          </a:prstGeom>
        </p:spPr>
      </p:pic>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0A3BD8-07D1-483A-9B5A-86D3CA83AE0C}" type="datetimeFigureOut">
              <a:rPr lang="fr-FR" smtClean="0"/>
              <a:t>08/05/2016</a:t>
            </a:fld>
            <a:endParaRPr lang="fr-FR"/>
          </a:p>
        </p:txBody>
      </p:sp>
      <p:sp>
        <p:nvSpPr>
          <p:cNvPr id="5" name="Footer Placeholder 4"/>
          <p:cNvSpPr>
            <a:spLocks noGrp="1"/>
          </p:cNvSpPr>
          <p:nvPr>
            <p:ph type="ftr" sz="quarter" idx="3"/>
          </p:nvPr>
        </p:nvSpPr>
        <p:spPr>
          <a:xfrm>
            <a:off x="8121656" y="6420086"/>
            <a:ext cx="2055506"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177162" y="6412983"/>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7BECAA-C681-42DB-A272-8665DF76563D}" type="slidenum">
              <a:rPr lang="fr-FR" smtClean="0"/>
              <a:t>‹#›</a:t>
            </a:fld>
            <a:endParaRPr lang="fr-FR"/>
          </a:p>
        </p:txBody>
      </p:sp>
      <p:pic>
        <p:nvPicPr>
          <p:cNvPr id="14" name="Picture 13"/>
          <p:cNvPicPr>
            <a:picLocks noChangeAspect="1"/>
          </p:cNvPicPr>
          <p:nvPr/>
        </p:nvPicPr>
        <p:blipFill>
          <a:blip r:embed="rId20"/>
          <a:stretch>
            <a:fillRect/>
          </a:stretch>
        </p:blipFill>
        <p:spPr>
          <a:xfrm rot="10800000">
            <a:off x="10992896" y="5539717"/>
            <a:ext cx="1157156" cy="1292620"/>
          </a:xfrm>
          <a:prstGeom prst="rect">
            <a:avLst/>
          </a:prstGeom>
        </p:spPr>
      </p:pic>
      <p:pic>
        <p:nvPicPr>
          <p:cNvPr id="12" name="Picture 11"/>
          <p:cNvPicPr>
            <a:picLocks noChangeAspect="1"/>
          </p:cNvPicPr>
          <p:nvPr/>
        </p:nvPicPr>
        <p:blipFill>
          <a:blip r:embed="rId20"/>
          <a:stretch>
            <a:fillRect/>
          </a:stretch>
        </p:blipFill>
        <p:spPr>
          <a:xfrm rot="5400000">
            <a:off x="10503253" y="18839"/>
            <a:ext cx="1644343" cy="1642509"/>
          </a:xfrm>
          <a:prstGeom prst="rect">
            <a:avLst/>
          </a:prstGeom>
        </p:spPr>
      </p:pic>
      <p:pic>
        <p:nvPicPr>
          <p:cNvPr id="8" name="Picture 7"/>
          <p:cNvPicPr>
            <a:picLocks noChangeAspect="1"/>
          </p:cNvPicPr>
          <p:nvPr/>
        </p:nvPicPr>
        <p:blipFill>
          <a:blip r:embed="rId20"/>
          <a:stretch>
            <a:fillRect/>
          </a:stretch>
        </p:blipFill>
        <p:spPr>
          <a:xfrm>
            <a:off x="30144" y="27969"/>
            <a:ext cx="2335999" cy="2333394"/>
          </a:xfrm>
          <a:prstGeom prst="rect">
            <a:avLst/>
          </a:prstGeom>
        </p:spPr>
      </p:pic>
      <p:pic>
        <p:nvPicPr>
          <p:cNvPr id="9" name="Picture 8"/>
          <p:cNvPicPr>
            <a:picLocks noChangeAspect="1"/>
          </p:cNvPicPr>
          <p:nvPr/>
        </p:nvPicPr>
        <p:blipFill>
          <a:blip r:embed="rId21"/>
          <a:stretch>
            <a:fillRect/>
          </a:stretch>
        </p:blipFill>
        <p:spPr>
          <a:xfrm>
            <a:off x="30146" y="4547710"/>
            <a:ext cx="2335998" cy="2333394"/>
          </a:xfrm>
          <a:prstGeom prst="rect">
            <a:avLst/>
          </a:prstGeom>
        </p:spPr>
      </p:pic>
      <p:pic>
        <p:nvPicPr>
          <p:cNvPr id="10" name="Picture 9"/>
          <p:cNvPicPr>
            <a:picLocks noChangeAspect="1"/>
          </p:cNvPicPr>
          <p:nvPr/>
        </p:nvPicPr>
        <p:blipFill>
          <a:blip r:embed="rId22"/>
          <a:stretch>
            <a:fillRect/>
          </a:stretch>
        </p:blipFill>
        <p:spPr>
          <a:xfrm rot="5400000">
            <a:off x="-776400" y="3378761"/>
            <a:ext cx="2309775" cy="78400"/>
          </a:xfrm>
          <a:prstGeom prst="rect">
            <a:avLst/>
          </a:prstGeom>
        </p:spPr>
      </p:pic>
    </p:spTree>
    <p:extLst>
      <p:ext uri="{BB962C8B-B14F-4D97-AF65-F5344CB8AC3E}">
        <p14:creationId xmlns:p14="http://schemas.microsoft.com/office/powerpoint/2010/main" val="3090262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startssl.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hyperlink" Target="http://rogerdudler.github.io/git-guid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Hébergement</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650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plateformes </a:t>
            </a:r>
          </a:p>
        </p:txBody>
      </p:sp>
      <p:sp>
        <p:nvSpPr>
          <p:cNvPr id="3" name="Espace réservé du contenu 2"/>
          <p:cNvSpPr>
            <a:spLocks noGrp="1"/>
          </p:cNvSpPr>
          <p:nvPr>
            <p:ph idx="1"/>
          </p:nvPr>
        </p:nvSpPr>
        <p:spPr/>
        <p:txBody>
          <a:bodyPr/>
          <a:lstStyle/>
          <a:p>
            <a:r>
              <a:rPr lang="fr-FR" dirty="0"/>
              <a:t>Ordinateur, téléphone, tablette… </a:t>
            </a:r>
          </a:p>
          <a:p>
            <a:pPr marL="0" indent="0">
              <a:buNone/>
            </a:pPr>
            <a:r>
              <a:rPr lang="fr-FR" dirty="0"/>
              <a:t>• Sur chaque plateforme le site doit pouvoir s’afficher correctement </a:t>
            </a:r>
          </a:p>
          <a:p>
            <a:pPr marL="0" indent="0">
              <a:buNone/>
            </a:pPr>
            <a:r>
              <a:rPr lang="fr-FR" dirty="0"/>
              <a:t>• Chaque plateforme peut avoir : </a:t>
            </a:r>
          </a:p>
          <a:p>
            <a:pPr marL="0" indent="0">
              <a:buNone/>
            </a:pPr>
            <a:r>
              <a:rPr lang="fr-FR" dirty="0"/>
              <a:t>	Une taille d’écran </a:t>
            </a:r>
          </a:p>
          <a:p>
            <a:pPr marL="0" indent="0">
              <a:buNone/>
            </a:pPr>
            <a:r>
              <a:rPr lang="fr-FR" dirty="0"/>
              <a:t>	Un système d’exploitation (</a:t>
            </a:r>
            <a:r>
              <a:rPr lang="fr-FR" dirty="0" err="1"/>
              <a:t>window</a:t>
            </a:r>
            <a:r>
              <a:rPr lang="fr-FR" dirty="0"/>
              <a:t>, linux, </a:t>
            </a:r>
            <a:r>
              <a:rPr lang="fr-FR" dirty="0" err="1"/>
              <a:t>macOS</a:t>
            </a:r>
            <a:r>
              <a:rPr lang="fr-FR" dirty="0"/>
              <a:t>, IOS, </a:t>
            </a:r>
            <a:r>
              <a:rPr lang="fr-FR" dirty="0" err="1"/>
              <a:t>Androïd</a:t>
            </a:r>
            <a:r>
              <a:rPr lang="fr-FR" dirty="0"/>
              <a:t>…) </a:t>
            </a:r>
          </a:p>
          <a:p>
            <a:pPr marL="0" indent="0">
              <a:buNone/>
            </a:pPr>
            <a:r>
              <a:rPr lang="fr-FR" dirty="0"/>
              <a:t>	Des navigateurs différents </a:t>
            </a:r>
          </a:p>
          <a:p>
            <a:endParaRPr lang="fr-FR" dirty="0"/>
          </a:p>
          <a:p>
            <a:endParaRPr lang="fr-FR" dirty="0"/>
          </a:p>
        </p:txBody>
      </p:sp>
    </p:spTree>
    <p:extLst>
      <p:ext uri="{BB962C8B-B14F-4D97-AF65-F5344CB8AC3E}">
        <p14:creationId xmlns:p14="http://schemas.microsoft.com/office/powerpoint/2010/main" val="292001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écrans </a:t>
            </a:r>
          </a:p>
        </p:txBody>
      </p:sp>
      <p:sp>
        <p:nvSpPr>
          <p:cNvPr id="3" name="Espace réservé du contenu 2"/>
          <p:cNvSpPr>
            <a:spLocks noGrp="1"/>
          </p:cNvSpPr>
          <p:nvPr>
            <p:ph idx="1"/>
          </p:nvPr>
        </p:nvSpPr>
        <p:spPr/>
        <p:txBody>
          <a:bodyPr/>
          <a:lstStyle/>
          <a:p>
            <a:r>
              <a:rPr lang="fr-FR" dirty="0"/>
              <a:t>De l’écran de téléphone à la télé grand écran, en passant par tous les formats possibles entre les tablettes, les téléphones, les ordinateurs… </a:t>
            </a:r>
          </a:p>
          <a:p>
            <a:r>
              <a:rPr lang="fr-FR" dirty="0"/>
              <a:t> Idéalement, un site doit bien s’afficher quel que soit la taille l’écran utilisé </a:t>
            </a:r>
          </a:p>
          <a:p>
            <a:r>
              <a:rPr lang="fr-FR" dirty="0"/>
              <a:t> En pratique, on a tendance à prévoir plusieurs versions en fonction des supports </a:t>
            </a:r>
          </a:p>
          <a:p>
            <a:endParaRPr lang="fr-FR" dirty="0"/>
          </a:p>
        </p:txBody>
      </p:sp>
    </p:spTree>
    <p:extLst>
      <p:ext uri="{BB962C8B-B14F-4D97-AF65-F5344CB8AC3E}">
        <p14:creationId xmlns:p14="http://schemas.microsoft.com/office/powerpoint/2010/main" val="318013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navigateurs </a:t>
            </a:r>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a:t>• Navigateur : Logiciel utilisé pour consulter les sites internet </a:t>
            </a:r>
          </a:p>
          <a:p>
            <a:pPr marL="0" indent="0">
              <a:buNone/>
            </a:pPr>
            <a:r>
              <a:rPr lang="fr-FR" dirty="0"/>
              <a:t>• Installé sur l’ordinateur de l’internaute </a:t>
            </a:r>
          </a:p>
          <a:p>
            <a:pPr marL="0" indent="0">
              <a:buNone/>
            </a:pPr>
            <a:r>
              <a:rPr lang="fr-FR" dirty="0"/>
              <a:t>• Aucun contrôle, juste des statistiques !! </a:t>
            </a:r>
            <a:r>
              <a:rPr lang="fr-FR" b="1" dirty="0"/>
              <a:t>Principale contrainte pour les webmasters !!</a:t>
            </a:r>
          </a:p>
          <a:p>
            <a:r>
              <a:rPr lang="fr-FR" dirty="0"/>
              <a:t>Les principaux navigateurs </a:t>
            </a:r>
          </a:p>
          <a:p>
            <a:pPr marL="457200" lvl="1" indent="0">
              <a:buNone/>
            </a:pPr>
            <a:r>
              <a:rPr lang="fr-FR" dirty="0"/>
              <a:t>• Internet Explorer  (</a:t>
            </a:r>
            <a:r>
              <a:rPr lang="fr-FR" dirty="0" err="1"/>
              <a:t>Edge</a:t>
            </a:r>
            <a:r>
              <a:rPr lang="fr-FR" dirty="0"/>
              <a:t>)</a:t>
            </a:r>
          </a:p>
          <a:p>
            <a:pPr marL="457200" lvl="1" indent="0">
              <a:buNone/>
            </a:pPr>
            <a:r>
              <a:rPr lang="fr-FR" dirty="0"/>
              <a:t>• Firefox </a:t>
            </a:r>
          </a:p>
          <a:p>
            <a:pPr marL="457200" lvl="1" indent="0">
              <a:buNone/>
            </a:pPr>
            <a:r>
              <a:rPr lang="fr-FR" dirty="0"/>
              <a:t>• Safari </a:t>
            </a:r>
          </a:p>
          <a:p>
            <a:pPr marL="457200" lvl="1" indent="0">
              <a:buNone/>
            </a:pPr>
            <a:r>
              <a:rPr lang="fr-FR" dirty="0"/>
              <a:t>• Chrome </a:t>
            </a:r>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359056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L’accessibilité</a:t>
            </a:r>
          </a:p>
        </p:txBody>
      </p:sp>
      <p:sp>
        <p:nvSpPr>
          <p:cNvPr id="3" name="Espace réservé du contenu 2"/>
          <p:cNvSpPr>
            <a:spLocks noGrp="1"/>
          </p:cNvSpPr>
          <p:nvPr>
            <p:ph idx="1"/>
          </p:nvPr>
        </p:nvSpPr>
        <p:spPr/>
        <p:txBody>
          <a:bodyPr/>
          <a:lstStyle/>
          <a:p>
            <a:r>
              <a:rPr lang="fr-FR" dirty="0"/>
              <a:t>Idéalement, un site doit être accessible quel que soit :</a:t>
            </a:r>
          </a:p>
          <a:p>
            <a:pPr lvl="1"/>
            <a:r>
              <a:rPr lang="fr-FR" dirty="0"/>
              <a:t>La plateforme utilisé</a:t>
            </a:r>
          </a:p>
          <a:p>
            <a:pPr lvl="1"/>
            <a:r>
              <a:rPr lang="fr-FR" dirty="0"/>
              <a:t>L’écran</a:t>
            </a:r>
          </a:p>
          <a:p>
            <a:pPr lvl="1"/>
            <a:r>
              <a:rPr lang="fr-FR" dirty="0"/>
              <a:t>Le navigateur</a:t>
            </a:r>
          </a:p>
          <a:p>
            <a:pPr lvl="1"/>
            <a:r>
              <a:rPr lang="fr-FR" dirty="0"/>
              <a:t>Les handicaps</a:t>
            </a:r>
          </a:p>
          <a:p>
            <a:pPr marL="457200" lvl="1" indent="0">
              <a:buNone/>
            </a:pPr>
            <a:endParaRPr lang="fr-FR" dirty="0"/>
          </a:p>
        </p:txBody>
      </p:sp>
    </p:spTree>
    <p:extLst>
      <p:ext uri="{BB962C8B-B14F-4D97-AF65-F5344CB8AC3E}">
        <p14:creationId xmlns:p14="http://schemas.microsoft.com/office/powerpoint/2010/main" val="106583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adresses sur Internet</a:t>
            </a:r>
          </a:p>
        </p:txBody>
      </p:sp>
      <p:sp>
        <p:nvSpPr>
          <p:cNvPr id="3" name="Espace réservé du contenu 2"/>
          <p:cNvSpPr>
            <a:spLocks noGrp="1"/>
          </p:cNvSpPr>
          <p:nvPr>
            <p:ph idx="1"/>
          </p:nvPr>
        </p:nvSpPr>
        <p:spPr/>
        <p:txBody>
          <a:bodyPr/>
          <a:lstStyle/>
          <a:p>
            <a:r>
              <a:rPr lang="fr-FR" dirty="0"/>
              <a:t>IPV4</a:t>
            </a:r>
          </a:p>
          <a:p>
            <a:pPr lvl="1"/>
            <a:r>
              <a:rPr lang="fr-FR" dirty="0"/>
              <a:t>Chaque ordinateur sur internet est identifié par une adresse IP</a:t>
            </a:r>
          </a:p>
          <a:p>
            <a:pPr lvl="1"/>
            <a:r>
              <a:rPr lang="fr-FR" dirty="0"/>
              <a:t>Actuellement, elle sont sur 16bits (5.135.220.26)</a:t>
            </a:r>
          </a:p>
          <a:p>
            <a:pPr lvl="1"/>
            <a:r>
              <a:rPr lang="fr-FR" dirty="0"/>
              <a:t>Il y a plus de 4 294 967 296 adresses attribuable, du moins « y avait »</a:t>
            </a:r>
          </a:p>
          <a:p>
            <a:pPr marL="457200" lvl="1" indent="0">
              <a:buNone/>
            </a:pPr>
            <a:endParaRPr lang="fr-FR" dirty="0"/>
          </a:p>
        </p:txBody>
      </p:sp>
    </p:spTree>
    <p:extLst>
      <p:ext uri="{BB962C8B-B14F-4D97-AF65-F5344CB8AC3E}">
        <p14:creationId xmlns:p14="http://schemas.microsoft.com/office/powerpoint/2010/main" val="134180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correction(1) -&gt; </a:t>
            </a:r>
            <a:r>
              <a:rPr lang="fr-FR" dirty="0" err="1"/>
              <a:t>reseaux</a:t>
            </a:r>
            <a:r>
              <a:rPr lang="fr-FR" dirty="0"/>
              <a:t> locaux</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274" y="2150076"/>
            <a:ext cx="7653536" cy="4418535"/>
          </a:xfrm>
        </p:spPr>
      </p:pic>
    </p:spTree>
    <p:extLst>
      <p:ext uri="{BB962C8B-B14F-4D97-AF65-F5344CB8AC3E}">
        <p14:creationId xmlns:p14="http://schemas.microsoft.com/office/powerpoint/2010/main" val="165925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correction(n+1)-&gt;new </a:t>
            </a:r>
            <a:r>
              <a:rPr lang="fr-FR" dirty="0" err="1"/>
              <a:t>address</a:t>
            </a:r>
            <a:r>
              <a:rPr lang="fr-FR" dirty="0"/>
              <a:t>();</a:t>
            </a:r>
          </a:p>
        </p:txBody>
      </p:sp>
      <p:sp>
        <p:nvSpPr>
          <p:cNvPr id="3" name="Espace réservé du contenu 2"/>
          <p:cNvSpPr>
            <a:spLocks noGrp="1"/>
          </p:cNvSpPr>
          <p:nvPr>
            <p:ph idx="1"/>
          </p:nvPr>
        </p:nvSpPr>
        <p:spPr/>
        <p:txBody>
          <a:bodyPr/>
          <a:lstStyle/>
          <a:p>
            <a:r>
              <a:rPr lang="fr-FR" dirty="0"/>
              <a:t>IPV6</a:t>
            </a:r>
          </a:p>
          <a:p>
            <a:pPr lvl="1"/>
            <a:r>
              <a:rPr lang="fr-FR" dirty="0"/>
              <a:t>Les nouvelles IP seront longues de 128 bits: </a:t>
            </a:r>
          </a:p>
          <a:p>
            <a:pPr lvl="1"/>
            <a:r>
              <a:rPr lang="fr-FR" dirty="0"/>
              <a:t>2001:0db8:0000:85a3:0000:0000:ac1f:8001 </a:t>
            </a:r>
          </a:p>
          <a:p>
            <a:pPr lvl="1"/>
            <a:r>
              <a:rPr lang="fr-FR" dirty="0"/>
              <a:t>Ou 2001:db8:0:85a3::ac1f:8001 (version courte) </a:t>
            </a:r>
          </a:p>
          <a:p>
            <a:pPr marL="457200" lvl="1" indent="0">
              <a:buNone/>
            </a:pPr>
            <a:r>
              <a:rPr lang="fr-FR" dirty="0"/>
              <a:t>• On dispose ainsi de 3,4×1038 adresses, soit plus de 667 millions de milliards d'adresses par mm² de surface terrestre (2 fois la durée de vie du soleil) </a:t>
            </a:r>
          </a:p>
          <a:p>
            <a:endParaRPr lang="fr-FR" dirty="0"/>
          </a:p>
        </p:txBody>
      </p:sp>
    </p:spTree>
    <p:extLst>
      <p:ext uri="{BB962C8B-B14F-4D97-AF65-F5344CB8AC3E}">
        <p14:creationId xmlns:p14="http://schemas.microsoft.com/office/powerpoint/2010/main" val="178474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URLS</a:t>
            </a:r>
          </a:p>
        </p:txBody>
      </p:sp>
      <p:sp>
        <p:nvSpPr>
          <p:cNvPr id="3" name="Espace réservé du contenu 2"/>
          <p:cNvSpPr>
            <a:spLocks noGrp="1"/>
          </p:cNvSpPr>
          <p:nvPr>
            <p:ph idx="1"/>
          </p:nvPr>
        </p:nvSpPr>
        <p:spPr/>
        <p:txBody>
          <a:bodyPr/>
          <a:lstStyle/>
          <a:p>
            <a:pPr marL="0" indent="0">
              <a:buNone/>
            </a:pPr>
            <a:r>
              <a:rPr lang="fr-FR" dirty="0"/>
              <a:t>• Uniform Ressource Locator </a:t>
            </a:r>
          </a:p>
          <a:p>
            <a:pPr marL="0" indent="0">
              <a:buNone/>
            </a:pPr>
            <a:r>
              <a:rPr lang="fr-FR" dirty="0"/>
              <a:t>• Format standardisé des adresses sur Internet </a:t>
            </a:r>
          </a:p>
          <a:p>
            <a:pPr marL="0" indent="0">
              <a:buNone/>
            </a:pPr>
            <a:r>
              <a:rPr lang="fr-FR" dirty="0"/>
              <a:t>• Peuvent utiliser des noms de domaine ou des IP directement </a:t>
            </a:r>
          </a:p>
          <a:p>
            <a:pPr marL="0" indent="0">
              <a:buNone/>
            </a:pPr>
            <a:r>
              <a:rPr lang="fr-FR" dirty="0"/>
              <a:t>• Incluent si nécessaire le chemin d’accès complet à une page ou à un fichier </a:t>
            </a:r>
          </a:p>
          <a:p>
            <a:endParaRPr lang="fr-FR" dirty="0"/>
          </a:p>
        </p:txBody>
      </p:sp>
    </p:spTree>
    <p:extLst>
      <p:ext uri="{BB962C8B-B14F-4D97-AF65-F5344CB8AC3E}">
        <p14:creationId xmlns:p14="http://schemas.microsoft.com/office/powerpoint/2010/main" val="86070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function</a:t>
            </a:r>
            <a:r>
              <a:rPr lang="fr-FR" dirty="0"/>
              <a:t> </a:t>
            </a:r>
            <a:r>
              <a:rPr lang="fr-FR" dirty="0" err="1"/>
              <a:t>particuliarity</a:t>
            </a:r>
            <a:r>
              <a:rPr lang="fr-FR" dirty="0"/>
              <a:t>() {</a:t>
            </a:r>
          </a:p>
        </p:txBody>
      </p:sp>
      <p:sp>
        <p:nvSpPr>
          <p:cNvPr id="3" name="Espace réservé du contenu 2"/>
          <p:cNvSpPr>
            <a:spLocks noGrp="1"/>
          </p:cNvSpPr>
          <p:nvPr>
            <p:ph idx="1"/>
          </p:nvPr>
        </p:nvSpPr>
        <p:spPr>
          <a:xfrm>
            <a:off x="1993557" y="1982144"/>
            <a:ext cx="9360243" cy="2441575"/>
          </a:xfrm>
        </p:spPr>
        <p:txBody>
          <a:bodyPr/>
          <a:lstStyle/>
          <a:p>
            <a:pPr marL="0" indent="0">
              <a:buNone/>
            </a:pPr>
            <a:r>
              <a:rPr lang="fr-FR" dirty="0"/>
              <a:t>• http://monsite.com et http://www.monsite.com peuvent pointer vers le même endroit si le serveur est configuré pour (c’est souvent le cas) ;</a:t>
            </a:r>
          </a:p>
          <a:p>
            <a:pPr marL="0" indent="0">
              <a:buNone/>
            </a:pPr>
            <a:r>
              <a:rPr lang="fr-FR" dirty="0"/>
              <a:t>• Les navigateurs récents acceptent qu’on omette de taper le protocole ;</a:t>
            </a:r>
          </a:p>
          <a:p>
            <a:endParaRPr lang="fr-FR" dirty="0"/>
          </a:p>
        </p:txBody>
      </p:sp>
      <p:sp>
        <p:nvSpPr>
          <p:cNvPr id="5" name="Titre 1"/>
          <p:cNvSpPr txBox="1">
            <a:spLocks/>
          </p:cNvSpPr>
          <p:nvPr/>
        </p:nvSpPr>
        <p:spPr>
          <a:xfrm>
            <a:off x="838200" y="45705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a:t>
            </a:r>
          </a:p>
        </p:txBody>
      </p:sp>
    </p:spTree>
    <p:extLst>
      <p:ext uri="{BB962C8B-B14F-4D97-AF65-F5344CB8AC3E}">
        <p14:creationId xmlns:p14="http://schemas.microsoft.com/office/powerpoint/2010/main" val="105278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010" y="707361"/>
            <a:ext cx="10515600" cy="2543121"/>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459" y="4035447"/>
            <a:ext cx="7570701" cy="1805179"/>
          </a:xfrm>
          <a:prstGeom prst="rect">
            <a:avLst/>
          </a:prstGeom>
        </p:spPr>
      </p:pic>
    </p:spTree>
    <p:extLst>
      <p:ext uri="{BB962C8B-B14F-4D97-AF65-F5344CB8AC3E}">
        <p14:creationId xmlns:p14="http://schemas.microsoft.com/office/powerpoint/2010/main" val="429438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a:p>
            <a:r>
              <a:rPr lang="fr-FR" dirty="0"/>
              <a:t> I. Un concept pas si récent… </a:t>
            </a:r>
          </a:p>
          <a:p>
            <a:r>
              <a:rPr lang="fr-FR" dirty="0"/>
              <a:t>• Ancêtre militaire : Arpanet créé en 1969 </a:t>
            </a:r>
          </a:p>
          <a:p>
            <a:r>
              <a:rPr lang="fr-FR" dirty="0"/>
              <a:t>• A débuté par la mise en réseau de 4 universités américaines </a:t>
            </a:r>
          </a:p>
          <a:p>
            <a:r>
              <a:rPr lang="fr-FR" dirty="0"/>
              <a:t>• 1972 : premier logiciel de messagerie </a:t>
            </a:r>
          </a:p>
          <a:p>
            <a:r>
              <a:rPr lang="fr-FR" dirty="0"/>
              <a:t>• 1990 : Internet s’ouvre au public </a:t>
            </a:r>
          </a:p>
        </p:txBody>
      </p:sp>
    </p:spTree>
    <p:extLst>
      <p:ext uri="{BB962C8B-B14F-4D97-AF65-F5344CB8AC3E}">
        <p14:creationId xmlns:p14="http://schemas.microsoft.com/office/powerpoint/2010/main" val="102446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Signification des extensions</a:t>
            </a:r>
          </a:p>
        </p:txBody>
      </p:sp>
      <p:sp>
        <p:nvSpPr>
          <p:cNvPr id="3" name="Espace réservé du contenu 2"/>
          <p:cNvSpPr>
            <a:spLocks noGrp="1"/>
          </p:cNvSpPr>
          <p:nvPr>
            <p:ph idx="1"/>
          </p:nvPr>
        </p:nvSpPr>
        <p:spPr/>
        <p:txBody>
          <a:bodyPr>
            <a:normAutofit fontScale="85000" lnSpcReduction="20000"/>
          </a:bodyPr>
          <a:lstStyle/>
          <a:p>
            <a:r>
              <a:rPr lang="fr-FR" dirty="0"/>
              <a:t>.</a:t>
            </a:r>
            <a:r>
              <a:rPr lang="fr-FR" b="1" dirty="0" err="1"/>
              <a:t>com</a:t>
            </a:r>
            <a:r>
              <a:rPr lang="fr-FR" dirty="0"/>
              <a:t> : Organisations commerciales, mais sans restrictions</a:t>
            </a:r>
          </a:p>
          <a:p>
            <a:r>
              <a:rPr lang="fr-FR" dirty="0"/>
              <a:t>.info : Information</a:t>
            </a:r>
          </a:p>
          <a:p>
            <a:r>
              <a:rPr lang="fr-FR" dirty="0"/>
              <a:t>.</a:t>
            </a:r>
            <a:r>
              <a:rPr lang="fr-FR" b="1" dirty="0"/>
              <a:t>net</a:t>
            </a:r>
            <a:r>
              <a:rPr lang="fr-FR" dirty="0"/>
              <a:t> : Networks (réseau)</a:t>
            </a:r>
          </a:p>
          <a:p>
            <a:r>
              <a:rPr lang="fr-FR" dirty="0"/>
              <a:t>.</a:t>
            </a:r>
            <a:r>
              <a:rPr lang="fr-FR" b="1" dirty="0" err="1"/>
              <a:t>fr</a:t>
            </a:r>
            <a:r>
              <a:rPr lang="fr-FR" dirty="0"/>
              <a:t> : France</a:t>
            </a:r>
          </a:p>
          <a:p>
            <a:r>
              <a:rPr lang="fr-FR" dirty="0"/>
              <a:t>.paris (new) : Ville de Paris</a:t>
            </a:r>
          </a:p>
          <a:p>
            <a:r>
              <a:rPr lang="fr-FR" dirty="0"/>
              <a:t>.pro : Professionnel</a:t>
            </a:r>
          </a:p>
          <a:p>
            <a:r>
              <a:rPr lang="fr-FR" dirty="0"/>
              <a:t>.eu : </a:t>
            </a:r>
            <a:r>
              <a:rPr lang="fr-FR" dirty="0" err="1"/>
              <a:t>European</a:t>
            </a:r>
            <a:endParaRPr lang="fr-FR" dirty="0"/>
          </a:p>
          <a:p>
            <a:r>
              <a:rPr lang="fr-FR" dirty="0"/>
              <a:t>.</a:t>
            </a:r>
            <a:r>
              <a:rPr lang="fr-FR" dirty="0" err="1"/>
              <a:t>org</a:t>
            </a:r>
            <a:r>
              <a:rPr lang="fr-FR" dirty="0"/>
              <a:t> : Organisation à but non lucratif</a:t>
            </a:r>
          </a:p>
        </p:txBody>
      </p:sp>
    </p:spTree>
    <p:extLst>
      <p:ext uri="{BB962C8B-B14F-4D97-AF65-F5344CB8AC3E}">
        <p14:creationId xmlns:p14="http://schemas.microsoft.com/office/powerpoint/2010/main" val="356396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Restrictions</a:t>
            </a:r>
          </a:p>
        </p:txBody>
      </p:sp>
      <p:sp>
        <p:nvSpPr>
          <p:cNvPr id="3" name="Espace réservé du contenu 2"/>
          <p:cNvSpPr>
            <a:spLocks noGrp="1"/>
          </p:cNvSpPr>
          <p:nvPr>
            <p:ph idx="1"/>
          </p:nvPr>
        </p:nvSpPr>
        <p:spPr/>
        <p:txBody>
          <a:bodyPr>
            <a:normAutofit fontScale="92500" lnSpcReduction="10000"/>
          </a:bodyPr>
          <a:lstStyle/>
          <a:p>
            <a:r>
              <a:rPr lang="fr-FR" dirty="0"/>
              <a:t>Max 255 Char en théorie.</a:t>
            </a:r>
          </a:p>
          <a:p>
            <a:r>
              <a:rPr lang="fr-FR" dirty="0"/>
              <a:t>En pratique :  67 chars</a:t>
            </a:r>
          </a:p>
          <a:p>
            <a:pPr lvl="1"/>
            <a:r>
              <a:rPr lang="fr-FR" dirty="0"/>
              <a:t>http://www.iamtheproudownerofthelongestlongestlongestdomainnameinthisworld.com/</a:t>
            </a:r>
          </a:p>
          <a:p>
            <a:r>
              <a:rPr lang="fr-FR" dirty="0"/>
              <a:t>Pas d’apostrophe</a:t>
            </a:r>
          </a:p>
          <a:p>
            <a:r>
              <a:rPr lang="fr-FR" dirty="0"/>
              <a:t>On évite les accent</a:t>
            </a:r>
          </a:p>
          <a:p>
            <a:r>
              <a:rPr lang="fr-FR" dirty="0"/>
              <a:t>Pas de « </a:t>
            </a:r>
            <a:r>
              <a:rPr lang="fr-FR" dirty="0" err="1"/>
              <a:t>underscore</a:t>
            </a:r>
            <a:r>
              <a:rPr lang="fr-FR" dirty="0"/>
              <a:t> »</a:t>
            </a:r>
          </a:p>
          <a:p>
            <a:r>
              <a:rPr lang="fr-FR" dirty="0"/>
              <a:t>Pas de point</a:t>
            </a:r>
          </a:p>
          <a:p>
            <a:endParaRPr lang="fr-FR" dirty="0"/>
          </a:p>
        </p:txBody>
      </p:sp>
    </p:spTree>
    <p:extLst>
      <p:ext uri="{BB962C8B-B14F-4D97-AF65-F5344CB8AC3E}">
        <p14:creationId xmlns:p14="http://schemas.microsoft.com/office/powerpoint/2010/main" val="1703421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 pratique</a:t>
            </a:r>
          </a:p>
        </p:txBody>
      </p:sp>
      <p:sp>
        <p:nvSpPr>
          <p:cNvPr id="3" name="Espace réservé du contenu 2"/>
          <p:cNvSpPr>
            <a:spLocks noGrp="1"/>
          </p:cNvSpPr>
          <p:nvPr>
            <p:ph idx="1"/>
          </p:nvPr>
        </p:nvSpPr>
        <p:spPr/>
        <p:txBody>
          <a:bodyPr>
            <a:normAutofit fontScale="92500" lnSpcReduction="10000"/>
          </a:bodyPr>
          <a:lstStyle/>
          <a:p>
            <a:r>
              <a:rPr lang="fr-FR" dirty="0"/>
              <a:t>www.to_to.com</a:t>
            </a:r>
          </a:p>
          <a:p>
            <a:r>
              <a:rPr lang="fr-FR" dirty="0"/>
              <a:t>w.toto.com</a:t>
            </a:r>
          </a:p>
          <a:p>
            <a:r>
              <a:rPr lang="fr-FR" dirty="0"/>
              <a:t>Jesuis.undomaine.net</a:t>
            </a:r>
          </a:p>
          <a:p>
            <a:r>
              <a:rPr lang="fr-FR" dirty="0"/>
              <a:t>i’m-an-architect.com</a:t>
            </a:r>
          </a:p>
          <a:p>
            <a:r>
              <a:rPr lang="fr-FR" dirty="0" err="1"/>
              <a:t>toto.est</a:t>
            </a:r>
            <a:r>
              <a:rPr lang="fr-FR" dirty="0"/>
              <a:t>  turbulent.fr &lt;- (espace entre est et turbulent)</a:t>
            </a:r>
          </a:p>
          <a:p>
            <a:r>
              <a:rPr lang="fr-FR" dirty="0"/>
              <a:t>https://www.whois.net/</a:t>
            </a:r>
          </a:p>
          <a:p>
            <a:r>
              <a:rPr lang="fr-FR" dirty="0"/>
              <a:t>http://www.whois.net</a:t>
            </a:r>
          </a:p>
        </p:txBody>
      </p:sp>
    </p:spTree>
    <p:extLst>
      <p:ext uri="{BB962C8B-B14F-4D97-AF65-F5344CB8AC3E}">
        <p14:creationId xmlns:p14="http://schemas.microsoft.com/office/powerpoint/2010/main" val="73432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Achat de domaines</a:t>
            </a:r>
          </a:p>
        </p:txBody>
      </p:sp>
      <p:sp>
        <p:nvSpPr>
          <p:cNvPr id="3" name="Espace réservé du contenu 2"/>
          <p:cNvSpPr>
            <a:spLocks noGrp="1"/>
          </p:cNvSpPr>
          <p:nvPr>
            <p:ph idx="1"/>
          </p:nvPr>
        </p:nvSpPr>
        <p:spPr/>
        <p:txBody>
          <a:bodyPr/>
          <a:lstStyle/>
          <a:p>
            <a:r>
              <a:rPr lang="fr-FR" dirty="0"/>
              <a:t>Plusieurs prestataires pour achat de domaine</a:t>
            </a:r>
          </a:p>
          <a:p>
            <a:pPr lvl="1"/>
            <a:r>
              <a:rPr lang="fr-FR" dirty="0" err="1"/>
              <a:t>Ovh</a:t>
            </a:r>
            <a:endParaRPr lang="fr-FR" dirty="0"/>
          </a:p>
          <a:p>
            <a:pPr lvl="1"/>
            <a:r>
              <a:rPr lang="fr-FR" dirty="0" err="1"/>
              <a:t>Gandi</a:t>
            </a:r>
            <a:endParaRPr lang="fr-FR" dirty="0"/>
          </a:p>
          <a:p>
            <a:pPr lvl="1"/>
            <a:r>
              <a:rPr lang="fr-FR" dirty="0"/>
              <a:t>1&amp;1</a:t>
            </a:r>
          </a:p>
          <a:p>
            <a:pPr lvl="1"/>
            <a:r>
              <a:rPr lang="fr-FR" dirty="0"/>
              <a:t>Etc…</a:t>
            </a:r>
          </a:p>
        </p:txBody>
      </p:sp>
    </p:spTree>
    <p:extLst>
      <p:ext uri="{BB962C8B-B14F-4D97-AF65-F5344CB8AC3E}">
        <p14:creationId xmlns:p14="http://schemas.microsoft.com/office/powerpoint/2010/main" val="3789026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extensions</a:t>
            </a: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53" y="2188293"/>
            <a:ext cx="9541493" cy="3660572"/>
          </a:xfrm>
        </p:spPr>
      </p:pic>
    </p:spTree>
    <p:extLst>
      <p:ext uri="{BB962C8B-B14F-4D97-AF65-F5344CB8AC3E}">
        <p14:creationId xmlns:p14="http://schemas.microsoft.com/office/powerpoint/2010/main" val="60457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Quels tarifs (</a:t>
            </a:r>
            <a:r>
              <a:rPr lang="fr-FR" dirty="0" err="1"/>
              <a:t>ovh</a:t>
            </a:r>
            <a:r>
              <a:rPr lang="fr-FR" dirty="0"/>
              <a: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147" y="1817386"/>
            <a:ext cx="9399705" cy="4810721"/>
          </a:xfrm>
        </p:spPr>
      </p:pic>
    </p:spTree>
    <p:extLst>
      <p:ext uri="{BB962C8B-B14F-4D97-AF65-F5344CB8AC3E}">
        <p14:creationId xmlns:p14="http://schemas.microsoft.com/office/powerpoint/2010/main" val="130851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Usage des serveurs</a:t>
            </a:r>
          </a:p>
        </p:txBody>
      </p:sp>
      <p:sp>
        <p:nvSpPr>
          <p:cNvPr id="3" name="Content Placeholder 2"/>
          <p:cNvSpPr>
            <a:spLocks noGrp="1"/>
          </p:cNvSpPr>
          <p:nvPr>
            <p:ph idx="1"/>
          </p:nvPr>
        </p:nvSpPr>
        <p:spPr/>
        <p:txBody>
          <a:bodyPr/>
          <a:lstStyle/>
          <a:p>
            <a:r>
              <a:rPr lang="fr-FR" dirty="0"/>
              <a:t>Hébergement d’application (web/</a:t>
            </a:r>
            <a:r>
              <a:rPr lang="fr-FR" dirty="0" err="1"/>
              <a:t>apps</a:t>
            </a:r>
            <a:r>
              <a:rPr lang="fr-FR" dirty="0"/>
              <a:t>/télécom/…)</a:t>
            </a:r>
          </a:p>
          <a:p>
            <a:r>
              <a:rPr lang="fr-FR" dirty="0"/>
              <a:t>Hébergement des données en lignes (cloud/…)</a:t>
            </a:r>
          </a:p>
          <a:p>
            <a:r>
              <a:rPr lang="fr-FR" dirty="0"/>
              <a:t>Serveur de transaction (banque/finances/…)</a:t>
            </a:r>
          </a:p>
          <a:p>
            <a:r>
              <a:rPr lang="fr-FR" dirty="0"/>
              <a:t>Autres exemples … ?</a:t>
            </a:r>
          </a:p>
        </p:txBody>
      </p:sp>
    </p:spTree>
    <p:extLst>
      <p:ext uri="{BB962C8B-B14F-4D97-AF65-F5344CB8AC3E}">
        <p14:creationId xmlns:p14="http://schemas.microsoft.com/office/powerpoint/2010/main" val="100493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serveurs dédiés</a:t>
            </a:r>
          </a:p>
        </p:txBody>
      </p:sp>
      <p:sp>
        <p:nvSpPr>
          <p:cNvPr id="3" name="Content Placeholder 2"/>
          <p:cNvSpPr>
            <a:spLocks noGrp="1"/>
          </p:cNvSpPr>
          <p:nvPr>
            <p:ph idx="1"/>
          </p:nvPr>
        </p:nvSpPr>
        <p:spPr/>
        <p:txBody>
          <a:bodyPr>
            <a:normAutofit lnSpcReduction="10000"/>
          </a:bodyPr>
          <a:lstStyle/>
          <a:p>
            <a:r>
              <a:rPr lang="fr-FR" dirty="0"/>
              <a:t>Il s’agit d’un ordinateur qui est hébergé dans un endroit appelé « </a:t>
            </a:r>
            <a:r>
              <a:rPr lang="fr-FR" dirty="0" err="1"/>
              <a:t>datacenter</a:t>
            </a:r>
            <a:r>
              <a:rPr lang="fr-FR" dirty="0"/>
              <a:t> » Il s’agit d’un bâtiment avec accès contrôlés et dans lequel  : </a:t>
            </a:r>
          </a:p>
          <a:p>
            <a:pPr lvl="1"/>
            <a:r>
              <a:rPr lang="fr-FR" dirty="0"/>
              <a:t>La température</a:t>
            </a:r>
          </a:p>
          <a:p>
            <a:pPr lvl="1"/>
            <a:r>
              <a:rPr lang="fr-FR" dirty="0"/>
              <a:t>L’humidité</a:t>
            </a:r>
          </a:p>
          <a:p>
            <a:pPr lvl="1"/>
            <a:r>
              <a:rPr lang="fr-FR" dirty="0"/>
              <a:t>L’électricité</a:t>
            </a:r>
          </a:p>
          <a:p>
            <a:pPr marL="457200" lvl="1" indent="0">
              <a:buNone/>
            </a:pPr>
            <a:endParaRPr lang="fr-FR" dirty="0"/>
          </a:p>
          <a:p>
            <a:pPr marL="0" indent="0">
              <a:buNone/>
            </a:pPr>
            <a:r>
              <a:rPr lang="fr-FR" dirty="0"/>
              <a:t>Sont contrôlé afin d’assurer une haute disponibilité des services.</a:t>
            </a:r>
          </a:p>
          <a:p>
            <a:pPr marL="0" indent="0">
              <a:buNone/>
            </a:pPr>
            <a:endParaRPr lang="fr-FR" dirty="0"/>
          </a:p>
        </p:txBody>
      </p:sp>
    </p:spTree>
    <p:extLst>
      <p:ext uri="{BB962C8B-B14F-4D97-AF65-F5344CB8AC3E}">
        <p14:creationId xmlns:p14="http://schemas.microsoft.com/office/powerpoint/2010/main" val="2194263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serveurs dédiés (location)</a:t>
            </a:r>
          </a:p>
        </p:txBody>
      </p:sp>
      <p:sp>
        <p:nvSpPr>
          <p:cNvPr id="3" name="Content Placeholder 2"/>
          <p:cNvSpPr>
            <a:spLocks noGrp="1"/>
          </p:cNvSpPr>
          <p:nvPr>
            <p:ph idx="1"/>
          </p:nvPr>
        </p:nvSpPr>
        <p:spPr/>
        <p:txBody>
          <a:bodyPr/>
          <a:lstStyle/>
          <a:p>
            <a:r>
              <a:rPr lang="fr-FR" dirty="0"/>
              <a:t>Loué à un client (tout public)</a:t>
            </a:r>
          </a:p>
          <a:p>
            <a:r>
              <a:rPr lang="fr-FR" dirty="0"/>
              <a:t>Aucune intervention logicielle de la part de l’hébergeur</a:t>
            </a:r>
          </a:p>
          <a:p>
            <a:r>
              <a:rPr lang="fr-FR" dirty="0"/>
              <a:t>Intervention matérielle en cas de panne</a:t>
            </a:r>
          </a:p>
          <a:p>
            <a:r>
              <a:rPr lang="fr-FR" dirty="0"/>
              <a:t>Le client est libre de faire ce qu’il veut sur son serveur dans la limite des conditions générales de vente et de la législation en </a:t>
            </a:r>
            <a:r>
              <a:rPr lang="fr-FR" dirty="0" err="1"/>
              <a:t>vigeur</a:t>
            </a:r>
            <a:endParaRPr lang="fr-FR" dirty="0"/>
          </a:p>
        </p:txBody>
      </p:sp>
    </p:spTree>
    <p:extLst>
      <p:ext uri="{BB962C8B-B14F-4D97-AF65-F5344CB8AC3E}">
        <p14:creationId xmlns:p14="http://schemas.microsoft.com/office/powerpoint/2010/main" val="2474365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Serveur 1U (dell)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086" y="2294071"/>
            <a:ext cx="5813829" cy="3258615"/>
          </a:xfrm>
        </p:spPr>
      </p:pic>
    </p:spTree>
    <p:extLst>
      <p:ext uri="{BB962C8B-B14F-4D97-AF65-F5344CB8AC3E}">
        <p14:creationId xmlns:p14="http://schemas.microsoft.com/office/powerpoint/2010/main" val="371305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769" y="365125"/>
            <a:ext cx="7817598" cy="6348605"/>
          </a:xfrm>
          <a:prstGeom prst="rect">
            <a:avLst/>
          </a:prstGeom>
        </p:spPr>
      </p:pic>
    </p:spTree>
    <p:extLst>
      <p:ext uri="{BB962C8B-B14F-4D97-AF65-F5344CB8AC3E}">
        <p14:creationId xmlns:p14="http://schemas.microsoft.com/office/powerpoint/2010/main" val="86246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Tarifs</a:t>
            </a:r>
          </a:p>
        </p:txBody>
      </p:sp>
      <p:sp>
        <p:nvSpPr>
          <p:cNvPr id="3" name="Content Placeholder 2"/>
          <p:cNvSpPr>
            <a:spLocks noGrp="1"/>
          </p:cNvSpPr>
          <p:nvPr>
            <p:ph idx="1"/>
          </p:nvPr>
        </p:nvSpPr>
        <p:spPr/>
        <p:txBody>
          <a:bodyPr/>
          <a:lstStyle/>
          <a:p>
            <a:r>
              <a:rPr lang="fr-FR" dirty="0"/>
              <a:t>Quels sont les tarifs des serveurs dédiés?</a:t>
            </a:r>
          </a:p>
        </p:txBody>
      </p:sp>
    </p:spTree>
    <p:extLst>
      <p:ext uri="{BB962C8B-B14F-4D97-AF65-F5344CB8AC3E}">
        <p14:creationId xmlns:p14="http://schemas.microsoft.com/office/powerpoint/2010/main" val="1053824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Caractéristiques</a:t>
            </a:r>
          </a:p>
        </p:txBody>
      </p:sp>
      <p:sp>
        <p:nvSpPr>
          <p:cNvPr id="3" name="Content Placeholder 2"/>
          <p:cNvSpPr>
            <a:spLocks noGrp="1"/>
          </p:cNvSpPr>
          <p:nvPr>
            <p:ph idx="1"/>
          </p:nvPr>
        </p:nvSpPr>
        <p:spPr/>
        <p:txBody>
          <a:bodyPr/>
          <a:lstStyle/>
          <a:p>
            <a:r>
              <a:rPr lang="fr-FR" dirty="0"/>
              <a:t>Chaque serveur est entreposé dans une baie</a:t>
            </a:r>
          </a:p>
          <a:p>
            <a:r>
              <a:rPr lang="fr-FR" dirty="0"/>
              <a:t>Une baie peut contenir 42U ( 42 unités )</a:t>
            </a:r>
          </a:p>
          <a:p>
            <a:r>
              <a:rPr lang="fr-FR" dirty="0"/>
              <a:t>Ils sont reliés au réseau par des routeurs</a:t>
            </a:r>
          </a:p>
          <a:p>
            <a:r>
              <a:rPr lang="fr-FR" dirty="0"/>
              <a:t>Il y a, tout dépendant des sites entres 150 et </a:t>
            </a:r>
          </a:p>
          <a:p>
            <a:pPr marL="0" indent="0">
              <a:buNone/>
            </a:pPr>
            <a:r>
              <a:rPr lang="fr-FR" dirty="0"/>
              <a:t>3000 baies par </a:t>
            </a:r>
            <a:r>
              <a:rPr lang="fr-FR" dirty="0" err="1"/>
              <a:t>datacenter</a:t>
            </a:r>
            <a:endParaRPr lang="fr-FR" dirty="0"/>
          </a:p>
          <a:p>
            <a:endParaRPr lang="fr-FR" dirty="0"/>
          </a:p>
          <a:p>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1425" y="2207029"/>
            <a:ext cx="3657600" cy="4572000"/>
          </a:xfrm>
          <a:prstGeom prst="rect">
            <a:avLst/>
          </a:prstGeom>
        </p:spPr>
      </p:pic>
    </p:spTree>
    <p:extLst>
      <p:ext uri="{BB962C8B-B14F-4D97-AF65-F5344CB8AC3E}">
        <p14:creationId xmlns:p14="http://schemas.microsoft.com/office/powerpoint/2010/main" val="2834821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Rangée de baie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418" y="1901917"/>
            <a:ext cx="5955163" cy="3982515"/>
          </a:xfrm>
        </p:spPr>
      </p:pic>
    </p:spTree>
    <p:extLst>
      <p:ext uri="{BB962C8B-B14F-4D97-AF65-F5344CB8AC3E}">
        <p14:creationId xmlns:p14="http://schemas.microsoft.com/office/powerpoint/2010/main" val="703780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Colocation de baies</a:t>
            </a:r>
          </a:p>
        </p:txBody>
      </p:sp>
      <p:sp>
        <p:nvSpPr>
          <p:cNvPr id="3" name="Content Placeholder 2"/>
          <p:cNvSpPr>
            <a:spLocks noGrp="1"/>
          </p:cNvSpPr>
          <p:nvPr>
            <p:ph idx="1"/>
          </p:nvPr>
        </p:nvSpPr>
        <p:spPr/>
        <p:txBody>
          <a:bodyPr>
            <a:normAutofit fontScale="92500" lnSpcReduction="20000"/>
          </a:bodyPr>
          <a:lstStyle/>
          <a:p>
            <a:r>
              <a:rPr lang="fr-FR" dirty="0"/>
              <a:t>Dans certains cas précis, il est possible de louer</a:t>
            </a:r>
          </a:p>
          <a:p>
            <a:pPr lvl="1"/>
            <a:r>
              <a:rPr lang="fr-FR" dirty="0"/>
              <a:t>1u </a:t>
            </a:r>
          </a:p>
          <a:p>
            <a:pPr lvl="1"/>
            <a:r>
              <a:rPr lang="fr-FR" dirty="0"/>
              <a:t>¼ de baie</a:t>
            </a:r>
          </a:p>
          <a:p>
            <a:pPr lvl="1"/>
            <a:r>
              <a:rPr lang="fr-FR" dirty="0"/>
              <a:t>½ baie</a:t>
            </a:r>
          </a:p>
          <a:p>
            <a:pPr lvl="1"/>
            <a:r>
              <a:rPr lang="fr-FR" dirty="0"/>
              <a:t>1 baie </a:t>
            </a:r>
          </a:p>
          <a:p>
            <a:pPr marL="457200" lvl="1" indent="0">
              <a:buNone/>
            </a:pPr>
            <a:endParaRPr lang="fr-FR" dirty="0"/>
          </a:p>
          <a:p>
            <a:pPr marL="0" indent="0">
              <a:buNone/>
            </a:pPr>
            <a:r>
              <a:rPr lang="fr-FR" dirty="0"/>
              <a:t>A un hébergeur, à sa charge de fournir l’électricité et le réseau, à notre charge de remplir la baie avec les serveurs</a:t>
            </a:r>
          </a:p>
          <a:p>
            <a:pPr marL="0" indent="0">
              <a:buNone/>
            </a:pPr>
            <a:endParaRPr lang="fr-FR" dirty="0"/>
          </a:p>
        </p:txBody>
      </p:sp>
    </p:spTree>
    <p:extLst>
      <p:ext uri="{BB962C8B-B14F-4D97-AF65-F5344CB8AC3E}">
        <p14:creationId xmlns:p14="http://schemas.microsoft.com/office/powerpoint/2010/main" val="2798287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Avantages et inconvénient de la colocation </a:t>
            </a:r>
          </a:p>
        </p:txBody>
      </p:sp>
      <p:sp>
        <p:nvSpPr>
          <p:cNvPr id="3" name="Content Placeholder 2"/>
          <p:cNvSpPr>
            <a:spLocks noGrp="1"/>
          </p:cNvSpPr>
          <p:nvPr>
            <p:ph idx="1"/>
          </p:nvPr>
        </p:nvSpPr>
        <p:spPr/>
        <p:txBody>
          <a:bodyPr>
            <a:normAutofit fontScale="92500" lnSpcReduction="20000"/>
          </a:bodyPr>
          <a:lstStyle/>
          <a:p>
            <a:r>
              <a:rPr lang="fr-FR" dirty="0"/>
              <a:t>Avantages de la colocation</a:t>
            </a:r>
          </a:p>
          <a:p>
            <a:pPr lvl="1"/>
            <a:r>
              <a:rPr lang="fr-FR" dirty="0"/>
              <a:t>Nous sommes libres de choisir le matériel</a:t>
            </a:r>
          </a:p>
          <a:p>
            <a:pPr lvl="1"/>
            <a:r>
              <a:rPr lang="fr-FR" dirty="0"/>
              <a:t>Liberté de configuration réseau</a:t>
            </a:r>
          </a:p>
          <a:p>
            <a:pPr lvl="1"/>
            <a:r>
              <a:rPr lang="fr-FR" dirty="0"/>
              <a:t>Plus de sécurité</a:t>
            </a:r>
          </a:p>
          <a:p>
            <a:endParaRPr lang="fr-FR" dirty="0"/>
          </a:p>
          <a:p>
            <a:r>
              <a:rPr lang="fr-FR" dirty="0"/>
              <a:t>Inconvénient</a:t>
            </a:r>
          </a:p>
          <a:p>
            <a:pPr lvl="1"/>
            <a:r>
              <a:rPr lang="fr-FR" dirty="0"/>
              <a:t>En cas de panne matériel, obligation de se déplacer</a:t>
            </a:r>
          </a:p>
          <a:p>
            <a:pPr lvl="1"/>
            <a:r>
              <a:rPr lang="fr-FR" dirty="0"/>
              <a:t>Requiert un gros volume pour être rentable</a:t>
            </a:r>
          </a:p>
          <a:p>
            <a:pPr lvl="1"/>
            <a:endParaRPr lang="fr-FR" dirty="0"/>
          </a:p>
        </p:txBody>
      </p:sp>
    </p:spTree>
    <p:extLst>
      <p:ext uri="{BB962C8B-B14F-4D97-AF65-F5344CB8AC3E}">
        <p14:creationId xmlns:p14="http://schemas.microsoft.com/office/powerpoint/2010/main" val="2237367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Clustering</a:t>
            </a:r>
            <a:endParaRPr lang="fr-FR" dirty="0"/>
          </a:p>
        </p:txBody>
      </p:sp>
      <p:sp>
        <p:nvSpPr>
          <p:cNvPr id="3" name="Content Placeholder 2"/>
          <p:cNvSpPr>
            <a:spLocks noGrp="1"/>
          </p:cNvSpPr>
          <p:nvPr>
            <p:ph idx="1"/>
          </p:nvPr>
        </p:nvSpPr>
        <p:spPr>
          <a:xfrm>
            <a:off x="838200" y="1825625"/>
            <a:ext cx="4568687" cy="4351338"/>
          </a:xfrm>
        </p:spPr>
        <p:txBody>
          <a:bodyPr/>
          <a:lstStyle/>
          <a:p>
            <a:r>
              <a:rPr lang="fr-FR" dirty="0"/>
              <a:t>Il s’agit d’un ensemble de serveur (ordinateur) lié entre eux (ils sont dans une/plusieurs baies)</a:t>
            </a:r>
          </a:p>
          <a:p>
            <a:r>
              <a:rPr lang="fr-FR" dirty="0"/>
              <a:t>Ils peuvent être réparties sur 1 ou plusieurs </a:t>
            </a:r>
            <a:r>
              <a:rPr lang="fr-FR" dirty="0" err="1"/>
              <a:t>datacenter</a:t>
            </a:r>
            <a:endParaRPr lang="fr-FR" dirty="0"/>
          </a:p>
          <a:p>
            <a:r>
              <a:rPr lang="fr-FR" dirty="0"/>
              <a:t>Permet de la « très » haute disponibilité.</a:t>
            </a:r>
          </a:p>
          <a:p>
            <a:r>
              <a:rPr lang="fr-FR" dirty="0"/>
              <a:t>Pour plusieurs usages    (web/data/…)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33921"/>
            <a:ext cx="4795500" cy="4154806"/>
          </a:xfrm>
          <a:prstGeom prst="rect">
            <a:avLst/>
          </a:prstGeom>
        </p:spPr>
      </p:pic>
    </p:spTree>
    <p:extLst>
      <p:ext uri="{BB962C8B-B14F-4D97-AF65-F5344CB8AC3E}">
        <p14:creationId xmlns:p14="http://schemas.microsoft.com/office/powerpoint/2010/main" val="2078143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comptes mutualisés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500" y="2045494"/>
            <a:ext cx="6731000" cy="3911600"/>
          </a:xfrm>
        </p:spPr>
      </p:pic>
    </p:spTree>
    <p:extLst>
      <p:ext uri="{BB962C8B-B14F-4D97-AF65-F5344CB8AC3E}">
        <p14:creationId xmlns:p14="http://schemas.microsoft.com/office/powerpoint/2010/main" val="1706327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Caractéristiques</a:t>
            </a:r>
          </a:p>
        </p:txBody>
      </p:sp>
      <p:sp>
        <p:nvSpPr>
          <p:cNvPr id="3" name="Content Placeholder 2"/>
          <p:cNvSpPr>
            <a:spLocks noGrp="1"/>
          </p:cNvSpPr>
          <p:nvPr>
            <p:ph idx="1"/>
          </p:nvPr>
        </p:nvSpPr>
        <p:spPr/>
        <p:txBody>
          <a:bodyPr>
            <a:normAutofit fontScale="85000" lnSpcReduction="20000"/>
          </a:bodyPr>
          <a:lstStyle/>
          <a:p>
            <a:r>
              <a:rPr lang="fr-FR" dirty="0"/>
              <a:t>Il s’agit généralement d’un ensemble de serveur (ordinateur) lié entre eux (cluster) (ils sont dans une/plusieurs baies)</a:t>
            </a:r>
          </a:p>
          <a:p>
            <a:r>
              <a:rPr lang="fr-FR" dirty="0"/>
              <a:t>Plusieurs technologies pour assurer : </a:t>
            </a:r>
          </a:p>
          <a:p>
            <a:pPr lvl="1"/>
            <a:r>
              <a:rPr lang="fr-FR" dirty="0"/>
              <a:t>La sécurité des données</a:t>
            </a:r>
          </a:p>
          <a:p>
            <a:pPr lvl="1"/>
            <a:r>
              <a:rPr lang="fr-FR" dirty="0"/>
              <a:t>La persistance des données</a:t>
            </a:r>
          </a:p>
          <a:p>
            <a:pPr lvl="1"/>
            <a:r>
              <a:rPr lang="fr-FR" dirty="0"/>
              <a:t>La diffusion des données</a:t>
            </a:r>
          </a:p>
          <a:p>
            <a:r>
              <a:rPr lang="fr-FR" dirty="0"/>
              <a:t>Lorsque le client fait la location d’un espace mutualisé, il loue une petite section (« LOGICIELLE » de ce cluster</a:t>
            </a:r>
          </a:p>
          <a:p>
            <a:r>
              <a:rPr lang="fr-FR" dirty="0"/>
              <a:t>Un cluster mutualisé peut contenir plusieurs milliers de comptes</a:t>
            </a:r>
          </a:p>
        </p:txBody>
      </p:sp>
    </p:spTree>
    <p:extLst>
      <p:ext uri="{BB962C8B-B14F-4D97-AF65-F5344CB8AC3E}">
        <p14:creationId xmlns:p14="http://schemas.microsoft.com/office/powerpoint/2010/main" val="255121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 des offres mutualisés</a:t>
            </a:r>
          </a:p>
        </p:txBody>
      </p:sp>
      <p:sp>
        <p:nvSpPr>
          <p:cNvPr id="3" name="Content Placeholder 2"/>
          <p:cNvSpPr>
            <a:spLocks noGrp="1"/>
          </p:cNvSpPr>
          <p:nvPr>
            <p:ph idx="1"/>
          </p:nvPr>
        </p:nvSpPr>
        <p:spPr/>
        <p:txBody>
          <a:bodyPr/>
          <a:lstStyle/>
          <a:p>
            <a:r>
              <a:rPr lang="fr-FR" dirty="0"/>
              <a:t>L’hébergeur s’occupe de la gestion de la structure (matériel/logiciel)</a:t>
            </a:r>
          </a:p>
          <a:p>
            <a:r>
              <a:rPr lang="fr-FR" dirty="0"/>
              <a:t>Peu de risque de perte de données, hors intervention utilisateurs</a:t>
            </a:r>
          </a:p>
          <a:p>
            <a:r>
              <a:rPr lang="fr-FR" dirty="0"/>
              <a:t>Les offres comprennent souvent les caractéristiques suivantes</a:t>
            </a:r>
          </a:p>
          <a:p>
            <a:pPr lvl="1"/>
            <a:r>
              <a:rPr lang="fr-FR" dirty="0"/>
              <a:t>Mail</a:t>
            </a:r>
          </a:p>
          <a:p>
            <a:pPr lvl="1"/>
            <a:r>
              <a:rPr lang="fr-FR" dirty="0"/>
              <a:t>Base de données</a:t>
            </a:r>
          </a:p>
          <a:p>
            <a:pPr lvl="1"/>
            <a:r>
              <a:rPr lang="fr-FR" dirty="0"/>
              <a:t>Hébergement web</a:t>
            </a:r>
          </a:p>
          <a:p>
            <a:endParaRPr lang="fr-FR" dirty="0"/>
          </a:p>
        </p:txBody>
      </p:sp>
    </p:spTree>
    <p:extLst>
      <p:ext uri="{BB962C8B-B14F-4D97-AF65-F5344CB8AC3E}">
        <p14:creationId xmlns:p14="http://schemas.microsoft.com/office/powerpoint/2010/main" val="2364307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Inconvénient des offres mutualisés</a:t>
            </a:r>
          </a:p>
        </p:txBody>
      </p:sp>
      <p:sp>
        <p:nvSpPr>
          <p:cNvPr id="3" name="Content Placeholder 2"/>
          <p:cNvSpPr>
            <a:spLocks noGrp="1"/>
          </p:cNvSpPr>
          <p:nvPr>
            <p:ph idx="1"/>
          </p:nvPr>
        </p:nvSpPr>
        <p:spPr>
          <a:xfrm>
            <a:off x="913774" y="2357153"/>
            <a:ext cx="10363826" cy="3424107"/>
          </a:xfrm>
        </p:spPr>
        <p:txBody>
          <a:bodyPr/>
          <a:lstStyle/>
          <a:p>
            <a:r>
              <a:rPr lang="fr-FR" dirty="0"/>
              <a:t>Fortement limité dans les fonctionnalités de l’hébergement</a:t>
            </a:r>
          </a:p>
          <a:p>
            <a:r>
              <a:rPr lang="fr-FR" dirty="0"/>
              <a:t>« Contraint » d’utiliser les versions des logiciels de l’hébergeur (</a:t>
            </a:r>
            <a:r>
              <a:rPr lang="fr-FR" dirty="0" err="1"/>
              <a:t>php</a:t>
            </a:r>
            <a:r>
              <a:rPr lang="fr-FR" dirty="0"/>
              <a:t>/</a:t>
            </a:r>
            <a:r>
              <a:rPr lang="fr-FR" dirty="0" err="1"/>
              <a:t>mysql</a:t>
            </a:r>
            <a:r>
              <a:rPr lang="fr-FR" dirty="0"/>
              <a:t>…)</a:t>
            </a:r>
          </a:p>
          <a:p>
            <a:r>
              <a:rPr lang="fr-FR" dirty="0"/>
              <a:t>Peut s’avérer difficile d’évolution vers un autre offre (wordpress.com-&gt; </a:t>
            </a:r>
            <a:r>
              <a:rPr lang="fr-FR" dirty="0" err="1"/>
              <a:t>org</a:t>
            </a:r>
            <a:r>
              <a:rPr lang="fr-FR" dirty="0"/>
              <a:t>)</a:t>
            </a:r>
          </a:p>
        </p:txBody>
      </p:sp>
    </p:spTree>
    <p:extLst>
      <p:ext uri="{BB962C8B-B14F-4D97-AF65-F5344CB8AC3E}">
        <p14:creationId xmlns:p14="http://schemas.microsoft.com/office/powerpoint/2010/main" val="4624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Now</a:t>
            </a:r>
            <a:r>
              <a:rPr lang="fr-FR" dirty="0"/>
              <a: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984" y="724931"/>
            <a:ext cx="9747773" cy="5445210"/>
          </a:xfrm>
        </p:spPr>
      </p:pic>
    </p:spTree>
    <p:extLst>
      <p:ext uri="{BB962C8B-B14F-4D97-AF65-F5344CB8AC3E}">
        <p14:creationId xmlns:p14="http://schemas.microsoft.com/office/powerpoint/2010/main" val="831503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offres mutualisés</a:t>
            </a:r>
          </a:p>
        </p:txBody>
      </p:sp>
      <p:sp>
        <p:nvSpPr>
          <p:cNvPr id="3" name="Content Placeholder 2"/>
          <p:cNvSpPr>
            <a:spLocks noGrp="1"/>
          </p:cNvSpPr>
          <p:nvPr>
            <p:ph idx="1"/>
          </p:nvPr>
        </p:nvSpPr>
        <p:spPr>
          <a:xfrm>
            <a:off x="913774" y="2347214"/>
            <a:ext cx="10363826" cy="3424107"/>
          </a:xfrm>
        </p:spPr>
        <p:txBody>
          <a:bodyPr>
            <a:normAutofit lnSpcReduction="10000"/>
          </a:bodyPr>
          <a:lstStyle/>
          <a:p>
            <a:r>
              <a:rPr lang="fr-FR" dirty="0"/>
              <a:t>Gratuites</a:t>
            </a:r>
          </a:p>
          <a:p>
            <a:pPr lvl="1"/>
            <a:r>
              <a:rPr lang="fr-FR" dirty="0"/>
              <a:t>Gratuite</a:t>
            </a:r>
          </a:p>
          <a:p>
            <a:pPr lvl="1"/>
            <a:r>
              <a:rPr lang="fr-FR" dirty="0"/>
              <a:t>Aucune garantie de disponibilité / service</a:t>
            </a:r>
          </a:p>
          <a:p>
            <a:pPr lvl="1"/>
            <a:r>
              <a:rPr lang="fr-FR" dirty="0"/>
              <a:t>Souvent de la pub pour payer l’hébergement</a:t>
            </a:r>
          </a:p>
          <a:p>
            <a:pPr lvl="1"/>
            <a:endParaRPr lang="fr-FR" dirty="0"/>
          </a:p>
          <a:p>
            <a:r>
              <a:rPr lang="fr-FR" dirty="0"/>
              <a:t>Payantes</a:t>
            </a:r>
          </a:p>
          <a:p>
            <a:pPr lvl="1"/>
            <a:r>
              <a:rPr lang="fr-FR" dirty="0"/>
              <a:t>Tarification de quelques € par mois</a:t>
            </a:r>
          </a:p>
          <a:p>
            <a:pPr lvl="1"/>
            <a:r>
              <a:rPr lang="fr-FR" dirty="0"/>
              <a:t>Obligation contractuelle de disponibilité.</a:t>
            </a:r>
          </a:p>
        </p:txBody>
      </p:sp>
    </p:spTree>
    <p:extLst>
      <p:ext uri="{BB962C8B-B14F-4D97-AF65-F5344CB8AC3E}">
        <p14:creationId xmlns:p14="http://schemas.microsoft.com/office/powerpoint/2010/main" val="2451279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Exemple de compte mutualisés?</a:t>
            </a:r>
          </a:p>
        </p:txBody>
      </p:sp>
      <p:sp>
        <p:nvSpPr>
          <p:cNvPr id="3" name="Content Placeholder 2"/>
          <p:cNvSpPr>
            <a:spLocks noGrp="1"/>
          </p:cNvSpPr>
          <p:nvPr>
            <p:ph idx="1"/>
          </p:nvPr>
        </p:nvSpPr>
        <p:spPr>
          <a:xfrm>
            <a:off x="913774" y="2377031"/>
            <a:ext cx="10363826" cy="3424107"/>
          </a:xfrm>
        </p:spPr>
        <p:txBody>
          <a:bodyPr>
            <a:normAutofit lnSpcReduction="10000"/>
          </a:bodyPr>
          <a:lstStyle/>
          <a:p>
            <a:r>
              <a:rPr lang="fr-FR" dirty="0"/>
              <a:t>Google Site </a:t>
            </a:r>
          </a:p>
          <a:p>
            <a:r>
              <a:rPr lang="fr-FR" dirty="0"/>
              <a:t>Wordpress.com (Différent de wordpress.org)</a:t>
            </a:r>
          </a:p>
          <a:p>
            <a:r>
              <a:rPr lang="fr-FR" dirty="0" err="1"/>
              <a:t>Ovh</a:t>
            </a:r>
            <a:r>
              <a:rPr lang="fr-FR" dirty="0"/>
              <a:t> – Offres mutualisés</a:t>
            </a:r>
          </a:p>
          <a:p>
            <a:r>
              <a:rPr lang="fr-FR" dirty="0"/>
              <a:t>Wix.com</a:t>
            </a:r>
          </a:p>
          <a:p>
            <a:r>
              <a:rPr lang="fr-FR" dirty="0"/>
              <a:t>Ehost.com</a:t>
            </a:r>
          </a:p>
          <a:p>
            <a:r>
              <a:rPr lang="fr-FR" dirty="0"/>
              <a:t>Web.com</a:t>
            </a:r>
          </a:p>
          <a:p>
            <a:r>
              <a:rPr lang="fr-FR" dirty="0"/>
              <a:t>Autres..</a:t>
            </a:r>
          </a:p>
          <a:p>
            <a:endParaRPr lang="fr-FR" dirty="0"/>
          </a:p>
        </p:txBody>
      </p:sp>
    </p:spTree>
    <p:extLst>
      <p:ext uri="{BB962C8B-B14F-4D97-AF65-F5344CB8AC3E}">
        <p14:creationId xmlns:p14="http://schemas.microsoft.com/office/powerpoint/2010/main" val="2096861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Attention !</a:t>
            </a:r>
          </a:p>
        </p:txBody>
      </p:sp>
      <p:sp>
        <p:nvSpPr>
          <p:cNvPr id="3" name="Content Placeholder 2"/>
          <p:cNvSpPr>
            <a:spLocks noGrp="1"/>
          </p:cNvSpPr>
          <p:nvPr>
            <p:ph idx="1"/>
          </p:nvPr>
        </p:nvSpPr>
        <p:spPr/>
        <p:txBody>
          <a:bodyPr/>
          <a:lstStyle/>
          <a:p>
            <a:r>
              <a:rPr lang="fr-FR" dirty="0"/>
              <a:t>Certaines offres mutualisés ne sont pas hébergé sur des espaces clustérisés, de ce fait si la machine à une problématique matérielle, c’est l’intégralité de la clientèle de cette machine qui est perturbé.</a:t>
            </a:r>
          </a:p>
          <a:p>
            <a:r>
              <a:rPr lang="fr-FR" dirty="0"/>
              <a:t>C’est relativement fréquent dans les petites boîtes de com.</a:t>
            </a:r>
          </a:p>
          <a:p>
            <a:r>
              <a:rPr lang="fr-FR" dirty="0"/>
              <a:t>Faites attention aux conditions générales, par exemple dans le cas de </a:t>
            </a:r>
            <a:r>
              <a:rPr lang="fr-FR" dirty="0" err="1"/>
              <a:t>Wix</a:t>
            </a:r>
            <a:r>
              <a:rPr lang="fr-FR" dirty="0"/>
              <a:t>, en cas de litige, c’est au tribunal d’Israël qu’a lieu les auditions.</a:t>
            </a:r>
          </a:p>
        </p:txBody>
      </p:sp>
    </p:spTree>
    <p:extLst>
      <p:ext uri="{BB962C8B-B14F-4D97-AF65-F5344CB8AC3E}">
        <p14:creationId xmlns:p14="http://schemas.microsoft.com/office/powerpoint/2010/main" val="3694090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serveurs virtualisés « VM »</a:t>
            </a:r>
          </a:p>
        </p:txBody>
      </p:sp>
      <p:sp>
        <p:nvSpPr>
          <p:cNvPr id="3" name="Content Placeholder 2"/>
          <p:cNvSpPr>
            <a:spLocks noGrp="1"/>
          </p:cNvSpPr>
          <p:nvPr>
            <p:ph idx="1"/>
          </p:nvPr>
        </p:nvSpPr>
        <p:spPr>
          <a:xfrm>
            <a:off x="838200" y="1835564"/>
            <a:ext cx="6086300" cy="4351338"/>
          </a:xfrm>
        </p:spPr>
        <p:txBody>
          <a:bodyPr/>
          <a:lstStyle/>
          <a:p>
            <a:r>
              <a:rPr lang="fr-FR" dirty="0"/>
              <a:t>C’est un serveur dédiés qui est découpés en plusieurs parties « logique »</a:t>
            </a:r>
          </a:p>
          <a:p>
            <a:r>
              <a:rPr lang="fr-FR" dirty="0"/>
              <a:t>Chaque partie est loué à un client différent</a:t>
            </a:r>
          </a:p>
          <a:p>
            <a:r>
              <a:rPr lang="fr-FR" dirty="0"/>
              <a:t>Tout les serveurs virtuels d’un même serveur partage les même </a:t>
            </a:r>
            <a:r>
              <a:rPr lang="fr-FR" dirty="0" err="1"/>
              <a:t>cpu</a:t>
            </a:r>
            <a:r>
              <a:rPr lang="fr-FR" dirty="0"/>
              <a:t>/disques</a:t>
            </a:r>
          </a:p>
          <a:p>
            <a:r>
              <a:rPr lang="fr-FR" dirty="0"/>
              <a:t>Peut avoir différents systèmes en simultanés (</a:t>
            </a:r>
            <a:r>
              <a:rPr lang="fr-FR" dirty="0" err="1"/>
              <a:t>windows</a:t>
            </a:r>
            <a:r>
              <a:rPr lang="fr-FR" dirty="0"/>
              <a:t>, linux, etc..)</a:t>
            </a:r>
          </a:p>
          <a:p>
            <a:pPr marL="0" indent="0">
              <a:buNone/>
            </a:pPr>
            <a:endParaRPr lang="fr-FR" dirty="0"/>
          </a:p>
          <a:p>
            <a:pPr marL="0" indent="0">
              <a:buNone/>
            </a:pP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00" y="1690688"/>
            <a:ext cx="4829233" cy="4869815"/>
          </a:xfrm>
          <a:prstGeom prst="rect">
            <a:avLst/>
          </a:prstGeom>
        </p:spPr>
      </p:pic>
    </p:spTree>
    <p:extLst>
      <p:ext uri="{BB962C8B-B14F-4D97-AF65-F5344CB8AC3E}">
        <p14:creationId xmlns:p14="http://schemas.microsoft.com/office/powerpoint/2010/main" val="3434780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Avantage/Inconvénient d’un serveur virtuel</a:t>
            </a:r>
          </a:p>
        </p:txBody>
      </p:sp>
      <p:sp>
        <p:nvSpPr>
          <p:cNvPr id="3" name="Content Placeholder 2"/>
          <p:cNvSpPr>
            <a:spLocks noGrp="1"/>
          </p:cNvSpPr>
          <p:nvPr>
            <p:ph idx="1"/>
          </p:nvPr>
        </p:nvSpPr>
        <p:spPr/>
        <p:txBody>
          <a:bodyPr>
            <a:normAutofit lnSpcReduction="10000"/>
          </a:bodyPr>
          <a:lstStyle/>
          <a:p>
            <a:r>
              <a:rPr lang="fr-FR" dirty="0"/>
              <a:t>Avantage</a:t>
            </a:r>
          </a:p>
          <a:p>
            <a:pPr lvl="1"/>
            <a:r>
              <a:rPr lang="fr-FR" dirty="0"/>
              <a:t>L’hébergeur s’occupe de l’Hôte</a:t>
            </a:r>
          </a:p>
          <a:p>
            <a:pPr lvl="1"/>
            <a:r>
              <a:rPr lang="fr-FR" dirty="0"/>
              <a:t>Le client gère sa « </a:t>
            </a:r>
            <a:r>
              <a:rPr lang="fr-FR" dirty="0" err="1"/>
              <a:t>vm</a:t>
            </a:r>
            <a:r>
              <a:rPr lang="fr-FR" dirty="0"/>
              <a:t> » comme un serveur dédiés</a:t>
            </a:r>
          </a:p>
          <a:p>
            <a:pPr lvl="1"/>
            <a:r>
              <a:rPr lang="fr-FR" dirty="0"/>
              <a:t>De loin moins onéreux qu’un serveur dédiés</a:t>
            </a:r>
          </a:p>
          <a:p>
            <a:r>
              <a:rPr lang="fr-FR" dirty="0"/>
              <a:t>Inconvénient</a:t>
            </a:r>
          </a:p>
          <a:p>
            <a:pPr lvl="1"/>
            <a:r>
              <a:rPr lang="fr-FR" dirty="0"/>
              <a:t>Les ressources étant partagés si une VM fait crasher le serveur, votre VM crash aussi</a:t>
            </a:r>
          </a:p>
          <a:p>
            <a:pPr lvl="1"/>
            <a:r>
              <a:rPr lang="fr-FR" dirty="0"/>
              <a:t>Certaines VM vont consommer plus que d’autres à votre dépend</a:t>
            </a:r>
          </a:p>
        </p:txBody>
      </p:sp>
    </p:spTree>
    <p:extLst>
      <p:ext uri="{BB962C8B-B14F-4D97-AF65-F5344CB8AC3E}">
        <p14:creationId xmlns:p14="http://schemas.microsoft.com/office/powerpoint/2010/main" val="1357429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Différence compte mutualisé/serveur virtuel</a:t>
            </a:r>
          </a:p>
        </p:txBody>
      </p:sp>
      <p:sp>
        <p:nvSpPr>
          <p:cNvPr id="3" name="Content Placeholder 2"/>
          <p:cNvSpPr>
            <a:spLocks noGrp="1"/>
          </p:cNvSpPr>
          <p:nvPr>
            <p:ph idx="1"/>
          </p:nvPr>
        </p:nvSpPr>
        <p:spPr>
          <a:xfrm>
            <a:off x="913774" y="2377031"/>
            <a:ext cx="10363826" cy="3424107"/>
          </a:xfrm>
        </p:spPr>
        <p:txBody>
          <a:bodyPr/>
          <a:lstStyle/>
          <a:p>
            <a:r>
              <a:rPr lang="fr-FR" dirty="0"/>
              <a:t>Le serveur virtuel est entièrement à votre charge</a:t>
            </a:r>
          </a:p>
          <a:p>
            <a:pPr lvl="1"/>
            <a:r>
              <a:rPr lang="fr-FR" dirty="0"/>
              <a:t>Création des comptes</a:t>
            </a:r>
          </a:p>
          <a:p>
            <a:pPr lvl="1"/>
            <a:r>
              <a:rPr lang="fr-FR" dirty="0"/>
              <a:t>Gestion des mises à jours</a:t>
            </a:r>
          </a:p>
          <a:p>
            <a:pPr lvl="1"/>
            <a:r>
              <a:rPr lang="fr-FR" dirty="0"/>
              <a:t>Nombre de base de données, de site web, de compte mail, </a:t>
            </a:r>
          </a:p>
          <a:p>
            <a:pPr lvl="1"/>
            <a:endParaRPr lang="fr-FR" dirty="0"/>
          </a:p>
          <a:p>
            <a:r>
              <a:rPr lang="fr-FR" dirty="0"/>
              <a:t>Le serveur mutualisé, vous ne gérer que votre site, le reste est à la charge de l’hébergeur ( mises à jours des serveurs, vérification des logs</a:t>
            </a:r>
          </a:p>
          <a:p>
            <a:pPr lvl="1"/>
            <a:endParaRPr lang="fr-FR" dirty="0"/>
          </a:p>
        </p:txBody>
      </p:sp>
    </p:spTree>
    <p:extLst>
      <p:ext uri="{BB962C8B-B14F-4D97-AF65-F5344CB8AC3E}">
        <p14:creationId xmlns:p14="http://schemas.microsoft.com/office/powerpoint/2010/main" val="3552351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Ze</a:t>
            </a:r>
            <a:r>
              <a:rPr lang="fr-FR" dirty="0"/>
              <a:t> fameux cloud… </a:t>
            </a:r>
          </a:p>
        </p:txBody>
      </p:sp>
      <p:sp>
        <p:nvSpPr>
          <p:cNvPr id="3" name="Content Placeholder 2"/>
          <p:cNvSpPr>
            <a:spLocks noGrp="1"/>
          </p:cNvSpPr>
          <p:nvPr>
            <p:ph idx="1"/>
          </p:nvPr>
        </p:nvSpPr>
        <p:spPr/>
        <p:txBody>
          <a:bodyPr>
            <a:normAutofit fontScale="85000" lnSpcReduction="10000"/>
          </a:bodyPr>
          <a:lstStyle/>
          <a:p>
            <a:r>
              <a:rPr lang="fr-FR" dirty="0"/>
              <a:t>En clair, le « cloud » est « principalement » un espace de stockage disponible sur un cluster </a:t>
            </a:r>
          </a:p>
          <a:p>
            <a:r>
              <a:rPr lang="fr-FR" dirty="0"/>
              <a:t>Une application dédiés permet la synchronisation de vos données entre votre poste et le serveur distant</a:t>
            </a:r>
          </a:p>
          <a:p>
            <a:r>
              <a:rPr lang="fr-FR" dirty="0"/>
              <a:t>Exemple</a:t>
            </a:r>
          </a:p>
          <a:p>
            <a:pPr lvl="1"/>
            <a:r>
              <a:rPr lang="fr-FR" dirty="0"/>
              <a:t>Google drive</a:t>
            </a:r>
          </a:p>
          <a:p>
            <a:pPr lvl="1"/>
            <a:r>
              <a:rPr lang="fr-FR" dirty="0"/>
              <a:t>One Drive</a:t>
            </a:r>
          </a:p>
          <a:p>
            <a:pPr lvl="1"/>
            <a:r>
              <a:rPr lang="fr-FR" dirty="0" err="1"/>
              <a:t>DropBox</a:t>
            </a:r>
            <a:endParaRPr lang="fr-FR" dirty="0"/>
          </a:p>
          <a:p>
            <a:pPr lvl="1"/>
            <a:r>
              <a:rPr lang="fr-FR" dirty="0" err="1"/>
              <a:t>Owncloud</a:t>
            </a:r>
            <a:endParaRPr lang="fr-FR" dirty="0"/>
          </a:p>
          <a:p>
            <a:endParaRPr lang="fr-FR" dirty="0"/>
          </a:p>
        </p:txBody>
      </p:sp>
    </p:spTree>
    <p:extLst>
      <p:ext uri="{BB962C8B-B14F-4D97-AF65-F5344CB8AC3E}">
        <p14:creationId xmlns:p14="http://schemas.microsoft.com/office/powerpoint/2010/main" val="2969187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Application du « cloud »</a:t>
            </a:r>
          </a:p>
        </p:txBody>
      </p:sp>
      <p:sp>
        <p:nvSpPr>
          <p:cNvPr id="3" name="Content Placeholder 2"/>
          <p:cNvSpPr>
            <a:spLocks noGrp="1"/>
          </p:cNvSpPr>
          <p:nvPr>
            <p:ph idx="1"/>
          </p:nvPr>
        </p:nvSpPr>
        <p:spPr/>
        <p:txBody>
          <a:bodyPr/>
          <a:lstStyle/>
          <a:p>
            <a:r>
              <a:rPr lang="fr-FR" dirty="0"/>
              <a:t>Permet la synchronisation / dépôt de données</a:t>
            </a:r>
          </a:p>
          <a:p>
            <a:r>
              <a:rPr lang="fr-FR" dirty="0"/>
              <a:t>Synchronisation de site web</a:t>
            </a:r>
          </a:p>
          <a:p>
            <a:r>
              <a:rPr lang="fr-FR" dirty="0"/>
              <a:t>Gestion des mails / calendrier </a:t>
            </a:r>
          </a:p>
          <a:p>
            <a:r>
              <a:rPr lang="fr-FR" dirty="0"/>
              <a:t>Gestion des applications (web </a:t>
            </a:r>
            <a:r>
              <a:rPr lang="fr-FR" dirty="0" err="1"/>
              <a:t>apps</a:t>
            </a:r>
            <a:r>
              <a:rPr lang="fr-FR" dirty="0"/>
              <a:t>)</a:t>
            </a:r>
          </a:p>
          <a:p>
            <a:r>
              <a:rPr lang="fr-FR" dirty="0"/>
              <a:t>SAAS (Software as a service) : un exemple Office365. D’autres exemples?</a:t>
            </a:r>
          </a:p>
          <a:p>
            <a:endParaRPr lang="fr-FR" dirty="0"/>
          </a:p>
        </p:txBody>
      </p:sp>
    </p:spTree>
    <p:extLst>
      <p:ext uri="{BB962C8B-B14F-4D97-AF65-F5344CB8AC3E}">
        <p14:creationId xmlns:p14="http://schemas.microsoft.com/office/powerpoint/2010/main" val="2639313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création de compte</a:t>
            </a:r>
          </a:p>
        </p:txBody>
      </p:sp>
      <p:sp>
        <p:nvSpPr>
          <p:cNvPr id="3" name="Content Placeholder 2"/>
          <p:cNvSpPr>
            <a:spLocks noGrp="1"/>
          </p:cNvSpPr>
          <p:nvPr>
            <p:ph idx="1"/>
          </p:nvPr>
        </p:nvSpPr>
        <p:spPr/>
        <p:txBody>
          <a:bodyPr/>
          <a:lstStyle/>
          <a:p>
            <a:r>
              <a:rPr lang="fr-FR" dirty="0"/>
              <a:t>(Création des comptes étudiants en direct)</a:t>
            </a:r>
          </a:p>
          <a:p>
            <a:pPr lvl="1"/>
            <a:r>
              <a:rPr lang="fr-FR" dirty="0"/>
              <a:t>Exécution du script</a:t>
            </a:r>
          </a:p>
          <a:p>
            <a:pPr lvl="1"/>
            <a:r>
              <a:rPr lang="fr-FR" dirty="0"/>
              <a:t>Création des utilisateurs</a:t>
            </a:r>
          </a:p>
          <a:p>
            <a:pPr lvl="1"/>
            <a:r>
              <a:rPr lang="fr-FR" dirty="0"/>
              <a:t>Envoi des mails</a:t>
            </a:r>
          </a:p>
          <a:p>
            <a:pPr lvl="1"/>
            <a:endParaRPr lang="fr-FR" dirty="0"/>
          </a:p>
        </p:txBody>
      </p:sp>
    </p:spTree>
    <p:extLst>
      <p:ext uri="{BB962C8B-B14F-4D97-AF65-F5344CB8AC3E}">
        <p14:creationId xmlns:p14="http://schemas.microsoft.com/office/powerpoint/2010/main" val="2169977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FTP</a:t>
            </a:r>
          </a:p>
        </p:txBody>
      </p:sp>
      <p:sp>
        <p:nvSpPr>
          <p:cNvPr id="3" name="Content Placeholder 2"/>
          <p:cNvSpPr>
            <a:spLocks noGrp="1"/>
          </p:cNvSpPr>
          <p:nvPr>
            <p:ph idx="1"/>
          </p:nvPr>
        </p:nvSpPr>
        <p:spPr/>
        <p:txBody>
          <a:bodyPr>
            <a:normAutofit fontScale="92500" lnSpcReduction="10000"/>
          </a:bodyPr>
          <a:lstStyle/>
          <a:p>
            <a:r>
              <a:rPr lang="fr-FR" dirty="0"/>
              <a:t>Hôte : (domaine ou IP)</a:t>
            </a:r>
          </a:p>
          <a:p>
            <a:r>
              <a:rPr lang="fr-FR" dirty="0" err="1"/>
              <a:t>Username</a:t>
            </a:r>
            <a:r>
              <a:rPr lang="fr-FR" dirty="0"/>
              <a:t> : votre nom d’utilisateur</a:t>
            </a:r>
          </a:p>
          <a:p>
            <a:r>
              <a:rPr lang="fr-FR" dirty="0" err="1"/>
              <a:t>Password</a:t>
            </a:r>
            <a:r>
              <a:rPr lang="fr-FR" dirty="0"/>
              <a:t> : votre mot de passe</a:t>
            </a:r>
          </a:p>
          <a:p>
            <a:r>
              <a:rPr lang="fr-FR" dirty="0"/>
              <a:t>Site local : le contenu sur VOTRE poste </a:t>
            </a:r>
          </a:p>
          <a:p>
            <a:r>
              <a:rPr lang="fr-FR" dirty="0"/>
              <a:t>Site distant : le contenu sur le répertoire du SERVEUR</a:t>
            </a:r>
          </a:p>
          <a:p>
            <a:endParaRPr lang="fr-FR" dirty="0"/>
          </a:p>
          <a:p>
            <a:r>
              <a:rPr lang="fr-FR" dirty="0"/>
              <a:t>Erreur fréquente : déconnection du serveur après un temps d’inactivité.</a:t>
            </a:r>
          </a:p>
        </p:txBody>
      </p:sp>
    </p:spTree>
    <p:extLst>
      <p:ext uri="{BB962C8B-B14F-4D97-AF65-F5344CB8AC3E}">
        <p14:creationId xmlns:p14="http://schemas.microsoft.com/office/powerpoint/2010/main" val="133622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 / Serveur </a:t>
            </a:r>
          </a:p>
        </p:txBody>
      </p:sp>
      <p:sp>
        <p:nvSpPr>
          <p:cNvPr id="3" name="Espace réservé du contenu 2"/>
          <p:cNvSpPr>
            <a:spLocks noGrp="1"/>
          </p:cNvSpPr>
          <p:nvPr>
            <p:ph idx="1"/>
          </p:nvPr>
        </p:nvSpPr>
        <p:spPr/>
        <p:txBody>
          <a:bodyPr/>
          <a:lstStyle/>
          <a:p>
            <a:endParaRPr lang="fr-FR" dirty="0"/>
          </a:p>
          <a:p>
            <a:r>
              <a:rPr lang="fr-FR" dirty="0"/>
              <a:t>Client : logiciel/machine connectée à Internet qui accède aux informations et services proposés </a:t>
            </a:r>
          </a:p>
          <a:p>
            <a:pPr marL="0" indent="0">
              <a:buNone/>
            </a:pPr>
            <a:r>
              <a:rPr lang="fr-FR" dirty="0"/>
              <a:t>• Serveur : logiciel/machine connectée à Internet qui propose des services </a:t>
            </a:r>
          </a:p>
        </p:txBody>
      </p:sp>
    </p:spTree>
    <p:extLst>
      <p:ext uri="{BB962C8B-B14F-4D97-AF65-F5344CB8AC3E}">
        <p14:creationId xmlns:p14="http://schemas.microsoft.com/office/powerpoint/2010/main" val="3202366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WWW</a:t>
            </a:r>
          </a:p>
        </p:txBody>
      </p:sp>
      <p:sp>
        <p:nvSpPr>
          <p:cNvPr id="3" name="Content Placeholder 2"/>
          <p:cNvSpPr>
            <a:spLocks noGrp="1"/>
          </p:cNvSpPr>
          <p:nvPr>
            <p:ph idx="1"/>
          </p:nvPr>
        </p:nvSpPr>
        <p:spPr/>
        <p:txBody>
          <a:bodyPr/>
          <a:lstStyle/>
          <a:p>
            <a:r>
              <a:rPr lang="fr-FR" dirty="0"/>
              <a:t>Deux protocoles</a:t>
            </a:r>
          </a:p>
          <a:p>
            <a:pPr lvl="1"/>
            <a:r>
              <a:rPr lang="fr-FR" dirty="0"/>
              <a:t>http : hyper </a:t>
            </a:r>
            <a:r>
              <a:rPr lang="fr-FR" dirty="0" err="1"/>
              <a:t>text</a:t>
            </a:r>
            <a:r>
              <a:rPr lang="fr-FR" dirty="0"/>
              <a:t> transfert </a:t>
            </a:r>
            <a:r>
              <a:rPr lang="fr-FR" dirty="0" err="1"/>
              <a:t>protocol</a:t>
            </a:r>
            <a:endParaRPr lang="fr-FR" dirty="0"/>
          </a:p>
          <a:p>
            <a:pPr lvl="1"/>
            <a:r>
              <a:rPr lang="fr-FR" dirty="0"/>
              <a:t>https : </a:t>
            </a:r>
            <a:r>
              <a:rPr lang="fr-FR" dirty="0" err="1"/>
              <a:t>secure</a:t>
            </a:r>
            <a:r>
              <a:rPr lang="fr-FR" dirty="0"/>
              <a:t> hyper </a:t>
            </a:r>
            <a:r>
              <a:rPr lang="fr-FR" dirty="0" err="1"/>
              <a:t>text</a:t>
            </a:r>
            <a:r>
              <a:rPr lang="fr-FR" dirty="0"/>
              <a:t> transfert </a:t>
            </a:r>
            <a:r>
              <a:rPr lang="fr-FR" dirty="0" err="1"/>
              <a:t>protocol</a:t>
            </a:r>
            <a:r>
              <a:rPr lang="fr-FR" dirty="0"/>
              <a:t> (SSL) </a:t>
            </a:r>
          </a:p>
          <a:p>
            <a:pPr lvl="1"/>
            <a:endParaRPr lang="fr-FR" dirty="0"/>
          </a:p>
          <a:p>
            <a:r>
              <a:rPr lang="fr-FR" dirty="0"/>
              <a:t>La différence entre les deux protocoles est que les données en SSL sont chiffrés, permettant une transmission avec un niveau de sécurité élevé.</a:t>
            </a:r>
          </a:p>
        </p:txBody>
      </p:sp>
    </p:spTree>
    <p:extLst>
      <p:ext uri="{BB962C8B-B14F-4D97-AF65-F5344CB8AC3E}">
        <p14:creationId xmlns:p14="http://schemas.microsoft.com/office/powerpoint/2010/main" val="1605816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SSL (info)</a:t>
            </a:r>
          </a:p>
        </p:txBody>
      </p:sp>
      <p:sp>
        <p:nvSpPr>
          <p:cNvPr id="3" name="Content Placeholder 2"/>
          <p:cNvSpPr>
            <a:spLocks noGrp="1"/>
          </p:cNvSpPr>
          <p:nvPr>
            <p:ph idx="1"/>
          </p:nvPr>
        </p:nvSpPr>
        <p:spPr/>
        <p:txBody>
          <a:bodyPr>
            <a:normAutofit fontScale="85000" lnSpcReduction="20000"/>
          </a:bodyPr>
          <a:lstStyle/>
          <a:p>
            <a:r>
              <a:rPr lang="fr-FR" dirty="0"/>
              <a:t>Un site : </a:t>
            </a:r>
            <a:r>
              <a:rPr lang="fr-FR" dirty="0">
                <a:hlinkClick r:id="rId2"/>
              </a:rPr>
              <a:t>www.startssl.com</a:t>
            </a:r>
            <a:endParaRPr lang="fr-FR" dirty="0"/>
          </a:p>
          <a:p>
            <a:r>
              <a:rPr lang="fr-FR" dirty="0"/>
              <a:t>La création du certificat sur ce site et le dépôt de ce certificat sur le serveur par l’administrateur permet de sécuriser votre site</a:t>
            </a:r>
          </a:p>
          <a:p>
            <a:pPr lvl="1"/>
            <a:r>
              <a:rPr lang="fr-FR" dirty="0"/>
              <a:t>Le client ( navigateur ) va sur votre site, reçoit un certificat.</a:t>
            </a:r>
          </a:p>
          <a:p>
            <a:pPr lvl="1"/>
            <a:r>
              <a:rPr lang="fr-FR" dirty="0"/>
              <a:t>Le navigateur vérifie auprès des sources officielles si le certificat est conforme</a:t>
            </a:r>
          </a:p>
          <a:p>
            <a:pPr lvl="1"/>
            <a:r>
              <a:rPr lang="fr-FR" dirty="0"/>
              <a:t>Si le certificat est conforme, il va afficher le cadenas vert </a:t>
            </a:r>
          </a:p>
          <a:p>
            <a:pPr lvl="1"/>
            <a:r>
              <a:rPr lang="fr-FR" dirty="0"/>
              <a:t>Dans le cas contraire, un avertissement va s’afficher.</a:t>
            </a:r>
          </a:p>
          <a:p>
            <a:pPr lvl="1"/>
            <a:endParaRPr lang="fr-FR" dirty="0"/>
          </a:p>
          <a:p>
            <a:r>
              <a:rPr lang="fr-FR" dirty="0"/>
              <a:t>D’autres site de certification SSL</a:t>
            </a:r>
          </a:p>
        </p:txBody>
      </p:sp>
    </p:spTree>
    <p:extLst>
      <p:ext uri="{BB962C8B-B14F-4D97-AF65-F5344CB8AC3E}">
        <p14:creationId xmlns:p14="http://schemas.microsoft.com/office/powerpoint/2010/main" val="1095087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SSH (info)</a:t>
            </a:r>
          </a:p>
        </p:txBody>
      </p:sp>
      <p:sp>
        <p:nvSpPr>
          <p:cNvPr id="3" name="Content Placeholder 2"/>
          <p:cNvSpPr>
            <a:spLocks noGrp="1"/>
          </p:cNvSpPr>
          <p:nvPr>
            <p:ph idx="1"/>
          </p:nvPr>
        </p:nvSpPr>
        <p:spPr/>
        <p:txBody>
          <a:bodyPr/>
          <a:lstStyle/>
          <a:p>
            <a:r>
              <a:rPr lang="fr-FR" dirty="0"/>
              <a:t>Secure </a:t>
            </a:r>
            <a:r>
              <a:rPr lang="fr-FR" dirty="0" err="1"/>
              <a:t>SHell</a:t>
            </a:r>
            <a:r>
              <a:rPr lang="fr-FR" dirty="0"/>
              <a:t> , il s’agit d’un logiciel permettant une communication crypté entre un terminal et un serveur distant.</a:t>
            </a:r>
          </a:p>
          <a:p>
            <a:r>
              <a:rPr lang="fr-FR" dirty="0"/>
              <a:t>Ne pas faire la confusion avec SSL</a:t>
            </a:r>
          </a:p>
          <a:p>
            <a:r>
              <a:rPr lang="fr-FR" dirty="0"/>
              <a:t>Accessible via « terminal » sous les macs et avec « </a:t>
            </a:r>
            <a:r>
              <a:rPr lang="fr-FR" dirty="0" err="1"/>
              <a:t>putty</a:t>
            </a:r>
            <a:r>
              <a:rPr lang="fr-FR" dirty="0"/>
              <a:t> » sous </a:t>
            </a:r>
            <a:r>
              <a:rPr lang="fr-FR" dirty="0" err="1"/>
              <a:t>windows</a:t>
            </a:r>
            <a:endParaRPr lang="fr-FR" dirty="0"/>
          </a:p>
          <a:p>
            <a:r>
              <a:rPr lang="fr-FR" dirty="0"/>
              <a:t>Tout comme une console « dos » permet l’ exécution de logiciel tel que composer, </a:t>
            </a:r>
            <a:r>
              <a:rPr lang="fr-FR" dirty="0" err="1"/>
              <a:t>bower</a:t>
            </a:r>
            <a:r>
              <a:rPr lang="fr-FR" dirty="0"/>
              <a:t>, </a:t>
            </a:r>
            <a:r>
              <a:rPr lang="fr-FR" dirty="0" err="1"/>
              <a:t>grunt</a:t>
            </a:r>
            <a:r>
              <a:rPr lang="fr-FR" dirty="0"/>
              <a:t>,  git</a:t>
            </a:r>
          </a:p>
        </p:txBody>
      </p:sp>
    </p:spTree>
    <p:extLst>
      <p:ext uri="{BB962C8B-B14F-4D97-AF65-F5344CB8AC3E}">
        <p14:creationId xmlns:p14="http://schemas.microsoft.com/office/powerpoint/2010/main" val="2889985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Git (Logiciel de </a:t>
            </a:r>
            <a:r>
              <a:rPr lang="fr-FR" dirty="0" err="1"/>
              <a:t>revision</a:t>
            </a:r>
            <a:r>
              <a:rPr lang="fr-FR" dirty="0"/>
              <a:t> de code)</a:t>
            </a:r>
          </a:p>
        </p:txBody>
      </p:sp>
      <p:sp>
        <p:nvSpPr>
          <p:cNvPr id="3" name="Content Placeholder 2"/>
          <p:cNvSpPr>
            <a:spLocks noGrp="1"/>
          </p:cNvSpPr>
          <p:nvPr>
            <p:ph idx="1"/>
          </p:nvPr>
        </p:nvSpPr>
        <p:spPr/>
        <p:txBody>
          <a:bodyPr/>
          <a:lstStyle/>
          <a:p>
            <a:r>
              <a:rPr lang="fr-FR" dirty="0"/>
              <a:t>Ce site : </a:t>
            </a:r>
            <a:r>
              <a:rPr lang="fr-FR" dirty="0">
                <a:hlinkClick r:id="rId2"/>
              </a:rPr>
              <a:t>http://rogerdudler.github.io/git-guide/</a:t>
            </a:r>
            <a:endParaRPr lang="fr-FR" dirty="0"/>
          </a:p>
          <a:p>
            <a:r>
              <a:rPr lang="fr-FR" dirty="0"/>
              <a:t>Git permet de faire de la gestion de code, permet lorsque plusieurs personnes travaillent sur un même projet d’éviter d’écraser les modifications des autres par erreurs</a:t>
            </a:r>
          </a:p>
          <a:p>
            <a:r>
              <a:rPr lang="fr-FR" dirty="0">
                <a:hlinkClick r:id="rId3"/>
              </a:rPr>
              <a:t>http://github.com</a:t>
            </a:r>
            <a:endParaRPr lang="fr-FR" dirty="0"/>
          </a:p>
          <a:p>
            <a:r>
              <a:rPr lang="fr-FR" dirty="0"/>
              <a:t>Ça vous dit quelques choses non? En effet, la majorité des projets web sont hébergé sur </a:t>
            </a:r>
            <a:r>
              <a:rPr lang="fr-FR" dirty="0" err="1"/>
              <a:t>github</a:t>
            </a:r>
            <a:r>
              <a:rPr lang="fr-FR" dirty="0"/>
              <a:t>.</a:t>
            </a:r>
          </a:p>
        </p:txBody>
      </p:sp>
    </p:spTree>
    <p:extLst>
      <p:ext uri="{BB962C8B-B14F-4D97-AF65-F5344CB8AC3E}">
        <p14:creationId xmlns:p14="http://schemas.microsoft.com/office/powerpoint/2010/main" val="2067148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Migration de site web</a:t>
            </a:r>
          </a:p>
        </p:txBody>
      </p:sp>
      <p:sp>
        <p:nvSpPr>
          <p:cNvPr id="3" name="Content Placeholder 2"/>
          <p:cNvSpPr>
            <a:spLocks noGrp="1"/>
          </p:cNvSpPr>
          <p:nvPr>
            <p:ph idx="1"/>
          </p:nvPr>
        </p:nvSpPr>
        <p:spPr/>
        <p:txBody>
          <a:bodyPr>
            <a:normAutofit fontScale="70000" lnSpcReduction="20000"/>
          </a:bodyPr>
          <a:lstStyle/>
          <a:p>
            <a:r>
              <a:rPr lang="fr-FR" dirty="0"/>
              <a:t>Local -&gt; Distant</a:t>
            </a:r>
          </a:p>
          <a:p>
            <a:pPr lvl="1"/>
            <a:r>
              <a:rPr lang="fr-FR" dirty="0"/>
              <a:t>Connexion au client FTP</a:t>
            </a:r>
          </a:p>
          <a:p>
            <a:pPr lvl="1"/>
            <a:r>
              <a:rPr lang="fr-FR" dirty="0"/>
              <a:t>Transfert des données locales vers le répertoire distant</a:t>
            </a:r>
          </a:p>
          <a:p>
            <a:pPr lvl="1"/>
            <a:r>
              <a:rPr lang="fr-FR" dirty="0"/>
              <a:t>S’assurer que les DNS pointent bien vers le bon serveur</a:t>
            </a:r>
          </a:p>
          <a:p>
            <a:r>
              <a:rPr lang="fr-FR" dirty="0"/>
              <a:t>Distant1 -&gt; Distant2</a:t>
            </a:r>
          </a:p>
          <a:p>
            <a:pPr lvl="1"/>
            <a:r>
              <a:rPr lang="fr-FR" dirty="0"/>
              <a:t>Connexion au client FTP distant1</a:t>
            </a:r>
          </a:p>
          <a:p>
            <a:pPr lvl="1"/>
            <a:r>
              <a:rPr lang="fr-FR" dirty="0"/>
              <a:t>Récupérer les données</a:t>
            </a:r>
          </a:p>
          <a:p>
            <a:pPr lvl="1"/>
            <a:r>
              <a:rPr lang="fr-FR" dirty="0"/>
              <a:t>Connexion au client FTP distant2</a:t>
            </a:r>
          </a:p>
          <a:p>
            <a:pPr lvl="1"/>
            <a:r>
              <a:rPr lang="fr-FR" dirty="0"/>
              <a:t>Transfert des données</a:t>
            </a:r>
          </a:p>
          <a:p>
            <a:pPr lvl="1"/>
            <a:r>
              <a:rPr lang="fr-FR" dirty="0"/>
              <a:t>Modification des DNS chez l’hébergeur du domaine</a:t>
            </a:r>
          </a:p>
        </p:txBody>
      </p:sp>
    </p:spTree>
    <p:extLst>
      <p:ext uri="{BB962C8B-B14F-4D97-AF65-F5344CB8AC3E}">
        <p14:creationId xmlns:p14="http://schemas.microsoft.com/office/powerpoint/2010/main" val="1897353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Migration v2</a:t>
            </a:r>
          </a:p>
        </p:txBody>
      </p:sp>
      <p:sp>
        <p:nvSpPr>
          <p:cNvPr id="3" name="Content Placeholder 2"/>
          <p:cNvSpPr>
            <a:spLocks noGrp="1"/>
          </p:cNvSpPr>
          <p:nvPr>
            <p:ph idx="1"/>
          </p:nvPr>
        </p:nvSpPr>
        <p:spPr/>
        <p:txBody>
          <a:bodyPr>
            <a:normAutofit lnSpcReduction="10000"/>
          </a:bodyPr>
          <a:lstStyle/>
          <a:p>
            <a:r>
              <a:rPr lang="fr-FR" dirty="0"/>
              <a:t>Une solution plus rapide serait de se connecter en SSH sur le serveur cible</a:t>
            </a:r>
          </a:p>
          <a:p>
            <a:r>
              <a:rPr lang="fr-FR" dirty="0"/>
              <a:t>Faire la copie via terminal du serveur source vers le serveur cible</a:t>
            </a:r>
          </a:p>
          <a:p>
            <a:r>
              <a:rPr lang="fr-FR" dirty="0"/>
              <a:t>Les avantages :</a:t>
            </a:r>
          </a:p>
          <a:p>
            <a:pPr lvl="1"/>
            <a:r>
              <a:rPr lang="fr-FR" dirty="0"/>
              <a:t>vous n’avez pas besoin d’utiliser votre poste comme « buffer »</a:t>
            </a:r>
          </a:p>
          <a:p>
            <a:pPr lvl="1"/>
            <a:r>
              <a:rPr lang="fr-FR" dirty="0"/>
              <a:t>Souvent plus rapide</a:t>
            </a:r>
          </a:p>
          <a:p>
            <a:r>
              <a:rPr lang="fr-FR" dirty="0"/>
              <a:t>L’</a:t>
            </a:r>
            <a:r>
              <a:rPr lang="fr-FR" dirty="0" err="1"/>
              <a:t>inconvienent</a:t>
            </a:r>
            <a:r>
              <a:rPr lang="fr-FR" dirty="0"/>
              <a:t> : </a:t>
            </a:r>
          </a:p>
          <a:p>
            <a:pPr lvl="1"/>
            <a:r>
              <a:rPr lang="fr-FR" dirty="0"/>
              <a:t>SSH n’est parfois pas </a:t>
            </a:r>
            <a:r>
              <a:rPr lang="fr-FR" dirty="0" err="1"/>
              <a:t>authorisé</a:t>
            </a:r>
            <a:r>
              <a:rPr lang="fr-FR" dirty="0"/>
              <a:t>, impossible d’accès</a:t>
            </a:r>
          </a:p>
        </p:txBody>
      </p:sp>
    </p:spTree>
    <p:extLst>
      <p:ext uri="{BB962C8B-B14F-4D97-AF65-F5344CB8AC3E}">
        <p14:creationId xmlns:p14="http://schemas.microsoft.com/office/powerpoint/2010/main" val="4040910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28456"/>
            <a:ext cx="10364451" cy="1596177"/>
          </a:xfrm>
        </p:spPr>
        <p:txBody>
          <a:bodyPr/>
          <a:lstStyle/>
          <a:p>
            <a:r>
              <a:rPr lang="fr-FR"/>
              <a:t>Migration de WordPress</a:t>
            </a:r>
            <a:endParaRPr lang="fr-FR" dirty="0"/>
          </a:p>
        </p:txBody>
      </p:sp>
      <p:sp>
        <p:nvSpPr>
          <p:cNvPr id="3" name="Content Placeholder 2"/>
          <p:cNvSpPr>
            <a:spLocks noGrp="1"/>
          </p:cNvSpPr>
          <p:nvPr>
            <p:ph idx="1"/>
          </p:nvPr>
        </p:nvSpPr>
        <p:spPr>
          <a:xfrm>
            <a:off x="913774" y="2357153"/>
            <a:ext cx="10363826" cy="3424107"/>
          </a:xfrm>
        </p:spPr>
        <p:txBody>
          <a:bodyPr>
            <a:normAutofit/>
          </a:bodyPr>
          <a:lstStyle/>
          <a:p>
            <a:r>
              <a:rPr lang="fr-FR" dirty="0"/>
              <a:t>Local -&gt; Distant</a:t>
            </a:r>
          </a:p>
          <a:p>
            <a:pPr lvl="1"/>
            <a:r>
              <a:rPr lang="fr-FR" dirty="0"/>
              <a:t>Faire une sauvegarde de la base de données</a:t>
            </a:r>
          </a:p>
          <a:p>
            <a:pPr lvl="1"/>
            <a:r>
              <a:rPr lang="fr-FR" dirty="0"/>
              <a:t>Se connecter à la base de données distante</a:t>
            </a:r>
          </a:p>
          <a:p>
            <a:pPr lvl="2"/>
            <a:r>
              <a:rPr lang="fr-FR" dirty="0"/>
              <a:t>Créer la base + utilisateur</a:t>
            </a:r>
          </a:p>
          <a:p>
            <a:pPr lvl="2"/>
            <a:r>
              <a:rPr lang="fr-FR" dirty="0"/>
              <a:t>Importer le fichier SQL dans la base  de données</a:t>
            </a:r>
          </a:p>
          <a:p>
            <a:pPr lvl="2"/>
            <a:r>
              <a:rPr lang="fr-FR" dirty="0"/>
              <a:t>Copier les données locales vers le serveur distant via FTP</a:t>
            </a:r>
          </a:p>
          <a:p>
            <a:pPr lvl="2"/>
            <a:r>
              <a:rPr lang="fr-FR" dirty="0"/>
              <a:t>Modifier les url + site dans les options de WP  (base de données, table *options</a:t>
            </a:r>
          </a:p>
          <a:p>
            <a:pPr lvl="2"/>
            <a:r>
              <a:rPr lang="fr-FR" dirty="0"/>
              <a:t>S’assurer que les </a:t>
            </a:r>
            <a:r>
              <a:rPr lang="fr-FR" dirty="0" err="1"/>
              <a:t>dns</a:t>
            </a:r>
            <a:r>
              <a:rPr lang="fr-FR" dirty="0"/>
              <a:t> pointent bien vers le bon endroit</a:t>
            </a:r>
          </a:p>
        </p:txBody>
      </p:sp>
    </p:spTree>
    <p:extLst>
      <p:ext uri="{BB962C8B-B14F-4D97-AF65-F5344CB8AC3E}">
        <p14:creationId xmlns:p14="http://schemas.microsoft.com/office/powerpoint/2010/main" val="3169684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r>
              <a:rPr lang="fr-FR" dirty="0"/>
              <a:t>Distant -&gt; Distant</a:t>
            </a:r>
          </a:p>
          <a:p>
            <a:pPr lvl="1"/>
            <a:r>
              <a:rPr lang="fr-FR" dirty="0"/>
              <a:t>Faire une sauvegarde de la base de données</a:t>
            </a:r>
          </a:p>
          <a:p>
            <a:pPr lvl="1"/>
            <a:r>
              <a:rPr lang="fr-FR" dirty="0"/>
              <a:t>Se connecter à la base de données distante</a:t>
            </a:r>
          </a:p>
          <a:p>
            <a:pPr lvl="2"/>
            <a:r>
              <a:rPr lang="fr-FR" dirty="0"/>
              <a:t>Créer la base + utilisateur</a:t>
            </a:r>
          </a:p>
          <a:p>
            <a:pPr lvl="2"/>
            <a:r>
              <a:rPr lang="fr-FR" dirty="0"/>
              <a:t>Importer le fichier SQL dans la base  de données</a:t>
            </a:r>
          </a:p>
          <a:p>
            <a:pPr lvl="2"/>
            <a:r>
              <a:rPr lang="fr-FR" dirty="0"/>
              <a:t>Copier les données source en local et ensuite du local vers le serveur distant  (FTP)</a:t>
            </a:r>
          </a:p>
          <a:p>
            <a:pPr lvl="2"/>
            <a:r>
              <a:rPr lang="fr-FR" dirty="0"/>
              <a:t>Modifier les url + site dans les options de WP  (base de données, table *options</a:t>
            </a:r>
          </a:p>
          <a:p>
            <a:pPr lvl="2"/>
            <a:r>
              <a:rPr lang="fr-FR" dirty="0"/>
              <a:t>S’assurer que les </a:t>
            </a:r>
            <a:r>
              <a:rPr lang="fr-FR" dirty="0" err="1"/>
              <a:t>dns</a:t>
            </a:r>
            <a:r>
              <a:rPr lang="fr-FR" dirty="0"/>
              <a:t> pointent bien vers le bon endroit</a:t>
            </a:r>
          </a:p>
          <a:p>
            <a:endParaRPr lang="fr-FR" dirty="0"/>
          </a:p>
        </p:txBody>
      </p:sp>
    </p:spTree>
    <p:extLst>
      <p:ext uri="{BB962C8B-B14F-4D97-AF65-F5344CB8AC3E}">
        <p14:creationId xmlns:p14="http://schemas.microsoft.com/office/powerpoint/2010/main" val="36942336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Commandes utiles</a:t>
            </a:r>
          </a:p>
        </p:txBody>
      </p:sp>
      <p:sp>
        <p:nvSpPr>
          <p:cNvPr id="3" name="Content Placeholder 2"/>
          <p:cNvSpPr>
            <a:spLocks noGrp="1"/>
          </p:cNvSpPr>
          <p:nvPr>
            <p:ph idx="1"/>
          </p:nvPr>
        </p:nvSpPr>
        <p:spPr/>
        <p:txBody>
          <a:bodyPr>
            <a:normAutofit lnSpcReduction="10000"/>
          </a:bodyPr>
          <a:lstStyle/>
          <a:p>
            <a:r>
              <a:rPr lang="fr-FR" dirty="0"/>
              <a:t>Il y a quelques sites qui permettent de faire la même, mais il est de loin plus rapide de faire un « </a:t>
            </a:r>
            <a:r>
              <a:rPr lang="fr-FR" dirty="0" err="1"/>
              <a:t>ping</a:t>
            </a:r>
            <a:r>
              <a:rPr lang="fr-FR" dirty="0"/>
              <a:t> » en utilisant le Terminal (dos) pour vérifier </a:t>
            </a:r>
            <a:r>
              <a:rPr lang="fr-FR" dirty="0" err="1"/>
              <a:t>l’ip</a:t>
            </a:r>
            <a:r>
              <a:rPr lang="fr-FR" dirty="0"/>
              <a:t> d’un serveur</a:t>
            </a:r>
          </a:p>
          <a:p>
            <a:r>
              <a:rPr lang="fr-FR" dirty="0"/>
              <a:t>Syntaxe : </a:t>
            </a:r>
            <a:r>
              <a:rPr lang="fr-FR" dirty="0" err="1"/>
              <a:t>ping</a:t>
            </a:r>
            <a:r>
              <a:rPr lang="fr-FR" dirty="0"/>
              <a:t> « domaine » </a:t>
            </a:r>
          </a:p>
          <a:p>
            <a:pPr lvl="1"/>
            <a:r>
              <a:rPr lang="fr-FR" dirty="0"/>
              <a:t>Exemple : </a:t>
            </a:r>
            <a:r>
              <a:rPr lang="fr-FR" dirty="0" err="1"/>
              <a:t>ping</a:t>
            </a:r>
            <a:r>
              <a:rPr lang="fr-FR" dirty="0"/>
              <a:t> notrefameuxtoto.com</a:t>
            </a:r>
          </a:p>
          <a:p>
            <a:r>
              <a:rPr lang="fr-FR" dirty="0"/>
              <a:t> il y a aussi le whois qui n’est pas forcement accessible sur votre poste mais via whois.net (.eu/.</a:t>
            </a:r>
            <a:r>
              <a:rPr lang="fr-FR" dirty="0" err="1"/>
              <a:t>org</a:t>
            </a:r>
            <a:r>
              <a:rPr lang="fr-FR" dirty="0"/>
              <a:t>. Euroid.eu, </a:t>
            </a:r>
            <a:r>
              <a:rPr lang="fr-FR" dirty="0" err="1"/>
              <a:t>etc</a:t>
            </a:r>
            <a:r>
              <a:rPr lang="fr-FR" dirty="0"/>
              <a:t> ) permet de récupérer les informations sur l’hébergeur/propriétaire d’un domaine</a:t>
            </a:r>
          </a:p>
        </p:txBody>
      </p:sp>
    </p:spTree>
    <p:extLst>
      <p:ext uri="{BB962C8B-B14F-4D97-AF65-F5344CB8AC3E}">
        <p14:creationId xmlns:p14="http://schemas.microsoft.com/office/powerpoint/2010/main" val="1989075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Solutions</a:t>
            </a:r>
          </a:p>
        </p:txBody>
      </p:sp>
      <p:sp>
        <p:nvSpPr>
          <p:cNvPr id="3" name="Content Placeholder 2"/>
          <p:cNvSpPr>
            <a:spLocks noGrp="1"/>
          </p:cNvSpPr>
          <p:nvPr>
            <p:ph idx="1"/>
          </p:nvPr>
        </p:nvSpPr>
        <p:spPr/>
        <p:txBody>
          <a:bodyPr/>
          <a:lstStyle/>
          <a:p>
            <a:r>
              <a:rPr lang="fr-FR" dirty="0"/>
              <a:t>J’ai un fleuriste qui veut héberger un petit site, quelles solutions?</a:t>
            </a:r>
          </a:p>
          <a:p>
            <a:r>
              <a:rPr lang="fr-FR" dirty="0"/>
              <a:t>J’ai un Dev qui touche un peu en administration système qui veut héberger 18 sites, quelle est la solution la moins chère pour lui?</a:t>
            </a:r>
          </a:p>
          <a:p>
            <a:r>
              <a:rPr lang="fr-FR" dirty="0"/>
              <a:t>Un client désire une boutique e-commerce, quelle solutions lui proposer?</a:t>
            </a:r>
          </a:p>
          <a:p>
            <a:r>
              <a:rPr lang="fr-FR" dirty="0"/>
              <a:t>Un client un peu radin veut un site web  et veut faire lui-même ses mises à jours.</a:t>
            </a:r>
          </a:p>
        </p:txBody>
      </p:sp>
    </p:spTree>
    <p:extLst>
      <p:ext uri="{BB962C8B-B14F-4D97-AF65-F5344CB8AC3E}">
        <p14:creationId xmlns:p14="http://schemas.microsoft.com/office/powerpoint/2010/main" val="302575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 de fonctionnement Client / Serveur </a:t>
            </a:r>
          </a:p>
        </p:txBody>
      </p:sp>
      <p:sp>
        <p:nvSpPr>
          <p:cNvPr id="3" name="Espace réservé du contenu 2"/>
          <p:cNvSpPr>
            <a:spLocks noGrp="1"/>
          </p:cNvSpPr>
          <p:nvPr>
            <p:ph idx="1"/>
          </p:nvPr>
        </p:nvSpPr>
        <p:spPr/>
        <p:txBody>
          <a:bodyPr/>
          <a:lstStyle/>
          <a:p>
            <a:endParaRPr lang="fr-FR" dirty="0"/>
          </a:p>
          <a:p>
            <a:r>
              <a:rPr lang="fr-FR" dirty="0"/>
              <a:t>Le client s’adresse à un serveur pour avoir accès à un certain type de données ou de services. </a:t>
            </a:r>
          </a:p>
          <a:p>
            <a:pPr marL="0" indent="0">
              <a:buNone/>
            </a:pPr>
            <a:r>
              <a:rPr lang="fr-FR" dirty="0"/>
              <a:t>• Ils utilisent des protocoles : http, ftp… </a:t>
            </a:r>
          </a:p>
          <a:p>
            <a:pPr marL="0" indent="0">
              <a:buNone/>
            </a:pPr>
            <a:r>
              <a:rPr lang="fr-FR" dirty="0"/>
              <a:t>• Ces serveurs sont hébergés sur des ordinateurs qui peuvent être dans les entreprises, dans des data-</a:t>
            </a:r>
            <a:r>
              <a:rPr lang="fr-FR" dirty="0" err="1"/>
              <a:t>centers</a:t>
            </a:r>
            <a:r>
              <a:rPr lang="fr-FR" dirty="0"/>
              <a:t> ou même chez des particuliers </a:t>
            </a:r>
          </a:p>
          <a:p>
            <a:endParaRPr lang="fr-FR" dirty="0"/>
          </a:p>
        </p:txBody>
      </p:sp>
    </p:spTree>
    <p:extLst>
      <p:ext uri="{BB962C8B-B14F-4D97-AF65-F5344CB8AC3E}">
        <p14:creationId xmlns:p14="http://schemas.microsoft.com/office/powerpoint/2010/main" val="363922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 vous de jouer</a:t>
            </a:r>
          </a:p>
        </p:txBody>
      </p:sp>
      <p:sp>
        <p:nvSpPr>
          <p:cNvPr id="3" name="Content Placeholder 2"/>
          <p:cNvSpPr>
            <a:spLocks noGrp="1"/>
          </p:cNvSpPr>
          <p:nvPr>
            <p:ph idx="1"/>
          </p:nvPr>
        </p:nvSpPr>
        <p:spPr/>
        <p:txBody>
          <a:bodyPr>
            <a:normAutofit fontScale="92500" lnSpcReduction="10000"/>
          </a:bodyPr>
          <a:lstStyle/>
          <a:p>
            <a:r>
              <a:rPr lang="fr-FR" dirty="0"/>
              <a:t>1 ) faire l’installation d’un </a:t>
            </a:r>
            <a:r>
              <a:rPr lang="fr-FR" dirty="0" err="1"/>
              <a:t>boilerplate</a:t>
            </a:r>
            <a:r>
              <a:rPr lang="fr-FR" dirty="0"/>
              <a:t>  «  initialiser » sur votre espace dans le répertoire suivant : « dc.lyo.digital-campus.net/~</a:t>
            </a:r>
            <a:r>
              <a:rPr lang="fr-FR" dirty="0" err="1"/>
              <a:t>username</a:t>
            </a:r>
            <a:r>
              <a:rPr lang="fr-FR" dirty="0"/>
              <a:t>/</a:t>
            </a:r>
            <a:r>
              <a:rPr lang="fr-FR" dirty="0" err="1"/>
              <a:t>initializr</a:t>
            </a:r>
            <a:r>
              <a:rPr lang="fr-FR" dirty="0"/>
              <a:t> »</a:t>
            </a:r>
          </a:p>
          <a:p>
            <a:r>
              <a:rPr lang="fr-FR" dirty="0"/>
              <a:t>2 ) Faire la migration de votre site « </a:t>
            </a:r>
            <a:r>
              <a:rPr lang="fr-FR" dirty="0" err="1"/>
              <a:t>cinema</a:t>
            </a:r>
            <a:r>
              <a:rPr lang="fr-FR" dirty="0"/>
              <a:t> » vers le serveur dans le répertoire : dc.lyo.digital-campus.net/~</a:t>
            </a:r>
            <a:r>
              <a:rPr lang="fr-FR" dirty="0" err="1"/>
              <a:t>username</a:t>
            </a:r>
            <a:r>
              <a:rPr lang="fr-FR" dirty="0"/>
              <a:t>/</a:t>
            </a:r>
            <a:r>
              <a:rPr lang="fr-FR" dirty="0" err="1"/>
              <a:t>cinema</a:t>
            </a:r>
            <a:endParaRPr lang="fr-FR" dirty="0"/>
          </a:p>
          <a:p>
            <a:r>
              <a:rPr lang="fr-FR" dirty="0"/>
              <a:t>3 ) migrer un wordpress de votre choix dans le </a:t>
            </a:r>
            <a:r>
              <a:rPr lang="fr-FR" dirty="0" err="1"/>
              <a:t>repertoire</a:t>
            </a:r>
            <a:r>
              <a:rPr lang="fr-FR" dirty="0"/>
              <a:t> dc.lyo.digital-campus.net/~</a:t>
            </a:r>
            <a:r>
              <a:rPr lang="fr-FR" dirty="0" err="1"/>
              <a:t>username</a:t>
            </a:r>
            <a:r>
              <a:rPr lang="fr-FR" dirty="0"/>
              <a:t>/wordpress</a:t>
            </a:r>
          </a:p>
          <a:p>
            <a:r>
              <a:rPr lang="fr-FR" dirty="0"/>
              <a:t>4 ) et pour finir, migrer votre portfolio dans le répertoire dc.lyo.digital-campus.net/~</a:t>
            </a:r>
            <a:r>
              <a:rPr lang="fr-FR" dirty="0" err="1"/>
              <a:t>username</a:t>
            </a:r>
            <a:r>
              <a:rPr lang="fr-FR" dirty="0"/>
              <a:t>/ </a:t>
            </a:r>
          </a:p>
        </p:txBody>
      </p:sp>
    </p:spTree>
    <p:extLst>
      <p:ext uri="{BB962C8B-B14F-4D97-AF65-F5344CB8AC3E}">
        <p14:creationId xmlns:p14="http://schemas.microsoft.com/office/powerpoint/2010/main" val="1808358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Remarques</a:t>
            </a:r>
          </a:p>
        </p:txBody>
      </p:sp>
      <p:sp>
        <p:nvSpPr>
          <p:cNvPr id="3" name="Content Placeholder 2"/>
          <p:cNvSpPr>
            <a:spLocks noGrp="1"/>
          </p:cNvSpPr>
          <p:nvPr>
            <p:ph idx="1"/>
          </p:nvPr>
        </p:nvSpPr>
        <p:spPr>
          <a:xfrm>
            <a:off x="903835" y="2396909"/>
            <a:ext cx="10363826" cy="3424107"/>
          </a:xfrm>
        </p:spPr>
        <p:txBody>
          <a:bodyPr/>
          <a:lstStyle/>
          <a:p>
            <a:r>
              <a:rPr lang="fr-FR" dirty="0"/>
              <a:t>Tant que vous n’avez pas de </a:t>
            </a:r>
            <a:r>
              <a:rPr lang="fr-FR" dirty="0" err="1"/>
              <a:t>index.php</a:t>
            </a:r>
            <a:r>
              <a:rPr lang="fr-FR" dirty="0"/>
              <a:t>/html à la racine du site, le contenu du répertoire s’affiche</a:t>
            </a:r>
          </a:p>
          <a:p>
            <a:r>
              <a:rPr lang="fr-FR" dirty="0"/>
              <a:t>Lorsque vous faites la location d’un domaine ( c’est pas un achat, c’est une location ), le prestataire vous offres la possibilité de faire la redirection d’url, c’est un système permettant de faire pointer une url vers une autres IP </a:t>
            </a:r>
            <a:r>
              <a:rPr lang="fr-FR"/>
              <a:t>/ domaine</a:t>
            </a:r>
            <a:endParaRPr lang="fr-FR" dirty="0"/>
          </a:p>
        </p:txBody>
      </p:sp>
    </p:spTree>
    <p:extLst>
      <p:ext uri="{BB962C8B-B14F-4D97-AF65-F5344CB8AC3E}">
        <p14:creationId xmlns:p14="http://schemas.microsoft.com/office/powerpoint/2010/main" val="316032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principaux types de serveurs </a:t>
            </a:r>
          </a:p>
        </p:txBody>
      </p:sp>
      <p:sp>
        <p:nvSpPr>
          <p:cNvPr id="3" name="Espace réservé du contenu 2"/>
          <p:cNvSpPr>
            <a:spLocks noGrp="1"/>
          </p:cNvSpPr>
          <p:nvPr>
            <p:ph idx="1"/>
          </p:nvPr>
        </p:nvSpPr>
        <p:spPr/>
        <p:txBody>
          <a:bodyPr>
            <a:normAutofit fontScale="85000" lnSpcReduction="20000"/>
          </a:bodyPr>
          <a:lstStyle/>
          <a:p>
            <a:r>
              <a:rPr lang="fr-FR" dirty="0"/>
              <a:t>Serveurs Web : HTTP </a:t>
            </a:r>
          </a:p>
          <a:p>
            <a:pPr marL="0" indent="0">
              <a:buNone/>
            </a:pPr>
            <a:r>
              <a:rPr lang="fr-FR" dirty="0"/>
              <a:t>• Serveur de fichiers : FTP </a:t>
            </a:r>
          </a:p>
          <a:p>
            <a:pPr marL="0" indent="0">
              <a:buNone/>
            </a:pPr>
            <a:r>
              <a:rPr lang="fr-FR" dirty="0"/>
              <a:t>• Mail : pop, </a:t>
            </a:r>
            <a:r>
              <a:rPr lang="fr-FR" dirty="0" err="1"/>
              <a:t>imap</a:t>
            </a:r>
            <a:r>
              <a:rPr lang="fr-FR" dirty="0"/>
              <a:t>, </a:t>
            </a:r>
            <a:r>
              <a:rPr lang="fr-FR" dirty="0" err="1"/>
              <a:t>smtp</a:t>
            </a:r>
            <a:r>
              <a:rPr lang="fr-FR" dirty="0"/>
              <a:t> </a:t>
            </a:r>
          </a:p>
          <a:p>
            <a:pPr marL="0" indent="0">
              <a:buNone/>
            </a:pPr>
            <a:r>
              <a:rPr lang="fr-FR" dirty="0"/>
              <a:t>• Bases de données </a:t>
            </a:r>
          </a:p>
          <a:p>
            <a:pPr marL="0" indent="0">
              <a:buNone/>
            </a:pPr>
            <a:r>
              <a:rPr lang="fr-FR" dirty="0"/>
              <a:t>• Serveurs de nom </a:t>
            </a:r>
          </a:p>
          <a:p>
            <a:pPr marL="0" indent="0">
              <a:buNone/>
            </a:pPr>
            <a:r>
              <a:rPr lang="fr-FR" dirty="0"/>
              <a:t>• Applications : logiciels d’entreprise… </a:t>
            </a:r>
          </a:p>
          <a:p>
            <a:pPr marL="0" indent="0">
              <a:buNone/>
            </a:pPr>
            <a:r>
              <a:rPr lang="fr-FR" dirty="0"/>
              <a:t>• Impression </a:t>
            </a:r>
          </a:p>
          <a:p>
            <a:pPr marL="0" indent="0">
              <a:buNone/>
            </a:pPr>
            <a:r>
              <a:rPr lang="fr-FR" dirty="0"/>
              <a:t>• Jeux </a:t>
            </a:r>
          </a:p>
          <a:p>
            <a:endParaRPr lang="fr-FR" dirty="0"/>
          </a:p>
        </p:txBody>
      </p:sp>
    </p:spTree>
    <p:extLst>
      <p:ext uri="{BB962C8B-B14F-4D97-AF65-F5344CB8AC3E}">
        <p14:creationId xmlns:p14="http://schemas.microsoft.com/office/powerpoint/2010/main" val="332920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rouages du web </a:t>
            </a:r>
          </a:p>
        </p:txBody>
      </p:sp>
      <p:sp>
        <p:nvSpPr>
          <p:cNvPr id="3" name="Espace réservé du contenu 2"/>
          <p:cNvSpPr>
            <a:spLocks noGrp="1"/>
          </p:cNvSpPr>
          <p:nvPr>
            <p:ph idx="1"/>
          </p:nvPr>
        </p:nvSpPr>
        <p:spPr/>
        <p:txBody>
          <a:bodyPr/>
          <a:lstStyle/>
          <a:p>
            <a:pPr marL="0" indent="0">
              <a:buNone/>
            </a:pPr>
            <a:r>
              <a:rPr lang="fr-FR" dirty="0"/>
              <a:t>• Routeurs : sortes d’agents de circulation, ils font transiter les données vers la bonne destination </a:t>
            </a:r>
          </a:p>
          <a:p>
            <a:pPr marL="0" indent="0">
              <a:buNone/>
            </a:pPr>
            <a:r>
              <a:rPr lang="fr-FR" dirty="0"/>
              <a:t>• Le réseau câblé ou radio (wifi) </a:t>
            </a:r>
          </a:p>
          <a:p>
            <a:pPr marL="0" indent="0">
              <a:buNone/>
            </a:pPr>
            <a:r>
              <a:rPr lang="fr-FR" dirty="0"/>
              <a:t>• Hub / Switch : équivalents des multiprises électriques </a:t>
            </a:r>
          </a:p>
          <a:p>
            <a:endParaRPr lang="fr-FR" dirty="0"/>
          </a:p>
        </p:txBody>
      </p:sp>
    </p:spTree>
    <p:extLst>
      <p:ext uri="{BB962C8B-B14F-4D97-AF65-F5344CB8AC3E}">
        <p14:creationId xmlns:p14="http://schemas.microsoft.com/office/powerpoint/2010/main" val="187936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contraintes du web </a:t>
            </a:r>
          </a:p>
        </p:txBody>
      </p:sp>
      <p:sp>
        <p:nvSpPr>
          <p:cNvPr id="3" name="Espace réservé du contenu 2"/>
          <p:cNvSpPr>
            <a:spLocks noGrp="1"/>
          </p:cNvSpPr>
          <p:nvPr>
            <p:ph idx="1"/>
          </p:nvPr>
        </p:nvSpPr>
        <p:spPr/>
        <p:txBody>
          <a:bodyPr/>
          <a:lstStyle/>
          <a:p>
            <a:r>
              <a:rPr lang="fr-FR" dirty="0"/>
              <a:t>Les plateformes </a:t>
            </a:r>
          </a:p>
          <a:p>
            <a:pPr marL="0" indent="0">
              <a:buNone/>
            </a:pPr>
            <a:r>
              <a:rPr lang="fr-FR" dirty="0"/>
              <a:t>• Les écrans </a:t>
            </a:r>
          </a:p>
          <a:p>
            <a:pPr marL="0" indent="0">
              <a:buNone/>
            </a:pPr>
            <a:r>
              <a:rPr lang="fr-FR" dirty="0"/>
              <a:t>• Les navigateurs </a:t>
            </a:r>
          </a:p>
          <a:p>
            <a:pPr marL="0" indent="0">
              <a:buNone/>
            </a:pPr>
            <a:r>
              <a:rPr lang="fr-FR" dirty="0"/>
              <a:t>• L’accessibilité </a:t>
            </a:r>
          </a:p>
          <a:p>
            <a:endParaRPr lang="fr-FR" dirty="0"/>
          </a:p>
        </p:txBody>
      </p:sp>
    </p:spTree>
    <p:extLst>
      <p:ext uri="{BB962C8B-B14F-4D97-AF65-F5344CB8AC3E}">
        <p14:creationId xmlns:p14="http://schemas.microsoft.com/office/powerpoint/2010/main" val="4063458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Custom 2">
      <a:majorFont>
        <a:latin typeface="Orbitron"/>
        <a:ea typeface=""/>
        <a:cs typeface=""/>
      </a:majorFont>
      <a:minorFont>
        <a:latin typeface="Myriad Pro"/>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formationWordPress-generic.pptx" id="{261573DC-0A63-435C-B544-63857797F856}" vid="{265DC4DB-ED61-43C9-B060-907690A027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modele powerpoint</Template>
  <TotalTime>1</TotalTime>
  <Words>2022</Words>
  <Application>Microsoft Office PowerPoint</Application>
  <PresentationFormat>Widescreen</PresentationFormat>
  <Paragraphs>333</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Myriad Pro</vt:lpstr>
      <vt:lpstr>Orbitron</vt:lpstr>
      <vt:lpstr>Parallax</vt:lpstr>
      <vt:lpstr>Hébergement</vt:lpstr>
      <vt:lpstr>PowerPoint Presentation</vt:lpstr>
      <vt:lpstr>Avant()</vt:lpstr>
      <vt:lpstr>Now()</vt:lpstr>
      <vt:lpstr>Client / Serveur </vt:lpstr>
      <vt:lpstr>Principe de fonctionnement Client / Serveur </vt:lpstr>
      <vt:lpstr>Les principaux types de serveurs </vt:lpstr>
      <vt:lpstr>Les autres rouages du web </vt:lpstr>
      <vt:lpstr>Les contraintes du web </vt:lpstr>
      <vt:lpstr>Les plateformes </vt:lpstr>
      <vt:lpstr>Les écrans </vt:lpstr>
      <vt:lpstr>Les navigateurs </vt:lpstr>
      <vt:lpstr>L’accessibilité</vt:lpstr>
      <vt:lpstr>Les adresses sur Internet</vt:lpstr>
      <vt:lpstr>correction(1) -&gt; reseaux locaux</vt:lpstr>
      <vt:lpstr>correction(n+1)-&gt;new address();</vt:lpstr>
      <vt:lpstr>Les URLS</vt:lpstr>
      <vt:lpstr>function particuliarity() {</vt:lpstr>
      <vt:lpstr>PowerPoint Presentation</vt:lpstr>
      <vt:lpstr>Signification des extensions</vt:lpstr>
      <vt:lpstr>Restrictions</vt:lpstr>
      <vt:lpstr>En pratique</vt:lpstr>
      <vt:lpstr>Achat de domaines</vt:lpstr>
      <vt:lpstr>Les extensions</vt:lpstr>
      <vt:lpstr>Quels tarifs (ovh)</vt:lpstr>
      <vt:lpstr>Usage des serveurs</vt:lpstr>
      <vt:lpstr>Les serveurs dédiés</vt:lpstr>
      <vt:lpstr>Les serveurs dédiés (location)</vt:lpstr>
      <vt:lpstr>Serveur 1U (dell)</vt:lpstr>
      <vt:lpstr>Tarifs</vt:lpstr>
      <vt:lpstr>Caractéristiques</vt:lpstr>
      <vt:lpstr>Rangée de baie</vt:lpstr>
      <vt:lpstr>Colocation de baies</vt:lpstr>
      <vt:lpstr>Avantages et inconvénient de la colocation </vt:lpstr>
      <vt:lpstr>Clustering</vt:lpstr>
      <vt:lpstr>Les comptes mutualisés</vt:lpstr>
      <vt:lpstr>Caractéristiques</vt:lpstr>
      <vt:lpstr>Avantage des offres mutualisés</vt:lpstr>
      <vt:lpstr>Inconvénient des offres mutualisés</vt:lpstr>
      <vt:lpstr>Les offres mutualisés</vt:lpstr>
      <vt:lpstr>Exemple de compte mutualisés?</vt:lpstr>
      <vt:lpstr>Attention !</vt:lpstr>
      <vt:lpstr>Les serveurs virtualisés « VM »</vt:lpstr>
      <vt:lpstr>Avantage/Inconvénient d’un serveur virtuel</vt:lpstr>
      <vt:lpstr>Différence compte mutualisé/serveur virtuel</vt:lpstr>
      <vt:lpstr>Ze fameux cloud… </vt:lpstr>
      <vt:lpstr>Application du « cloud »</vt:lpstr>
      <vt:lpstr>La création de compte</vt:lpstr>
      <vt:lpstr>FTP</vt:lpstr>
      <vt:lpstr>WWW</vt:lpstr>
      <vt:lpstr>SSL (info)</vt:lpstr>
      <vt:lpstr>SSH (info)</vt:lpstr>
      <vt:lpstr>Git (Logiciel de revision de code)</vt:lpstr>
      <vt:lpstr>Migration de site web</vt:lpstr>
      <vt:lpstr>Migration v2</vt:lpstr>
      <vt:lpstr>Migration de WordPress</vt:lpstr>
      <vt:lpstr>PowerPoint Presentation</vt:lpstr>
      <vt:lpstr>Commandes utiles</vt:lpstr>
      <vt:lpstr>Solutions</vt:lpstr>
      <vt:lpstr>A vous de jouer</vt:lpstr>
      <vt:lpstr>Remarques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Hébergement</dc:title>
  <dc:creator>Jean Patrick Payette</dc:creator>
  <cp:lastModifiedBy>Jean Patrick Payette</cp:lastModifiedBy>
  <cp:revision>1</cp:revision>
  <dcterms:created xsi:type="dcterms:W3CDTF">2016-05-08T14:15:10Z</dcterms:created>
  <dcterms:modified xsi:type="dcterms:W3CDTF">2016-05-08T14:16:35Z</dcterms:modified>
</cp:coreProperties>
</file>