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9"/>
  </p:handoutMasterIdLst>
  <p:sldIdLst>
    <p:sldId id="286" r:id="rId3"/>
    <p:sldId id="257" r:id="rId4"/>
    <p:sldId id="280" r:id="rId5"/>
    <p:sldId id="3629" r:id="rId7"/>
    <p:sldId id="3603" r:id="rId8"/>
    <p:sldId id="3584" r:id="rId9"/>
    <p:sldId id="3597" r:id="rId10"/>
    <p:sldId id="3617" r:id="rId11"/>
    <p:sldId id="3624" r:id="rId12"/>
    <p:sldId id="3585" r:id="rId13"/>
    <p:sldId id="3586" r:id="rId14"/>
    <p:sldId id="3626" r:id="rId15"/>
    <p:sldId id="3627" r:id="rId16"/>
    <p:sldId id="3628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D07"/>
    <a:srgbClr val="7B3B18"/>
    <a:srgbClr val="FE9B1C"/>
    <a:srgbClr val="4D4D4D"/>
    <a:srgbClr val="343434"/>
    <a:srgbClr val="5E5E5E"/>
    <a:srgbClr val="666666"/>
    <a:srgbClr val="747474"/>
    <a:srgbClr val="868686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46" y="96"/>
      </p:cViewPr>
      <p:guideLst>
        <p:guide orient="horz" pos="2171"/>
        <p:guide pos="3952"/>
        <p:guide orient="horz" pos="1512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C16ED-C981-4996-AD69-562AFDF04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29C5-3AAA-4305-ADD5-57D0E8A132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FB1D-ABE1-43A9-9A76-5F7CC388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203C-28B5-4C78-8629-A14167E20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黑白线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2" y="754180"/>
            <a:ext cx="4979410" cy="5642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AA11-1125-413D-B3C3-EAF9A3A37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D63B-6CC8-4463-A942-F5622E36F9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43900" y="4455160"/>
            <a:ext cx="2355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明兰" panose="02010600030101010101" pitchFamily="2" charset="-122"/>
                <a:ea typeface="明兰" panose="02010600030101010101" pitchFamily="2" charset="-122"/>
              </a:rPr>
              <a:t>汇</a:t>
            </a:r>
            <a:r>
              <a:rPr lang="zh-CN" altLang="en-US" sz="2000" dirty="0" smtClean="0">
                <a:latin typeface="明兰" panose="02010600030101010101" pitchFamily="2" charset="-122"/>
                <a:ea typeface="明兰" panose="02010600030101010101" pitchFamily="2" charset="-122"/>
              </a:rPr>
              <a:t>报人：姜宇琦</a:t>
            </a:r>
            <a:endParaRPr lang="zh-CN" altLang="en-US" sz="2000" dirty="0" smtClean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14144" y="4455147"/>
            <a:ext cx="209550" cy="209550"/>
          </a:xfrm>
          <a:prstGeom prst="rect">
            <a:avLst/>
          </a:prstGeom>
          <a:noFill/>
          <a:ln w="0">
            <a:noFill/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472055" y="2548255"/>
            <a:ext cx="8375650" cy="10147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明兰" panose="02010600030101010101" pitchFamily="2" charset="-122"/>
                <a:ea typeface="明兰" panose="02010600030101010101" pitchFamily="2" charset="-122"/>
                <a:cs typeface="Open Sans" panose="020B0606030504020204" pitchFamily="34" charset="0"/>
              </a:rPr>
              <a:t>最短路算法可视化</a:t>
            </a:r>
            <a:endParaRPr lang="zh-CN" altLang="en-US" sz="6000" b="1" spc="600" dirty="0">
              <a:solidFill>
                <a:schemeClr val="tx1">
                  <a:lumMod val="85000"/>
                  <a:lumOff val="15000"/>
                </a:schemeClr>
              </a:solidFill>
              <a:latin typeface="明兰" panose="02010600030101010101" pitchFamily="2" charset="-122"/>
              <a:ea typeface="明兰" panose="02010600030101010101" pitchFamily="2" charset="-122"/>
              <a:cs typeface="Open Sans" panose="020B0606030504020204" pitchFamily="34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H="1">
            <a:off x="2762075" y="4119404"/>
            <a:ext cx="7753232" cy="0"/>
          </a:xfrm>
          <a:prstGeom prst="line">
            <a:avLst/>
          </a:prstGeom>
          <a:ln>
            <a:solidFill>
              <a:srgbClr val="4A1757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05600" y="2898775"/>
            <a:ext cx="5801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重难点</a:t>
            </a:r>
            <a:endParaRPr lang="zh-CN" altLang="en-US" sz="6000" b="1" spc="3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1782039"/>
            <a:ext cx="35221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3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004715" y="487478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重难点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11" name="PA_组合 3"/>
          <p:cNvGrpSpPr/>
          <p:nvPr>
            <p:custDataLst>
              <p:tags r:id="rId1"/>
            </p:custDataLst>
          </p:nvPr>
        </p:nvGrpSpPr>
        <p:grpSpPr>
          <a:xfrm>
            <a:off x="2443810" y="639935"/>
            <a:ext cx="6029722" cy="586134"/>
            <a:chOff x="5741409" y="2663245"/>
            <a:chExt cx="6029722" cy="586134"/>
          </a:xfrm>
        </p:grpSpPr>
        <p:sp>
          <p:nvSpPr>
            <p:cNvPr id="12" name="椭圆 11"/>
            <p:cNvSpPr/>
            <p:nvPr/>
          </p:nvSpPr>
          <p:spPr>
            <a:xfrm>
              <a:off x="5741409" y="2663245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6533188" y="2715344"/>
              <a:ext cx="5237943" cy="53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重点：</a:t>
              </a:r>
              <a:r>
                <a:rPr lang="en-US" altLang="zh-CN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dijstra</a:t>
              </a:r>
              <a:r>
                <a:rPr lang="zh-CN" altLang="en-US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算法实现</a:t>
              </a:r>
              <a:endParaRPr lang="zh-CN" altLang="en-US" sz="2400" spc="3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70113" y="2752115"/>
              <a:ext cx="3166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1533525"/>
            <a:ext cx="9001760" cy="4768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004715" y="487478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重难点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11" name="PA_组合 3"/>
          <p:cNvGrpSpPr/>
          <p:nvPr>
            <p:custDataLst>
              <p:tags r:id="rId1"/>
            </p:custDataLst>
          </p:nvPr>
        </p:nvGrpSpPr>
        <p:grpSpPr>
          <a:xfrm>
            <a:off x="2443810" y="639935"/>
            <a:ext cx="6029722" cy="586134"/>
            <a:chOff x="5741409" y="2663245"/>
            <a:chExt cx="6029722" cy="586134"/>
          </a:xfrm>
        </p:grpSpPr>
        <p:sp>
          <p:nvSpPr>
            <p:cNvPr id="12" name="椭圆 11"/>
            <p:cNvSpPr/>
            <p:nvPr/>
          </p:nvSpPr>
          <p:spPr>
            <a:xfrm>
              <a:off x="5741409" y="2663245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6533188" y="2715344"/>
              <a:ext cx="5237943" cy="53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重点：</a:t>
              </a:r>
              <a:r>
                <a:rPr lang="en-US" altLang="zh-CN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dijstra</a:t>
              </a:r>
              <a:r>
                <a:rPr lang="zh-CN" altLang="en-US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算法实现</a:t>
              </a:r>
              <a:endParaRPr lang="zh-CN" altLang="en-US" sz="2400" spc="3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70113" y="2752115"/>
              <a:ext cx="3166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1533525"/>
            <a:ext cx="9001760" cy="4768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004715" y="487478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重难点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11" name="PA_组合 3"/>
          <p:cNvGrpSpPr/>
          <p:nvPr>
            <p:custDataLst>
              <p:tags r:id="rId1"/>
            </p:custDataLst>
          </p:nvPr>
        </p:nvGrpSpPr>
        <p:grpSpPr>
          <a:xfrm>
            <a:off x="2443810" y="639935"/>
            <a:ext cx="6029722" cy="586134"/>
            <a:chOff x="5741409" y="2663245"/>
            <a:chExt cx="6029722" cy="586134"/>
          </a:xfrm>
        </p:grpSpPr>
        <p:sp>
          <p:nvSpPr>
            <p:cNvPr id="12" name="椭圆 11"/>
            <p:cNvSpPr/>
            <p:nvPr/>
          </p:nvSpPr>
          <p:spPr>
            <a:xfrm>
              <a:off x="5741409" y="2663245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6533188" y="2715344"/>
              <a:ext cx="5237943" cy="53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重点：</a:t>
              </a:r>
              <a:r>
                <a:rPr lang="en-US" altLang="zh-CN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dijstra</a:t>
              </a:r>
              <a:r>
                <a:rPr lang="zh-CN" altLang="en-US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算法实现</a:t>
              </a:r>
              <a:endParaRPr lang="zh-CN" altLang="en-US" sz="2400" spc="3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70113" y="2752115"/>
              <a:ext cx="3166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60" y="1640205"/>
            <a:ext cx="8936355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004715" y="487478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重难点</a:t>
            </a:r>
            <a:endParaRPr lang="zh-CN" altLang="en-US" sz="2400" dirty="0">
              <a:sym typeface="+mn-ea"/>
            </a:endParaRPr>
          </a:p>
        </p:txBody>
      </p:sp>
      <p:grpSp>
        <p:nvGrpSpPr>
          <p:cNvPr id="11" name="PA_组合 3"/>
          <p:cNvGrpSpPr/>
          <p:nvPr>
            <p:custDataLst>
              <p:tags r:id="rId1"/>
            </p:custDataLst>
          </p:nvPr>
        </p:nvGrpSpPr>
        <p:grpSpPr>
          <a:xfrm>
            <a:off x="882345" y="1256520"/>
            <a:ext cx="6029722" cy="586134"/>
            <a:chOff x="5741409" y="2663245"/>
            <a:chExt cx="6029722" cy="586134"/>
          </a:xfrm>
        </p:grpSpPr>
        <p:sp>
          <p:nvSpPr>
            <p:cNvPr id="12" name="椭圆 11"/>
            <p:cNvSpPr/>
            <p:nvPr/>
          </p:nvSpPr>
          <p:spPr>
            <a:xfrm>
              <a:off x="5741409" y="2663245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6533188" y="2715344"/>
              <a:ext cx="5237943" cy="53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遇到的问题</a:t>
              </a:r>
              <a:endParaRPr lang="zh-CN" altLang="en-US" sz="2400" spc="3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70113" y="2752115"/>
              <a:ext cx="3166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577975" y="1992630"/>
            <a:ext cx="9245600" cy="15284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1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）添加边：关于清空边后未及时定义的问题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2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）随机生成的约束条件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3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）路径显示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2" name="PA_组合 3"/>
          <p:cNvGrpSpPr/>
          <p:nvPr>
            <p:custDataLst>
              <p:tags r:id="rId2"/>
            </p:custDataLst>
          </p:nvPr>
        </p:nvGrpSpPr>
        <p:grpSpPr>
          <a:xfrm>
            <a:off x="948385" y="3677140"/>
            <a:ext cx="6029722" cy="586134"/>
            <a:chOff x="5741409" y="2663245"/>
            <a:chExt cx="6029722" cy="586134"/>
          </a:xfrm>
        </p:grpSpPr>
        <p:sp>
          <p:nvSpPr>
            <p:cNvPr id="3" name="椭圆 2"/>
            <p:cNvSpPr/>
            <p:nvPr/>
          </p:nvSpPr>
          <p:spPr>
            <a:xfrm>
              <a:off x="5741409" y="2663245"/>
              <a:ext cx="573114" cy="573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6533188" y="2715344"/>
              <a:ext cx="5237943" cy="53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spc="300" dirty="0">
                  <a:latin typeface="明兰" panose="02010600030101010101" pitchFamily="2" charset="-122"/>
                  <a:ea typeface="明兰" panose="02010600030101010101" pitchFamily="2" charset="-122"/>
                </a:rPr>
                <a:t>不足</a:t>
              </a:r>
              <a:endParaRPr lang="zh-CN" altLang="en-US" sz="2400" spc="3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870113" y="2752115"/>
              <a:ext cx="31669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spc="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577975" y="4263390"/>
            <a:ext cx="9245600" cy="104902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1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）过程展示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2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）操作机械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椭圆 4"/>
          <p:cNvSpPr/>
          <p:nvPr>
            <p:custDataLst>
              <p:tags r:id="rId2"/>
            </p:custDataLst>
          </p:nvPr>
        </p:nvSpPr>
        <p:spPr>
          <a:xfrm>
            <a:off x="466725" y="341850"/>
            <a:ext cx="36000" cy="360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PA_椭圆 61"/>
          <p:cNvSpPr/>
          <p:nvPr>
            <p:custDataLst>
              <p:tags r:id="rId3"/>
            </p:custDataLst>
          </p:nvPr>
        </p:nvSpPr>
        <p:spPr>
          <a:xfrm>
            <a:off x="2831870" y="3174770"/>
            <a:ext cx="63730" cy="6373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PA_椭圆 87"/>
          <p:cNvSpPr/>
          <p:nvPr>
            <p:custDataLst>
              <p:tags r:id="rId4"/>
            </p:custDataLst>
          </p:nvPr>
        </p:nvSpPr>
        <p:spPr>
          <a:xfrm>
            <a:off x="466725" y="1166659"/>
            <a:ext cx="133758" cy="13375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850593" y="1568818"/>
            <a:ext cx="8629536" cy="17532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Open Sans" panose="020B0606030504020204" pitchFamily="34" charset="0"/>
              </a:rPr>
              <a:t>Thanks </a:t>
            </a:r>
            <a:endParaRPr lang="zh-CN" altLang="en-US" sz="7200" dirty="0">
              <a:solidFill>
                <a:schemeClr val="tx1">
                  <a:lumMod val="85000"/>
                  <a:lumOff val="1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8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44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34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8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2" grpId="0" animBg="1"/>
      <p:bldP spid="88" grpId="0" animBg="1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1519866" y="1330840"/>
            <a:ext cx="286384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100" dirty="0">
                <a:latin typeface="明兰" panose="02010600030101010101" pitchFamily="2" charset="-122"/>
                <a:ea typeface="明兰" panose="02010600030101010101" pitchFamily="2" charset="-122"/>
              </a:rPr>
              <a:t>Content</a:t>
            </a:r>
            <a:endParaRPr lang="en-US" altLang="zh-CN" sz="4000" b="1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40910" y="1630045"/>
            <a:ext cx="3964304" cy="925195"/>
            <a:chOff x="6554232" y="1886931"/>
            <a:chExt cx="3838277" cy="925073"/>
          </a:xfrm>
        </p:grpSpPr>
        <p:sp>
          <p:nvSpPr>
            <p:cNvPr id="46" name="文本框 45"/>
            <p:cNvSpPr txBox="1"/>
            <p:nvPr/>
          </p:nvSpPr>
          <p:spPr>
            <a:xfrm>
              <a:off x="6587565" y="1931248"/>
              <a:ext cx="568687" cy="70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Impact" panose="020B0806030902050204" pitchFamily="34" charset="0"/>
                  <a:ea typeface="明兰" panose="02010600030101010101" pitchFamily="2" charset="-122"/>
                </a:rPr>
                <a:t>1</a:t>
              </a:r>
              <a:endParaRPr lang="zh-CN" altLang="en-US" sz="4000" dirty="0">
                <a:latin typeface="Impact" panose="020B0806030902050204" pitchFamily="34" charset="0"/>
                <a:ea typeface="明兰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6554699" y="2099356"/>
              <a:ext cx="538462" cy="544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7029707" y="1886931"/>
              <a:ext cx="87584" cy="87584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92102" y="2630246"/>
              <a:ext cx="68421" cy="684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554232" y="2332087"/>
              <a:ext cx="47921" cy="47921"/>
            </a:xfrm>
            <a:prstGeom prst="ellipse">
              <a:avLst/>
            </a:prstGeom>
            <a:solidFill>
              <a:srgbClr val="525252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391607" y="2166929"/>
              <a:ext cx="3000902" cy="64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100" dirty="0">
                  <a:latin typeface="明兰" panose="02010600030101010101" pitchFamily="2" charset="-122"/>
                  <a:ea typeface="明兰" panose="02010600030101010101" pitchFamily="2" charset="-122"/>
                  <a:sym typeface="+mn-ea"/>
                </a:rPr>
                <a:t>背景</a:t>
              </a:r>
              <a:endParaRPr lang="zh-CN" altLang="en-US" sz="3600" spc="100" dirty="0">
                <a:latin typeface="明兰" panose="02010600030101010101" pitchFamily="2" charset="-122"/>
                <a:ea typeface="明兰" panose="02010600030101010101" pitchFamily="2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41218" y="2702032"/>
            <a:ext cx="3992354" cy="951920"/>
            <a:chOff x="6554232" y="2948217"/>
            <a:chExt cx="3992354" cy="951920"/>
          </a:xfrm>
        </p:grpSpPr>
        <p:grpSp>
          <p:nvGrpSpPr>
            <p:cNvPr id="59" name="组合 58"/>
            <p:cNvGrpSpPr/>
            <p:nvPr/>
          </p:nvGrpSpPr>
          <p:grpSpPr>
            <a:xfrm>
              <a:off x="6554232" y="2948217"/>
              <a:ext cx="602020" cy="811736"/>
              <a:chOff x="6381459" y="1890219"/>
              <a:chExt cx="602020" cy="811736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2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61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7418898" y="3254977"/>
              <a:ext cx="3127688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36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实现</a:t>
              </a:r>
              <a:endParaRPr lang="zh-CN" sz="36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41218" y="3818117"/>
            <a:ext cx="4438015" cy="951865"/>
            <a:chOff x="6554232" y="4064302"/>
            <a:chExt cx="4438015" cy="951865"/>
          </a:xfrm>
        </p:grpSpPr>
        <p:grpSp>
          <p:nvGrpSpPr>
            <p:cNvPr id="67" name="组合 66"/>
            <p:cNvGrpSpPr/>
            <p:nvPr/>
          </p:nvGrpSpPr>
          <p:grpSpPr>
            <a:xfrm>
              <a:off x="6554232" y="4064302"/>
              <a:ext cx="602020" cy="811736"/>
              <a:chOff x="6381459" y="1890219"/>
              <a:chExt cx="602020" cy="81173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6414792" y="1934536"/>
                <a:ext cx="568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>
                    <a:latin typeface="Impact" panose="020B0806030902050204" pitchFamily="34" charset="0"/>
                    <a:ea typeface="明兰" panose="02010600030101010101" pitchFamily="2" charset="-122"/>
                  </a:rPr>
                  <a:t>3</a:t>
                </a:r>
                <a:endParaRPr lang="zh-CN" altLang="en-US" sz="4000" dirty="0">
                  <a:latin typeface="Impact" panose="020B0806030902050204" pitchFamily="34" charset="0"/>
                  <a:ea typeface="明兰" panose="02010600030101010101" pitchFamily="2" charset="-122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H="1">
                <a:off x="6381926" y="2102644"/>
                <a:ext cx="538462" cy="5440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/>
              <p:cNvSpPr/>
              <p:nvPr/>
            </p:nvSpPr>
            <p:spPr>
              <a:xfrm>
                <a:off x="6856934" y="1890219"/>
                <a:ext cx="87584" cy="87584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519329" y="2633534"/>
                <a:ext cx="68421" cy="684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6381459" y="2335375"/>
                <a:ext cx="47921" cy="47921"/>
              </a:xfrm>
              <a:prstGeom prst="ellipse">
                <a:avLst/>
              </a:prstGeom>
              <a:solidFill>
                <a:srgbClr val="525252">
                  <a:alpha val="9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7419102" y="4371007"/>
              <a:ext cx="357314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100" dirty="0">
                  <a:latin typeface="明兰" panose="02010600030101010101" pitchFamily="2" charset="-122"/>
                  <a:ea typeface="明兰" panose="02010600030101010101" pitchFamily="2" charset="-122"/>
                </a:rPr>
                <a:t>重难点</a:t>
              </a:r>
              <a:endParaRPr lang="zh-CN" altLang="en-US" sz="3600" spc="100" dirty="0">
                <a:latin typeface="明兰" panose="02010600030101010101" pitchFamily="2" charset="-122"/>
                <a:ea typeface="明兰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80375" y="2847340"/>
            <a:ext cx="26892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背景</a:t>
            </a:r>
            <a:endParaRPr lang="zh-CN" altLang="en-US" sz="6000" b="1" spc="3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1782039"/>
            <a:ext cx="352211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1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379855" y="2001520"/>
            <a:ext cx="7695565" cy="104902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算法逻辑抽象，不易理解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尤其是图论相关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4715" y="487478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背景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361440" y="1370965"/>
            <a:ext cx="7695565" cy="344741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Dijkstra算法：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     典型的单源最短路径算法，用于计算一个节点到其他所有节点的最短路径。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算法思想：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      先求出长度最短的一条路径，再参照该最短路径求出长度次短的一条路径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直到求出从源点到其他各个顶点的最短路径。</a:t>
            </a:r>
            <a:endParaRPr lang="en-US" altLang="zh-CN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4715" y="487478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背景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6187639" y="3343275"/>
            <a:ext cx="177794" cy="177794"/>
          </a:xfrm>
          <a:prstGeom prst="ellipse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76135" y="2927350"/>
            <a:ext cx="5155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功能介绍</a:t>
            </a:r>
            <a:endParaRPr lang="zh-CN" altLang="en-US" sz="6000" b="1" spc="3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3432172"/>
            <a:ext cx="6187639" cy="4291"/>
          </a:xfrm>
          <a:prstGeom prst="line">
            <a:avLst/>
          </a:prstGeom>
          <a:ln w="25400">
            <a:solidFill>
              <a:srgbClr val="0E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057454" y="2703348"/>
            <a:ext cx="3871464" cy="1366210"/>
            <a:chOff x="2057454" y="2646587"/>
            <a:chExt cx="3871464" cy="1366210"/>
          </a:xfrm>
        </p:grpSpPr>
        <p:sp>
          <p:nvSpPr>
            <p:cNvPr id="17" name="椭圆 16"/>
            <p:cNvSpPr/>
            <p:nvPr/>
          </p:nvSpPr>
          <p:spPr>
            <a:xfrm>
              <a:off x="2462789" y="2751713"/>
              <a:ext cx="90000" cy="90000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585145" y="3115424"/>
              <a:ext cx="86727" cy="86727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404884" y="3255982"/>
              <a:ext cx="83455" cy="83455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70425" y="3641186"/>
              <a:ext cx="80182" cy="8018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95571" y="3274689"/>
              <a:ext cx="76909" cy="76909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883199" y="3467720"/>
              <a:ext cx="45719" cy="45719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4201455" y="3552144"/>
              <a:ext cx="70364" cy="70364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443111" y="3945706"/>
              <a:ext cx="67091" cy="67091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57454" y="2646587"/>
              <a:ext cx="63818" cy="63818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089738" y="3647569"/>
              <a:ext cx="60545" cy="60545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79641" y="3085530"/>
              <a:ext cx="57273" cy="57273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971733" y="3576882"/>
              <a:ext cx="54000" cy="54000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662550" y="2972994"/>
            <a:ext cx="2720704" cy="871348"/>
            <a:chOff x="2133791" y="2806726"/>
            <a:chExt cx="3351856" cy="1073484"/>
          </a:xfrm>
        </p:grpSpPr>
        <p:sp>
          <p:nvSpPr>
            <p:cNvPr id="45" name="椭圆 44"/>
            <p:cNvSpPr/>
            <p:nvPr/>
          </p:nvSpPr>
          <p:spPr>
            <a:xfrm>
              <a:off x="2653368" y="2894140"/>
              <a:ext cx="53222" cy="53222"/>
            </a:xfrm>
            <a:prstGeom prst="ellipse">
              <a:avLst/>
            </a:prstGeom>
            <a:solidFill>
              <a:srgbClr val="0E0E0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810450" y="3115424"/>
              <a:ext cx="53222" cy="53222"/>
            </a:xfrm>
            <a:prstGeom prst="ellipse">
              <a:avLst/>
            </a:prstGeom>
            <a:solidFill>
              <a:srgbClr val="0E0E0E">
                <a:alpha val="5636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795058" y="3166540"/>
              <a:ext cx="53222" cy="53222"/>
            </a:xfrm>
            <a:prstGeom prst="ellipse">
              <a:avLst/>
            </a:prstGeom>
            <a:solidFill>
              <a:srgbClr val="0E0E0E">
                <a:alpha val="5272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672010" y="3635948"/>
              <a:ext cx="53222" cy="53222"/>
            </a:xfrm>
            <a:prstGeom prst="ellipse">
              <a:avLst/>
            </a:prstGeom>
            <a:solidFill>
              <a:srgbClr val="0E0E0E">
                <a:alpha val="4909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285021" y="3230316"/>
              <a:ext cx="53222" cy="53222"/>
            </a:xfrm>
            <a:prstGeom prst="ellipse">
              <a:avLst/>
            </a:prstGeom>
            <a:solidFill>
              <a:srgbClr val="0E0E0E">
                <a:alpha val="4545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432425" y="3479415"/>
              <a:ext cx="53222" cy="53222"/>
            </a:xfrm>
            <a:prstGeom prst="ellipse">
              <a:avLst/>
            </a:prstGeom>
            <a:solidFill>
              <a:srgbClr val="0E0E0E">
                <a:alpha val="4181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74638" y="3506114"/>
              <a:ext cx="53222" cy="53222"/>
            </a:xfrm>
            <a:prstGeom prst="ellipse">
              <a:avLst/>
            </a:prstGeom>
            <a:solidFill>
              <a:srgbClr val="0E0E0E">
                <a:alpha val="381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419641" y="3826988"/>
              <a:ext cx="53222" cy="53222"/>
            </a:xfrm>
            <a:prstGeom prst="ellipse">
              <a:avLst/>
            </a:prstGeom>
            <a:solidFill>
              <a:srgbClr val="0E0E0E">
                <a:alpha val="345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2133791" y="2806726"/>
              <a:ext cx="53222" cy="53222"/>
            </a:xfrm>
            <a:prstGeom prst="ellipse">
              <a:avLst/>
            </a:prstGeom>
            <a:solidFill>
              <a:srgbClr val="0E0E0E">
                <a:alpha val="3090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63" y="3609469"/>
              <a:ext cx="53222" cy="53222"/>
            </a:xfrm>
            <a:prstGeom prst="ellipse">
              <a:avLst/>
            </a:prstGeom>
            <a:solidFill>
              <a:srgbClr val="0E0E0E">
                <a:alpha val="2727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810121" y="3085530"/>
              <a:ext cx="53222" cy="53222"/>
            </a:xfrm>
            <a:prstGeom prst="ellipse">
              <a:avLst/>
            </a:prstGeom>
            <a:solidFill>
              <a:srgbClr val="0E0E0E">
                <a:alpha val="2363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971734" y="3614433"/>
              <a:ext cx="53222" cy="53222"/>
            </a:xfrm>
            <a:prstGeom prst="ellipse">
              <a:avLst/>
            </a:prstGeom>
            <a:solidFill>
              <a:srgbClr val="0E0E0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1306966" y="1782039"/>
            <a:ext cx="352211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100" dirty="0">
                <a:latin typeface="明兰" panose="02010600030101010101" pitchFamily="2" charset="-122"/>
                <a:ea typeface="明兰" panose="02010600030101010101" pitchFamily="2" charset="-122"/>
              </a:rPr>
              <a:t>Part </a:t>
            </a:r>
            <a:r>
              <a:rPr lang="en-US" altLang="zh-CN" sz="11500" spc="100" dirty="0">
                <a:latin typeface="明兰" panose="02010600030101010101" pitchFamily="2" charset="-122"/>
                <a:ea typeface="明兰" panose="02010600030101010101" pitchFamily="2" charset="-122"/>
              </a:rPr>
              <a:t>2</a:t>
            </a:r>
            <a:endParaRPr lang="zh-CN" altLang="en-US" sz="6600" spc="100" dirty="0"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51635" y="1483995"/>
            <a:ext cx="9245600" cy="48863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基于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JQuery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，实现了一些较为简单的功能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    1. 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生成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n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个独立的节点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    2.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添加边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    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随机生成边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    4.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随机生成图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    5.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清空边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    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6.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清空图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    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7.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修改边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    8.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生成以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v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为源点的最短路，即从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v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出发到其它所有点的最短路</a:t>
            </a:r>
            <a:endParaRPr lang="en-US" altLang="zh-CN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	</a:t>
            </a:r>
            <a:endParaRPr lang="en-US" altLang="zh-CN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4715" y="48747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功能介绍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42110" y="1239520"/>
            <a:ext cx="9245600" cy="48863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1. 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生成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n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个独立的节点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      默认值为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，范围为【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3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10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】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2.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添加边（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v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u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val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）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默认添加边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v0-v1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，边权为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1</a:t>
            </a:r>
            <a:endParaRPr lang="en-US" altLang="zh-CN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判断点是否存在，是否能够添加边等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随机生成边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在当前所存在点的基础上，随机生成边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确保图为连通图，每个点都至少有一条边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4.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随机生成图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糅合上述操作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4715" y="48747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功能介绍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76070" y="1380490"/>
            <a:ext cx="9245600" cy="44062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5.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清空边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</a:rPr>
              <a:t>6.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</a:rPr>
              <a:t>清空图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7.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修改边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点击图中的边权即可修改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8. 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生成以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v</a:t>
            </a: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为源点的最短路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默认源点为</a:t>
            </a:r>
            <a:r>
              <a:rPr lang="en-US" altLang="zh-CN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v0</a:t>
            </a:r>
            <a:endParaRPr lang="en-US" altLang="zh-CN" sz="2400" dirty="0">
              <a:latin typeface="Comic Sans MS" panose="030F0702030302020204" charset="0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分别用不同的颜色表示各条最短路（会存在覆盖的情况）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并在右边以对应的颜色显示路径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Comic Sans MS" panose="030F0702030302020204" charset="0"/>
                <a:ea typeface="微软雅黑 Light" panose="020B0502040204020203" pitchFamily="34" charset="-122"/>
                <a:sym typeface="+mn-ea"/>
              </a:rPr>
              <a:t>      （不清空上一次的路径信息，但每次的路径之间有分隔）</a:t>
            </a:r>
            <a:endParaRPr lang="zh-CN" altLang="en-US" sz="2400" dirty="0">
              <a:latin typeface="Comic Sans MS" panose="030F0702030302020204" charset="0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4715" y="487478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功能介绍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千图海量PPT模板www.58pic.com​​">
  <a:themeElements>
    <a:clrScheme name="自定义 2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5252"/>
      </a:accent1>
      <a:accent2>
        <a:srgbClr val="525252"/>
      </a:accent2>
      <a:accent3>
        <a:srgbClr val="525252"/>
      </a:accent3>
      <a:accent4>
        <a:srgbClr val="525252"/>
      </a:accent4>
      <a:accent5>
        <a:srgbClr val="525252"/>
      </a:accent5>
      <a:accent6>
        <a:srgbClr val="525252"/>
      </a:accent6>
      <a:hlink>
        <a:srgbClr val="525252"/>
      </a:hlink>
      <a:folHlink>
        <a:srgbClr val="52525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rgbClr val="7F7F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演示</Application>
  <PresentationFormat>宽屏</PresentationFormat>
  <Paragraphs>117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明兰</vt:lpstr>
      <vt:lpstr>Open Sans</vt:lpstr>
      <vt:lpstr>Impact</vt:lpstr>
      <vt:lpstr>微软雅黑 Light</vt:lpstr>
      <vt:lpstr>Comic Sans MS</vt:lpstr>
      <vt:lpstr>Wingdings</vt:lpstr>
      <vt:lpstr>华文细黑</vt:lpstr>
      <vt:lpstr>方正正纤黑简体</vt:lpstr>
      <vt:lpstr>微软雅黑</vt:lpstr>
      <vt:lpstr>Arial Unicode MS</vt:lpstr>
      <vt:lpstr>等线 Light</vt:lpstr>
      <vt:lpstr>等线</vt:lpstr>
      <vt:lpstr>黑体</vt:lpstr>
      <vt:lpstr>Segoe Print</vt:lpstr>
      <vt:lpstr>千图海量PPT模板www.58pic.com​​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tpy</cp:lastModifiedBy>
  <cp:revision>197</cp:revision>
  <dcterms:created xsi:type="dcterms:W3CDTF">2017-05-16T12:45:00Z</dcterms:created>
  <dcterms:modified xsi:type="dcterms:W3CDTF">2021-12-30T05:56:46Z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