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6"/>
    <p:restoredTop sz="94608"/>
  </p:normalViewPr>
  <p:slideViewPr>
    <p:cSldViewPr snapToGrid="0" snapToObjects="1">
      <p:cViewPr>
        <p:scale>
          <a:sx n="98" d="100"/>
          <a:sy n="98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1A213-B9F3-CC47-9356-321DE1C49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0809A-F8A9-C34A-AD38-D93FC3A3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20640"/>
          </a:xfrm>
          <a:prstGeom prst="rect">
            <a:avLst/>
          </a:prstGeom>
          <a:solidFill>
            <a:srgbClr val="672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1" y="1122362"/>
            <a:ext cx="8040189" cy="316225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5408023"/>
            <a:ext cx="8040189" cy="1234440"/>
          </a:xfrm>
        </p:spPr>
        <p:txBody>
          <a:bodyPr>
            <a:normAutofit/>
          </a:bodyPr>
          <a:lstStyle>
            <a:lvl1pPr marL="0" indent="0" algn="l">
              <a:buNone/>
              <a:defRPr sz="18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3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60623"/>
            <a:ext cx="8451668" cy="73215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345474"/>
            <a:ext cx="8451668" cy="4805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8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3509" y="6356351"/>
            <a:ext cx="23725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509" y="273686"/>
            <a:ext cx="8451668" cy="73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509" y="1397726"/>
            <a:ext cx="8451668" cy="475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509" y="6356351"/>
            <a:ext cx="5969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General Assembly sfdat26; </a:t>
            </a:r>
            <a:r>
              <a:rPr lang="en-US" dirty="0" err="1" smtClean="0"/>
              <a:t>james.richards@trinet.com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307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8FC3E0F6-2F89-C94B-B942-FE7D2DB907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13509" y="1097281"/>
            <a:ext cx="84516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72390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bg2">
              <a:lumMod val="25000"/>
            </a:schemeClr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1" y="1122362"/>
            <a:ext cx="8040189" cy="28226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Predicting At-Risk Customers with Data Science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5460274"/>
            <a:ext cx="8040189" cy="940528"/>
          </a:xfrm>
        </p:spPr>
        <p:txBody>
          <a:bodyPr/>
          <a:lstStyle/>
          <a:p>
            <a:r>
              <a:rPr lang="en-US" sz="1600" b="1" dirty="0" smtClean="0"/>
              <a:t>James Richards</a:t>
            </a:r>
            <a:br>
              <a:rPr lang="en-US" sz="1600" b="1" dirty="0" smtClean="0"/>
            </a:br>
            <a:r>
              <a:rPr lang="en-US" sz="1600" dirty="0" smtClean="0"/>
              <a:t>General Assembly sfdat26</a:t>
            </a:r>
            <a:br>
              <a:rPr lang="en-US" sz="1600" dirty="0" smtClean="0"/>
            </a:br>
            <a:r>
              <a:rPr lang="en-US" sz="1600" dirty="0" err="1" smtClean="0"/>
              <a:t>James.richards@trinet.com</a:t>
            </a: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7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Clean up null values and data types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Continue EDA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Try </a:t>
            </a:r>
            <a:r>
              <a:rPr lang="en-US" b="0" smtClean="0"/>
              <a:t>running basic decision </a:t>
            </a:r>
            <a:r>
              <a:rPr lang="en-US" b="0" dirty="0" smtClean="0"/>
              <a:t>tree to see what features seem important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TriNet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/>
              <a:t>Founded in 1980s as an HR services firm</a:t>
            </a:r>
            <a:br>
              <a:rPr lang="en-US" sz="1600" b="0" dirty="0" smtClean="0"/>
            </a:br>
            <a:endParaRPr lang="en-US" sz="1600" b="0" dirty="0" smtClean="0"/>
          </a:p>
          <a:p>
            <a:r>
              <a:rPr lang="en-US" sz="1600" b="0" dirty="0" smtClean="0"/>
              <a:t>Outsourced HR: payroll, benefits, workers comp, and more</a:t>
            </a:r>
            <a:br>
              <a:rPr lang="en-US" sz="1600" b="0" dirty="0" smtClean="0"/>
            </a:br>
            <a:endParaRPr lang="en-US" sz="1600" b="0" dirty="0" smtClean="0"/>
          </a:p>
          <a:p>
            <a:r>
              <a:rPr lang="en-US" sz="1600" b="0" dirty="0" smtClean="0"/>
              <a:t>Went public in 2014 – NYSE: TNET</a:t>
            </a:r>
            <a:br>
              <a:rPr lang="en-US" sz="1600" b="0" dirty="0" smtClean="0"/>
            </a:br>
            <a:endParaRPr lang="en-US" sz="1600" b="0" dirty="0" smtClean="0"/>
          </a:p>
          <a:p>
            <a:r>
              <a:rPr lang="en-US" b="0" dirty="0" smtClean="0"/>
              <a:t>~13,500 clients w/ ~325,000 employees 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Diverse client base: tech startups, retail, hotels, restaurants, hedge funds, </a:t>
            </a:r>
            <a:r>
              <a:rPr lang="en-US" b="0" dirty="0" err="1" smtClean="0"/>
              <a:t>etc</a:t>
            </a:r>
            <a:r>
              <a:rPr lang="is-IS" b="0" dirty="0" smtClean="0"/>
              <a:t>…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sz="1600" b="0" dirty="0" smtClean="0"/>
              <a:t>$31BN in payroll and $3BN in health insurance premiums</a:t>
            </a:r>
            <a:br>
              <a:rPr lang="en-US" sz="1600" b="0" dirty="0" smtClean="0"/>
            </a:br>
            <a:endParaRPr lang="en-US" sz="1600" b="0" dirty="0" smtClean="0"/>
          </a:p>
          <a:p>
            <a:r>
              <a:rPr lang="en-US" b="0" dirty="0" smtClean="0"/>
              <a:t>$600MM in net revenue/year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sz="1600" b="0" dirty="0" smtClean="0"/>
              <a:t>Churn is biggest problem: ~20% of customers leave every year, leaving a $100MM revenue hole to fill before growth.</a:t>
            </a:r>
            <a:r>
              <a:rPr lang="en-US" sz="1600" b="0" dirty="0"/>
              <a:t/>
            </a:r>
            <a:br>
              <a:rPr lang="en-US" sz="1600" b="0" dirty="0"/>
            </a:br>
            <a:endParaRPr lang="en-US" sz="1600" b="0" dirty="0" smtClean="0"/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we predict </a:t>
            </a:r>
            <a:r>
              <a:rPr lang="en-US" dirty="0" smtClean="0"/>
              <a:t>at-risk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Each client is assigned to a Human Capital Consultant, or “HCC”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One HCC : 50-100 clients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6-8 HCC’s : 1 Human Capital Director, or “HCD”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Every 2 weeks, HCDs classify clients into Green, Yellow, or Red based on impressions from their HCCs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If client submits low NPS survey response, automatically classified as Red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No objective metrics around Green, Yellow, or Red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Last NPS survey went out in 2015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Only response with Red accounts is to lower price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BCG </a:t>
            </a:r>
            <a:r>
              <a:rPr lang="en-US" dirty="0" smtClean="0"/>
              <a:t>told </a:t>
            </a:r>
            <a:r>
              <a:rPr lang="en-US" dirty="0" smtClean="0"/>
              <a:t>us to predict at-risk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paid the Boston Consulting Group a lot of money in 2014 to study why clients leave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Their conclusions: churn associated with: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 smtClean="0"/>
          </a:p>
          <a:p>
            <a:pPr lvl="1"/>
            <a:r>
              <a:rPr lang="en-US" b="0" dirty="0" smtClean="0"/>
              <a:t>Payroll accuracy – % of inaccurate payrolls we run for a client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 smtClean="0"/>
              <a:t>Client growth –</a:t>
            </a:r>
            <a:r>
              <a:rPr lang="en-US" dirty="0"/>
              <a:t> </a:t>
            </a:r>
            <a:r>
              <a:rPr lang="en-US" dirty="0" smtClean="0"/>
              <a:t>% growth in headcount a client experiences in a year</a:t>
            </a:r>
            <a:br>
              <a:rPr lang="en-US" dirty="0" smtClean="0"/>
            </a:br>
            <a:endParaRPr lang="en-US" dirty="0" smtClean="0"/>
          </a:p>
          <a:p>
            <a:r>
              <a:rPr lang="en-US" b="0" dirty="0" smtClean="0"/>
              <a:t>Recommendation: 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 smtClean="0"/>
              <a:t>Fix payroll accuracy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0" dirty="0" smtClean="0"/>
              <a:t>Focus HCC and HCD time on clients who are growing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BCG recommendation is essentially </a:t>
            </a:r>
            <a:r>
              <a:rPr lang="en-US" b="0" dirty="0" smtClean="0"/>
              <a:t>a high-bias, low variance </a:t>
            </a:r>
            <a:r>
              <a:rPr lang="en-US" b="0" dirty="0" smtClean="0"/>
              <a:t>model. 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Does </a:t>
            </a:r>
            <a:r>
              <a:rPr lang="en-US" b="0" dirty="0" smtClean="0"/>
              <a:t>that fit the data</a:t>
            </a:r>
            <a:r>
              <a:rPr lang="en-US" b="0" dirty="0" smtClean="0"/>
              <a:t>?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 smtClean="0"/>
              <a:t>Hedge funds rarely experience any growth in headcount but still churn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0" dirty="0" smtClean="0"/>
              <a:t>Many clients with 100% payroll accuracy churn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 smtClean="0"/>
              <a:t>No comment as to importance of other features: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b="0" dirty="0" smtClean="0"/>
              <a:t>Client type/industry</a:t>
            </a:r>
            <a:br>
              <a:rPr lang="en-US" b="0" dirty="0" smtClean="0"/>
            </a:br>
            <a:endParaRPr lang="en-US" b="0" dirty="0" smtClean="0"/>
          </a:p>
          <a:p>
            <a:pPr lvl="2"/>
            <a:r>
              <a:rPr lang="en-US" dirty="0" smtClean="0"/>
              <a:t>Non-payroll issues – e.g., software bugs, 401k screw ups, </a:t>
            </a:r>
            <a:r>
              <a:rPr lang="en-US" dirty="0" err="1" smtClean="0"/>
              <a:t>etc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  <a:p>
            <a:pPr lvl="2"/>
            <a:r>
              <a:rPr lang="en-US" dirty="0" smtClean="0"/>
              <a:t>Pricing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b="0" dirty="0" smtClean="0"/>
              <a:t>Tenure</a:t>
            </a:r>
            <a:br>
              <a:rPr lang="en-US" b="0" dirty="0" smtClean="0"/>
            </a:br>
            <a:endParaRPr lang="en-US" b="0" dirty="0" smtClean="0"/>
          </a:p>
          <a:p>
            <a:pPr lvl="2"/>
            <a:r>
              <a:rPr lang="en-US" dirty="0" smtClean="0"/>
              <a:t>Medical claims/cost of insurance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data science to predict at-risk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Data set: 2 years of customer data by account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Questions to answer: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 smtClean="0"/>
              <a:t>Can we build a model to classify accounts into “likely to churn” and “not likely to churn”?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0" dirty="0" smtClean="0"/>
              <a:t>What features/combination of features are correlated with churn?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smtClean="0"/>
              <a:t>Potential models:</a:t>
            </a:r>
            <a:br>
              <a:rPr lang="en-US" b="0" dirty="0" smtClean="0"/>
            </a:br>
            <a:endParaRPr lang="en-US" b="0" dirty="0" smtClean="0"/>
          </a:p>
          <a:p>
            <a:pPr lvl="1"/>
            <a:r>
              <a:rPr lang="en-US" dirty="0"/>
              <a:t>Logistic Regression – for probability to </a:t>
            </a:r>
            <a:r>
              <a:rPr lang="en-US" dirty="0" smtClean="0"/>
              <a:t>churn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Naïve Bayes – to account for conditional probability based on certain features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Random Forest – to classify into “likely” or “not likely” buckets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268186"/>
            <a:ext cx="8457600" cy="1318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2861855"/>
            <a:ext cx="8399417" cy="26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(cont’d)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263803"/>
            <a:ext cx="8530046" cy="561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960903"/>
            <a:ext cx="8352513" cy="42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(cont’d)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 sfdat26; james.richards@trinet.com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E0F6-2F89-C94B-B942-FE7D2DB907E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237"/>
            <a:ext cx="8190411" cy="40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169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Helvetica Neue</vt:lpstr>
      <vt:lpstr>Arial</vt:lpstr>
      <vt:lpstr>Office Theme</vt:lpstr>
      <vt:lpstr>Predicting At-Risk Customers with Data Science</vt:lpstr>
      <vt:lpstr>About TriNet</vt:lpstr>
      <vt:lpstr>How we predict at-risk accounts</vt:lpstr>
      <vt:lpstr>How BCG told us to predict at-risk accounts</vt:lpstr>
      <vt:lpstr>Problems</vt:lpstr>
      <vt:lpstr>Using data science to predict at-risk accounts</vt:lpstr>
      <vt:lpstr>Exploratory data analysis</vt:lpstr>
      <vt:lpstr>Exploratory data analysis (cont’d)</vt:lpstr>
      <vt:lpstr>Exploratory data analysis (cont’d)</vt:lpstr>
      <vt:lpstr>Next steps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At-Risk Accounts</dc:title>
  <dc:creator>James Richards</dc:creator>
  <cp:lastModifiedBy>James Richards</cp:lastModifiedBy>
  <cp:revision>36</cp:revision>
  <dcterms:created xsi:type="dcterms:W3CDTF">2016-09-22T15:17:20Z</dcterms:created>
  <dcterms:modified xsi:type="dcterms:W3CDTF">2016-09-25T21:04:36Z</dcterms:modified>
</cp:coreProperties>
</file>