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397" r:id="rId5"/>
    <p:sldId id="259" r:id="rId6"/>
    <p:sldId id="386" r:id="rId7"/>
    <p:sldId id="387" r:id="rId8"/>
    <p:sldId id="267" r:id="rId9"/>
    <p:sldId id="268" r:id="rId10"/>
    <p:sldId id="289" r:id="rId11"/>
    <p:sldId id="293" r:id="rId12"/>
    <p:sldId id="394" r:id="rId13"/>
    <p:sldId id="385" r:id="rId14"/>
    <p:sldId id="389" r:id="rId15"/>
    <p:sldId id="390" r:id="rId16"/>
    <p:sldId id="391" r:id="rId17"/>
    <p:sldId id="392" r:id="rId18"/>
    <p:sldId id="291" r:id="rId19"/>
    <p:sldId id="292" r:id="rId20"/>
    <p:sldId id="395" r:id="rId21"/>
    <p:sldId id="398" r:id="rId22"/>
    <p:sldId id="399" r:id="rId23"/>
    <p:sldId id="403" r:id="rId24"/>
    <p:sldId id="401" r:id="rId25"/>
    <p:sldId id="402" r:id="rId26"/>
    <p:sldId id="404" r:id="rId27"/>
    <p:sldId id="405" r:id="rId28"/>
    <p:sldId id="408" r:id="rId29"/>
    <p:sldId id="406" r:id="rId30"/>
    <p:sldId id="407" r:id="rId31"/>
    <p:sldId id="409" r:id="rId32"/>
    <p:sldId id="411" r:id="rId33"/>
    <p:sldId id="412" r:id="rId34"/>
    <p:sldId id="396" r:id="rId35"/>
    <p:sldId id="413" r:id="rId36"/>
    <p:sldId id="417" r:id="rId37"/>
    <p:sldId id="414" r:id="rId38"/>
    <p:sldId id="416" r:id="rId39"/>
    <p:sldId id="400" r:id="rId40"/>
    <p:sldId id="388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06AC6-0449-4BD6-A51A-90ED697B54EE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1D5FC-F1CC-4723-B3E5-C32528FD9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vemos o</a:t>
            </a:r>
            <a:r>
              <a:rPr lang="pt-BR" baseline="0" dirty="0"/>
              <a:t> campo de saturações e a </a:t>
            </a:r>
            <a:r>
              <a:rPr lang="pt-BR" dirty="0"/>
              <a:t>adaptação da malha ao longo da</a:t>
            </a:r>
            <a:r>
              <a:rPr lang="pt-BR" baseline="0" dirty="0"/>
              <a:t> simulação, </a:t>
            </a:r>
          </a:p>
          <a:p>
            <a:r>
              <a:rPr lang="pt-BR" baseline="0" dirty="0"/>
              <a:t>Destacamos os volumes mantidos na escala fina e vemos que estes acompanham a frente de saturação</a:t>
            </a:r>
          </a:p>
          <a:p>
            <a:r>
              <a:rPr lang="pt-BR" baseline="0" dirty="0"/>
              <a:t>Além disso, vemos que a solução na escala NU-ADM apresenta uma boa aproximação em relação à solução direta na escala fina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58BD5-94FE-4E1B-84B6-8C93192CD0A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5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7F70F-50F5-953E-B4FF-135B9785A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893129-D95E-5899-93F0-D0746A3AB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08F80-9186-C155-B7B4-5AA557C0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9F97D-2349-8C26-B65C-63672B0F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DE4A3-C199-09DB-D7EE-FAA2D688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27CA1-9904-3766-0D79-33897094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9AB13F-48CA-E8D4-C010-13139D1A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CCF58-D3A3-F0A4-2FBB-72895052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10F46-476F-846C-1F3B-A74F9610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4294F-6092-345F-68A8-CCEA9CF8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7FEEE2-622A-88E4-B23E-940D5251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C0D149-AC8C-054E-4F5E-89730CA0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4ED18-95E8-1B6A-C5DF-ADA9F1D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1831A-2E6A-9675-D333-F451CE2C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6FE25-E4C2-7A38-EC16-67A207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17D9-D7DA-6D4A-EC4C-58D07F11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CA82B-E1F1-8CB4-9F73-EA84D4F3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21D7A-802A-DAE4-A1E9-CE6BABC9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4F1D6-7815-7CB8-D3F1-23CFC32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72AA1-C048-B2A8-9E4F-8AC82BE4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92653-103D-BAE3-15C0-18A39359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2AE89-64CA-CC62-3517-6E0104D8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75A27-EC06-449E-C80F-83F6A2ED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34803-F6D0-375D-A3DA-9BD0340F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83C50-FE0F-5ABE-257D-4DAB0EA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BAB19-6F90-B737-4F4E-8F6BB60B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82982-DF16-329A-9EFB-DC3E31EDD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565DB-A463-B766-3220-B46D759A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7BA398-1E8F-57D7-7F1C-26A53E42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615860-9E40-DD7F-7D6A-4D852D91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6D70C-CBEE-7BE5-EC5F-F26207B4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3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A2211-C21D-9BD4-3037-AE1BB2E1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597C7-ECB0-549F-B9EB-E2BAE4CA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AC2ABD-74E7-DD36-5684-65722BD6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28F981-49CC-ED51-0214-E256BAC93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1CE1F2-4BAA-B7A7-6C75-04BCC0170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3F07E0-55E0-C239-517C-FD8D4B5A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0DFE9-0866-300F-D2AD-2D65F475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5E4EDF-4536-06DD-B7E0-E5ADC4BF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9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ED103-31E5-EE0F-206A-B617BCB1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197ACA-0ECB-8B3E-338E-B7E746C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D9FF2A-FFAC-D3ED-4DB1-E9BA851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29B794-7E34-34FE-DDD5-EC4F3B2D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24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4609D4-D5A5-EE29-6591-9BA441EC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7E1618-83A7-CFE6-4B8B-F7EF2798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42315B-B330-69A2-74C8-A8670D26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A27B0-955B-93D2-2138-50D3E41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3955-43D9-FD52-9342-4CD77686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C6F94-224E-C2F1-5C8C-8B0E07410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0D65A-AFDC-87C4-C014-10DFD759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CEF9E9-59D8-1900-F3A4-0D8B621B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85481-B03F-2C46-0A90-C4A4AE7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DAE88-2642-258C-E240-E27D250C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DE7032-DDDB-19D2-6034-54555690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D9376B-CD0C-4467-212A-5ED82C0F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3AFE1A-6378-7493-AC95-2A7686FF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F55CB2-2FE9-21BB-A8EF-5BF16F1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94760D-D891-4542-4D87-1B29509D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45E915-6058-39B5-886B-8B7579E5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12E50A-9A62-38FB-1F71-290D4591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B76CE-346E-64BC-5CC7-BB09469FD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0D6C-78B0-46FF-935F-6F37F493721D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49C1-BD0B-56B7-5A48-17428273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27CD7-D78F-3FBC-BCA3-3826AE81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47D0-A5F8-4DBC-BF26-ABFF28B60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5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01F5-27E1-3F64-FB84-0536DD83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6513"/>
            <a:ext cx="9144000" cy="2387600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EDS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09DCD2-4BA8-B612-8324-3034F2BB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5091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Paulo Rodrigues de Andrade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2B678B-AFFD-33D4-3D37-24DCA87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01" y="174838"/>
            <a:ext cx="971687" cy="10968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ADA464-3939-F021-878F-2042F653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0" y="95323"/>
            <a:ext cx="1322659" cy="13226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5829E2-FE22-2FB2-AF5A-EB456EBBD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6" y="4916330"/>
            <a:ext cx="1096814" cy="16386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B56E44-3309-F8E2-13B5-FE3346E7C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55" y="5135562"/>
            <a:ext cx="1295400" cy="12001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882DC3-DB59-6C06-968C-47DC1150F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13" y="5003714"/>
            <a:ext cx="1957367" cy="14709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CE01089-6645-F2AB-1F41-8067BCD7A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37" y="5094080"/>
            <a:ext cx="1313277" cy="13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Multiescala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/ADM/NU-ADM</a:t>
            </a:r>
            <a:endParaRPr lang="en-US" dirty="0"/>
          </a:p>
        </p:txBody>
      </p:sp>
      <p:pic>
        <p:nvPicPr>
          <p:cNvPr id="14" name="Imagem 22">
            <a:extLst>
              <a:ext uri="{FF2B5EF4-FFF2-40B4-BE49-F238E27FC236}">
                <a16:creationId xmlns:a16="http://schemas.microsoft.com/office/drawing/2014/main" id="{B0958182-BEF3-2301-E31F-795A5996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2437058" y="1579176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</p:spTree>
    <p:extLst>
      <p:ext uri="{BB962C8B-B14F-4D97-AF65-F5344CB8AC3E}">
        <p14:creationId xmlns:p14="http://schemas.microsoft.com/office/powerpoint/2010/main" val="302413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Multiescala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/ADM/NU-ADM</a:t>
            </a:r>
            <a:endParaRPr lang="en-US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16742DF-69E6-49CD-87D6-DEE3B56C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824"/>
            <a:ext cx="4937185" cy="48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</a:t>
            </a:r>
            <a:r>
              <a:rPr lang="pt-BR" dirty="0" err="1">
                <a:latin typeface="Times New Roman"/>
                <a:cs typeface="Calibri" panose="020F0502020204030204"/>
              </a:rPr>
              <a:t>Multiescala</a:t>
            </a:r>
            <a:endParaRPr lang="pt-BR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6034666" y="3111359"/>
            <a:ext cx="35864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Pressure of coarse mesh volumes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E4F4-75D6-4201-B1D1-7AFA4FB72E5B}"/>
              </a:ext>
            </a:extLst>
          </p:cNvPr>
          <p:cNvSpPr txBox="1"/>
          <p:nvPr/>
        </p:nvSpPr>
        <p:spPr>
          <a:xfrm>
            <a:off x="6034666" y="3574899"/>
            <a:ext cx="24718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Multiscale pressure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E03B426-5169-A3E8-71DF-D652664FAC08}"/>
              </a:ext>
            </a:extLst>
          </p:cNvPr>
          <p:cNvGrpSpPr/>
          <p:nvPr/>
        </p:nvGrpSpPr>
        <p:grpSpPr>
          <a:xfrm>
            <a:off x="1084257" y="3296025"/>
            <a:ext cx="2732369" cy="2505049"/>
            <a:chOff x="1411287" y="3590868"/>
            <a:chExt cx="1876425" cy="1722890"/>
          </a:xfrm>
        </p:grpSpPr>
        <p:pic>
          <p:nvPicPr>
            <p:cNvPr id="3" name="Imagem 5">
              <a:extLst>
                <a:ext uri="{FF2B5EF4-FFF2-40B4-BE49-F238E27FC236}">
                  <a16:creationId xmlns:a16="http://schemas.microsoft.com/office/drawing/2014/main" id="{EF8FDBBF-10A0-43D6-95D3-26DB1DBE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179" y="3590868"/>
              <a:ext cx="1714500" cy="304800"/>
            </a:xfrm>
            <a:prstGeom prst="rect">
              <a:avLst/>
            </a:prstGeom>
          </p:spPr>
        </p:pic>
        <p:pic>
          <p:nvPicPr>
            <p:cNvPr id="8" name="Imagem 8" descr="Desenho com traços pretos em fundo branco&#10;&#10;Descrição gerada com alta confiança">
              <a:extLst>
                <a:ext uri="{FF2B5EF4-FFF2-40B4-BE49-F238E27FC236}">
                  <a16:creationId xmlns:a16="http://schemas.microsoft.com/office/drawing/2014/main" id="{ABE7B3B7-2B3A-4C5E-8EA8-C1868069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830" y="4017381"/>
              <a:ext cx="1482272" cy="322633"/>
            </a:xfrm>
            <a:prstGeom prst="rect">
              <a:avLst/>
            </a:prstGeom>
          </p:spPr>
        </p:pic>
        <p:pic>
          <p:nvPicPr>
            <p:cNvPr id="12" name="Imagem 14">
              <a:extLst>
                <a:ext uri="{FF2B5EF4-FFF2-40B4-BE49-F238E27FC236}">
                  <a16:creationId xmlns:a16="http://schemas.microsoft.com/office/drawing/2014/main" id="{A9002AF1-901D-4521-AF7C-84A793CE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287" y="4525224"/>
              <a:ext cx="1876425" cy="304800"/>
            </a:xfrm>
            <a:prstGeom prst="rect">
              <a:avLst/>
            </a:prstGeom>
          </p:spPr>
        </p:pic>
        <p:pic>
          <p:nvPicPr>
            <p:cNvPr id="17" name="Imagem 18">
              <a:extLst>
                <a:ext uri="{FF2B5EF4-FFF2-40B4-BE49-F238E27FC236}">
                  <a16:creationId xmlns:a16="http://schemas.microsoft.com/office/drawing/2014/main" id="{E9E6CB6E-21E7-4CC9-AAB4-26F6B71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04" y="5075633"/>
              <a:ext cx="1009650" cy="238125"/>
            </a:xfrm>
            <a:prstGeom prst="rect">
              <a:avLst/>
            </a:prstGeom>
          </p:spPr>
        </p:pic>
      </p:grpSp>
      <p:pic>
        <p:nvPicPr>
          <p:cNvPr id="21" name="Imagem 22">
            <a:extLst>
              <a:ext uri="{FF2B5EF4-FFF2-40B4-BE49-F238E27FC236}">
                <a16:creationId xmlns:a16="http://schemas.microsoft.com/office/drawing/2014/main" id="{16640695-6E47-4586-8145-47D9ACE6A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74" y="3181786"/>
            <a:ext cx="228600" cy="238125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94F43634-B60F-47CE-8202-CC4B81AAD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361" y="3680715"/>
            <a:ext cx="352425" cy="238125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DFC857D-4916-7F2C-52A6-FBF89781D625}"/>
              </a:ext>
            </a:extLst>
          </p:cNvPr>
          <p:cNvGrpSpPr/>
          <p:nvPr/>
        </p:nvGrpSpPr>
        <p:grpSpPr>
          <a:xfrm>
            <a:off x="6388436" y="4421572"/>
            <a:ext cx="1971614" cy="1206387"/>
            <a:chOff x="6302422" y="4611318"/>
            <a:chExt cx="1362075" cy="858158"/>
          </a:xfrm>
        </p:grpSpPr>
        <p:pic>
          <p:nvPicPr>
            <p:cNvPr id="26" name="Imagem 26">
              <a:extLst>
                <a:ext uri="{FF2B5EF4-FFF2-40B4-BE49-F238E27FC236}">
                  <a16:creationId xmlns:a16="http://schemas.microsoft.com/office/drawing/2014/main" id="{8BCFBA2D-D232-41DB-90E5-609A1A63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2422" y="4611318"/>
              <a:ext cx="1362075" cy="304800"/>
            </a:xfrm>
            <a:prstGeom prst="rect">
              <a:avLst/>
            </a:prstGeom>
          </p:spPr>
        </p:pic>
        <p:pic>
          <p:nvPicPr>
            <p:cNvPr id="28" name="Imagem 28">
              <a:extLst>
                <a:ext uri="{FF2B5EF4-FFF2-40B4-BE49-F238E27FC236}">
                  <a16:creationId xmlns:a16="http://schemas.microsoft.com/office/drawing/2014/main" id="{355DFCA6-6DCB-43F7-A27D-BB112AF8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4348" y="5164676"/>
              <a:ext cx="1038225" cy="304800"/>
            </a:xfrm>
            <a:prstGeom prst="rect">
              <a:avLst/>
            </a:prstGeom>
          </p:spPr>
        </p:pic>
      </p:grp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B27CC09C-7D47-FEC8-6344-9E9448D6165C}"/>
              </a:ext>
            </a:extLst>
          </p:cNvPr>
          <p:cNvSpPr txBox="1">
            <a:spLocks/>
          </p:cNvSpPr>
          <p:nvPr/>
        </p:nvSpPr>
        <p:spPr>
          <a:xfrm>
            <a:off x="1148843" y="5801074"/>
            <a:ext cx="2570729" cy="983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>
                <a:latin typeface="Times New Roman"/>
                <a:cs typeface="Calibri" panose="020F0502020204030204"/>
              </a:rPr>
              <a:t>Solução na escala grossa: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>
                <a:latin typeface="Times New Roman"/>
                <a:cs typeface="Calibri" panose="020F0502020204030204"/>
              </a:rPr>
              <a:t>número menor de graus de liberdade</a:t>
            </a:r>
          </a:p>
        </p:txBody>
      </p:sp>
      <p:pic>
        <p:nvPicPr>
          <p:cNvPr id="5" name="Imagem 22">
            <a:extLst>
              <a:ext uri="{FF2B5EF4-FFF2-40B4-BE49-F238E27FC236}">
                <a16:creationId xmlns:a16="http://schemas.microsoft.com/office/drawing/2014/main" id="{29EF3C1E-8F14-BA7A-C300-F5CD3C5A0F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CEB112F9-ACEF-46D8-8AAE-4FA6BCD40F0E}"/>
              </a:ext>
            </a:extLst>
          </p:cNvPr>
          <p:cNvSpPr txBox="1">
            <a:spLocks/>
          </p:cNvSpPr>
          <p:nvPr/>
        </p:nvSpPr>
        <p:spPr>
          <a:xfrm>
            <a:off x="2437058" y="1579176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30719E-A7D1-E274-FEB0-6464401635BA}"/>
              </a:ext>
            </a:extLst>
          </p:cNvPr>
          <p:cNvSpPr txBox="1">
            <a:spLocks/>
          </p:cNvSpPr>
          <p:nvPr/>
        </p:nvSpPr>
        <p:spPr>
          <a:xfrm>
            <a:off x="9173408" y="4380614"/>
            <a:ext cx="1969131" cy="7430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Prolongamento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95B0BC1-A000-45BE-56DC-5C3CD84C854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360050" y="4635814"/>
            <a:ext cx="810875" cy="1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D6D537-5275-2BFE-6CF1-04133D242D39}"/>
              </a:ext>
            </a:extLst>
          </p:cNvPr>
          <p:cNvSpPr txBox="1">
            <a:spLocks/>
          </p:cNvSpPr>
          <p:nvPr/>
        </p:nvSpPr>
        <p:spPr>
          <a:xfrm>
            <a:off x="6843305" y="6041864"/>
            <a:ext cx="1969131" cy="743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Restrição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0E0C641-9C35-0E5F-89D8-630D8C0E4A20}"/>
              </a:ext>
            </a:extLst>
          </p:cNvPr>
          <p:cNvCxnSpPr>
            <a:cxnSpLocks/>
          </p:cNvCxnSpPr>
          <p:nvPr/>
        </p:nvCxnSpPr>
        <p:spPr>
          <a:xfrm>
            <a:off x="7541701" y="5681358"/>
            <a:ext cx="0" cy="29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3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Multiescala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/ADM/NU-ADM</a:t>
            </a:r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6DAEED8-F621-02C7-AE7D-50FA0F2A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27" y="1487763"/>
            <a:ext cx="6806162" cy="365408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1EE6F0-C26E-3CF3-898A-3EB357AF6480}"/>
              </a:ext>
            </a:extLst>
          </p:cNvPr>
          <p:cNvSpPr txBox="1"/>
          <p:nvPr/>
        </p:nvSpPr>
        <p:spPr>
          <a:xfrm>
            <a:off x="3792712" y="5664674"/>
            <a:ext cx="2811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Times New Roman"/>
                <a:cs typeface="Calibri"/>
              </a:rPr>
              <a:t>Fonte: Santos et al (2022)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6EE19A-0AD1-C06B-4AD8-B3FADD67D454}"/>
              </a:ext>
            </a:extLst>
          </p:cNvPr>
          <p:cNvSpPr txBox="1"/>
          <p:nvPr/>
        </p:nvSpPr>
        <p:spPr>
          <a:xfrm>
            <a:off x="1583427" y="5141843"/>
            <a:ext cx="1978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Times New Roman"/>
                <a:cs typeface="Calibri"/>
              </a:rPr>
              <a:t>ADM </a:t>
            </a:r>
            <a:r>
              <a:rPr lang="pt-BR" dirty="0" err="1">
                <a:latin typeface="Times New Roman"/>
                <a:cs typeface="Calibri"/>
              </a:rPr>
              <a:t>pressure</a:t>
            </a:r>
            <a:endParaRPr lang="pt-BR" dirty="0">
              <a:latin typeface="Times New Roman"/>
              <a:cs typeface="Calibri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F069C68-4664-76B9-EC5B-934F4318F005}"/>
              </a:ext>
            </a:extLst>
          </p:cNvPr>
          <p:cNvSpPr txBox="1"/>
          <p:nvPr/>
        </p:nvSpPr>
        <p:spPr>
          <a:xfrm>
            <a:off x="3997203" y="5141843"/>
            <a:ext cx="1978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Times New Roman"/>
                <a:cs typeface="Calibri"/>
              </a:rPr>
              <a:t>Fine-</a:t>
            </a:r>
            <a:r>
              <a:rPr lang="pt-BR" dirty="0" err="1">
                <a:latin typeface="Times New Roman"/>
                <a:cs typeface="Calibri"/>
              </a:rPr>
              <a:t>scale</a:t>
            </a:r>
            <a:r>
              <a:rPr lang="pt-BR" dirty="0">
                <a:latin typeface="Times New Roman"/>
                <a:cs typeface="Calibri"/>
              </a:rPr>
              <a:t> </a:t>
            </a:r>
            <a:r>
              <a:rPr lang="pt-BR" dirty="0" err="1">
                <a:latin typeface="Times New Roman"/>
                <a:cs typeface="Calibri"/>
              </a:rPr>
              <a:t>pressure</a:t>
            </a:r>
            <a:endParaRPr lang="pt-BR" dirty="0">
              <a:latin typeface="Times New Roman"/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595CA5-7CE9-A09C-034C-B393EBEA460E}"/>
              </a:ext>
            </a:extLst>
          </p:cNvPr>
          <p:cNvSpPr txBox="1"/>
          <p:nvPr/>
        </p:nvSpPr>
        <p:spPr>
          <a:xfrm>
            <a:off x="6392339" y="5167482"/>
            <a:ext cx="1978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Times New Roman"/>
                <a:cs typeface="Calibri"/>
              </a:rPr>
              <a:t>NU-ADM </a:t>
            </a:r>
            <a:r>
              <a:rPr lang="pt-BR" dirty="0" err="1">
                <a:latin typeface="Times New Roman"/>
                <a:cs typeface="Calibri"/>
              </a:rPr>
              <a:t>pressure</a:t>
            </a:r>
            <a:endParaRPr lang="pt-BR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94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6C18A2A-4185-0F42-C928-92CCC30C23A9}"/>
              </a:ext>
            </a:extLst>
          </p:cNvPr>
          <p:cNvGrpSpPr/>
          <p:nvPr/>
        </p:nvGrpSpPr>
        <p:grpSpPr>
          <a:xfrm>
            <a:off x="5076933" y="1273219"/>
            <a:ext cx="6098024" cy="4925921"/>
            <a:chOff x="2978808" y="1810467"/>
            <a:chExt cx="6098024" cy="492592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8792488-81B3-4ED0-0D8F-6742CB75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712" y="3578968"/>
              <a:ext cx="5362575" cy="149542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128124-92E3-E17B-4708-847BF9540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194" y="5260013"/>
              <a:ext cx="5362575" cy="1476375"/>
            </a:xfrm>
            <a:prstGeom prst="rect">
              <a:avLst/>
            </a:prstGeom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C455E71-92F4-9FB0-288A-8C089443B337}"/>
                </a:ext>
              </a:extLst>
            </p:cNvPr>
            <p:cNvGrpSpPr/>
            <p:nvPr/>
          </p:nvGrpSpPr>
          <p:grpSpPr>
            <a:xfrm>
              <a:off x="2978808" y="1810467"/>
              <a:ext cx="6098024" cy="1957482"/>
              <a:chOff x="3005842" y="899960"/>
              <a:chExt cx="6098024" cy="1957482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F7E7BC30-74BF-51CB-F1A9-B52A40DB6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83" t="-491" r="183" b="1922"/>
              <a:stretch/>
            </p:blipFill>
            <p:spPr>
              <a:xfrm>
                <a:off x="3414712" y="1092601"/>
                <a:ext cx="5362575" cy="1530570"/>
              </a:xfrm>
              <a:prstGeom prst="rect">
                <a:avLst/>
              </a:prstGeom>
            </p:spPr>
          </p:pic>
          <p:sp>
            <p:nvSpPr>
              <p:cNvPr id="11" name="Seta para cima 100">
                <a:extLst>
                  <a:ext uri="{FF2B5EF4-FFF2-40B4-BE49-F238E27FC236}">
                    <a16:creationId xmlns:a16="http://schemas.microsoft.com/office/drawing/2014/main" id="{153074E3-02EA-61DF-DA36-F00F3726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15923">
                <a:off x="8664953" y="899960"/>
                <a:ext cx="438913" cy="291976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254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12" name="Seta para cima 6">
                <a:extLst>
                  <a:ext uri="{FF2B5EF4-FFF2-40B4-BE49-F238E27FC236}">
                    <a16:creationId xmlns:a16="http://schemas.microsoft.com/office/drawing/2014/main" id="{A6C51994-FEDA-892D-4BDE-11F2212F3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095825">
                <a:off x="3028144" y="2497888"/>
                <a:ext cx="337252" cy="381855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100000"/>
                  <a:lumOff val="0"/>
                </a:schemeClr>
              </a:solidFill>
              <a:ln w="2540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E5E693-5AC4-7F14-3F40-DFF4478E0328}"/>
              </a:ext>
            </a:extLst>
          </p:cNvPr>
          <p:cNvSpPr txBox="1"/>
          <p:nvPr/>
        </p:nvSpPr>
        <p:spPr>
          <a:xfrm>
            <a:off x="4702321" y="461635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FIM-NU-ADM TPFA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F9D003-24AF-0675-971B-C49FD9A9BB4D}"/>
              </a:ext>
            </a:extLst>
          </p:cNvPr>
          <p:cNvSpPr txBox="1"/>
          <p:nvPr/>
        </p:nvSpPr>
        <p:spPr>
          <a:xfrm>
            <a:off x="1299344" y="1811951"/>
            <a:ext cx="4440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Permeability field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Direct simulation on Finescale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-   NU-ADM Solution</a:t>
            </a:r>
          </a:p>
        </p:txBody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id="{CBC98139-5107-A693-E9F1-D3C3C080B37D}"/>
              </a:ext>
            </a:extLst>
          </p:cNvPr>
          <p:cNvSpPr/>
          <p:nvPr/>
        </p:nvSpPr>
        <p:spPr>
          <a:xfrm>
            <a:off x="454923" y="1080121"/>
            <a:ext cx="875533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pc="-1" dirty="0">
                <a:solidFill>
                  <a:srgbClr val="000000"/>
                </a:solidFill>
                <a:latin typeface="Calibri Light"/>
                <a:ea typeface="DejaVu Sans"/>
              </a:rPr>
              <a:t>Two phase example: Upper layer of the CSP-SPE-10 (Water saturation)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spc="-1" dirty="0">
              <a:solidFill>
                <a:srgbClr val="000000"/>
              </a:solidFill>
              <a:latin typeface="Calibri Light"/>
              <a:ea typeface="DejaVu San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2EF094-4E94-F57A-7850-E3FDA003AA15}"/>
              </a:ext>
            </a:extLst>
          </p:cNvPr>
          <p:cNvSpPr txBox="1"/>
          <p:nvPr/>
        </p:nvSpPr>
        <p:spPr>
          <a:xfrm>
            <a:off x="4702321" y="6384760"/>
            <a:ext cx="3966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Times New Roman"/>
                <a:cs typeface="Calibri"/>
              </a:rPr>
              <a:t>Fonte: Santos, Carvalho, Lyra (2022)</a:t>
            </a:r>
          </a:p>
        </p:txBody>
      </p:sp>
    </p:spTree>
    <p:extLst>
      <p:ext uri="{BB962C8B-B14F-4D97-AF65-F5344CB8AC3E}">
        <p14:creationId xmlns:p14="http://schemas.microsoft.com/office/powerpoint/2010/main" val="89583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4901703" y="1270239"/>
            <a:ext cx="3241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Viscosidade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864705" y="1484457"/>
            <a:ext cx="2148194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Lei de Darcy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/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48">
            <a:extLst>
              <a:ext uri="{FF2B5EF4-FFF2-40B4-BE49-F238E27FC236}">
                <a16:creationId xmlns:a16="http://schemas.microsoft.com/office/drawing/2014/main" id="{A3DC0AC0-F5A0-9A5B-9A27-7065F271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4" y="1371538"/>
            <a:ext cx="191745" cy="242877"/>
          </a:xfrm>
          <a:prstGeom prst="rect">
            <a:avLst/>
          </a:prstGeom>
        </p:spPr>
      </p:pic>
      <p:pic>
        <p:nvPicPr>
          <p:cNvPr id="23" name="Imagem 56">
            <a:extLst>
              <a:ext uri="{FF2B5EF4-FFF2-40B4-BE49-F238E27FC236}">
                <a16:creationId xmlns:a16="http://schemas.microsoft.com/office/drawing/2014/main" id="{841638F8-29A3-326B-F7AF-25FED6FE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26" y="1798025"/>
            <a:ext cx="242877" cy="472971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64C26B3A-1B6A-7AA6-EF10-E00B3D643E49}"/>
              </a:ext>
            </a:extLst>
          </p:cNvPr>
          <p:cNvSpPr txBox="1"/>
          <p:nvPr/>
        </p:nvSpPr>
        <p:spPr>
          <a:xfrm>
            <a:off x="4901703" y="1748457"/>
            <a:ext cx="35792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Tensor </a:t>
            </a:r>
            <a:r>
              <a:rPr lang="en-US" sz="2000" dirty="0" err="1">
                <a:latin typeface="Times New Roman"/>
                <a:cs typeface="Times New Roman"/>
              </a:rPr>
              <a:t>permeabilidade</a:t>
            </a:r>
            <a:r>
              <a:rPr lang="en-US" sz="2000" dirty="0">
                <a:latin typeface="Times New Roman"/>
                <a:cs typeface="Times New Roman"/>
              </a:rPr>
              <a:t> da </a:t>
            </a:r>
            <a:r>
              <a:rPr lang="en-US" sz="2000" dirty="0" err="1">
                <a:latin typeface="Times New Roman"/>
                <a:cs typeface="Times New Roman"/>
              </a:rPr>
              <a:t>rocha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70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4901703" y="1270239"/>
            <a:ext cx="3241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Viscosidade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864705" y="1484457"/>
            <a:ext cx="2148194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Lei de Darcy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/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48">
            <a:extLst>
              <a:ext uri="{FF2B5EF4-FFF2-40B4-BE49-F238E27FC236}">
                <a16:creationId xmlns:a16="http://schemas.microsoft.com/office/drawing/2014/main" id="{A3DC0AC0-F5A0-9A5B-9A27-7065F271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4" y="1371538"/>
            <a:ext cx="191745" cy="242877"/>
          </a:xfrm>
          <a:prstGeom prst="rect">
            <a:avLst/>
          </a:prstGeom>
        </p:spPr>
      </p:pic>
      <p:pic>
        <p:nvPicPr>
          <p:cNvPr id="23" name="Imagem 56">
            <a:extLst>
              <a:ext uri="{FF2B5EF4-FFF2-40B4-BE49-F238E27FC236}">
                <a16:creationId xmlns:a16="http://schemas.microsoft.com/office/drawing/2014/main" id="{841638F8-29A3-326B-F7AF-25FED6FE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26" y="1798025"/>
            <a:ext cx="242877" cy="472971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64C26B3A-1B6A-7AA6-EF10-E00B3D643E49}"/>
              </a:ext>
            </a:extLst>
          </p:cNvPr>
          <p:cNvSpPr txBox="1"/>
          <p:nvPr/>
        </p:nvSpPr>
        <p:spPr>
          <a:xfrm>
            <a:off x="4901703" y="1748457"/>
            <a:ext cx="35792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Tensor </a:t>
            </a:r>
            <a:r>
              <a:rPr lang="en-US" sz="2000" dirty="0" err="1">
                <a:latin typeface="Times New Roman"/>
                <a:cs typeface="Times New Roman"/>
              </a:rPr>
              <a:t>permeabilidade</a:t>
            </a:r>
            <a:r>
              <a:rPr lang="en-US" sz="2000" dirty="0">
                <a:latin typeface="Times New Roman"/>
                <a:cs typeface="Times New Roman"/>
              </a:rPr>
              <a:t> da </a:t>
            </a:r>
            <a:r>
              <a:rPr lang="en-US" sz="2000" dirty="0" err="1">
                <a:latin typeface="Times New Roman"/>
                <a:cs typeface="Times New Roman"/>
              </a:rPr>
              <a:t>rocha</a:t>
            </a:r>
            <a:endParaRPr lang="en-US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/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73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4901703" y="1270239"/>
            <a:ext cx="3241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Viscosidade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864705" y="1484457"/>
            <a:ext cx="2148194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Lei de Darcy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/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5B7AEC-04E2-3CAE-1711-03C8208F60B5}"/>
              </a:ext>
            </a:extLst>
          </p:cNvPr>
          <p:cNvSpPr txBox="1">
            <a:spLocks/>
          </p:cNvSpPr>
          <p:nvPr/>
        </p:nvSpPr>
        <p:spPr>
          <a:xfrm>
            <a:off x="2193684" y="2609417"/>
            <a:ext cx="983413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TPFA</a:t>
            </a:r>
          </a:p>
        </p:txBody>
      </p:sp>
      <p:pic>
        <p:nvPicPr>
          <p:cNvPr id="19" name="Imagem 48">
            <a:extLst>
              <a:ext uri="{FF2B5EF4-FFF2-40B4-BE49-F238E27FC236}">
                <a16:creationId xmlns:a16="http://schemas.microsoft.com/office/drawing/2014/main" id="{A3DC0AC0-F5A0-9A5B-9A27-7065F271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4" y="1371538"/>
            <a:ext cx="191745" cy="242877"/>
          </a:xfrm>
          <a:prstGeom prst="rect">
            <a:avLst/>
          </a:prstGeom>
        </p:spPr>
      </p:pic>
      <p:pic>
        <p:nvPicPr>
          <p:cNvPr id="23" name="Imagem 56">
            <a:extLst>
              <a:ext uri="{FF2B5EF4-FFF2-40B4-BE49-F238E27FC236}">
                <a16:creationId xmlns:a16="http://schemas.microsoft.com/office/drawing/2014/main" id="{841638F8-29A3-326B-F7AF-25FED6FE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26" y="1798025"/>
            <a:ext cx="242877" cy="472971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64C26B3A-1B6A-7AA6-EF10-E00B3D643E49}"/>
              </a:ext>
            </a:extLst>
          </p:cNvPr>
          <p:cNvSpPr txBox="1"/>
          <p:nvPr/>
        </p:nvSpPr>
        <p:spPr>
          <a:xfrm>
            <a:off x="4901703" y="1748457"/>
            <a:ext cx="35792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Tensor </a:t>
            </a:r>
            <a:r>
              <a:rPr lang="en-US" sz="2000" dirty="0" err="1">
                <a:latin typeface="Times New Roman"/>
                <a:cs typeface="Times New Roman"/>
              </a:rPr>
              <a:t>permeabilidade</a:t>
            </a:r>
            <a:r>
              <a:rPr lang="en-US" sz="2000" dirty="0">
                <a:latin typeface="Times New Roman"/>
                <a:cs typeface="Times New Roman"/>
              </a:rPr>
              <a:t> da </a:t>
            </a:r>
            <a:r>
              <a:rPr lang="en-US" sz="2000" dirty="0" err="1">
                <a:latin typeface="Times New Roman"/>
                <a:cs typeface="Times New Roman"/>
              </a:rPr>
              <a:t>rocha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61E28BF-205D-0EE8-E046-1D18316B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04" y="3475568"/>
            <a:ext cx="3590624" cy="16735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/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EF7544C-07B9-75E9-D028-C8C08F9894D6}"/>
              </a:ext>
            </a:extLst>
          </p:cNvPr>
          <p:cNvSpPr txBox="1">
            <a:spLocks/>
          </p:cNvSpPr>
          <p:nvPr/>
        </p:nvSpPr>
        <p:spPr>
          <a:xfrm>
            <a:off x="864705" y="3078171"/>
            <a:ext cx="3879574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Two point flux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/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aproximação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4901703" y="1270239"/>
            <a:ext cx="3241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Viscosidade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864705" y="1484457"/>
            <a:ext cx="2148194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Lei de Darcy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/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sz="24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D8D0B21-682F-A753-B609-46DD1B59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1" y="1294303"/>
                <a:ext cx="1815548" cy="85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5B7AEC-04E2-3CAE-1711-03C8208F60B5}"/>
              </a:ext>
            </a:extLst>
          </p:cNvPr>
          <p:cNvSpPr txBox="1">
            <a:spLocks/>
          </p:cNvSpPr>
          <p:nvPr/>
        </p:nvSpPr>
        <p:spPr>
          <a:xfrm>
            <a:off x="2193684" y="2609417"/>
            <a:ext cx="983413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TPFA</a:t>
            </a:r>
          </a:p>
        </p:txBody>
      </p:sp>
      <p:pic>
        <p:nvPicPr>
          <p:cNvPr id="19" name="Imagem 48">
            <a:extLst>
              <a:ext uri="{FF2B5EF4-FFF2-40B4-BE49-F238E27FC236}">
                <a16:creationId xmlns:a16="http://schemas.microsoft.com/office/drawing/2014/main" id="{A3DC0AC0-F5A0-9A5B-9A27-7065F271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4" y="1371538"/>
            <a:ext cx="191745" cy="242877"/>
          </a:xfrm>
          <a:prstGeom prst="rect">
            <a:avLst/>
          </a:prstGeom>
        </p:spPr>
      </p:pic>
      <p:pic>
        <p:nvPicPr>
          <p:cNvPr id="23" name="Imagem 56">
            <a:extLst>
              <a:ext uri="{FF2B5EF4-FFF2-40B4-BE49-F238E27FC236}">
                <a16:creationId xmlns:a16="http://schemas.microsoft.com/office/drawing/2014/main" id="{841638F8-29A3-326B-F7AF-25FED6FE2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26" y="1798025"/>
            <a:ext cx="242877" cy="472971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64C26B3A-1B6A-7AA6-EF10-E00B3D643E49}"/>
              </a:ext>
            </a:extLst>
          </p:cNvPr>
          <p:cNvSpPr txBox="1"/>
          <p:nvPr/>
        </p:nvSpPr>
        <p:spPr>
          <a:xfrm>
            <a:off x="4901703" y="1748457"/>
            <a:ext cx="35792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Tensor </a:t>
            </a:r>
            <a:r>
              <a:rPr lang="en-US" sz="2000" dirty="0" err="1">
                <a:latin typeface="Times New Roman"/>
                <a:cs typeface="Times New Roman"/>
              </a:rPr>
              <a:t>permeabilidade</a:t>
            </a:r>
            <a:r>
              <a:rPr lang="en-US" sz="2000" dirty="0">
                <a:latin typeface="Times New Roman"/>
                <a:cs typeface="Times New Roman"/>
              </a:rPr>
              <a:t> da </a:t>
            </a:r>
            <a:r>
              <a:rPr lang="en-US" sz="2000" dirty="0" err="1">
                <a:latin typeface="Times New Roman"/>
                <a:cs typeface="Times New Roman"/>
              </a:rPr>
              <a:t>rocha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61E28BF-205D-0EE8-E046-1D18316B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04" y="3475568"/>
            <a:ext cx="3590624" cy="167350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8E91306-7FB7-A12F-EFE1-B0127E1ED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990" y="3301943"/>
            <a:ext cx="5837168" cy="2316923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FE153C7-8A67-57B8-3B95-5E6605AD6EAE}"/>
              </a:ext>
            </a:extLst>
          </p:cNvPr>
          <p:cNvSpPr txBox="1">
            <a:spLocks/>
          </p:cNvSpPr>
          <p:nvPr/>
        </p:nvSpPr>
        <p:spPr>
          <a:xfrm>
            <a:off x="8480911" y="2429450"/>
            <a:ext cx="983413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MPFA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/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523B42-F907-D84E-A070-9672C4B9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4" y="1069260"/>
                <a:ext cx="2809462" cy="10511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EF7544C-07B9-75E9-D028-C8C08F9894D6}"/>
              </a:ext>
            </a:extLst>
          </p:cNvPr>
          <p:cNvSpPr txBox="1">
            <a:spLocks/>
          </p:cNvSpPr>
          <p:nvPr/>
        </p:nvSpPr>
        <p:spPr>
          <a:xfrm>
            <a:off x="864705" y="3078869"/>
            <a:ext cx="3879574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Two point flux approximation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7CA7926-3CE0-DB19-9668-0A682AC32B89}"/>
              </a:ext>
            </a:extLst>
          </p:cNvPr>
          <p:cNvSpPr txBox="1">
            <a:spLocks/>
          </p:cNvSpPr>
          <p:nvPr/>
        </p:nvSpPr>
        <p:spPr>
          <a:xfrm>
            <a:off x="6532168" y="2832491"/>
            <a:ext cx="4426226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Multi-point flux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/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471F7-1104-3D43-83C0-840EDA29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850" y="5376127"/>
                <a:ext cx="2809462" cy="9372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26962-FEA5-CED8-1EA2-1BB9A001A4E5}"/>
                  </a:ext>
                </a:extLst>
              </p:cNvPr>
              <p:cNvSpPr txBox="1"/>
              <p:nvPr/>
            </p:nvSpPr>
            <p:spPr>
              <a:xfrm>
                <a:off x="7076180" y="5787779"/>
                <a:ext cx="2809462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26962-FEA5-CED8-1EA2-1BB9A001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80" y="5787779"/>
                <a:ext cx="2809462" cy="1051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3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1BE0-6A15-4086-BA75-A4489A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composicional</a:t>
            </a:r>
            <a:endParaRPr lang="en-US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D16742DF-69E6-49CD-87D6-DEE3B56C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824"/>
            <a:ext cx="4937185" cy="48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</a:t>
            </a:r>
            <a:r>
              <a:rPr lang="pt-BR" dirty="0" err="1">
                <a:latin typeface="Times New Roman"/>
                <a:cs typeface="Calibri" panose="020F0502020204030204"/>
              </a:rPr>
              <a:t>Multiescala</a:t>
            </a:r>
            <a:endParaRPr lang="pt-BR" dirty="0">
              <a:latin typeface="Times New Roman"/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C5AFD-279F-4A9C-8552-1D573D0552EC}"/>
              </a:ext>
            </a:extLst>
          </p:cNvPr>
          <p:cNvSpPr txBox="1"/>
          <p:nvPr/>
        </p:nvSpPr>
        <p:spPr>
          <a:xfrm>
            <a:off x="6034667" y="3111359"/>
            <a:ext cx="324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Pressure of coarse mesh volumes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E4F4-75D6-4201-B1D1-7AFA4FB72E5B}"/>
              </a:ext>
            </a:extLst>
          </p:cNvPr>
          <p:cNvSpPr txBox="1"/>
          <p:nvPr/>
        </p:nvSpPr>
        <p:spPr>
          <a:xfrm>
            <a:off x="6034666" y="3574899"/>
            <a:ext cx="1971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Multiscale pressure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E03B426-5169-A3E8-71DF-D652664FAC08}"/>
              </a:ext>
            </a:extLst>
          </p:cNvPr>
          <p:cNvGrpSpPr/>
          <p:nvPr/>
        </p:nvGrpSpPr>
        <p:grpSpPr>
          <a:xfrm>
            <a:off x="1084257" y="3296025"/>
            <a:ext cx="2732369" cy="2505049"/>
            <a:chOff x="1411287" y="3590868"/>
            <a:chExt cx="1876425" cy="1722890"/>
          </a:xfrm>
        </p:grpSpPr>
        <p:pic>
          <p:nvPicPr>
            <p:cNvPr id="3" name="Imagem 5">
              <a:extLst>
                <a:ext uri="{FF2B5EF4-FFF2-40B4-BE49-F238E27FC236}">
                  <a16:creationId xmlns:a16="http://schemas.microsoft.com/office/drawing/2014/main" id="{EF8FDBBF-10A0-43D6-95D3-26DB1DBE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3179" y="3590868"/>
              <a:ext cx="1714500" cy="304800"/>
            </a:xfrm>
            <a:prstGeom prst="rect">
              <a:avLst/>
            </a:prstGeom>
          </p:spPr>
        </p:pic>
        <p:pic>
          <p:nvPicPr>
            <p:cNvPr id="8" name="Imagem 8" descr="Desenho com traços pretos em fundo branco&#10;&#10;Descrição gerada com alta confiança">
              <a:extLst>
                <a:ext uri="{FF2B5EF4-FFF2-40B4-BE49-F238E27FC236}">
                  <a16:creationId xmlns:a16="http://schemas.microsoft.com/office/drawing/2014/main" id="{ABE7B3B7-2B3A-4C5E-8EA8-C18680697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830" y="4017381"/>
              <a:ext cx="1482272" cy="322633"/>
            </a:xfrm>
            <a:prstGeom prst="rect">
              <a:avLst/>
            </a:prstGeom>
          </p:spPr>
        </p:pic>
        <p:pic>
          <p:nvPicPr>
            <p:cNvPr id="12" name="Imagem 14">
              <a:extLst>
                <a:ext uri="{FF2B5EF4-FFF2-40B4-BE49-F238E27FC236}">
                  <a16:creationId xmlns:a16="http://schemas.microsoft.com/office/drawing/2014/main" id="{A9002AF1-901D-4521-AF7C-84A793CE6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287" y="4525224"/>
              <a:ext cx="1876425" cy="304800"/>
            </a:xfrm>
            <a:prstGeom prst="rect">
              <a:avLst/>
            </a:prstGeom>
          </p:spPr>
        </p:pic>
        <p:pic>
          <p:nvPicPr>
            <p:cNvPr id="17" name="Imagem 18">
              <a:extLst>
                <a:ext uri="{FF2B5EF4-FFF2-40B4-BE49-F238E27FC236}">
                  <a16:creationId xmlns:a16="http://schemas.microsoft.com/office/drawing/2014/main" id="{E9E6CB6E-21E7-4CC9-AAB4-26F6B711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04" y="5075633"/>
              <a:ext cx="1009650" cy="238125"/>
            </a:xfrm>
            <a:prstGeom prst="rect">
              <a:avLst/>
            </a:prstGeom>
          </p:spPr>
        </p:pic>
      </p:grpSp>
      <p:pic>
        <p:nvPicPr>
          <p:cNvPr id="21" name="Imagem 22">
            <a:extLst>
              <a:ext uri="{FF2B5EF4-FFF2-40B4-BE49-F238E27FC236}">
                <a16:creationId xmlns:a16="http://schemas.microsoft.com/office/drawing/2014/main" id="{16640695-6E47-4586-8145-47D9ACE6A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74" y="3181786"/>
            <a:ext cx="228600" cy="238125"/>
          </a:xfrm>
          <a:prstGeom prst="rect">
            <a:avLst/>
          </a:prstGeom>
        </p:spPr>
      </p:pic>
      <p:pic>
        <p:nvPicPr>
          <p:cNvPr id="24" name="Imagem 24">
            <a:extLst>
              <a:ext uri="{FF2B5EF4-FFF2-40B4-BE49-F238E27FC236}">
                <a16:creationId xmlns:a16="http://schemas.microsoft.com/office/drawing/2014/main" id="{94F43634-B60F-47CE-8202-CC4B81AAD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361" y="3680715"/>
            <a:ext cx="352425" cy="238125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DFC857D-4916-7F2C-52A6-FBF89781D625}"/>
              </a:ext>
            </a:extLst>
          </p:cNvPr>
          <p:cNvGrpSpPr/>
          <p:nvPr/>
        </p:nvGrpSpPr>
        <p:grpSpPr>
          <a:xfrm>
            <a:off x="6268061" y="4150718"/>
            <a:ext cx="1971614" cy="1206387"/>
            <a:chOff x="6302422" y="4611318"/>
            <a:chExt cx="1362075" cy="858158"/>
          </a:xfrm>
        </p:grpSpPr>
        <p:pic>
          <p:nvPicPr>
            <p:cNvPr id="26" name="Imagem 26">
              <a:extLst>
                <a:ext uri="{FF2B5EF4-FFF2-40B4-BE49-F238E27FC236}">
                  <a16:creationId xmlns:a16="http://schemas.microsoft.com/office/drawing/2014/main" id="{8BCFBA2D-D232-41DB-90E5-609A1A63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2422" y="4611318"/>
              <a:ext cx="1362075" cy="304800"/>
            </a:xfrm>
            <a:prstGeom prst="rect">
              <a:avLst/>
            </a:prstGeom>
          </p:spPr>
        </p:pic>
        <p:pic>
          <p:nvPicPr>
            <p:cNvPr id="28" name="Imagem 28">
              <a:extLst>
                <a:ext uri="{FF2B5EF4-FFF2-40B4-BE49-F238E27FC236}">
                  <a16:creationId xmlns:a16="http://schemas.microsoft.com/office/drawing/2014/main" id="{355DFCA6-6DCB-43F7-A27D-BB112AF8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64348" y="5164676"/>
              <a:ext cx="1038225" cy="304800"/>
            </a:xfrm>
            <a:prstGeom prst="rect">
              <a:avLst/>
            </a:prstGeom>
          </p:spPr>
        </p:pic>
      </p:grpSp>
      <p:pic>
        <p:nvPicPr>
          <p:cNvPr id="14" name="Imagem 22">
            <a:extLst>
              <a:ext uri="{FF2B5EF4-FFF2-40B4-BE49-F238E27FC236}">
                <a16:creationId xmlns:a16="http://schemas.microsoft.com/office/drawing/2014/main" id="{B0958182-BEF3-2301-E31F-795A59960E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6888" y="2144593"/>
            <a:ext cx="1445986" cy="358432"/>
          </a:xfrm>
          <a:prstGeom prst="rect">
            <a:avLst/>
          </a:prstGeom>
        </p:spPr>
      </p:pic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13E8B07D-E4C8-463E-8271-64714547B4C2}"/>
              </a:ext>
            </a:extLst>
          </p:cNvPr>
          <p:cNvSpPr txBox="1">
            <a:spLocks/>
          </p:cNvSpPr>
          <p:nvPr/>
        </p:nvSpPr>
        <p:spPr>
          <a:xfrm>
            <a:off x="2437058" y="1618932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Sistema de equações da malha fina</a:t>
            </a:r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B27CC09C-7D47-FEC8-6344-9E9448D6165C}"/>
              </a:ext>
            </a:extLst>
          </p:cNvPr>
          <p:cNvSpPr txBox="1">
            <a:spLocks/>
          </p:cNvSpPr>
          <p:nvPr/>
        </p:nvSpPr>
        <p:spPr>
          <a:xfrm>
            <a:off x="699589" y="5801074"/>
            <a:ext cx="4937185" cy="48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latin typeface="Times New Roman"/>
                <a:cs typeface="Calibri" panose="020F0502020204030204"/>
              </a:rPr>
              <a:t>Solução na escala grossa</a:t>
            </a:r>
          </a:p>
        </p:txBody>
      </p:sp>
    </p:spTree>
    <p:extLst>
      <p:ext uri="{BB962C8B-B14F-4D97-AF65-F5344CB8AC3E}">
        <p14:creationId xmlns:p14="http://schemas.microsoft.com/office/powerpoint/2010/main" val="296698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Equilíbrio de fases (Gargalo)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98CC0-9038-08C7-2AB3-1EA256D9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estabilidade</a:t>
            </a:r>
          </a:p>
          <a:p>
            <a:r>
              <a:rPr lang="pt-BR" dirty="0"/>
              <a:t>Cálculo do flash</a:t>
            </a:r>
          </a:p>
        </p:txBody>
      </p:sp>
    </p:spTree>
    <p:extLst>
      <p:ext uri="{BB962C8B-B14F-4D97-AF65-F5344CB8AC3E}">
        <p14:creationId xmlns:p14="http://schemas.microsoft.com/office/powerpoint/2010/main" val="111134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do mestrado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1D06-45D9-0730-E36E-BC0680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do método multinível algébrico dinâmico não uniforme no escoamento composicional em reservatórios de petróleo utilizando malhas não estruturadas.</a:t>
            </a:r>
          </a:p>
        </p:txBody>
      </p:sp>
    </p:spTree>
    <p:extLst>
      <p:ext uri="{BB962C8B-B14F-4D97-AF65-F5344CB8AC3E}">
        <p14:creationId xmlns:p14="http://schemas.microsoft.com/office/powerpoint/2010/main" val="201986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91E459C-F599-33C4-FADE-24D40042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4" y="3795417"/>
            <a:ext cx="6219736" cy="199578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A3700ED-A22B-AA0F-9836-081CC6D6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06" y="1329665"/>
            <a:ext cx="5616643" cy="209933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5ED59D7-B253-0C62-907C-9323275E9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83" y="1329665"/>
            <a:ext cx="6186223" cy="233273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B5E5FD0-A1A9-75FB-99F8-611124033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806" y="3795417"/>
            <a:ext cx="5861194" cy="21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4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0F3B1D-001F-214B-367C-C182324D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50" y="1391478"/>
            <a:ext cx="10104042" cy="39392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86BDA08-D6A8-BFE6-F1FC-62955CD8C02F}"/>
              </a:ext>
            </a:extLst>
          </p:cNvPr>
          <p:cNvSpPr txBox="1"/>
          <p:nvPr/>
        </p:nvSpPr>
        <p:spPr>
          <a:xfrm>
            <a:off x="1948069" y="546652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Soave–</a:t>
            </a:r>
            <a:r>
              <a:rPr lang="pt-BR" dirty="0" err="1"/>
              <a:t>Redlich</a:t>
            </a:r>
            <a:r>
              <a:rPr lang="pt-BR" dirty="0"/>
              <a:t>–Kwong EOS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A30E3E-B932-B5D2-028C-96C6E37BD787}"/>
              </a:ext>
            </a:extLst>
          </p:cNvPr>
          <p:cNvSpPr txBox="1"/>
          <p:nvPr/>
        </p:nvSpPr>
        <p:spPr>
          <a:xfrm>
            <a:off x="5864086" y="546652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Pytorch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8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6C337B-BE02-7A79-E234-CE64D784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7" y="802309"/>
            <a:ext cx="41624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2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56C337B-BE02-7A79-E234-CE64D784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7" y="802309"/>
            <a:ext cx="4162425" cy="5743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F45AF6C-F635-AFE0-510A-EFDC22B7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091" y="1171575"/>
            <a:ext cx="4010025" cy="45148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D55CE-127B-AC60-91F0-A29B1A23EAC3}"/>
              </a:ext>
            </a:extLst>
          </p:cNvPr>
          <p:cNvSpPr txBox="1">
            <a:spLocks/>
          </p:cNvSpPr>
          <p:nvPr/>
        </p:nvSpPr>
        <p:spPr>
          <a:xfrm>
            <a:off x="5782608" y="2959548"/>
            <a:ext cx="1547191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Networks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0E8D619-DE94-7D20-E929-E4C4C75F4633}"/>
              </a:ext>
            </a:extLst>
          </p:cNvPr>
          <p:cNvCxnSpPr/>
          <p:nvPr/>
        </p:nvCxnSpPr>
        <p:spPr>
          <a:xfrm flipV="1">
            <a:off x="7195930" y="2478157"/>
            <a:ext cx="768627" cy="48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CA4013E-17E6-EC11-693B-A72AAD64D25D}"/>
              </a:ext>
            </a:extLst>
          </p:cNvPr>
          <p:cNvCxnSpPr>
            <a:cxnSpLocks/>
          </p:cNvCxnSpPr>
          <p:nvPr/>
        </p:nvCxnSpPr>
        <p:spPr>
          <a:xfrm>
            <a:off x="7195930" y="3429000"/>
            <a:ext cx="579161" cy="4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85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95A07F-2201-A556-B587-F0A8BD6B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76" y="588893"/>
            <a:ext cx="3876675" cy="3752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3482B-FB43-A76B-C50B-492896C5A80E}"/>
              </a:ext>
            </a:extLst>
          </p:cNvPr>
          <p:cNvSpPr txBox="1">
            <a:spLocks/>
          </p:cNvSpPr>
          <p:nvPr/>
        </p:nvSpPr>
        <p:spPr>
          <a:xfrm>
            <a:off x="8449917" y="4533657"/>
            <a:ext cx="1547191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cs typeface="Calibri"/>
              </a:rPr>
              <a:t>Classificador</a:t>
            </a:r>
            <a:endParaRPr lang="en-US" dirty="0">
              <a:cs typeface="Calibri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88CFC5E-8212-5FCE-683B-C9EA7716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6" y="1728580"/>
            <a:ext cx="64960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93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BBB8CFBA-BDCB-3844-757C-FD0868B8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3" y="1180273"/>
            <a:ext cx="6515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3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7C7FBDB-C33F-1150-11AE-CDB38933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73" y="239368"/>
            <a:ext cx="3486156" cy="31896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2C54A36-8386-6F2E-BC14-AC41342F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3" y="1180273"/>
            <a:ext cx="6515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7C7FBDB-C33F-1150-11AE-CDB38933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73" y="239368"/>
            <a:ext cx="3486156" cy="31896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6E75C93-7FD9-547C-7DBC-4F5E0750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9" y="3588873"/>
            <a:ext cx="3457160" cy="306951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7DBCDB6-A9D7-A077-30BC-AE1B25185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23" y="1180273"/>
            <a:ext cx="6515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9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7C7FBDB-C33F-1150-11AE-CDB38933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373" y="239368"/>
            <a:ext cx="3486156" cy="31896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6E75C93-7FD9-547C-7DBC-4F5E0750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9" y="3588873"/>
            <a:ext cx="3457160" cy="30695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FE5E08-19AE-1766-FCE1-93DD48F6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813" y="853523"/>
            <a:ext cx="40100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2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F8D1E17-0BA5-3EF7-2F42-ED61B218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1" y="869673"/>
            <a:ext cx="8448675" cy="4800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635950-6E7B-3B73-C6AD-F46F9770C3A9}"/>
              </a:ext>
            </a:extLst>
          </p:cNvPr>
          <p:cNvSpPr txBox="1">
            <a:spLocks/>
          </p:cNvSpPr>
          <p:nvPr/>
        </p:nvSpPr>
        <p:spPr>
          <a:xfrm>
            <a:off x="2990021" y="5753601"/>
            <a:ext cx="1547191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cs typeface="Calibri"/>
              </a:rPr>
              <a:t>Inicializador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77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numérica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1D06-45D9-0730-E36E-BC0680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Predizer o comportamento do escoamento/reservatório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Reduzir riscos financeiros e ambientais</a:t>
            </a:r>
          </a:p>
        </p:txBody>
      </p:sp>
    </p:spTree>
    <p:extLst>
      <p:ext uri="{BB962C8B-B14F-4D97-AF65-F5344CB8AC3E}">
        <p14:creationId xmlns:p14="http://schemas.microsoft.com/office/powerpoint/2010/main" val="2509178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62EF593-DB53-0F8A-9158-4E6AA5D6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37" y="-1243"/>
            <a:ext cx="6515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33D1A82-FECF-EF7B-E080-FF1F3764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37" y="-1243"/>
            <a:ext cx="6515100" cy="3524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0E49A9A-0295-55DC-1EF7-32ABF7CC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37" y="3721378"/>
            <a:ext cx="6534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83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1E1EF9-F3D9-A7D7-6F2B-0FE137E5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6" y="248270"/>
            <a:ext cx="6534150" cy="2200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B070EB-49BF-A779-01D8-198B2AE0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2676525"/>
            <a:ext cx="6543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6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Alguns 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A0815C-71C0-4078-2016-DF3A1A61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68" y="1485005"/>
            <a:ext cx="4457700" cy="38290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1BDA11-514A-9C7F-C901-064618F5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23" y="5721350"/>
            <a:ext cx="6467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7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A76CEB-FA3F-C6A0-9FDE-55808296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01" y="1287024"/>
            <a:ext cx="8335203" cy="40719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C46719B-3F31-FE7D-00C2-5FFABF5D1327}"/>
              </a:ext>
            </a:extLst>
          </p:cNvPr>
          <p:cNvSpPr txBox="1"/>
          <p:nvPr/>
        </p:nvSpPr>
        <p:spPr>
          <a:xfrm>
            <a:off x="1948069" y="546652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 EOS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C11D27-F4ED-6F66-7AD5-152EF52A95DB}"/>
              </a:ext>
            </a:extLst>
          </p:cNvPr>
          <p:cNvSpPr txBox="1"/>
          <p:nvPr/>
        </p:nvSpPr>
        <p:spPr>
          <a:xfrm>
            <a:off x="5864086" y="546652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Tensorflow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9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5D3D671-5A94-33EA-3E3F-9C45FCBC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7" y="0"/>
            <a:ext cx="5257800" cy="43243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3F6A67-3DF4-AB22-12DA-12DFBD8542E9}"/>
              </a:ext>
            </a:extLst>
          </p:cNvPr>
          <p:cNvSpPr txBox="1"/>
          <p:nvPr/>
        </p:nvSpPr>
        <p:spPr>
          <a:xfrm>
            <a:off x="1696278" y="4603680"/>
            <a:ext cx="8799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autores propõem duas redes para o teste de estabilidade: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para a parte de cima da curva de </a:t>
            </a:r>
            <a:r>
              <a:rPr lang="pt-BR" i="1" dirty="0" err="1"/>
              <a:t>envelopment</a:t>
            </a:r>
            <a:r>
              <a:rPr lang="pt-BR" i="1" dirty="0"/>
              <a:t> </a:t>
            </a:r>
            <a:r>
              <a:rPr lang="pt-BR" i="1" dirty="0" err="1"/>
              <a:t>phase</a:t>
            </a:r>
            <a:r>
              <a:rPr lang="pt-BR" i="1" dirty="0"/>
              <a:t> </a:t>
            </a:r>
            <a:r>
              <a:rPr lang="pt-BR" dirty="0"/>
              <a:t>(Upper </a:t>
            </a:r>
            <a:r>
              <a:rPr lang="pt-BR" dirty="0" err="1"/>
              <a:t>Saturation</a:t>
            </a:r>
            <a:r>
              <a:rPr lang="pt-BR" dirty="0"/>
              <a:t> </a:t>
            </a:r>
            <a:r>
              <a:rPr lang="pt-BR" dirty="0" err="1"/>
              <a:t>Pressure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Outra para a parte de baixo (Lower </a:t>
            </a:r>
            <a:r>
              <a:rPr lang="pt-BR" dirty="0" err="1"/>
              <a:t>Saturation</a:t>
            </a:r>
            <a:r>
              <a:rPr lang="pt-BR" dirty="0"/>
              <a:t> </a:t>
            </a:r>
            <a:r>
              <a:rPr lang="pt-BR" dirty="0" err="1"/>
              <a:t>Pressure</a:t>
            </a:r>
            <a:r>
              <a:rPr lang="pt-BR" dirty="0"/>
              <a:t>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C4BE31A-C486-FC44-D86F-ADB6AE7D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264315"/>
            <a:ext cx="5287272" cy="40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22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5D3D671-5A94-33EA-3E3F-9C45FCBC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7" y="0"/>
            <a:ext cx="5257800" cy="43243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73F6A67-3DF4-AB22-12DA-12DFBD8542E9}"/>
              </a:ext>
            </a:extLst>
          </p:cNvPr>
          <p:cNvSpPr txBox="1"/>
          <p:nvPr/>
        </p:nvSpPr>
        <p:spPr>
          <a:xfrm>
            <a:off x="1696278" y="4603680"/>
            <a:ext cx="8799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autores propõem duas redes para o teste de estabilidade: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para a parte de cima da curva de </a:t>
            </a:r>
            <a:r>
              <a:rPr lang="pt-BR" i="1" dirty="0" err="1"/>
              <a:t>envelopment</a:t>
            </a:r>
            <a:r>
              <a:rPr lang="pt-BR" i="1" dirty="0"/>
              <a:t> </a:t>
            </a:r>
            <a:r>
              <a:rPr lang="pt-BR" i="1" dirty="0" err="1"/>
              <a:t>phase</a:t>
            </a:r>
            <a:r>
              <a:rPr lang="pt-BR" i="1" dirty="0"/>
              <a:t> </a:t>
            </a:r>
            <a:r>
              <a:rPr lang="pt-BR" dirty="0"/>
              <a:t>(Upper </a:t>
            </a:r>
            <a:r>
              <a:rPr lang="pt-BR" dirty="0" err="1"/>
              <a:t>Saturation</a:t>
            </a:r>
            <a:r>
              <a:rPr lang="pt-BR" dirty="0"/>
              <a:t> </a:t>
            </a:r>
            <a:r>
              <a:rPr lang="pt-BR" dirty="0" err="1"/>
              <a:t>Pressure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Outra para a parte de baixo (Lower </a:t>
            </a:r>
            <a:r>
              <a:rPr lang="pt-BR" dirty="0" err="1"/>
              <a:t>Saturation</a:t>
            </a:r>
            <a:r>
              <a:rPr lang="pt-BR" dirty="0"/>
              <a:t> </a:t>
            </a:r>
            <a:r>
              <a:rPr lang="pt-BR" dirty="0" err="1"/>
              <a:t>Pressure</a:t>
            </a:r>
            <a:r>
              <a:rPr lang="pt-BR" dirty="0"/>
              <a:t>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C4BE31A-C486-FC44-D86F-ADB6AE7D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264315"/>
            <a:ext cx="5287272" cy="40600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DC0B5D-B7A1-2412-B882-78879F506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02" y="5679285"/>
            <a:ext cx="5753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61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2E67E9-715B-1BB1-78CE-8E4DE820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5244"/>
            <a:ext cx="6679096" cy="5128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B1F1DE-0F75-4527-2B4A-EA8A7CE2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8" y="5632589"/>
            <a:ext cx="5753100" cy="628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8ED1CE-2F2E-4134-70D3-1E4064FC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6297682"/>
            <a:ext cx="5372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00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811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E755-6A7F-74A2-6BBE-60ED705A3463}"/>
              </a:ext>
            </a:extLst>
          </p:cNvPr>
          <p:cNvSpPr txBox="1">
            <a:spLocks/>
          </p:cNvSpPr>
          <p:nvPr/>
        </p:nvSpPr>
        <p:spPr>
          <a:xfrm>
            <a:off x="627201" y="2800574"/>
            <a:ext cx="3879574" cy="4694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Two point flux approximation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6C337B-BE02-7A79-E234-CE64D784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32" y="749300"/>
            <a:ext cx="41624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4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numérica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61D06-45D9-0730-E36E-BC06808D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Predizer o comportamento do escoamento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Reduzir riscos financeiros e ambientais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Tempo</a:t>
            </a:r>
          </a:p>
        </p:txBody>
      </p:sp>
    </p:spTree>
    <p:extLst>
      <p:ext uri="{BB962C8B-B14F-4D97-AF65-F5344CB8AC3E}">
        <p14:creationId xmlns:p14="http://schemas.microsoft.com/office/powerpoint/2010/main" val="1098621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F8F-D003-582C-DBAE-743C7C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98CC0-9038-08C7-2AB3-1EA256D9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Demétrio Filho, de Souza Menezes. 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Utilização de métodos de transferência de escala na simulação de recuperação de hidrocarbonetos com aplicação de computação distribuída.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2009. Universidade Federal de Pernambuco, 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Universidade Federal de Pernambuco.</a:t>
            </a:r>
          </a:p>
          <a:p>
            <a:pPr marL="0" indent="0">
              <a:buNone/>
            </a:pPr>
            <a:r>
              <a:rPr lang="en-US" sz="1000" dirty="0"/>
              <a:t>Dong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Cheng. Kang, Tong. 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least squares based diamond scheme for anisotropic diffusion problems on polygonal meshes.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2021.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 J Numer Meth Fluids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, Vol. 93, No. 11.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0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Santos, José C. A. Carvalho, Darlan K. E. Lyra, Paulo R. M.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Fully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Implicit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Algebraic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Dynamic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Multilevel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Multiscale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Non-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Uniform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Resolution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Two-Phase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Flowin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Heterogeneous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Porous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2022.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joint XLIII Ibero-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Latin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-American Congress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ABMEC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Santos, José Cícero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Araujo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Lyra, Paulo Roberto Maciel. Andrade, João Paulo Rodrigues. Souza, Artur Castiel Reis. Lira Filho, Ricardo Jorge Morais. Carvalho, Darlan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Karlo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Elisiário. 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Algebraic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Dynamic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Multilevel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Multiscale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Non-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Uniform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Mesh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Resolution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Adaptive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Algebraic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Multiscale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Solver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Operator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Two-Phase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Flows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Heterogeneous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Petroleum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Reservoirs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2022.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Journal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pt-BR" sz="10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000" dirty="0"/>
              <a:t>Zhang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Xiaoying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Ma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Funing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Yin.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Shangxian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Wallace, Corey D.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Soltanian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Mohamad Reza.  Dai,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Zhenxue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Ritzi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Robert W.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Ziqi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Zhan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Chuanjun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Lü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Xiaoshu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upscaling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transport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multi-scale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heterogeneous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media: A </a:t>
            </a:r>
            <a:r>
              <a:rPr lang="pt-BR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critical</a:t>
            </a:r>
            <a:r>
              <a:rPr lang="pt-B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review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2021. </a:t>
            </a:r>
            <a:r>
              <a:rPr lang="pt-BR" sz="1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Applied Energy</a:t>
            </a:r>
            <a:r>
              <a:rPr lang="pt-B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, Vol. 303.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355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latin typeface="Times New Roman"/>
                <a:cs typeface="Calibri"/>
              </a:rPr>
              <a:t>Upscaling</a:t>
            </a:r>
            <a:endParaRPr lang="pt-BR" dirty="0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err="1">
                <a:latin typeface="Times New Roman"/>
                <a:cs typeface="Times New Roman"/>
              </a:rPr>
              <a:t>Low</a:t>
            </a:r>
            <a:r>
              <a:rPr lang="pt-BR" dirty="0">
                <a:latin typeface="Times New Roman"/>
                <a:cs typeface="Times New Roman"/>
              </a:rPr>
              <a:t> </a:t>
            </a:r>
            <a:r>
              <a:rPr lang="pt-BR" dirty="0" err="1">
                <a:latin typeface="Times New Roman"/>
                <a:cs typeface="Times New Roman"/>
              </a:rPr>
              <a:t>accuracy</a:t>
            </a:r>
            <a:endParaRPr lang="pt-B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5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B74B59-5078-2C7D-CB6F-1F7C3FAA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5" y="4056132"/>
            <a:ext cx="9859190" cy="24367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6012F07-DAAC-9B55-989F-7E2B8CE5F833}"/>
              </a:ext>
            </a:extLst>
          </p:cNvPr>
          <p:cNvSpPr txBox="1"/>
          <p:nvPr/>
        </p:nvSpPr>
        <p:spPr>
          <a:xfrm>
            <a:off x="4728598" y="6488668"/>
            <a:ext cx="24540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Times New Roman"/>
                <a:cs typeface="Calibri"/>
              </a:rPr>
              <a:t>Fonte: Demétrio (2009)</a:t>
            </a:r>
          </a:p>
        </p:txBody>
      </p:sp>
    </p:spTree>
    <p:extLst>
      <p:ext uri="{BB962C8B-B14F-4D97-AF65-F5344CB8AC3E}">
        <p14:creationId xmlns:p14="http://schemas.microsoft.com/office/powerpoint/2010/main" val="159839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9753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B36B87-1335-2678-46C9-45717A26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415" y="3293781"/>
            <a:ext cx="8277225" cy="3162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C0A90F-6DD6-9727-2320-28C592F120A1}"/>
              </a:ext>
            </a:extLst>
          </p:cNvPr>
          <p:cNvSpPr txBox="1"/>
          <p:nvPr/>
        </p:nvSpPr>
        <p:spPr>
          <a:xfrm>
            <a:off x="6095999" y="6456081"/>
            <a:ext cx="2796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Times New Roman"/>
                <a:cs typeface="Calibri"/>
              </a:rPr>
              <a:t>Fonte: Zhang et al (2021)</a:t>
            </a:r>
          </a:p>
        </p:txBody>
      </p:sp>
    </p:spTree>
    <p:extLst>
      <p:ext uri="{BB962C8B-B14F-4D97-AF65-F5344CB8AC3E}">
        <p14:creationId xmlns:p14="http://schemas.microsoft.com/office/powerpoint/2010/main" val="20650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D1240-51DA-61DB-019F-8FD1EF1D7792}"/>
              </a:ext>
            </a:extLst>
          </p:cNvPr>
          <p:cNvSpPr txBox="1"/>
          <p:nvPr/>
        </p:nvSpPr>
        <p:spPr>
          <a:xfrm>
            <a:off x="7467214" y="1620329"/>
            <a:ext cx="1243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1BD1C-9F3B-E56B-0B71-C25CD609D8E2}"/>
              </a:ext>
            </a:extLst>
          </p:cNvPr>
          <p:cNvSpPr txBox="1"/>
          <p:nvPr/>
        </p:nvSpPr>
        <p:spPr>
          <a:xfrm>
            <a:off x="10734316" y="1782433"/>
            <a:ext cx="140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DA2088-5C58-9131-B707-E54AA5E118CE}"/>
              </a:ext>
            </a:extLst>
          </p:cNvPr>
          <p:cNvSpPr txBox="1"/>
          <p:nvPr/>
        </p:nvSpPr>
        <p:spPr>
          <a:xfrm>
            <a:off x="9014783" y="2668619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694120-7E46-BC68-7C40-8D1E44A5F026}"/>
              </a:ext>
            </a:extLst>
          </p:cNvPr>
          <p:cNvSpPr txBox="1"/>
          <p:nvPr/>
        </p:nvSpPr>
        <p:spPr>
          <a:xfrm>
            <a:off x="7341079" y="3027872"/>
            <a:ext cx="4799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 over Upscaling (approximates the fine scale solution)</a:t>
            </a:r>
            <a:endParaRPr lang="pt-BR">
              <a:cs typeface="Calibri" panose="020F0502020204030204"/>
            </a:endParaRPr>
          </a:p>
        </p:txBody>
      </p:sp>
      <p:pic>
        <p:nvPicPr>
          <p:cNvPr id="24" name="Imagem 21" descr="Uma imagem contendo esporte, jogo esportivo&#10;&#10;Descrição gerada com alta confiança">
            <a:extLst>
              <a:ext uri="{FF2B5EF4-FFF2-40B4-BE49-F238E27FC236}">
                <a16:creationId xmlns:a16="http://schemas.microsoft.com/office/drawing/2014/main" id="{79F55FC5-3389-EC6E-A36B-1B86B5F1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192" y="1252654"/>
            <a:ext cx="2095500" cy="13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16F1C-3D61-E91C-7991-2F082B3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Estratégias de mudança de escala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925FDB-8DAE-3967-A408-BB96B164950B}"/>
              </a:ext>
            </a:extLst>
          </p:cNvPr>
          <p:cNvSpPr txBox="1"/>
          <p:nvPr/>
        </p:nvSpPr>
        <p:spPr>
          <a:xfrm>
            <a:off x="3523399" y="3804653"/>
            <a:ext cx="122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C905C8-CA25-1DC7-0E38-218EE96DB1CA}"/>
              </a:ext>
            </a:extLst>
          </p:cNvPr>
          <p:cNvSpPr txBox="1"/>
          <p:nvPr/>
        </p:nvSpPr>
        <p:spPr>
          <a:xfrm>
            <a:off x="3523399" y="4604753"/>
            <a:ext cx="1224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39CA9D-0F7D-2DF4-BA2F-D9EC0BA36DAD}"/>
              </a:ext>
            </a:extLst>
          </p:cNvPr>
          <p:cNvSpPr txBox="1"/>
          <p:nvPr/>
        </p:nvSpPr>
        <p:spPr>
          <a:xfrm>
            <a:off x="7005367" y="3947528"/>
            <a:ext cx="1647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319CC4-2B44-B9B6-9E9C-05A3AECC0840}"/>
              </a:ext>
            </a:extLst>
          </p:cNvPr>
          <p:cNvSpPr txBox="1"/>
          <p:nvPr/>
        </p:nvSpPr>
        <p:spPr>
          <a:xfrm>
            <a:off x="7005367" y="4823827"/>
            <a:ext cx="1647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F8B2DD-B349-CAB4-3F53-6D45F3441F24}"/>
              </a:ext>
            </a:extLst>
          </p:cNvPr>
          <p:cNvSpPr txBox="1"/>
          <p:nvPr/>
        </p:nvSpPr>
        <p:spPr>
          <a:xfrm>
            <a:off x="5290867" y="5623928"/>
            <a:ext cx="1181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D1240-51DA-61DB-019F-8FD1EF1D7792}"/>
              </a:ext>
            </a:extLst>
          </p:cNvPr>
          <p:cNvSpPr txBox="1"/>
          <p:nvPr/>
        </p:nvSpPr>
        <p:spPr>
          <a:xfrm>
            <a:off x="7467214" y="1620329"/>
            <a:ext cx="1243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1BD1C-9F3B-E56B-0B71-C25CD609D8E2}"/>
              </a:ext>
            </a:extLst>
          </p:cNvPr>
          <p:cNvSpPr txBox="1"/>
          <p:nvPr/>
        </p:nvSpPr>
        <p:spPr>
          <a:xfrm>
            <a:off x="10734316" y="1782433"/>
            <a:ext cx="1403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Prolongation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DA2088-5C58-9131-B707-E54AA5E118CE}"/>
              </a:ext>
            </a:extLst>
          </p:cNvPr>
          <p:cNvSpPr txBox="1"/>
          <p:nvPr/>
        </p:nvSpPr>
        <p:spPr>
          <a:xfrm>
            <a:off x="9014783" y="2668619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Multiscale</a:t>
            </a:r>
          </a:p>
        </p:txBody>
      </p:sp>
      <p:pic>
        <p:nvPicPr>
          <p:cNvPr id="14" name="Imagem 17">
            <a:extLst>
              <a:ext uri="{FF2B5EF4-FFF2-40B4-BE49-F238E27FC236}">
                <a16:creationId xmlns:a16="http://schemas.microsoft.com/office/drawing/2014/main" id="{CA7D7784-3DC4-7FFF-EA70-EE83C138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65" y="1745880"/>
            <a:ext cx="2200275" cy="15376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EDC8CE-E9B9-E7EC-4372-4E61F6565D4F}"/>
              </a:ext>
            </a:extLst>
          </p:cNvPr>
          <p:cNvSpPr txBox="1"/>
          <p:nvPr/>
        </p:nvSpPr>
        <p:spPr>
          <a:xfrm>
            <a:off x="443590" y="2190857"/>
            <a:ext cx="1133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Times New Roman"/>
              </a:rPr>
              <a:t>Upscaling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D65A4A-C5BA-9D1D-2213-066094A2AE3E}"/>
              </a:ext>
            </a:extLst>
          </p:cNvPr>
          <p:cNvSpPr txBox="1"/>
          <p:nvPr/>
        </p:nvSpPr>
        <p:spPr>
          <a:xfrm>
            <a:off x="1939015" y="3286232"/>
            <a:ext cx="127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Times New Roman"/>
                <a:cs typeface="Calibri"/>
              </a:rPr>
              <a:t>Upscaling</a:t>
            </a:r>
            <a:endParaRPr lang="pt-BR">
              <a:latin typeface="Times New Roman"/>
              <a:cs typeface="Calibri"/>
            </a:endParaRPr>
          </a:p>
        </p:txBody>
      </p:sp>
      <p:pic>
        <p:nvPicPr>
          <p:cNvPr id="17" name="Imagem 23">
            <a:extLst>
              <a:ext uri="{FF2B5EF4-FFF2-40B4-BE49-F238E27FC236}">
                <a16:creationId xmlns:a16="http://schemas.microsoft.com/office/drawing/2014/main" id="{52DF78B6-EF9E-6438-1597-8FA9A461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42" y="3338726"/>
            <a:ext cx="2419350" cy="224648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6ABB73-4B71-9C68-1103-AE2FF3D2B616}"/>
              </a:ext>
            </a:extLst>
          </p:cNvPr>
          <p:cNvSpPr txBox="1"/>
          <p:nvPr/>
        </p:nvSpPr>
        <p:spPr>
          <a:xfrm>
            <a:off x="1536988" y="3646025"/>
            <a:ext cx="176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err="1">
                <a:latin typeface="Times New Roman"/>
                <a:cs typeface="Times New Roman"/>
              </a:rPr>
              <a:t>Low</a:t>
            </a:r>
            <a:r>
              <a:rPr lang="pt-BR">
                <a:latin typeface="Times New Roman"/>
                <a:cs typeface="Times New Roman"/>
              </a:rPr>
              <a:t> </a:t>
            </a:r>
            <a:r>
              <a:rPr lang="pt-BR" err="1">
                <a:latin typeface="Times New Roman"/>
                <a:cs typeface="Times New Roman"/>
              </a:rPr>
              <a:t>accuracy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694120-7E46-BC68-7C40-8D1E44A5F026}"/>
              </a:ext>
            </a:extLst>
          </p:cNvPr>
          <p:cNvSpPr txBox="1"/>
          <p:nvPr/>
        </p:nvSpPr>
        <p:spPr>
          <a:xfrm>
            <a:off x="7341079" y="3027872"/>
            <a:ext cx="4799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 over Upscaling (approximates the fine scale solution)</a:t>
            </a:r>
            <a:endParaRPr lang="pt-BR">
              <a:cs typeface="Calibri" panose="020F050202020403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E5D75B6-E202-F39A-01B1-EA323B96B55F}"/>
              </a:ext>
            </a:extLst>
          </p:cNvPr>
          <p:cNvSpPr txBox="1"/>
          <p:nvPr/>
        </p:nvSpPr>
        <p:spPr>
          <a:xfrm>
            <a:off x="4177879" y="6023798"/>
            <a:ext cx="3720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Better accuracy in certain regions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en">
                <a:latin typeface="Times New Roman"/>
                <a:cs typeface="Times New Roman"/>
              </a:rPr>
              <a:t>Allows multiple levels</a:t>
            </a:r>
            <a:endParaRPr lang="en">
              <a:cs typeface="Calibri" panose="020F0502020204030204"/>
            </a:endParaRPr>
          </a:p>
        </p:txBody>
      </p:sp>
      <p:pic>
        <p:nvPicPr>
          <p:cNvPr id="24" name="Imagem 21" descr="Uma imagem contendo esporte, jogo esportivo&#10;&#10;Descrição gerada com alta confiança">
            <a:extLst>
              <a:ext uri="{FF2B5EF4-FFF2-40B4-BE49-F238E27FC236}">
                <a16:creationId xmlns:a16="http://schemas.microsoft.com/office/drawing/2014/main" id="{79F55FC5-3389-EC6E-A36B-1B86B5F1C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192" y="1252654"/>
            <a:ext cx="2095500" cy="13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6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838</Words>
  <Application>Microsoft Office PowerPoint</Application>
  <PresentationFormat>Widescreen</PresentationFormat>
  <Paragraphs>153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EDS II</vt:lpstr>
      <vt:lpstr>Tema do mestrado</vt:lpstr>
      <vt:lpstr>Simulação numérica</vt:lpstr>
      <vt:lpstr>Simulação numérica</vt:lpstr>
      <vt:lpstr>Estratégias de mudança de escala</vt:lpstr>
      <vt:lpstr>Estratégias de mudança de escala</vt:lpstr>
      <vt:lpstr>Estratégias de mudança de escala</vt:lpstr>
      <vt:lpstr>Estratégias de mudança de escala</vt:lpstr>
      <vt:lpstr>Estratégias de mudança de escala</vt:lpstr>
      <vt:lpstr>Método Multiescala/ADM/NU-ADM</vt:lpstr>
      <vt:lpstr>Método Multiescala/ADM/NU-ADM</vt:lpstr>
      <vt:lpstr>Método Multiescala/ADM/NU-ADM</vt:lpstr>
      <vt:lpstr>Apresentação do PowerPoint</vt:lpstr>
      <vt:lpstr>Métodos de aproximação do fluxo</vt:lpstr>
      <vt:lpstr>Métodos de aproximação do fluxo</vt:lpstr>
      <vt:lpstr>Métodos de aproximação do fluxo</vt:lpstr>
      <vt:lpstr>Métodos de aproximação do fluxo</vt:lpstr>
      <vt:lpstr>Modelo composicional</vt:lpstr>
      <vt:lpstr>Equilíbrio de fases (Gargalo)</vt:lpstr>
      <vt:lpstr>Papers</vt:lpstr>
      <vt:lpstr>Papers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Alguns resultados</vt:lpstr>
      <vt:lpstr>Papers</vt:lpstr>
      <vt:lpstr>Apresentação do PowerPoint</vt:lpstr>
      <vt:lpstr>Apresentação do PowerPoint</vt:lpstr>
      <vt:lpstr>Apresentação do PowerPoint</vt:lpstr>
      <vt:lpstr>Apresentação do PowerPoint</vt:lpstr>
      <vt:lpstr>Papers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EDS II</dc:title>
  <dc:creator>jp</dc:creator>
  <cp:lastModifiedBy>jp</cp:lastModifiedBy>
  <cp:revision>30</cp:revision>
  <dcterms:created xsi:type="dcterms:W3CDTF">2023-06-20T02:38:21Z</dcterms:created>
  <dcterms:modified xsi:type="dcterms:W3CDTF">2023-06-25T00:19:07Z</dcterms:modified>
</cp:coreProperties>
</file>