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7F70F-50F5-953E-B4FF-135B9785A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893129-D95E-5899-93F0-D0746A3AB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08F80-9186-C155-B7B4-5AA557C0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19F97D-2349-8C26-B65C-63672B0F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DDE4A3-C199-09DB-D7EE-FAA2D688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19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27CA1-9904-3766-0D79-33897094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9AB13F-48CA-E8D4-C010-13139D1AE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DCCF58-D3A3-F0A4-2FBB-72895052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10F46-476F-846C-1F3B-A74F9610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4294F-6092-345F-68A8-CCEA9CF8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2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7FEEE2-622A-88E4-B23E-940D52510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C0D149-AC8C-054E-4F5E-89730CA0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E4ED18-95E8-1B6A-C5DF-ADA9F1DF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61831A-2E6A-9675-D333-F451CE2C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6FE25-E4C2-7A38-EC16-67A207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78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17D9-D7DA-6D4A-EC4C-58D07F11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CA82B-E1F1-8CB4-9F73-EA84D4F3B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A21D7A-802A-DAE4-A1E9-CE6BABC9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E4F1D6-7815-7CB8-D3F1-23CFC321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72AA1-C048-B2A8-9E4F-8AC82BE4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92653-103D-BAE3-15C0-18A39359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2AE89-64CA-CC62-3517-6E0104D88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75A27-EC06-449E-C80F-83F6A2ED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34803-F6D0-375D-A3DA-9BD0340F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83C50-FE0F-5ABE-257D-4DAB0EAD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3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BAB19-6F90-B737-4F4E-8F6BB60B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82982-DF16-329A-9EFB-DC3E31EDD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E565DB-A463-B766-3220-B46D759A5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7BA398-1E8F-57D7-7F1C-26A53E42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615860-9E40-DD7F-7D6A-4D852D91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66D70C-CBEE-7BE5-EC5F-F26207B4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38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A2211-C21D-9BD4-3037-AE1BB2E1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8597C7-ECB0-549F-B9EB-E2BAE4CA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AC2ABD-74E7-DD36-5684-65722BD6B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28F981-49CC-ED51-0214-E256BAC93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1CE1F2-4BAA-B7A7-6C75-04BCC0170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3F07E0-55E0-C239-517C-FD8D4B5A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70DFE9-0866-300F-D2AD-2D65F475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5E4EDF-4536-06DD-B7E0-E5ADC4BF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9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ED103-31E5-EE0F-206A-B617BCB1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197ACA-0ECB-8B3E-338E-B7E746C5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D9FF2A-FFAC-D3ED-4DB1-E9BA8514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29B794-7E34-34FE-DDD5-EC4F3B2D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24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4609D4-D5A5-EE29-6591-9BA441EC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7E1618-83A7-CFE6-4B8B-F7EF2798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42315B-B330-69A2-74C8-A8670D26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68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A27B0-955B-93D2-2138-50D3E41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53955-43D9-FD52-9342-4CD77686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C6F94-224E-C2F1-5C8C-8B0E07410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B0D65A-AFDC-87C4-C014-10DFD759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CEF9E9-59D8-1900-F3A4-0D8B621B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885481-B03F-2C46-0A90-C4A4AE7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4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DAE88-2642-258C-E240-E27D250C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DE7032-DDDB-19D2-6034-545556901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D9376B-CD0C-4467-212A-5ED82C0F3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3AFE1A-6378-7493-AC95-2A7686FF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F55CB2-2FE9-21BB-A8EF-5BF16F1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94760D-D891-4542-4D87-1B29509D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1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45E915-6058-39B5-886B-8B7579E5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12E50A-9A62-38FB-1F71-290D4591A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8B76CE-346E-64BC-5CC7-BB09469FD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0D6C-78B0-46FF-935F-6F37F493721D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749C1-BD0B-56B7-5A48-174282730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127CD7-D78F-3FBC-BCA3-3826AE810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65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501F5-27E1-3F64-FB84-0536DD830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EDS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09DCD2-4BA8-B612-8324-3034F2BB4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pt-BR" dirty="0"/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João Paulo Rodrigues de Andrade</a:t>
            </a:r>
          </a:p>
        </p:txBody>
      </p:sp>
    </p:spTree>
    <p:extLst>
      <p:ext uri="{BB962C8B-B14F-4D97-AF65-F5344CB8AC3E}">
        <p14:creationId xmlns:p14="http://schemas.microsoft.com/office/powerpoint/2010/main" val="29365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CF8F-D003-582C-DBAE-743C7C6C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Equilíbrio de fases (Gargalo)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98CC0-9038-08C7-2AB3-1EA256D9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estabilidade</a:t>
            </a:r>
          </a:p>
          <a:p>
            <a:r>
              <a:rPr lang="pt-BR" dirty="0"/>
              <a:t>Cálculo do flash</a:t>
            </a:r>
          </a:p>
        </p:txBody>
      </p:sp>
    </p:spTree>
    <p:extLst>
      <p:ext uri="{BB962C8B-B14F-4D97-AF65-F5344CB8AC3E}">
        <p14:creationId xmlns:p14="http://schemas.microsoft.com/office/powerpoint/2010/main" val="111134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do mestrado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61D06-45D9-0730-E36E-BC06808D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do método multinível algébrico dinâmico não uniforme no escoamento composicional em reservatórios de petróleo utilizando malhas não estruturadas.</a:t>
            </a:r>
          </a:p>
        </p:txBody>
      </p:sp>
    </p:spTree>
    <p:extLst>
      <p:ext uri="{BB962C8B-B14F-4D97-AF65-F5344CB8AC3E}">
        <p14:creationId xmlns:p14="http://schemas.microsoft.com/office/powerpoint/2010/main" val="20198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Simulação numérica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61D06-45D9-0730-E36E-BC06808D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Predizer o comportamento do escoamento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Reduzir riscos financeiros e ambientais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Tempo</a:t>
            </a:r>
          </a:p>
        </p:txBody>
      </p:sp>
    </p:spTree>
    <p:extLst>
      <p:ext uri="{BB962C8B-B14F-4D97-AF65-F5344CB8AC3E}">
        <p14:creationId xmlns:p14="http://schemas.microsoft.com/office/powerpoint/2010/main" val="250917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Estratégias de mudança de escala</a:t>
            </a:r>
          </a:p>
        </p:txBody>
      </p:sp>
      <p:pic>
        <p:nvPicPr>
          <p:cNvPr id="14" name="Imagem 17">
            <a:extLst>
              <a:ext uri="{FF2B5EF4-FFF2-40B4-BE49-F238E27FC236}">
                <a16:creationId xmlns:a16="http://schemas.microsoft.com/office/drawing/2014/main" id="{CA7D7784-3DC4-7FFF-EA70-EE83C138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65" y="1745880"/>
            <a:ext cx="2200275" cy="153765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4EDC8CE-E9B9-E7EC-4372-4E61F6565D4F}"/>
              </a:ext>
            </a:extLst>
          </p:cNvPr>
          <p:cNvSpPr txBox="1"/>
          <p:nvPr/>
        </p:nvSpPr>
        <p:spPr>
          <a:xfrm>
            <a:off x="443590" y="2190857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Times New Roman"/>
              </a:rPr>
              <a:t>Upscaling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D65A4A-C5BA-9D1D-2213-066094A2AE3E}"/>
              </a:ext>
            </a:extLst>
          </p:cNvPr>
          <p:cNvSpPr txBox="1"/>
          <p:nvPr/>
        </p:nvSpPr>
        <p:spPr>
          <a:xfrm>
            <a:off x="1939015" y="3286232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Calibri"/>
              </a:rPr>
              <a:t>Upscaling</a:t>
            </a:r>
            <a:endParaRPr lang="pt-BR">
              <a:latin typeface="Times New Roman"/>
              <a:cs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6ABB73-4B71-9C68-1103-AE2FF3D2B616}"/>
              </a:ext>
            </a:extLst>
          </p:cNvPr>
          <p:cNvSpPr txBox="1"/>
          <p:nvPr/>
        </p:nvSpPr>
        <p:spPr>
          <a:xfrm>
            <a:off x="1536988" y="3646025"/>
            <a:ext cx="176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err="1">
                <a:latin typeface="Times New Roman"/>
                <a:cs typeface="Times New Roman"/>
              </a:rPr>
              <a:t>Low</a:t>
            </a:r>
            <a:r>
              <a:rPr lang="pt-BR">
                <a:latin typeface="Times New Roman"/>
                <a:cs typeface="Times New Roman"/>
              </a:rPr>
              <a:t> </a:t>
            </a:r>
            <a:r>
              <a:rPr lang="pt-BR" err="1">
                <a:latin typeface="Times New Roman"/>
                <a:cs typeface="Times New Roman"/>
              </a:rPr>
              <a:t>accuracy</a:t>
            </a:r>
            <a:endParaRPr lang="pt-B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35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Estratégias de mudança de escala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ED1240-51DA-61DB-019F-8FD1EF1D7792}"/>
              </a:ext>
            </a:extLst>
          </p:cNvPr>
          <p:cNvSpPr txBox="1"/>
          <p:nvPr/>
        </p:nvSpPr>
        <p:spPr>
          <a:xfrm>
            <a:off x="7467214" y="1620329"/>
            <a:ext cx="1243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91BD1C-9F3B-E56B-0B71-C25CD609D8E2}"/>
              </a:ext>
            </a:extLst>
          </p:cNvPr>
          <p:cNvSpPr txBox="1"/>
          <p:nvPr/>
        </p:nvSpPr>
        <p:spPr>
          <a:xfrm>
            <a:off x="10734316" y="1782433"/>
            <a:ext cx="1403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Prolongation</a:t>
            </a:r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DA2088-5C58-9131-B707-E54AA5E118CE}"/>
              </a:ext>
            </a:extLst>
          </p:cNvPr>
          <p:cNvSpPr txBox="1"/>
          <p:nvPr/>
        </p:nvSpPr>
        <p:spPr>
          <a:xfrm>
            <a:off x="9014783" y="2668619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Multiscale</a:t>
            </a:r>
          </a:p>
        </p:txBody>
      </p:sp>
      <p:pic>
        <p:nvPicPr>
          <p:cNvPr id="14" name="Imagem 17">
            <a:extLst>
              <a:ext uri="{FF2B5EF4-FFF2-40B4-BE49-F238E27FC236}">
                <a16:creationId xmlns:a16="http://schemas.microsoft.com/office/drawing/2014/main" id="{CA7D7784-3DC4-7FFF-EA70-EE83C138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65" y="1745880"/>
            <a:ext cx="2200275" cy="153765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4EDC8CE-E9B9-E7EC-4372-4E61F6565D4F}"/>
              </a:ext>
            </a:extLst>
          </p:cNvPr>
          <p:cNvSpPr txBox="1"/>
          <p:nvPr/>
        </p:nvSpPr>
        <p:spPr>
          <a:xfrm>
            <a:off x="443590" y="2190857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Times New Roman"/>
              </a:rPr>
              <a:t>Upscaling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D65A4A-C5BA-9D1D-2213-066094A2AE3E}"/>
              </a:ext>
            </a:extLst>
          </p:cNvPr>
          <p:cNvSpPr txBox="1"/>
          <p:nvPr/>
        </p:nvSpPr>
        <p:spPr>
          <a:xfrm>
            <a:off x="1939015" y="3286232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Calibri"/>
              </a:rPr>
              <a:t>Upscaling</a:t>
            </a:r>
            <a:endParaRPr lang="pt-BR">
              <a:latin typeface="Times New Roman"/>
              <a:cs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6ABB73-4B71-9C68-1103-AE2FF3D2B616}"/>
              </a:ext>
            </a:extLst>
          </p:cNvPr>
          <p:cNvSpPr txBox="1"/>
          <p:nvPr/>
        </p:nvSpPr>
        <p:spPr>
          <a:xfrm>
            <a:off x="1536988" y="3646025"/>
            <a:ext cx="176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err="1">
                <a:latin typeface="Times New Roman"/>
                <a:cs typeface="Times New Roman"/>
              </a:rPr>
              <a:t>Low</a:t>
            </a:r>
            <a:r>
              <a:rPr lang="pt-BR">
                <a:latin typeface="Times New Roman"/>
                <a:cs typeface="Times New Roman"/>
              </a:rPr>
              <a:t> </a:t>
            </a:r>
            <a:r>
              <a:rPr lang="pt-BR" err="1">
                <a:latin typeface="Times New Roman"/>
                <a:cs typeface="Times New Roman"/>
              </a:rPr>
              <a:t>accuracy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694120-7E46-BC68-7C40-8D1E44A5F026}"/>
              </a:ext>
            </a:extLst>
          </p:cNvPr>
          <p:cNvSpPr txBox="1"/>
          <p:nvPr/>
        </p:nvSpPr>
        <p:spPr>
          <a:xfrm>
            <a:off x="7341079" y="3027872"/>
            <a:ext cx="4799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">
                <a:latin typeface="Times New Roman"/>
                <a:cs typeface="Times New Roman"/>
              </a:rPr>
              <a:t>Better accuracy over Upscaling (approximates the fine scale solution)</a:t>
            </a:r>
            <a:endParaRPr lang="pt-BR">
              <a:cs typeface="Calibri" panose="020F0502020204030204"/>
            </a:endParaRPr>
          </a:p>
        </p:txBody>
      </p:sp>
      <p:pic>
        <p:nvPicPr>
          <p:cNvPr id="24" name="Imagem 21" descr="Uma imagem contendo esporte, jogo esportivo&#10;&#10;Descrição gerada com alta confiança">
            <a:extLst>
              <a:ext uri="{FF2B5EF4-FFF2-40B4-BE49-F238E27FC236}">
                <a16:creationId xmlns:a16="http://schemas.microsoft.com/office/drawing/2014/main" id="{79F55FC5-3389-EC6E-A36B-1B86B5F1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192" y="1252654"/>
            <a:ext cx="2095500" cy="13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Estratégias de mudança de escala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925FDB-8DAE-3967-A408-BB96B164950B}"/>
              </a:ext>
            </a:extLst>
          </p:cNvPr>
          <p:cNvSpPr txBox="1"/>
          <p:nvPr/>
        </p:nvSpPr>
        <p:spPr>
          <a:xfrm>
            <a:off x="3523399" y="3804653"/>
            <a:ext cx="1224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C905C8-CA25-1DC7-0E38-218EE96DB1CA}"/>
              </a:ext>
            </a:extLst>
          </p:cNvPr>
          <p:cNvSpPr txBox="1"/>
          <p:nvPr/>
        </p:nvSpPr>
        <p:spPr>
          <a:xfrm>
            <a:off x="3523399" y="4604753"/>
            <a:ext cx="1224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39CA9D-0F7D-2DF4-BA2F-D9EC0BA36DAD}"/>
              </a:ext>
            </a:extLst>
          </p:cNvPr>
          <p:cNvSpPr txBox="1"/>
          <p:nvPr/>
        </p:nvSpPr>
        <p:spPr>
          <a:xfrm>
            <a:off x="7005367" y="3947528"/>
            <a:ext cx="1647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Prolongation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319CC4-2B44-B9B6-9E9C-05A3AECC0840}"/>
              </a:ext>
            </a:extLst>
          </p:cNvPr>
          <p:cNvSpPr txBox="1"/>
          <p:nvPr/>
        </p:nvSpPr>
        <p:spPr>
          <a:xfrm>
            <a:off x="7005367" y="4823827"/>
            <a:ext cx="1647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Prolongation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F8B2DD-B349-CAB4-3F53-6D45F3441F24}"/>
              </a:ext>
            </a:extLst>
          </p:cNvPr>
          <p:cNvSpPr txBox="1"/>
          <p:nvPr/>
        </p:nvSpPr>
        <p:spPr>
          <a:xfrm>
            <a:off x="5290867" y="5623928"/>
            <a:ext cx="1181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Multilevel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ED1240-51DA-61DB-019F-8FD1EF1D7792}"/>
              </a:ext>
            </a:extLst>
          </p:cNvPr>
          <p:cNvSpPr txBox="1"/>
          <p:nvPr/>
        </p:nvSpPr>
        <p:spPr>
          <a:xfrm>
            <a:off x="7467214" y="1620329"/>
            <a:ext cx="1243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91BD1C-9F3B-E56B-0B71-C25CD609D8E2}"/>
              </a:ext>
            </a:extLst>
          </p:cNvPr>
          <p:cNvSpPr txBox="1"/>
          <p:nvPr/>
        </p:nvSpPr>
        <p:spPr>
          <a:xfrm>
            <a:off x="10734316" y="1782433"/>
            <a:ext cx="1403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Prolongation</a:t>
            </a:r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DA2088-5C58-9131-B707-E54AA5E118CE}"/>
              </a:ext>
            </a:extLst>
          </p:cNvPr>
          <p:cNvSpPr txBox="1"/>
          <p:nvPr/>
        </p:nvSpPr>
        <p:spPr>
          <a:xfrm>
            <a:off x="9014783" y="2668619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Multiscale</a:t>
            </a:r>
          </a:p>
        </p:txBody>
      </p:sp>
      <p:pic>
        <p:nvPicPr>
          <p:cNvPr id="14" name="Imagem 17">
            <a:extLst>
              <a:ext uri="{FF2B5EF4-FFF2-40B4-BE49-F238E27FC236}">
                <a16:creationId xmlns:a16="http://schemas.microsoft.com/office/drawing/2014/main" id="{CA7D7784-3DC4-7FFF-EA70-EE83C138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65" y="1745880"/>
            <a:ext cx="2200275" cy="153765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4EDC8CE-E9B9-E7EC-4372-4E61F6565D4F}"/>
              </a:ext>
            </a:extLst>
          </p:cNvPr>
          <p:cNvSpPr txBox="1"/>
          <p:nvPr/>
        </p:nvSpPr>
        <p:spPr>
          <a:xfrm>
            <a:off x="443590" y="2190857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Times New Roman"/>
              </a:rPr>
              <a:t>Upscaling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D65A4A-C5BA-9D1D-2213-066094A2AE3E}"/>
              </a:ext>
            </a:extLst>
          </p:cNvPr>
          <p:cNvSpPr txBox="1"/>
          <p:nvPr/>
        </p:nvSpPr>
        <p:spPr>
          <a:xfrm>
            <a:off x="1939015" y="3286232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Calibri"/>
              </a:rPr>
              <a:t>Upscaling</a:t>
            </a:r>
            <a:endParaRPr lang="pt-BR">
              <a:latin typeface="Times New Roman"/>
              <a:cs typeface="Calibri"/>
            </a:endParaRPr>
          </a:p>
        </p:txBody>
      </p:sp>
      <p:pic>
        <p:nvPicPr>
          <p:cNvPr id="17" name="Imagem 23">
            <a:extLst>
              <a:ext uri="{FF2B5EF4-FFF2-40B4-BE49-F238E27FC236}">
                <a16:creationId xmlns:a16="http://schemas.microsoft.com/office/drawing/2014/main" id="{52DF78B6-EF9E-6438-1597-8FA9A4610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42" y="3338726"/>
            <a:ext cx="2419350" cy="224648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6ABB73-4B71-9C68-1103-AE2FF3D2B616}"/>
              </a:ext>
            </a:extLst>
          </p:cNvPr>
          <p:cNvSpPr txBox="1"/>
          <p:nvPr/>
        </p:nvSpPr>
        <p:spPr>
          <a:xfrm>
            <a:off x="1536988" y="3646025"/>
            <a:ext cx="176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err="1">
                <a:latin typeface="Times New Roman"/>
                <a:cs typeface="Times New Roman"/>
              </a:rPr>
              <a:t>Low</a:t>
            </a:r>
            <a:r>
              <a:rPr lang="pt-BR">
                <a:latin typeface="Times New Roman"/>
                <a:cs typeface="Times New Roman"/>
              </a:rPr>
              <a:t> </a:t>
            </a:r>
            <a:r>
              <a:rPr lang="pt-BR" err="1">
                <a:latin typeface="Times New Roman"/>
                <a:cs typeface="Times New Roman"/>
              </a:rPr>
              <a:t>accuracy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694120-7E46-BC68-7C40-8D1E44A5F026}"/>
              </a:ext>
            </a:extLst>
          </p:cNvPr>
          <p:cNvSpPr txBox="1"/>
          <p:nvPr/>
        </p:nvSpPr>
        <p:spPr>
          <a:xfrm>
            <a:off x="7341079" y="3027872"/>
            <a:ext cx="4799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">
                <a:latin typeface="Times New Roman"/>
                <a:cs typeface="Times New Roman"/>
              </a:rPr>
              <a:t>Better accuracy over Upscaling (approximates the fine scale solution)</a:t>
            </a:r>
            <a:endParaRPr lang="pt-BR">
              <a:cs typeface="Calibri" panose="020F0502020204030204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5D75B6-E202-F39A-01B1-EA323B96B55F}"/>
              </a:ext>
            </a:extLst>
          </p:cNvPr>
          <p:cNvSpPr txBox="1"/>
          <p:nvPr/>
        </p:nvSpPr>
        <p:spPr>
          <a:xfrm>
            <a:off x="4177879" y="6023798"/>
            <a:ext cx="37208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">
                <a:latin typeface="Times New Roman"/>
                <a:cs typeface="Times New Roman"/>
              </a:rPr>
              <a:t>Better accuracy in certain regions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en">
                <a:latin typeface="Times New Roman"/>
                <a:cs typeface="Times New Roman"/>
              </a:rPr>
              <a:t>Allows multiple levels</a:t>
            </a:r>
            <a:endParaRPr lang="en">
              <a:cs typeface="Calibri" panose="020F0502020204030204"/>
            </a:endParaRPr>
          </a:p>
        </p:txBody>
      </p:sp>
      <p:pic>
        <p:nvPicPr>
          <p:cNvPr id="24" name="Imagem 21" descr="Uma imagem contendo esporte, jogo esportivo&#10;&#10;Descrição gerada com alta confiança">
            <a:extLst>
              <a:ext uri="{FF2B5EF4-FFF2-40B4-BE49-F238E27FC236}">
                <a16:creationId xmlns:a16="http://schemas.microsoft.com/office/drawing/2014/main" id="{79F55FC5-3389-EC6E-A36B-1B86B5F1C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192" y="1252654"/>
            <a:ext cx="2095500" cy="13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7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BE0-6A15-4086-BA75-A4489A7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Multiescala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/ADM</a:t>
            </a:r>
            <a:endParaRPr lang="en-US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D16742DF-69E6-49CD-87D6-DEE3B56C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2824"/>
            <a:ext cx="4937185" cy="483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Solução </a:t>
            </a:r>
            <a:r>
              <a:rPr lang="pt-BR" dirty="0" err="1">
                <a:latin typeface="Times New Roman"/>
                <a:cs typeface="Calibri" panose="020F0502020204030204"/>
              </a:rPr>
              <a:t>Multiescala</a:t>
            </a:r>
            <a:endParaRPr lang="pt-BR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C5AFD-279F-4A9C-8552-1D573D0552EC}"/>
              </a:ext>
            </a:extLst>
          </p:cNvPr>
          <p:cNvSpPr txBox="1"/>
          <p:nvPr/>
        </p:nvSpPr>
        <p:spPr>
          <a:xfrm>
            <a:off x="6034667" y="3111359"/>
            <a:ext cx="3241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Pressure of coarse mesh volumes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AE4F4-75D6-4201-B1D1-7AFA4FB72E5B}"/>
              </a:ext>
            </a:extLst>
          </p:cNvPr>
          <p:cNvSpPr txBox="1"/>
          <p:nvPr/>
        </p:nvSpPr>
        <p:spPr>
          <a:xfrm>
            <a:off x="6034666" y="3574899"/>
            <a:ext cx="1971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Multiscale pressure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E03B426-5169-A3E8-71DF-D652664FAC08}"/>
              </a:ext>
            </a:extLst>
          </p:cNvPr>
          <p:cNvGrpSpPr/>
          <p:nvPr/>
        </p:nvGrpSpPr>
        <p:grpSpPr>
          <a:xfrm>
            <a:off x="1084257" y="3296025"/>
            <a:ext cx="2732369" cy="2505049"/>
            <a:chOff x="1411287" y="3590868"/>
            <a:chExt cx="1876425" cy="1722890"/>
          </a:xfrm>
        </p:grpSpPr>
        <p:pic>
          <p:nvPicPr>
            <p:cNvPr id="3" name="Imagem 5">
              <a:extLst>
                <a:ext uri="{FF2B5EF4-FFF2-40B4-BE49-F238E27FC236}">
                  <a16:creationId xmlns:a16="http://schemas.microsoft.com/office/drawing/2014/main" id="{EF8FDBBF-10A0-43D6-95D3-26DB1DBEA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3179" y="3590868"/>
              <a:ext cx="1714500" cy="304800"/>
            </a:xfrm>
            <a:prstGeom prst="rect">
              <a:avLst/>
            </a:prstGeom>
          </p:spPr>
        </p:pic>
        <p:pic>
          <p:nvPicPr>
            <p:cNvPr id="8" name="Imagem 8" descr="Desenho com traços pretos em fundo branco&#10;&#10;Descrição gerada com alta confiança">
              <a:extLst>
                <a:ext uri="{FF2B5EF4-FFF2-40B4-BE49-F238E27FC236}">
                  <a16:creationId xmlns:a16="http://schemas.microsoft.com/office/drawing/2014/main" id="{ABE7B3B7-2B3A-4C5E-8EA8-C18680697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3830" y="4017381"/>
              <a:ext cx="1482272" cy="322633"/>
            </a:xfrm>
            <a:prstGeom prst="rect">
              <a:avLst/>
            </a:prstGeom>
          </p:spPr>
        </p:pic>
        <p:pic>
          <p:nvPicPr>
            <p:cNvPr id="12" name="Imagem 14">
              <a:extLst>
                <a:ext uri="{FF2B5EF4-FFF2-40B4-BE49-F238E27FC236}">
                  <a16:creationId xmlns:a16="http://schemas.microsoft.com/office/drawing/2014/main" id="{A9002AF1-901D-4521-AF7C-84A793CE6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1287" y="4525224"/>
              <a:ext cx="1876425" cy="304800"/>
            </a:xfrm>
            <a:prstGeom prst="rect">
              <a:avLst/>
            </a:prstGeom>
          </p:spPr>
        </p:pic>
        <p:pic>
          <p:nvPicPr>
            <p:cNvPr id="17" name="Imagem 18">
              <a:extLst>
                <a:ext uri="{FF2B5EF4-FFF2-40B4-BE49-F238E27FC236}">
                  <a16:creationId xmlns:a16="http://schemas.microsoft.com/office/drawing/2014/main" id="{E9E6CB6E-21E7-4CC9-AAB4-26F6B71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04" y="5075633"/>
              <a:ext cx="1009650" cy="238125"/>
            </a:xfrm>
            <a:prstGeom prst="rect">
              <a:avLst/>
            </a:prstGeom>
          </p:spPr>
        </p:pic>
      </p:grpSp>
      <p:pic>
        <p:nvPicPr>
          <p:cNvPr id="21" name="Imagem 22">
            <a:extLst>
              <a:ext uri="{FF2B5EF4-FFF2-40B4-BE49-F238E27FC236}">
                <a16:creationId xmlns:a16="http://schemas.microsoft.com/office/drawing/2014/main" id="{16640695-6E47-4586-8145-47D9ACE6A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774" y="3181786"/>
            <a:ext cx="228600" cy="238125"/>
          </a:xfrm>
          <a:prstGeom prst="rect">
            <a:avLst/>
          </a:prstGeom>
        </p:spPr>
      </p:pic>
      <p:pic>
        <p:nvPicPr>
          <p:cNvPr id="24" name="Imagem 24">
            <a:extLst>
              <a:ext uri="{FF2B5EF4-FFF2-40B4-BE49-F238E27FC236}">
                <a16:creationId xmlns:a16="http://schemas.microsoft.com/office/drawing/2014/main" id="{94F43634-B60F-47CE-8202-CC4B81AAD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361" y="3680715"/>
            <a:ext cx="352425" cy="238125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DFC857D-4916-7F2C-52A6-FBF89781D625}"/>
              </a:ext>
            </a:extLst>
          </p:cNvPr>
          <p:cNvGrpSpPr/>
          <p:nvPr/>
        </p:nvGrpSpPr>
        <p:grpSpPr>
          <a:xfrm>
            <a:off x="6268061" y="4150718"/>
            <a:ext cx="1971614" cy="1206387"/>
            <a:chOff x="6302422" y="4611318"/>
            <a:chExt cx="1362075" cy="858158"/>
          </a:xfrm>
        </p:grpSpPr>
        <p:pic>
          <p:nvPicPr>
            <p:cNvPr id="26" name="Imagem 26">
              <a:extLst>
                <a:ext uri="{FF2B5EF4-FFF2-40B4-BE49-F238E27FC236}">
                  <a16:creationId xmlns:a16="http://schemas.microsoft.com/office/drawing/2014/main" id="{8BCFBA2D-D232-41DB-90E5-609A1A634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2422" y="4611318"/>
              <a:ext cx="1362075" cy="304800"/>
            </a:xfrm>
            <a:prstGeom prst="rect">
              <a:avLst/>
            </a:prstGeom>
          </p:spPr>
        </p:pic>
        <p:pic>
          <p:nvPicPr>
            <p:cNvPr id="28" name="Imagem 28">
              <a:extLst>
                <a:ext uri="{FF2B5EF4-FFF2-40B4-BE49-F238E27FC236}">
                  <a16:creationId xmlns:a16="http://schemas.microsoft.com/office/drawing/2014/main" id="{355DFCA6-6DCB-43F7-A27D-BB112AF83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64348" y="5164676"/>
              <a:ext cx="1038225" cy="304800"/>
            </a:xfrm>
            <a:prstGeom prst="rect">
              <a:avLst/>
            </a:prstGeom>
          </p:spPr>
        </p:pic>
      </p:grpSp>
      <p:pic>
        <p:nvPicPr>
          <p:cNvPr id="14" name="Imagem 22">
            <a:extLst>
              <a:ext uri="{FF2B5EF4-FFF2-40B4-BE49-F238E27FC236}">
                <a16:creationId xmlns:a16="http://schemas.microsoft.com/office/drawing/2014/main" id="{B0958182-BEF3-2301-E31F-795A59960E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6888" y="2144593"/>
            <a:ext cx="1445986" cy="358432"/>
          </a:xfrm>
          <a:prstGeom prst="rect">
            <a:avLst/>
          </a:prstGeom>
        </p:spPr>
      </p:pic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13E8B07D-E4C8-463E-8271-64714547B4C2}"/>
              </a:ext>
            </a:extLst>
          </p:cNvPr>
          <p:cNvSpPr txBox="1">
            <a:spLocks/>
          </p:cNvSpPr>
          <p:nvPr/>
        </p:nvSpPr>
        <p:spPr>
          <a:xfrm>
            <a:off x="2437058" y="1579176"/>
            <a:ext cx="4937185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Sistema de equações da malha fina</a:t>
            </a:r>
          </a:p>
        </p:txBody>
      </p:sp>
      <p:sp>
        <p:nvSpPr>
          <p:cNvPr id="22" name="Espaço Reservado para Conteúdo 4">
            <a:extLst>
              <a:ext uri="{FF2B5EF4-FFF2-40B4-BE49-F238E27FC236}">
                <a16:creationId xmlns:a16="http://schemas.microsoft.com/office/drawing/2014/main" id="{B27CC09C-7D47-FEC8-6344-9E9448D6165C}"/>
              </a:ext>
            </a:extLst>
          </p:cNvPr>
          <p:cNvSpPr txBox="1">
            <a:spLocks/>
          </p:cNvSpPr>
          <p:nvPr/>
        </p:nvSpPr>
        <p:spPr>
          <a:xfrm>
            <a:off x="699589" y="5801074"/>
            <a:ext cx="4937185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Solução na escala grossa</a:t>
            </a:r>
          </a:p>
        </p:txBody>
      </p:sp>
    </p:spTree>
    <p:extLst>
      <p:ext uri="{BB962C8B-B14F-4D97-AF65-F5344CB8AC3E}">
        <p14:creationId xmlns:p14="http://schemas.microsoft.com/office/powerpoint/2010/main" val="302413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BE0-6A15-4086-BA75-A4489A7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aproximação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C5AFD-279F-4A9C-8552-1D573D0552EC}"/>
              </a:ext>
            </a:extLst>
          </p:cNvPr>
          <p:cNvSpPr txBox="1"/>
          <p:nvPr/>
        </p:nvSpPr>
        <p:spPr>
          <a:xfrm>
            <a:off x="4901703" y="1270239"/>
            <a:ext cx="3241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Viscosidade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13E8B07D-E4C8-463E-8271-64714547B4C2}"/>
              </a:ext>
            </a:extLst>
          </p:cNvPr>
          <p:cNvSpPr txBox="1">
            <a:spLocks/>
          </p:cNvSpPr>
          <p:nvPr/>
        </p:nvSpPr>
        <p:spPr>
          <a:xfrm>
            <a:off x="864705" y="1484457"/>
            <a:ext cx="2148194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Lei de Darcy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D8D0B21-682F-A753-B609-46DD1B599F90}"/>
                  </a:ext>
                </a:extLst>
              </p:cNvPr>
              <p:cNvSpPr txBox="1"/>
              <p:nvPr/>
            </p:nvSpPr>
            <p:spPr>
              <a:xfrm>
                <a:off x="2772581" y="1294303"/>
                <a:ext cx="1815548" cy="85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BR" sz="24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D8D0B21-682F-A753-B609-46DD1B59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581" y="1294303"/>
                <a:ext cx="1815548" cy="85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5B7AEC-04E2-3CAE-1711-03C8208F60B5}"/>
              </a:ext>
            </a:extLst>
          </p:cNvPr>
          <p:cNvSpPr txBox="1">
            <a:spLocks/>
          </p:cNvSpPr>
          <p:nvPr/>
        </p:nvSpPr>
        <p:spPr>
          <a:xfrm>
            <a:off x="2193684" y="2609417"/>
            <a:ext cx="983413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TPFA</a:t>
            </a:r>
          </a:p>
        </p:txBody>
      </p:sp>
      <p:pic>
        <p:nvPicPr>
          <p:cNvPr id="19" name="Imagem 48">
            <a:extLst>
              <a:ext uri="{FF2B5EF4-FFF2-40B4-BE49-F238E27FC236}">
                <a16:creationId xmlns:a16="http://schemas.microsoft.com/office/drawing/2014/main" id="{A3DC0AC0-F5A0-9A5B-9A27-7065F271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94" y="1371538"/>
            <a:ext cx="191745" cy="242877"/>
          </a:xfrm>
          <a:prstGeom prst="rect">
            <a:avLst/>
          </a:prstGeom>
        </p:spPr>
      </p:pic>
      <p:pic>
        <p:nvPicPr>
          <p:cNvPr id="23" name="Imagem 56">
            <a:extLst>
              <a:ext uri="{FF2B5EF4-FFF2-40B4-BE49-F238E27FC236}">
                <a16:creationId xmlns:a16="http://schemas.microsoft.com/office/drawing/2014/main" id="{841638F8-29A3-326B-F7AF-25FED6FE2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826" y="1798025"/>
            <a:ext cx="242877" cy="472971"/>
          </a:xfrm>
          <a:prstGeom prst="rect">
            <a:avLst/>
          </a:prstGeom>
        </p:spPr>
      </p:pic>
      <p:sp>
        <p:nvSpPr>
          <p:cNvPr id="25" name="TextBox 9">
            <a:extLst>
              <a:ext uri="{FF2B5EF4-FFF2-40B4-BE49-F238E27FC236}">
                <a16:creationId xmlns:a16="http://schemas.microsoft.com/office/drawing/2014/main" id="{64C26B3A-1B6A-7AA6-EF10-E00B3D643E49}"/>
              </a:ext>
            </a:extLst>
          </p:cNvPr>
          <p:cNvSpPr txBox="1"/>
          <p:nvPr/>
        </p:nvSpPr>
        <p:spPr>
          <a:xfrm>
            <a:off x="4901703" y="1748457"/>
            <a:ext cx="3241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Tensor </a:t>
            </a:r>
            <a:r>
              <a:rPr lang="en-US" dirty="0" err="1">
                <a:latin typeface="Times New Roman"/>
                <a:cs typeface="Times New Roman"/>
              </a:rPr>
              <a:t>permeabilidade</a:t>
            </a:r>
            <a:r>
              <a:rPr lang="en-US" dirty="0">
                <a:latin typeface="Times New Roman"/>
                <a:cs typeface="Times New Roman"/>
              </a:rPr>
              <a:t> da </a:t>
            </a:r>
            <a:r>
              <a:rPr lang="en-US" dirty="0" err="1">
                <a:latin typeface="Times New Roman"/>
                <a:cs typeface="Times New Roman"/>
              </a:rPr>
              <a:t>rocha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61E28BF-205D-0EE8-E046-1D18316B7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904" y="3475568"/>
            <a:ext cx="3590624" cy="167350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B8E91306-7FB7-A12F-EFE1-B0127E1ED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653" y="3304569"/>
            <a:ext cx="5837168" cy="2316923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FE153C7-8A67-57B8-3B95-5E6605AD6EAE}"/>
              </a:ext>
            </a:extLst>
          </p:cNvPr>
          <p:cNvSpPr txBox="1">
            <a:spLocks/>
          </p:cNvSpPr>
          <p:nvPr/>
        </p:nvSpPr>
        <p:spPr>
          <a:xfrm>
            <a:off x="8480911" y="2429450"/>
            <a:ext cx="983413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MPFA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CD523B42-F907-D84E-A070-9672C4B9AAB4}"/>
                  </a:ext>
                </a:extLst>
              </p:cNvPr>
              <p:cNvSpPr txBox="1"/>
              <p:nvPr/>
            </p:nvSpPr>
            <p:spPr>
              <a:xfrm>
                <a:off x="8709574" y="1069260"/>
                <a:ext cx="2809462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CD523B42-F907-D84E-A070-9672C4B9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574" y="1069260"/>
                <a:ext cx="2809462" cy="10511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EF7544C-07B9-75E9-D028-C8C08F9894D6}"/>
              </a:ext>
            </a:extLst>
          </p:cNvPr>
          <p:cNvSpPr txBox="1">
            <a:spLocks/>
          </p:cNvSpPr>
          <p:nvPr/>
        </p:nvSpPr>
        <p:spPr>
          <a:xfrm>
            <a:off x="864705" y="3078171"/>
            <a:ext cx="3879574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Two point flux approximation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7CA7926-3CE0-DB19-9668-0A682AC32B89}"/>
              </a:ext>
            </a:extLst>
          </p:cNvPr>
          <p:cNvSpPr txBox="1">
            <a:spLocks/>
          </p:cNvSpPr>
          <p:nvPr/>
        </p:nvSpPr>
        <p:spPr>
          <a:xfrm>
            <a:off x="6532168" y="2832491"/>
            <a:ext cx="4426226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Multi-point flux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01471F7-1104-3D43-83C0-840EDA297E48}"/>
                  </a:ext>
                </a:extLst>
              </p:cNvPr>
              <p:cNvSpPr txBox="1"/>
              <p:nvPr/>
            </p:nvSpPr>
            <p:spPr>
              <a:xfrm>
                <a:off x="1367850" y="5376127"/>
                <a:ext cx="2809462" cy="937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01471F7-1104-3D43-83C0-840EDA297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850" y="5376127"/>
                <a:ext cx="2809462" cy="9372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5326962-FEA5-CED8-1EA2-1BB9A001A4E5}"/>
                  </a:ext>
                </a:extLst>
              </p:cNvPr>
              <p:cNvSpPr txBox="1"/>
              <p:nvPr/>
            </p:nvSpPr>
            <p:spPr>
              <a:xfrm>
                <a:off x="7076180" y="5787779"/>
                <a:ext cx="2809462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5326962-FEA5-CED8-1EA2-1BB9A001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180" y="5787779"/>
                <a:ext cx="2809462" cy="10511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56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BE0-6A15-4086-BA75-A4489A7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composicional</a:t>
            </a:r>
            <a:endParaRPr lang="en-US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D16742DF-69E6-49CD-87D6-DEE3B56C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2824"/>
            <a:ext cx="4937185" cy="483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Solução </a:t>
            </a:r>
            <a:r>
              <a:rPr lang="pt-BR" dirty="0" err="1">
                <a:latin typeface="Times New Roman"/>
                <a:cs typeface="Calibri" panose="020F0502020204030204"/>
              </a:rPr>
              <a:t>Multiescala</a:t>
            </a:r>
            <a:endParaRPr lang="pt-BR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C5AFD-279F-4A9C-8552-1D573D0552EC}"/>
              </a:ext>
            </a:extLst>
          </p:cNvPr>
          <p:cNvSpPr txBox="1"/>
          <p:nvPr/>
        </p:nvSpPr>
        <p:spPr>
          <a:xfrm>
            <a:off x="6034667" y="3111359"/>
            <a:ext cx="3241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Pressure of coarse mesh volumes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AE4F4-75D6-4201-B1D1-7AFA4FB72E5B}"/>
              </a:ext>
            </a:extLst>
          </p:cNvPr>
          <p:cNvSpPr txBox="1"/>
          <p:nvPr/>
        </p:nvSpPr>
        <p:spPr>
          <a:xfrm>
            <a:off x="6034666" y="3574899"/>
            <a:ext cx="1971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Multiscale pressure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E03B426-5169-A3E8-71DF-D652664FAC08}"/>
              </a:ext>
            </a:extLst>
          </p:cNvPr>
          <p:cNvGrpSpPr/>
          <p:nvPr/>
        </p:nvGrpSpPr>
        <p:grpSpPr>
          <a:xfrm>
            <a:off x="1084257" y="3296025"/>
            <a:ext cx="2732369" cy="2505049"/>
            <a:chOff x="1411287" y="3590868"/>
            <a:chExt cx="1876425" cy="1722890"/>
          </a:xfrm>
        </p:grpSpPr>
        <p:pic>
          <p:nvPicPr>
            <p:cNvPr id="3" name="Imagem 5">
              <a:extLst>
                <a:ext uri="{FF2B5EF4-FFF2-40B4-BE49-F238E27FC236}">
                  <a16:creationId xmlns:a16="http://schemas.microsoft.com/office/drawing/2014/main" id="{EF8FDBBF-10A0-43D6-95D3-26DB1DBEA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3179" y="3590868"/>
              <a:ext cx="1714500" cy="304800"/>
            </a:xfrm>
            <a:prstGeom prst="rect">
              <a:avLst/>
            </a:prstGeom>
          </p:spPr>
        </p:pic>
        <p:pic>
          <p:nvPicPr>
            <p:cNvPr id="8" name="Imagem 8" descr="Desenho com traços pretos em fundo branco&#10;&#10;Descrição gerada com alta confiança">
              <a:extLst>
                <a:ext uri="{FF2B5EF4-FFF2-40B4-BE49-F238E27FC236}">
                  <a16:creationId xmlns:a16="http://schemas.microsoft.com/office/drawing/2014/main" id="{ABE7B3B7-2B3A-4C5E-8EA8-C18680697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3830" y="4017381"/>
              <a:ext cx="1482272" cy="322633"/>
            </a:xfrm>
            <a:prstGeom prst="rect">
              <a:avLst/>
            </a:prstGeom>
          </p:spPr>
        </p:pic>
        <p:pic>
          <p:nvPicPr>
            <p:cNvPr id="12" name="Imagem 14">
              <a:extLst>
                <a:ext uri="{FF2B5EF4-FFF2-40B4-BE49-F238E27FC236}">
                  <a16:creationId xmlns:a16="http://schemas.microsoft.com/office/drawing/2014/main" id="{A9002AF1-901D-4521-AF7C-84A793CE6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1287" y="4525224"/>
              <a:ext cx="1876425" cy="304800"/>
            </a:xfrm>
            <a:prstGeom prst="rect">
              <a:avLst/>
            </a:prstGeom>
          </p:spPr>
        </p:pic>
        <p:pic>
          <p:nvPicPr>
            <p:cNvPr id="17" name="Imagem 18">
              <a:extLst>
                <a:ext uri="{FF2B5EF4-FFF2-40B4-BE49-F238E27FC236}">
                  <a16:creationId xmlns:a16="http://schemas.microsoft.com/office/drawing/2014/main" id="{E9E6CB6E-21E7-4CC9-AAB4-26F6B71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04" y="5075633"/>
              <a:ext cx="1009650" cy="238125"/>
            </a:xfrm>
            <a:prstGeom prst="rect">
              <a:avLst/>
            </a:prstGeom>
          </p:spPr>
        </p:pic>
      </p:grpSp>
      <p:pic>
        <p:nvPicPr>
          <p:cNvPr id="21" name="Imagem 22">
            <a:extLst>
              <a:ext uri="{FF2B5EF4-FFF2-40B4-BE49-F238E27FC236}">
                <a16:creationId xmlns:a16="http://schemas.microsoft.com/office/drawing/2014/main" id="{16640695-6E47-4586-8145-47D9ACE6A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774" y="3181786"/>
            <a:ext cx="228600" cy="238125"/>
          </a:xfrm>
          <a:prstGeom prst="rect">
            <a:avLst/>
          </a:prstGeom>
        </p:spPr>
      </p:pic>
      <p:pic>
        <p:nvPicPr>
          <p:cNvPr id="24" name="Imagem 24">
            <a:extLst>
              <a:ext uri="{FF2B5EF4-FFF2-40B4-BE49-F238E27FC236}">
                <a16:creationId xmlns:a16="http://schemas.microsoft.com/office/drawing/2014/main" id="{94F43634-B60F-47CE-8202-CC4B81AAD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361" y="3680715"/>
            <a:ext cx="352425" cy="238125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DFC857D-4916-7F2C-52A6-FBF89781D625}"/>
              </a:ext>
            </a:extLst>
          </p:cNvPr>
          <p:cNvGrpSpPr/>
          <p:nvPr/>
        </p:nvGrpSpPr>
        <p:grpSpPr>
          <a:xfrm>
            <a:off x="6268061" y="4150718"/>
            <a:ext cx="1971614" cy="1206387"/>
            <a:chOff x="6302422" y="4611318"/>
            <a:chExt cx="1362075" cy="858158"/>
          </a:xfrm>
        </p:grpSpPr>
        <p:pic>
          <p:nvPicPr>
            <p:cNvPr id="26" name="Imagem 26">
              <a:extLst>
                <a:ext uri="{FF2B5EF4-FFF2-40B4-BE49-F238E27FC236}">
                  <a16:creationId xmlns:a16="http://schemas.microsoft.com/office/drawing/2014/main" id="{8BCFBA2D-D232-41DB-90E5-609A1A634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2422" y="4611318"/>
              <a:ext cx="1362075" cy="304800"/>
            </a:xfrm>
            <a:prstGeom prst="rect">
              <a:avLst/>
            </a:prstGeom>
          </p:spPr>
        </p:pic>
        <p:pic>
          <p:nvPicPr>
            <p:cNvPr id="28" name="Imagem 28">
              <a:extLst>
                <a:ext uri="{FF2B5EF4-FFF2-40B4-BE49-F238E27FC236}">
                  <a16:creationId xmlns:a16="http://schemas.microsoft.com/office/drawing/2014/main" id="{355DFCA6-6DCB-43F7-A27D-BB112AF83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64348" y="5164676"/>
              <a:ext cx="1038225" cy="304800"/>
            </a:xfrm>
            <a:prstGeom prst="rect">
              <a:avLst/>
            </a:prstGeom>
          </p:spPr>
        </p:pic>
      </p:grpSp>
      <p:pic>
        <p:nvPicPr>
          <p:cNvPr id="14" name="Imagem 22">
            <a:extLst>
              <a:ext uri="{FF2B5EF4-FFF2-40B4-BE49-F238E27FC236}">
                <a16:creationId xmlns:a16="http://schemas.microsoft.com/office/drawing/2014/main" id="{B0958182-BEF3-2301-E31F-795A59960E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6888" y="2144593"/>
            <a:ext cx="1445986" cy="358432"/>
          </a:xfrm>
          <a:prstGeom prst="rect">
            <a:avLst/>
          </a:prstGeom>
        </p:spPr>
      </p:pic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13E8B07D-E4C8-463E-8271-64714547B4C2}"/>
              </a:ext>
            </a:extLst>
          </p:cNvPr>
          <p:cNvSpPr txBox="1">
            <a:spLocks/>
          </p:cNvSpPr>
          <p:nvPr/>
        </p:nvSpPr>
        <p:spPr>
          <a:xfrm>
            <a:off x="2437058" y="1618932"/>
            <a:ext cx="4937185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Sistema de equações da malha fina</a:t>
            </a:r>
          </a:p>
        </p:txBody>
      </p:sp>
      <p:sp>
        <p:nvSpPr>
          <p:cNvPr id="22" name="Espaço Reservado para Conteúdo 4">
            <a:extLst>
              <a:ext uri="{FF2B5EF4-FFF2-40B4-BE49-F238E27FC236}">
                <a16:creationId xmlns:a16="http://schemas.microsoft.com/office/drawing/2014/main" id="{B27CC09C-7D47-FEC8-6344-9E9448D6165C}"/>
              </a:ext>
            </a:extLst>
          </p:cNvPr>
          <p:cNvSpPr txBox="1">
            <a:spLocks/>
          </p:cNvSpPr>
          <p:nvPr/>
        </p:nvSpPr>
        <p:spPr>
          <a:xfrm>
            <a:off x="699589" y="5801074"/>
            <a:ext cx="4937185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Solução na escala grossa</a:t>
            </a:r>
          </a:p>
        </p:txBody>
      </p:sp>
    </p:spTree>
    <p:extLst>
      <p:ext uri="{BB962C8B-B14F-4D97-AF65-F5344CB8AC3E}">
        <p14:creationId xmlns:p14="http://schemas.microsoft.com/office/powerpoint/2010/main" val="2966981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209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EDS II</vt:lpstr>
      <vt:lpstr>Tema do mestrado</vt:lpstr>
      <vt:lpstr>Simulação numérica</vt:lpstr>
      <vt:lpstr>Estratégias de mudança de escala</vt:lpstr>
      <vt:lpstr>Estratégias de mudança de escala</vt:lpstr>
      <vt:lpstr>Estratégias de mudança de escala</vt:lpstr>
      <vt:lpstr>Método Multiescala/ADM</vt:lpstr>
      <vt:lpstr>Métodos de aproximação do fluxo</vt:lpstr>
      <vt:lpstr>Modelo composicional</vt:lpstr>
      <vt:lpstr>Equilíbrio de fases (Gargalo)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EDS II</dc:title>
  <dc:creator>jp</dc:creator>
  <cp:lastModifiedBy>jp</cp:lastModifiedBy>
  <cp:revision>7</cp:revision>
  <dcterms:created xsi:type="dcterms:W3CDTF">2023-06-20T02:38:21Z</dcterms:created>
  <dcterms:modified xsi:type="dcterms:W3CDTF">2023-06-20T14:04:27Z</dcterms:modified>
</cp:coreProperties>
</file>