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13"/>
    <p:restoredTop sz="61260"/>
  </p:normalViewPr>
  <p:slideViewPr>
    <p:cSldViewPr snapToGrid="0" snapToObjects="1">
      <p:cViewPr>
        <p:scale>
          <a:sx n="70" d="100"/>
          <a:sy n="70" d="100"/>
        </p:scale>
        <p:origin x="75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BB766-E441-014F-9184-9964C48430C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EE7AA-77E6-1A4C-B17D-968294083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EE7AA-77E6-1A4C-B17D-968294083B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6AA0-9546-8F48-9F44-48D2BD48740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EFB7-2A51-CF4B-B0DD-FBA8BDC2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6AA0-9546-8F48-9F44-48D2BD48740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EFB7-2A51-CF4B-B0DD-FBA8BDC2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7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6AA0-9546-8F48-9F44-48D2BD48740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EFB7-2A51-CF4B-B0DD-FBA8BDC2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6AA0-9546-8F48-9F44-48D2BD48740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EFB7-2A51-CF4B-B0DD-FBA8BDC2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6AA0-9546-8F48-9F44-48D2BD48740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EFB7-2A51-CF4B-B0DD-FBA8BDC2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6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6AA0-9546-8F48-9F44-48D2BD48740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EFB7-2A51-CF4B-B0DD-FBA8BDC2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6AA0-9546-8F48-9F44-48D2BD48740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EFB7-2A51-CF4B-B0DD-FBA8BDC2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6AA0-9546-8F48-9F44-48D2BD48740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EFB7-2A51-CF4B-B0DD-FBA8BDC2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2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6AA0-9546-8F48-9F44-48D2BD48740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EFB7-2A51-CF4B-B0DD-FBA8BDC2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4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6AA0-9546-8F48-9F44-48D2BD48740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EFB7-2A51-CF4B-B0DD-FBA8BDC2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5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6AA0-9546-8F48-9F44-48D2BD48740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EFB7-2A51-CF4B-B0DD-FBA8BDC2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5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A6AA0-9546-8F48-9F44-48D2BD48740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CEFB7-2A51-CF4B-B0DD-FBA8BDC2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8348" y="-641241"/>
            <a:ext cx="12490348" cy="8302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7653" y="1157331"/>
            <a:ext cx="57582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/>
              <a:t>16.1:</a:t>
            </a:r>
          </a:p>
          <a:p>
            <a:r>
              <a:rPr lang="en-US" sz="4000" b="1" i="1" dirty="0" smtClean="0"/>
              <a:t>The Diffusion Coefficient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</a:t>
            </a:r>
            <a:r>
              <a:rPr lang="en-US" b="1" dirty="0" smtClean="0"/>
              <a:t>diffusion coefficient </a:t>
            </a:r>
            <a:r>
              <a:rPr lang="en-US" dirty="0" smtClean="0"/>
              <a:t>of ammonia gas in air assuming the air temperature is </a:t>
            </a:r>
            <a:r>
              <a:rPr lang="en-US" b="1" dirty="0" smtClean="0"/>
              <a:t>288 K</a:t>
            </a:r>
            <a:r>
              <a:rPr lang="en-US" dirty="0" smtClean="0"/>
              <a:t>, the air pressure is </a:t>
            </a:r>
            <a:r>
              <a:rPr lang="en-US" b="1" dirty="0" smtClean="0"/>
              <a:t>1013 </a:t>
            </a:r>
            <a:r>
              <a:rPr lang="en-US" b="1" dirty="0" err="1" smtClean="0"/>
              <a:t>hPa</a:t>
            </a:r>
            <a:r>
              <a:rPr lang="en-US" dirty="0" smtClean="0"/>
              <a:t>, and the air is </a:t>
            </a:r>
            <a:r>
              <a:rPr lang="en-US" b="1" dirty="0" smtClean="0"/>
              <a:t>dry.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16.2.1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“Molecular diffusion is the movement of molecules due to their kinetic energy, and the redirection due to collision.”</a:t>
            </a:r>
          </a:p>
          <a:p>
            <a:endParaRPr lang="en-US" dirty="0"/>
          </a:p>
          <a:p>
            <a:r>
              <a:rPr lang="en-US" dirty="0" smtClean="0"/>
              <a:t>“The pace of spread by diffusion is proportional to its </a:t>
            </a:r>
            <a:r>
              <a:rPr lang="en-US" b="1" dirty="0" smtClean="0"/>
              <a:t>thermal speed </a:t>
            </a:r>
            <a:r>
              <a:rPr lang="en-US" dirty="0" smtClean="0"/>
              <a:t>&amp; </a:t>
            </a:r>
            <a:r>
              <a:rPr lang="en-US" b="1" dirty="0" smtClean="0"/>
              <a:t>distance between collisions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r>
              <a:rPr lang="en-US" dirty="0" smtClean="0"/>
              <a:t>Thermal speed = square root of temperature</a:t>
            </a:r>
          </a:p>
          <a:p>
            <a:r>
              <a:rPr lang="en-US" dirty="0" smtClean="0"/>
              <a:t>Distance between collisions = 1 / density of air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Molecular Diffusion Coefficient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269224" cy="1143211"/>
          </a:xfrm>
        </p:spPr>
      </p:pic>
      <p:sp>
        <p:nvSpPr>
          <p:cNvPr id="8" name="TextBox 7"/>
          <p:cNvSpPr txBox="1"/>
          <p:nvPr/>
        </p:nvSpPr>
        <p:spPr>
          <a:xfrm>
            <a:off x="838200" y="2833899"/>
            <a:ext cx="105156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Where</a:t>
            </a:r>
            <a:endParaRPr lang="en-US" sz="2800" dirty="0"/>
          </a:p>
          <a:p>
            <a:r>
              <a:rPr lang="en-US" sz="2800" dirty="0" err="1" smtClean="0"/>
              <a:t>D</a:t>
            </a:r>
            <a:r>
              <a:rPr lang="en-US" sz="2800" baseline="-25000" dirty="0" err="1" smtClean="0"/>
              <a:t>q</a:t>
            </a:r>
            <a:r>
              <a:rPr lang="en-US" sz="2800" dirty="0" smtClean="0"/>
              <a:t> = Molecular diffusion coefficient of trace gas q in air (</a:t>
            </a:r>
            <a:r>
              <a:rPr lang="sk-SK" sz="2800" dirty="0"/>
              <a:t>cm2 s−</a:t>
            </a:r>
            <a:r>
              <a:rPr lang="sk-SK" sz="2800" dirty="0" smtClean="0"/>
              <a:t>1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A = Avogadro’s Number (</a:t>
            </a:r>
            <a:r>
              <a:rPr lang="fi-FI" sz="2800" dirty="0"/>
              <a:t>6.0221367 × </a:t>
            </a:r>
            <a:r>
              <a:rPr lang="fi-FI" sz="2800" dirty="0" smtClean="0"/>
              <a:t>10^23 </a:t>
            </a:r>
            <a:r>
              <a:rPr lang="fi-FI" sz="2800" dirty="0" err="1"/>
              <a:t>molec</a:t>
            </a:r>
            <a:r>
              <a:rPr lang="fi-FI" sz="2800" dirty="0"/>
              <a:t>. mol−</a:t>
            </a:r>
            <a:r>
              <a:rPr lang="fi-FI" sz="2800" dirty="0" smtClean="0"/>
              <a:t>1)</a:t>
            </a:r>
          </a:p>
          <a:p>
            <a:r>
              <a:rPr lang="fi-FI" sz="2800" dirty="0" err="1"/>
              <a:t>d</a:t>
            </a:r>
            <a:r>
              <a:rPr lang="fi-FI" sz="2800" baseline="-25000" dirty="0" err="1" smtClean="0"/>
              <a:t>q</a:t>
            </a:r>
            <a:r>
              <a:rPr lang="fi-FI" sz="2800" dirty="0" smtClean="0"/>
              <a:t> = </a:t>
            </a:r>
            <a:r>
              <a:rPr lang="fi-FI" sz="2800" dirty="0" err="1" smtClean="0"/>
              <a:t>collision</a:t>
            </a:r>
            <a:r>
              <a:rPr lang="fi-FI" sz="2800" dirty="0" smtClean="0"/>
              <a:t> </a:t>
            </a:r>
            <a:r>
              <a:rPr lang="fi-FI" sz="2800" dirty="0" err="1" smtClean="0"/>
              <a:t>diameter</a:t>
            </a:r>
            <a:r>
              <a:rPr lang="fi-FI" sz="2800" dirty="0" smtClean="0"/>
              <a:t> of </a:t>
            </a:r>
            <a:r>
              <a:rPr lang="fi-FI" sz="2800" dirty="0" err="1" smtClean="0"/>
              <a:t>gas</a:t>
            </a:r>
            <a:r>
              <a:rPr lang="fi-FI" sz="2800" dirty="0" smtClean="0"/>
              <a:t> </a:t>
            </a:r>
            <a:r>
              <a:rPr lang="fi-FI" sz="2800" dirty="0" err="1" smtClean="0"/>
              <a:t>molecule</a:t>
            </a:r>
            <a:r>
              <a:rPr lang="fi-FI" sz="2800" dirty="0" smtClean="0"/>
              <a:t> q</a:t>
            </a:r>
          </a:p>
          <a:p>
            <a:r>
              <a:rPr lang="el-GR" sz="2800" dirty="0" err="1"/>
              <a:t>ρa</a:t>
            </a:r>
            <a:r>
              <a:rPr lang="el-GR" sz="2800" dirty="0"/>
              <a:t> </a:t>
            </a:r>
            <a:r>
              <a:rPr lang="en-US" sz="2800" dirty="0" smtClean="0"/>
              <a:t>= air density (g cm</a:t>
            </a:r>
            <a:r>
              <a:rPr lang="en-US" sz="2800" baseline="30000" dirty="0" smtClean="0"/>
              <a:t> -3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R* = universal gas constant </a:t>
            </a:r>
            <a:r>
              <a:rPr lang="is-IS" sz="2800" dirty="0"/>
              <a:t>(8.31451 × 107 g cm2 s−2 mol−1 K−1) </a:t>
            </a:r>
            <a:endParaRPr lang="is-IS" sz="2800" dirty="0" smtClean="0"/>
          </a:p>
          <a:p>
            <a:r>
              <a:rPr lang="en-US" sz="2800" dirty="0" smtClean="0"/>
              <a:t>T = absolute temperature (K)</a:t>
            </a:r>
          </a:p>
          <a:p>
            <a:r>
              <a:rPr lang="en-US" sz="2800" dirty="0" smtClean="0"/>
              <a:t>m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 = molecular weight of air (</a:t>
            </a:r>
            <a:r>
              <a:rPr lang="it-IT" sz="2800" dirty="0"/>
              <a:t>28.966 g mol−1 </a:t>
            </a:r>
            <a:r>
              <a:rPr lang="it-IT" sz="2800" dirty="0" smtClean="0"/>
              <a:t>)</a:t>
            </a:r>
          </a:p>
          <a:p>
            <a:r>
              <a:rPr lang="it-IT" sz="2800" dirty="0"/>
              <a:t>m</a:t>
            </a:r>
            <a:r>
              <a:rPr lang="en-US" sz="2800" baseline="-25000" dirty="0" smtClean="0"/>
              <a:t>q</a:t>
            </a:r>
            <a:r>
              <a:rPr lang="en-US" sz="2800" dirty="0" smtClean="0"/>
              <a:t> = molecular weight of gas q (</a:t>
            </a:r>
            <a:r>
              <a:rPr lang="it-IT" sz="2800" dirty="0"/>
              <a:t>g mol−</a:t>
            </a:r>
            <a:r>
              <a:rPr lang="it-IT" sz="2800" dirty="0" smtClean="0"/>
              <a:t>1)</a:t>
            </a:r>
          </a:p>
          <a:p>
            <a:endParaRPr lang="en-US" sz="2800" dirty="0" smtClean="0"/>
          </a:p>
          <a:p>
            <a:endParaRPr lang="el-GR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746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Ammonia Gas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606837"/>
            <a:ext cx="5407929" cy="43513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05209" y="1828800"/>
            <a:ext cx="4848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a</a:t>
            </a:r>
            <a:r>
              <a:rPr lang="en-US" dirty="0" smtClean="0"/>
              <a:t> = 1013</a:t>
            </a:r>
          </a:p>
          <a:p>
            <a:r>
              <a:rPr lang="en-US" dirty="0" smtClean="0"/>
              <a:t>T = 288K</a:t>
            </a:r>
          </a:p>
          <a:p>
            <a:r>
              <a:rPr lang="en-US" dirty="0" smtClean="0"/>
              <a:t>Dry air (R</a:t>
            </a:r>
            <a:r>
              <a:rPr lang="en-US" baseline="-25000" dirty="0" smtClean="0"/>
              <a:t>m</a:t>
            </a:r>
            <a:r>
              <a:rPr lang="en-US" dirty="0" smtClean="0"/>
              <a:t> = R`)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5466"/>
          <a:stretch/>
        </p:blipFill>
        <p:spPr>
          <a:xfrm>
            <a:off x="6505209" y="2932400"/>
            <a:ext cx="5418101" cy="8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2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2214"/>
            <a:ext cx="6667500" cy="370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01663"/>
            <a:ext cx="68961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8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7" y="1260015"/>
            <a:ext cx="4909615" cy="928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2585578"/>
            <a:ext cx="9012895" cy="1149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7" y="4131899"/>
            <a:ext cx="8380143" cy="142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else held equal, temperature and diffusion coefficients have a positive relationship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232</Words>
  <Application>Microsoft Macintosh PowerPoint</Application>
  <PresentationFormat>Widescreen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16.1</vt:lpstr>
      <vt:lpstr>From 16.2.1</vt:lpstr>
      <vt:lpstr>Molecular Diffusion Coefficient</vt:lpstr>
      <vt:lpstr>Ammonia Gas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Crockett</dc:creator>
  <cp:lastModifiedBy>Joseph Crockett</cp:lastModifiedBy>
  <cp:revision>12</cp:revision>
  <dcterms:created xsi:type="dcterms:W3CDTF">2016-04-07T15:37:38Z</dcterms:created>
  <dcterms:modified xsi:type="dcterms:W3CDTF">2016-04-12T19:44:29Z</dcterms:modified>
</cp:coreProperties>
</file>