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291"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67F00-B003-4DB9-B612-EC0746C01BAD}" type="datetimeFigureOut">
              <a:rPr lang="zh-TW" altLang="en-US" smtClean="0"/>
              <a:t>2011/3/18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CE3390-19B2-4815-9889-A82AAFD3D97A}" type="slidenum">
              <a:rPr lang="zh-TW" altLang="en-US" smtClean="0"/>
              <a:t>‹#›</a:t>
            </a:fld>
            <a:endParaRPr lang="zh-TW" altLang="en-US"/>
          </a:p>
        </p:txBody>
      </p:sp>
    </p:spTree>
    <p:extLst>
      <p:ext uri="{BB962C8B-B14F-4D97-AF65-F5344CB8AC3E}">
        <p14:creationId xmlns:p14="http://schemas.microsoft.com/office/powerpoint/2010/main" val="7078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03A1E-858F-4631-8E95-C4F8995FF028}" type="slidenum">
              <a:rPr lang="en-US" altLang="zh-TW"/>
              <a:pPr/>
              <a:t>1</a:t>
            </a:fld>
            <a:endParaRPr lang="en-US" altLang="zh-TW"/>
          </a:p>
        </p:txBody>
      </p:sp>
      <p:sp>
        <p:nvSpPr>
          <p:cNvPr id="172034" name="Rectangle 2"/>
          <p:cNvSpPr>
            <a:spLocks noRot="1" noChangeArrowheads="1" noTextEdit="1"/>
          </p:cNvSpPr>
          <p:nvPr>
            <p:ph type="sldImg"/>
          </p:nvPr>
        </p:nvSpPr>
        <p:spPr>
          <a:xfrm>
            <a:off x="1160083" y="687050"/>
            <a:ext cx="4545599" cy="3427439"/>
          </a:xfrm>
          <a:ln/>
        </p:spPr>
      </p:sp>
      <p:sp>
        <p:nvSpPr>
          <p:cNvPr id="172035" name="Rectangle 3"/>
          <p:cNvSpPr>
            <a:spLocks noGrp="1" noChangeArrowheads="1"/>
          </p:cNvSpPr>
          <p:nvPr>
            <p:ph type="body" idx="1"/>
          </p:nvPr>
        </p:nvSpPr>
        <p:spPr>
          <a:xfrm>
            <a:off x="913158" y="4344025"/>
            <a:ext cx="5031685" cy="4112926"/>
          </a:xfrm>
        </p:spPr>
        <p:txBody>
          <a:bodyPr lIns="91490" tIns="45746" rIns="91490" bIns="45746"/>
          <a:lstStyle/>
          <a:p>
            <a:r>
              <a:rPr lang="en-US" altLang="zh-TW"/>
              <a:t>Next we want to take a quick look at the optical properties in the media.</a:t>
            </a:r>
          </a:p>
          <a:p>
            <a:r>
              <a:rPr lang="en-US" altLang="zh-TW"/>
              <a:t>We use transfer matrix to calculate the transmission spectrum.</a:t>
            </a:r>
          </a:p>
          <a:p>
            <a:r>
              <a:rPr lang="en-US" altLang="zh-TW"/>
              <a:t>In all the cases here, we use 10 layers of dielectric and 9 layers of gaps index ratio is naa:nbb=1:1 and the frequency is normalized to w0 (which is ..).</a:t>
            </a:r>
          </a:p>
          <a:p>
            <a:r>
              <a:rPr lang="en-US" altLang="zh-TW"/>
              <a:t>you can clearly see that in the transmission spectrum, there are two different regions. </a:t>
            </a:r>
          </a:p>
          <a:p>
            <a:r>
              <a:rPr lang="en-US" altLang="zh-TW"/>
              <a:t>The region with high transmissivity is call the pass band where light can penetrate through.</a:t>
            </a:r>
          </a:p>
          <a:p>
            <a:r>
              <a:rPr lang="en-US" altLang="zh-TW"/>
              <a:t>Another region with transitivity almost 0 is called the stop band. </a:t>
            </a:r>
          </a:p>
          <a:p>
            <a:r>
              <a:rPr lang="en-US" altLang="zh-TW"/>
              <a:t>In this region light will not penetrate through the media.</a:t>
            </a:r>
          </a:p>
          <a:p>
            <a:endParaRPr lang="en-US" altLang="zh-TW"/>
          </a:p>
          <a:p>
            <a:r>
              <a:rPr lang="en-US" altLang="zh-TW"/>
              <a:t>IN the periodic structure with single defect,  with the chosen of the defect size=2b0 </a:t>
            </a:r>
          </a:p>
          <a:p>
            <a:r>
              <a:rPr lang="en-US" altLang="zh-TW"/>
              <a:t>there is a cavity mode appear in the center of the stop band.</a:t>
            </a:r>
          </a:p>
          <a:p>
            <a:r>
              <a:rPr lang="en-US" altLang="zh-TW"/>
              <a:t>This is the typical structure in VCSEL.</a:t>
            </a:r>
          </a:p>
          <a:p>
            <a:endParaRPr lang="en-US" altLang="zh-TW"/>
          </a:p>
          <a:p>
            <a:r>
              <a:rPr lang="en-US" altLang="zh-TW"/>
              <a:t>When the structure further evolve to become more disordered, you find that the band gap disappeared </a:t>
            </a:r>
          </a:p>
          <a:p>
            <a:r>
              <a:rPr lang="en-US" altLang="zh-TW"/>
              <a:t>there are only several resonant mode exist.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4AC924-0E6B-4DA3-B729-9747B8BAF258}" type="slidenum">
              <a:rPr lang="en-US" altLang="zh-TW"/>
              <a:pPr/>
              <a:t>2</a:t>
            </a:fld>
            <a:endParaRPr lang="en-US" altLang="zh-TW"/>
          </a:p>
        </p:txBody>
      </p:sp>
      <p:sp>
        <p:nvSpPr>
          <p:cNvPr id="174082" name="Rectangle 2"/>
          <p:cNvSpPr>
            <a:spLocks noRot="1" noChangeArrowheads="1" noTextEdit="1"/>
          </p:cNvSpPr>
          <p:nvPr>
            <p:ph type="sldImg"/>
          </p:nvPr>
        </p:nvSpPr>
        <p:spPr>
          <a:xfrm>
            <a:off x="1160083" y="687050"/>
            <a:ext cx="4545599" cy="3427439"/>
          </a:xfrm>
          <a:ln/>
        </p:spPr>
      </p:sp>
      <p:sp>
        <p:nvSpPr>
          <p:cNvPr id="174083" name="Rectangle 3"/>
          <p:cNvSpPr>
            <a:spLocks noGrp="1" noChangeArrowheads="1"/>
          </p:cNvSpPr>
          <p:nvPr>
            <p:ph type="body" idx="1"/>
          </p:nvPr>
        </p:nvSpPr>
        <p:spPr>
          <a:xfrm>
            <a:off x="913158" y="4344025"/>
            <a:ext cx="5031685" cy="4112926"/>
          </a:xfrm>
        </p:spPr>
        <p:txBody>
          <a:bodyPr lIns="91497" tIns="45749" rIns="91497" bIns="45749"/>
          <a:lstStyle/>
          <a:p>
            <a:r>
              <a:rPr lang="en-US" altLang="zh-TW"/>
              <a:t>The transmission spectrum in the ordered structure is plotted here.</a:t>
            </a:r>
          </a:p>
          <a:p>
            <a:r>
              <a:rPr lang="en-US" altLang="zh-TW"/>
              <a:t>This ordered structure has 10 layers and the refractive index is arranged in this way</a:t>
            </a:r>
          </a:p>
          <a:p>
            <a:r>
              <a:rPr lang="en-US" altLang="zh-TW"/>
              <a:t>The y axis is the transmissivity and x axis is the frequency w which is normalized to w0. Wo is</a:t>
            </a:r>
          </a:p>
          <a:p>
            <a:r>
              <a:rPr lang="en-US" altLang="zh-TW"/>
              <a:t>You can see that the stop band occurred at w0 2wo, and the integer multiple of w0. </a:t>
            </a:r>
          </a:p>
          <a:p>
            <a:r>
              <a:rPr lang="en-US" altLang="zh-TW"/>
              <a:t>When the incident wave have the frequency of nw0. The reflected wave will have constructive interference from each unit cell, thus the reflectivity is high. And the transmissivity is small. Thus light will not penetrate through.</a:t>
            </a:r>
          </a:p>
          <a:p>
            <a:endParaRPr lang="en-US" altLang="zh-TW"/>
          </a:p>
          <a:p>
            <a:r>
              <a:rPr lang="en-US" altLang="zh-TW"/>
              <a:t>IN the high transmissivity region, we call the pass band region. There are two type of pass bands</a:t>
            </a:r>
          </a:p>
          <a:p>
            <a:r>
              <a:rPr lang="en-US" altLang="zh-TW"/>
              <a:t>The refractive index value is chose to best illustrate that there are two type of pass bands.</a:t>
            </a:r>
          </a:p>
          <a:p>
            <a:r>
              <a:rPr lang="en-US" altLang="zh-TW"/>
              <a:t>One type is called the gap band another type is called the particle band. </a:t>
            </a:r>
          </a:p>
          <a:p>
            <a:r>
              <a:rPr lang="en-US" altLang="zh-TW"/>
              <a:t>When these two type coincide, they form a combined pass band.</a:t>
            </a:r>
          </a:p>
          <a:p>
            <a:r>
              <a:rPr lang="en-US" altLang="zh-TW"/>
              <a:t>The original of these two type of pass band are illustrated in next two slide</a:t>
            </a:r>
          </a:p>
          <a:p>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FDC3C-FE90-417B-89CB-A943EA2A1545}" type="slidenum">
              <a:rPr lang="en-US" altLang="zh-TW"/>
              <a:pPr/>
              <a:t>3</a:t>
            </a:fld>
            <a:endParaRPr lang="en-US" altLang="zh-TW"/>
          </a:p>
        </p:txBody>
      </p:sp>
      <p:sp>
        <p:nvSpPr>
          <p:cNvPr id="176130" name="Rectangle 2"/>
          <p:cNvSpPr>
            <a:spLocks noRot="1" noChangeArrowheads="1" noTextEdit="1"/>
          </p:cNvSpPr>
          <p:nvPr>
            <p:ph type="sldImg"/>
          </p:nvPr>
        </p:nvSpPr>
        <p:spPr>
          <a:xfrm>
            <a:off x="1160083" y="687050"/>
            <a:ext cx="4545599" cy="3427439"/>
          </a:xfrm>
          <a:ln/>
        </p:spPr>
      </p:sp>
      <p:sp>
        <p:nvSpPr>
          <p:cNvPr id="176131" name="Rectangle 3"/>
          <p:cNvSpPr>
            <a:spLocks noGrp="1" noChangeArrowheads="1"/>
          </p:cNvSpPr>
          <p:nvPr>
            <p:ph type="body" idx="1"/>
          </p:nvPr>
        </p:nvSpPr>
        <p:spPr>
          <a:xfrm>
            <a:off x="913158" y="4344025"/>
            <a:ext cx="5031685" cy="4112926"/>
          </a:xfrm>
        </p:spPr>
        <p:txBody>
          <a:bodyPr lIns="91497" tIns="45749" rIns="91497" bIns="45749"/>
          <a:lstStyle/>
          <a:p>
            <a:r>
              <a:rPr lang="en-US" altLang="zh-TW"/>
              <a:t>The origin of two different type of pass band can be illustrated in this simple diagram</a:t>
            </a:r>
          </a:p>
          <a:p>
            <a:r>
              <a:rPr lang="en-US" altLang="zh-TW"/>
              <a:t>When the incident light hit the resonant frequency of a single dielectric layer which is wa</a:t>
            </a:r>
          </a:p>
          <a:p>
            <a:r>
              <a:rPr lang="en-US" altLang="zh-TW"/>
              <a:t>The transmissivity is 1</a:t>
            </a:r>
          </a:p>
          <a:p>
            <a:r>
              <a:rPr lang="en-US" altLang="zh-TW"/>
              <a:t>Here is the plot of the transmission spectrum of the single particle resonance</a:t>
            </a:r>
          </a:p>
          <a:p>
            <a:r>
              <a:rPr lang="en-US" altLang="zh-TW"/>
              <a:t>The T=1 occur at multiple integers of wa</a:t>
            </a:r>
          </a:p>
          <a:p>
            <a:endParaRPr lang="en-US" altLang="zh-TW"/>
          </a:p>
          <a:p>
            <a:r>
              <a:rPr lang="en-US" altLang="zh-TW"/>
              <a:t>In the case of single gap resonance. The gap is bounded by two semi-infinite dielectric material</a:t>
            </a:r>
          </a:p>
          <a:p>
            <a:r>
              <a:rPr lang="en-US" altLang="zh-TW"/>
              <a:t>When the incident light hit the resonant frequency of the single gap which is wb the transmissivity is 1</a:t>
            </a:r>
          </a:p>
          <a:p>
            <a:r>
              <a:rPr lang="en-US" altLang="zh-TW"/>
              <a:t>Here we plot the transmission spectrum of the single gap resonance.</a:t>
            </a:r>
          </a:p>
          <a:p>
            <a:r>
              <a:rPr lang="en-US" altLang="zh-TW"/>
              <a:t>T=1 occur at multiple integers of wb</a:t>
            </a:r>
          </a:p>
          <a:p>
            <a:endParaRPr lang="en-US" altLang="zh-TW"/>
          </a:p>
          <a:p>
            <a:r>
              <a:rPr lang="en-US" altLang="zh-TW"/>
              <a:t>If we combine these two transmission spectrum and plot with the transmission spectrum with the periodic structure</a:t>
            </a:r>
          </a:p>
          <a:p>
            <a:r>
              <a:rPr lang="en-US" altLang="zh-TW"/>
              <a:t>You can see that the particle band occur at wa and the gap band occur at wb.</a:t>
            </a:r>
          </a:p>
          <a:p>
            <a:r>
              <a:rPr lang="en-US" altLang="zh-TW"/>
              <a:t>The physical meaning of particle band is that in that frequency region the electric field is more like to stay in the particle regime. And when the frequency of light is in the gap band region, the light field is more likely to stay in the gap spacing regime.</a:t>
            </a:r>
          </a:p>
          <a:p>
            <a:endParaRPr lang="en-US" altLang="zh-TW"/>
          </a:p>
          <a:p>
            <a:r>
              <a:rPr lang="en-US" altLang="zh-TW"/>
              <a:t>Well, another thing you might notice is that why the particle band and gap band have different symmetry in the transmission spectrum, this can be explained in the next slide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15777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91480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331565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06858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411457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1938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378437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55202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7202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809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5180260-D06B-4EFA-BDC8-65D4DAD6029D}" type="datetimeFigureOut">
              <a:rPr lang="zh-TW" altLang="en-US" smtClean="0"/>
              <a:t>2011/3/18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351814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80260-D06B-4EFA-BDC8-65D4DAD6029D}" type="datetimeFigureOut">
              <a:rPr lang="zh-TW" altLang="en-US" smtClean="0"/>
              <a:t>2011/3/18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A2C5-AEDD-466A-B388-45C2FF597996}" type="slidenum">
              <a:rPr lang="zh-TW" altLang="en-US" smtClean="0"/>
              <a:t>‹#›</a:t>
            </a:fld>
            <a:endParaRPr lang="zh-TW" altLang="en-US"/>
          </a:p>
        </p:txBody>
      </p:sp>
    </p:spTree>
    <p:extLst>
      <p:ext uri="{BB962C8B-B14F-4D97-AF65-F5344CB8AC3E}">
        <p14:creationId xmlns:p14="http://schemas.microsoft.com/office/powerpoint/2010/main" val="276743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jpeg"/><Relationship Id="rId7"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1D periodic structure end with air -10ce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524000"/>
            <a:ext cx="24384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71011" name="Picture 3" descr="1D periodic structure end with air -10cell with 1 defec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3124200"/>
            <a:ext cx="251460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71012" name="Picture 4" descr="1D random system illustra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4953000"/>
            <a:ext cx="25908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710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971800"/>
            <a:ext cx="4953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5200" y="1295400"/>
            <a:ext cx="5105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5" name="Text Box 7"/>
          <p:cNvSpPr txBox="1">
            <a:spLocks noChangeArrowheads="1"/>
          </p:cNvSpPr>
          <p:nvPr/>
        </p:nvSpPr>
        <p:spPr bwMode="auto">
          <a:xfrm>
            <a:off x="762000" y="0"/>
            <a:ext cx="746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TW" sz="3200" b="1">
                <a:effectLst>
                  <a:outerShdw blurRad="38100" dist="38100" dir="2700000" algn="tl">
                    <a:srgbClr val="C0C0C0"/>
                  </a:outerShdw>
                </a:effectLst>
                <a:ea typeface="新細明體" pitchFamily="18" charset="-120"/>
                <a:cs typeface="Times New Roman" pitchFamily="18" charset="0"/>
              </a:rPr>
              <a:t>Random Media : </a:t>
            </a:r>
          </a:p>
          <a:p>
            <a:pPr algn="ctr"/>
            <a:r>
              <a:rPr kumimoji="1" lang="en-US" altLang="zh-TW" sz="3200" b="1">
                <a:effectLst>
                  <a:outerShdw blurRad="38100" dist="38100" dir="2700000" algn="tl">
                    <a:srgbClr val="C0C0C0"/>
                  </a:outerShdw>
                </a:effectLst>
                <a:ea typeface="新細明體" pitchFamily="18" charset="-120"/>
                <a:cs typeface="Times New Roman" pitchFamily="18" charset="0"/>
              </a:rPr>
              <a:t>Transition from Order to Disorder</a:t>
            </a:r>
            <a:endParaRPr kumimoji="1" lang="en-US" altLang="zh-TW" sz="3200">
              <a:ea typeface="新細明體" pitchFamily="18" charset="-120"/>
              <a:cs typeface="Times New Roman" pitchFamily="18" charset="0"/>
            </a:endParaRPr>
          </a:p>
        </p:txBody>
      </p:sp>
      <p:pic>
        <p:nvPicPr>
          <p:cNvPr id="171016"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1400" y="4724400"/>
            <a:ext cx="49530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7" name="Line 9"/>
          <p:cNvSpPr>
            <a:spLocks noChangeShapeType="1"/>
          </p:cNvSpPr>
          <p:nvPr/>
        </p:nvSpPr>
        <p:spPr bwMode="auto">
          <a:xfrm flipV="1">
            <a:off x="3048000" y="5334000"/>
            <a:ext cx="0" cy="1524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1018" name="Rectangle 10"/>
          <p:cNvSpPr>
            <a:spLocks noChangeArrowheads="1"/>
          </p:cNvSpPr>
          <p:nvPr/>
        </p:nvSpPr>
        <p:spPr bwMode="auto">
          <a:xfrm>
            <a:off x="457200" y="1219200"/>
            <a:ext cx="8229600" cy="762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1019" name="Text Box 11"/>
          <p:cNvSpPr txBox="1">
            <a:spLocks noChangeArrowheads="1"/>
          </p:cNvSpPr>
          <p:nvPr/>
        </p:nvSpPr>
        <p:spPr bwMode="auto">
          <a:xfrm>
            <a:off x="4724400" y="62484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b="1">
                <a:ea typeface="新細明體" pitchFamily="18" charset="-120"/>
                <a:cs typeface="Times New Roman" pitchFamily="18" charset="0"/>
              </a:rPr>
              <a:t>Transmission spectrum</a:t>
            </a:r>
          </a:p>
        </p:txBody>
      </p:sp>
      <p:sp>
        <p:nvSpPr>
          <p:cNvPr id="171020" name="Text Box 12"/>
          <p:cNvSpPr txBox="1">
            <a:spLocks noChangeArrowheads="1"/>
          </p:cNvSpPr>
          <p:nvPr/>
        </p:nvSpPr>
        <p:spPr bwMode="auto">
          <a:xfrm>
            <a:off x="838200" y="62484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000" b="1">
                <a:ea typeface="新細明體" pitchFamily="18" charset="-120"/>
                <a:cs typeface="Times New Roman" pitchFamily="18" charset="0"/>
              </a:rPr>
              <a:t>Physical configuration</a:t>
            </a:r>
          </a:p>
        </p:txBody>
      </p:sp>
      <p:sp>
        <p:nvSpPr>
          <p:cNvPr id="171021" name="Line 13"/>
          <p:cNvSpPr>
            <a:spLocks noChangeShapeType="1"/>
          </p:cNvSpPr>
          <p:nvPr/>
        </p:nvSpPr>
        <p:spPr bwMode="auto">
          <a:xfrm>
            <a:off x="609600" y="2362200"/>
            <a:ext cx="0" cy="3276600"/>
          </a:xfrm>
          <a:prstGeom prst="line">
            <a:avLst/>
          </a:prstGeom>
          <a:noFill/>
          <a:ln w="635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1022" name="Text Box 14"/>
          <p:cNvSpPr txBox="1">
            <a:spLocks noChangeArrowheads="1"/>
          </p:cNvSpPr>
          <p:nvPr/>
        </p:nvSpPr>
        <p:spPr bwMode="auto">
          <a:xfrm rot="5402636">
            <a:off x="-720725" y="3768725"/>
            <a:ext cx="311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ea typeface="新細明體" pitchFamily="18" charset="-120"/>
                <a:cs typeface="Times New Roman" pitchFamily="18" charset="0"/>
              </a:rPr>
              <a:t>Increase randomness</a:t>
            </a:r>
          </a:p>
        </p:txBody>
      </p:sp>
      <p:sp>
        <p:nvSpPr>
          <p:cNvPr id="171023" name="Text Box 15"/>
          <p:cNvSpPr txBox="1">
            <a:spLocks noChangeArrowheads="1"/>
          </p:cNvSpPr>
          <p:nvPr/>
        </p:nvSpPr>
        <p:spPr bwMode="auto">
          <a:xfrm>
            <a:off x="3794125" y="17922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ea typeface="新細明體" pitchFamily="18" charset="-120"/>
              </a:rPr>
              <a:t>T</a:t>
            </a:r>
          </a:p>
        </p:txBody>
      </p:sp>
      <p:sp>
        <p:nvSpPr>
          <p:cNvPr id="171024" name="Text Box 16"/>
          <p:cNvSpPr txBox="1">
            <a:spLocks noChangeArrowheads="1"/>
          </p:cNvSpPr>
          <p:nvPr/>
        </p:nvSpPr>
        <p:spPr bwMode="auto">
          <a:xfrm>
            <a:off x="8366125" y="239712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Symbol" pitchFamily="18" charset="2"/>
                <a:ea typeface="新細明體" pitchFamily="18" charset="-120"/>
              </a:rPr>
              <a:t>w</a:t>
            </a:r>
            <a:r>
              <a:rPr lang="en-US" altLang="zh-TW" sz="2400">
                <a:ea typeface="新細明體" pitchFamily="18" charset="-120"/>
              </a:rPr>
              <a:t>/</a:t>
            </a:r>
            <a:r>
              <a:rPr lang="en-US" altLang="zh-TW" sz="2400">
                <a:latin typeface="Symbol" pitchFamily="18" charset="2"/>
                <a:ea typeface="新細明體" pitchFamily="18" charset="-120"/>
              </a:rPr>
              <a:t>w</a:t>
            </a:r>
            <a:r>
              <a:rPr lang="en-US" altLang="zh-TW" sz="2400" baseline="-25000">
                <a:ea typeface="新細明體" pitchFamily="18" charset="-120"/>
              </a:rPr>
              <a:t>o</a:t>
            </a:r>
          </a:p>
        </p:txBody>
      </p:sp>
      <p:sp>
        <p:nvSpPr>
          <p:cNvPr id="171025" name="Text Box 17"/>
          <p:cNvSpPr txBox="1">
            <a:spLocks noChangeArrowheads="1"/>
          </p:cNvSpPr>
          <p:nvPr/>
        </p:nvSpPr>
        <p:spPr bwMode="auto">
          <a:xfrm>
            <a:off x="3810000" y="35052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ea typeface="新細明體" pitchFamily="18" charset="-120"/>
              </a:rPr>
              <a:t>T</a:t>
            </a:r>
          </a:p>
        </p:txBody>
      </p:sp>
      <p:sp>
        <p:nvSpPr>
          <p:cNvPr id="171026" name="Text Box 18"/>
          <p:cNvSpPr txBox="1">
            <a:spLocks noChangeArrowheads="1"/>
          </p:cNvSpPr>
          <p:nvPr/>
        </p:nvSpPr>
        <p:spPr bwMode="auto">
          <a:xfrm>
            <a:off x="3810000" y="52578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ea typeface="新細明體" pitchFamily="18" charset="-120"/>
              </a:rPr>
              <a:t>T</a:t>
            </a:r>
          </a:p>
        </p:txBody>
      </p:sp>
      <p:sp>
        <p:nvSpPr>
          <p:cNvPr id="171027" name="Text Box 19"/>
          <p:cNvSpPr txBox="1">
            <a:spLocks noChangeArrowheads="1"/>
          </p:cNvSpPr>
          <p:nvPr/>
        </p:nvSpPr>
        <p:spPr bwMode="auto">
          <a:xfrm>
            <a:off x="8343900" y="41148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Symbol" pitchFamily="18" charset="2"/>
                <a:ea typeface="新細明體" pitchFamily="18" charset="-120"/>
              </a:rPr>
              <a:t>w</a:t>
            </a:r>
            <a:r>
              <a:rPr lang="en-US" altLang="zh-TW" sz="2400">
                <a:ea typeface="新細明體" pitchFamily="18" charset="-120"/>
              </a:rPr>
              <a:t>/</a:t>
            </a:r>
            <a:r>
              <a:rPr lang="en-US" altLang="zh-TW" sz="2400">
                <a:latin typeface="Symbol" pitchFamily="18" charset="2"/>
                <a:ea typeface="新細明體" pitchFamily="18" charset="-120"/>
              </a:rPr>
              <a:t>w</a:t>
            </a:r>
            <a:r>
              <a:rPr lang="en-US" altLang="zh-TW" sz="2400" baseline="-25000">
                <a:ea typeface="新細明體" pitchFamily="18" charset="-120"/>
              </a:rPr>
              <a:t>o</a:t>
            </a:r>
          </a:p>
        </p:txBody>
      </p:sp>
      <p:sp>
        <p:nvSpPr>
          <p:cNvPr id="171028" name="Text Box 20"/>
          <p:cNvSpPr txBox="1">
            <a:spLocks noChangeArrowheads="1"/>
          </p:cNvSpPr>
          <p:nvPr/>
        </p:nvSpPr>
        <p:spPr bwMode="auto">
          <a:xfrm>
            <a:off x="8343900" y="57912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a:latin typeface="Symbol" pitchFamily="18" charset="2"/>
                <a:ea typeface="新細明體" pitchFamily="18" charset="-120"/>
              </a:rPr>
              <a:t>w</a:t>
            </a:r>
            <a:r>
              <a:rPr lang="en-US" altLang="zh-TW" sz="2400">
                <a:ea typeface="新細明體" pitchFamily="18" charset="-120"/>
              </a:rPr>
              <a:t>/</a:t>
            </a:r>
            <a:r>
              <a:rPr lang="en-US" altLang="zh-TW" sz="2400">
                <a:latin typeface="Symbol" pitchFamily="18" charset="2"/>
                <a:ea typeface="新細明體" pitchFamily="18" charset="-120"/>
              </a:rPr>
              <a:t>w</a:t>
            </a:r>
            <a:r>
              <a:rPr lang="en-US" altLang="zh-TW" sz="2400" baseline="-25000">
                <a:ea typeface="新細明體" pitchFamily="18" charset="-120"/>
              </a:rPr>
              <a:t>o</a:t>
            </a:r>
          </a:p>
        </p:txBody>
      </p:sp>
    </p:spTree>
    <p:extLst>
      <p:ext uri="{BB962C8B-B14F-4D97-AF65-F5344CB8AC3E}">
        <p14:creationId xmlns:p14="http://schemas.microsoft.com/office/powerpoint/2010/main" val="299442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7162800" y="4902200"/>
            <a:ext cx="19812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600">
                <a:latin typeface="Symbol" pitchFamily="18" charset="2"/>
                <a:ea typeface="新細明體" pitchFamily="18" charset="-120"/>
                <a:cs typeface="Times New Roman" pitchFamily="18" charset="0"/>
              </a:rPr>
              <a:t>s</a:t>
            </a:r>
            <a:r>
              <a:rPr kumimoji="1" lang="en-US" altLang="zh-TW" sz="1600">
                <a:ea typeface="新細明體" pitchFamily="18" charset="-120"/>
                <a:cs typeface="Times New Roman" pitchFamily="18" charset="0"/>
              </a:rPr>
              <a:t>=0 N= 10</a:t>
            </a:r>
          </a:p>
          <a:p>
            <a:r>
              <a:rPr kumimoji="1" lang="en-US" altLang="zh-TW" sz="1600">
                <a:latin typeface="Times New Roman" pitchFamily="18" charset="0"/>
                <a:ea typeface="新細明體" pitchFamily="18" charset="-120"/>
                <a:cs typeface="Times New Roman" pitchFamily="18" charset="0"/>
              </a:rPr>
              <a:t>n</a:t>
            </a:r>
            <a:r>
              <a:rPr kumimoji="1" lang="en-US" altLang="zh-TW" sz="1600" baseline="-25000">
                <a:latin typeface="Times New Roman" pitchFamily="18" charset="0"/>
                <a:ea typeface="新細明體" pitchFamily="18" charset="-120"/>
                <a:cs typeface="Times New Roman" pitchFamily="18" charset="0"/>
              </a:rPr>
              <a:t>a</a:t>
            </a:r>
            <a:r>
              <a:rPr kumimoji="1" lang="en-US" altLang="zh-TW" sz="1600">
                <a:latin typeface="Times New Roman" pitchFamily="18" charset="0"/>
                <a:ea typeface="新細明體" pitchFamily="18" charset="-120"/>
                <a:cs typeface="Times New Roman" pitchFamily="18" charset="0"/>
              </a:rPr>
              <a:t>:n</a:t>
            </a:r>
            <a:r>
              <a:rPr kumimoji="1" lang="en-US" altLang="zh-TW" sz="1600" baseline="-25000">
                <a:latin typeface="Times New Roman" pitchFamily="18" charset="0"/>
                <a:ea typeface="新細明體" pitchFamily="18" charset="-120"/>
                <a:cs typeface="Times New Roman" pitchFamily="18" charset="0"/>
              </a:rPr>
              <a:t>b</a:t>
            </a:r>
            <a:r>
              <a:rPr kumimoji="1" lang="en-US" altLang="zh-TW" sz="1600">
                <a:latin typeface="Times New Roman" pitchFamily="18" charset="0"/>
                <a:ea typeface="新細明體" pitchFamily="18" charset="-120"/>
                <a:cs typeface="Times New Roman" pitchFamily="18" charset="0"/>
              </a:rPr>
              <a:t>=3:1</a:t>
            </a:r>
            <a:r>
              <a:rPr kumimoji="1" lang="en-US" altLang="zh-TW" sz="1600">
                <a:ea typeface="新細明體" pitchFamily="18" charset="-120"/>
                <a:cs typeface="Times New Roman" pitchFamily="18" charset="0"/>
              </a:rPr>
              <a:t> </a:t>
            </a:r>
          </a:p>
          <a:p>
            <a:r>
              <a:rPr kumimoji="1" lang="en-US" altLang="zh-TW" sz="1600">
                <a:latin typeface="Times New Roman" pitchFamily="18" charset="0"/>
                <a:ea typeface="新細明體" pitchFamily="18" charset="-120"/>
                <a:cs typeface="Times New Roman" pitchFamily="18" charset="0"/>
              </a:rPr>
              <a:t>n</a:t>
            </a:r>
            <a:r>
              <a:rPr kumimoji="1" lang="en-US" altLang="zh-TW" sz="1600" baseline="-25000">
                <a:latin typeface="Times New Roman" pitchFamily="18" charset="0"/>
                <a:ea typeface="新細明體" pitchFamily="18" charset="-120"/>
                <a:cs typeface="Times New Roman" pitchFamily="18" charset="0"/>
              </a:rPr>
              <a:t>a</a:t>
            </a:r>
            <a:r>
              <a:rPr kumimoji="1" lang="en-US" altLang="zh-TW" sz="1600">
                <a:latin typeface="Times New Roman" pitchFamily="18" charset="0"/>
                <a:ea typeface="新細明體" pitchFamily="18" charset="-120"/>
                <a:cs typeface="Times New Roman" pitchFamily="18" charset="0"/>
              </a:rPr>
              <a:t>a</a:t>
            </a:r>
            <a:r>
              <a:rPr kumimoji="1" lang="en-US" altLang="zh-TW" sz="1600" baseline="-25000">
                <a:latin typeface="Times New Roman" pitchFamily="18" charset="0"/>
                <a:ea typeface="新細明體" pitchFamily="18" charset="-120"/>
                <a:cs typeface="Times New Roman" pitchFamily="18" charset="0"/>
              </a:rPr>
              <a:t>0</a:t>
            </a:r>
            <a:r>
              <a:rPr kumimoji="1" lang="en-US" altLang="zh-TW" sz="1600">
                <a:latin typeface="Times New Roman" pitchFamily="18" charset="0"/>
                <a:ea typeface="新細明體" pitchFamily="18" charset="-120"/>
                <a:cs typeface="Times New Roman" pitchFamily="18" charset="0"/>
              </a:rPr>
              <a:t>:n</a:t>
            </a:r>
            <a:r>
              <a:rPr kumimoji="1" lang="en-US" altLang="zh-TW" sz="1600" baseline="-25000">
                <a:latin typeface="Times New Roman" pitchFamily="18" charset="0"/>
                <a:ea typeface="新細明體" pitchFamily="18" charset="-120"/>
                <a:cs typeface="Times New Roman" pitchFamily="18" charset="0"/>
              </a:rPr>
              <a:t>b</a:t>
            </a:r>
            <a:r>
              <a:rPr kumimoji="1" lang="en-US" altLang="zh-TW" sz="1600">
                <a:latin typeface="Times New Roman" pitchFamily="18" charset="0"/>
                <a:ea typeface="新細明體" pitchFamily="18" charset="-120"/>
                <a:cs typeface="Times New Roman" pitchFamily="18" charset="0"/>
              </a:rPr>
              <a:t>b</a:t>
            </a:r>
            <a:r>
              <a:rPr kumimoji="1" lang="en-US" altLang="zh-TW" sz="1600" baseline="-25000">
                <a:latin typeface="Times New Roman" pitchFamily="18" charset="0"/>
                <a:ea typeface="新細明體" pitchFamily="18" charset="-120"/>
                <a:cs typeface="Times New Roman" pitchFamily="18" charset="0"/>
              </a:rPr>
              <a:t>0</a:t>
            </a:r>
            <a:r>
              <a:rPr kumimoji="1" lang="en-US" altLang="zh-TW" sz="1600">
                <a:latin typeface="Times New Roman" pitchFamily="18" charset="0"/>
                <a:ea typeface="新細明體" pitchFamily="18" charset="-120"/>
                <a:cs typeface="Times New Roman" pitchFamily="18" charset="0"/>
              </a:rPr>
              <a:t>=3:4</a:t>
            </a:r>
          </a:p>
          <a:p>
            <a:endParaRPr kumimoji="1" lang="en-US" altLang="zh-TW" sz="1600">
              <a:latin typeface="Times New Roman" pitchFamily="18" charset="0"/>
              <a:ea typeface="新細明體" pitchFamily="18" charset="-120"/>
              <a:cs typeface="Times New Roman" pitchFamily="18" charset="0"/>
            </a:endParaRPr>
          </a:p>
          <a:p>
            <a:r>
              <a:rPr kumimoji="1" lang="en-US" altLang="zh-TW" sz="1600">
                <a:latin typeface="Symbol" pitchFamily="18" charset="2"/>
                <a:ea typeface="新細明體" pitchFamily="18" charset="-120"/>
                <a:cs typeface="Times New Roman" pitchFamily="18" charset="0"/>
              </a:rPr>
              <a:t>w</a:t>
            </a:r>
            <a:r>
              <a:rPr kumimoji="1" lang="en-US" altLang="zh-TW" sz="1600" baseline="-25000">
                <a:latin typeface="Times New Roman" pitchFamily="18" charset="0"/>
                <a:ea typeface="新細明體" pitchFamily="18" charset="-120"/>
                <a:cs typeface="Times New Roman" pitchFamily="18" charset="0"/>
              </a:rPr>
              <a:t>0</a:t>
            </a:r>
            <a:r>
              <a:rPr kumimoji="1" lang="en-US" altLang="zh-TW" sz="1600">
                <a:latin typeface="Times New Roman" pitchFamily="18" charset="0"/>
                <a:ea typeface="新細明體" pitchFamily="18" charset="-120"/>
                <a:cs typeface="Times New Roman" pitchFamily="18" charset="0"/>
              </a:rPr>
              <a:t>= 2</a:t>
            </a:r>
            <a:r>
              <a:rPr kumimoji="1" lang="en-US" altLang="zh-TW" sz="1600">
                <a:latin typeface="Symbol" pitchFamily="18" charset="2"/>
                <a:ea typeface="新細明體" pitchFamily="18" charset="-120"/>
                <a:cs typeface="Times New Roman" pitchFamily="18" charset="0"/>
              </a:rPr>
              <a:t>p</a:t>
            </a:r>
            <a:r>
              <a:rPr kumimoji="1" lang="en-US" altLang="zh-TW" sz="1600">
                <a:latin typeface="Times New Roman" pitchFamily="18" charset="0"/>
                <a:ea typeface="新細明體" pitchFamily="18" charset="-120"/>
                <a:cs typeface="Times New Roman" pitchFamily="18" charset="0"/>
              </a:rPr>
              <a:t>c/2(n</a:t>
            </a:r>
            <a:r>
              <a:rPr kumimoji="1" lang="en-US" altLang="zh-TW" sz="1600" baseline="-25000">
                <a:latin typeface="Times New Roman" pitchFamily="18" charset="0"/>
                <a:ea typeface="新細明體" pitchFamily="18" charset="-120"/>
                <a:cs typeface="Times New Roman" pitchFamily="18" charset="0"/>
              </a:rPr>
              <a:t>a</a:t>
            </a:r>
            <a:r>
              <a:rPr kumimoji="1" lang="en-US" altLang="zh-TW" sz="1600">
                <a:latin typeface="Times New Roman" pitchFamily="18" charset="0"/>
                <a:ea typeface="新細明體" pitchFamily="18" charset="-120"/>
                <a:cs typeface="Times New Roman" pitchFamily="18" charset="0"/>
              </a:rPr>
              <a:t>a</a:t>
            </a:r>
            <a:r>
              <a:rPr kumimoji="1" lang="en-US" altLang="zh-TW" sz="1600" baseline="-25000">
                <a:latin typeface="Times New Roman" pitchFamily="18" charset="0"/>
                <a:ea typeface="新細明體" pitchFamily="18" charset="-120"/>
                <a:cs typeface="Times New Roman" pitchFamily="18" charset="0"/>
              </a:rPr>
              <a:t>0</a:t>
            </a:r>
            <a:r>
              <a:rPr kumimoji="1" lang="en-US" altLang="zh-TW" sz="1600">
                <a:latin typeface="Times New Roman" pitchFamily="18" charset="0"/>
                <a:ea typeface="新細明體" pitchFamily="18" charset="-120"/>
                <a:cs typeface="Times New Roman" pitchFamily="18" charset="0"/>
              </a:rPr>
              <a:t>+n</a:t>
            </a:r>
            <a:r>
              <a:rPr kumimoji="1" lang="en-US" altLang="zh-TW" sz="1600" baseline="-25000">
                <a:latin typeface="Times New Roman" pitchFamily="18" charset="0"/>
                <a:ea typeface="新細明體" pitchFamily="18" charset="-120"/>
                <a:cs typeface="Times New Roman" pitchFamily="18" charset="0"/>
              </a:rPr>
              <a:t>b</a:t>
            </a:r>
            <a:r>
              <a:rPr kumimoji="1" lang="en-US" altLang="zh-TW" sz="1600">
                <a:latin typeface="Times New Roman" pitchFamily="18" charset="0"/>
                <a:ea typeface="新細明體" pitchFamily="18" charset="-120"/>
                <a:cs typeface="Times New Roman" pitchFamily="18" charset="0"/>
              </a:rPr>
              <a:t>b</a:t>
            </a:r>
            <a:r>
              <a:rPr kumimoji="1" lang="en-US" altLang="zh-TW" sz="1600" baseline="-25000">
                <a:latin typeface="Times New Roman" pitchFamily="18" charset="0"/>
                <a:ea typeface="新細明體" pitchFamily="18" charset="-120"/>
                <a:cs typeface="Times New Roman" pitchFamily="18" charset="0"/>
              </a:rPr>
              <a:t>0 </a:t>
            </a:r>
            <a:r>
              <a:rPr kumimoji="1" lang="en-US" altLang="zh-TW" sz="1600">
                <a:latin typeface="Times New Roman" pitchFamily="18" charset="0"/>
                <a:ea typeface="新細明體" pitchFamily="18" charset="-120"/>
                <a:cs typeface="Times New Roman" pitchFamily="18" charset="0"/>
              </a:rPr>
              <a:t>)</a:t>
            </a:r>
            <a:endParaRPr kumimoji="1" lang="en-US" altLang="zh-TW" sz="2400">
              <a:latin typeface="Times New Roman" pitchFamily="18" charset="0"/>
              <a:ea typeface="新細明體" pitchFamily="18" charset="-120"/>
              <a:cs typeface="Times New Roman" pitchFamily="18" charset="0"/>
            </a:endParaRPr>
          </a:p>
          <a:p>
            <a:endParaRPr kumimoji="1" lang="en-US" altLang="zh-TW" sz="1600" baseline="-25000">
              <a:latin typeface="Times New Roman" pitchFamily="18" charset="0"/>
              <a:ea typeface="新細明體" pitchFamily="18" charset="-120"/>
              <a:cs typeface="Times New Roman" pitchFamily="18" charset="0"/>
            </a:endParaRPr>
          </a:p>
          <a:p>
            <a:endParaRPr kumimoji="1" lang="en-US" altLang="zh-TW" sz="1600">
              <a:ea typeface="新細明體" pitchFamily="18" charset="-120"/>
              <a:cs typeface="Times New Roman" pitchFamily="18" charset="0"/>
            </a:endParaRPr>
          </a:p>
        </p:txBody>
      </p:sp>
      <p:graphicFrame>
        <p:nvGraphicFramePr>
          <p:cNvPr id="173059" name="Object 3"/>
          <p:cNvGraphicFramePr>
            <a:graphicFrameLocks noChangeAspect="1"/>
          </p:cNvGraphicFramePr>
          <p:nvPr/>
        </p:nvGraphicFramePr>
        <p:xfrm>
          <a:off x="442913" y="1895475"/>
          <a:ext cx="7423150" cy="3702050"/>
        </p:xfrm>
        <a:graphic>
          <a:graphicData uri="http://schemas.openxmlformats.org/presentationml/2006/ole">
            <mc:AlternateContent xmlns:mc="http://schemas.openxmlformats.org/markup-compatibility/2006">
              <mc:Choice xmlns:v="urn:schemas-microsoft-com:vml" Requires="v">
                <p:oleObj spid="_x0000_s2050" name="Graph" r:id="rId4" imgW="3617280" imgH="3136320" progId="Origin50.Graph">
                  <p:embed/>
                </p:oleObj>
              </mc:Choice>
              <mc:Fallback>
                <p:oleObj name="Graph" r:id="rId4" imgW="3617280" imgH="3136320"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895475"/>
                        <a:ext cx="7423150" cy="370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60" name="Text Box 4"/>
          <p:cNvSpPr txBox="1">
            <a:spLocks noChangeArrowheads="1"/>
          </p:cNvSpPr>
          <p:nvPr/>
        </p:nvSpPr>
        <p:spPr bwMode="auto">
          <a:xfrm>
            <a:off x="3276600" y="1524000"/>
            <a:ext cx="1062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TW" sz="1200" b="1">
                <a:solidFill>
                  <a:srgbClr val="FF9900"/>
                </a:solidFill>
                <a:latin typeface="Times New Roman" pitchFamily="18" charset="0"/>
                <a:ea typeface="新細明體" pitchFamily="18" charset="-120"/>
                <a:cs typeface="Times New Roman" pitchFamily="18" charset="0"/>
              </a:rPr>
              <a:t>Particle band</a:t>
            </a:r>
          </a:p>
        </p:txBody>
      </p:sp>
      <p:sp>
        <p:nvSpPr>
          <p:cNvPr id="173061" name="Text Box 5"/>
          <p:cNvSpPr txBox="1">
            <a:spLocks noChangeArrowheads="1"/>
          </p:cNvSpPr>
          <p:nvPr/>
        </p:nvSpPr>
        <p:spPr bwMode="auto">
          <a:xfrm>
            <a:off x="2667000" y="1828800"/>
            <a:ext cx="78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200" b="1">
                <a:solidFill>
                  <a:srgbClr val="33CC33"/>
                </a:solidFill>
                <a:latin typeface="Times New Roman" pitchFamily="18" charset="0"/>
                <a:ea typeface="新細明體" pitchFamily="18" charset="-120"/>
                <a:cs typeface="Times New Roman" pitchFamily="18" charset="0"/>
              </a:rPr>
              <a:t>gap band</a:t>
            </a:r>
            <a:endParaRPr kumimoji="1" lang="en-US" altLang="zh-TW" sz="1200" b="1" baseline="-25000">
              <a:solidFill>
                <a:srgbClr val="33CC33"/>
              </a:solidFill>
              <a:latin typeface="Times New Roman" pitchFamily="18" charset="0"/>
              <a:ea typeface="新細明體" pitchFamily="18" charset="-120"/>
              <a:cs typeface="Times New Roman" pitchFamily="18" charset="0"/>
            </a:endParaRPr>
          </a:p>
        </p:txBody>
      </p:sp>
      <p:sp>
        <p:nvSpPr>
          <p:cNvPr id="173062" name="Line 6"/>
          <p:cNvSpPr>
            <a:spLocks noChangeShapeType="1"/>
          </p:cNvSpPr>
          <p:nvPr/>
        </p:nvSpPr>
        <p:spPr bwMode="auto">
          <a:xfrm>
            <a:off x="2971800" y="2133600"/>
            <a:ext cx="0" cy="152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63" name="Line 7"/>
          <p:cNvSpPr>
            <a:spLocks noChangeShapeType="1"/>
          </p:cNvSpPr>
          <p:nvPr/>
        </p:nvSpPr>
        <p:spPr bwMode="auto">
          <a:xfrm>
            <a:off x="3581400" y="19812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64" name="Text Box 8"/>
          <p:cNvSpPr txBox="1">
            <a:spLocks noChangeArrowheads="1"/>
          </p:cNvSpPr>
          <p:nvPr/>
        </p:nvSpPr>
        <p:spPr bwMode="auto">
          <a:xfrm>
            <a:off x="4572000" y="1524000"/>
            <a:ext cx="1062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200" b="1">
                <a:solidFill>
                  <a:srgbClr val="FF9900"/>
                </a:solidFill>
                <a:latin typeface="Times New Roman" pitchFamily="18" charset="0"/>
                <a:ea typeface="新細明體" pitchFamily="18" charset="-120"/>
                <a:cs typeface="Times New Roman" pitchFamily="18" charset="0"/>
              </a:rPr>
              <a:t>Particle band</a:t>
            </a:r>
          </a:p>
        </p:txBody>
      </p:sp>
      <p:sp>
        <p:nvSpPr>
          <p:cNvPr id="173065" name="Text Box 9"/>
          <p:cNvSpPr txBox="1">
            <a:spLocks noChangeArrowheads="1"/>
          </p:cNvSpPr>
          <p:nvPr/>
        </p:nvSpPr>
        <p:spPr bwMode="auto">
          <a:xfrm>
            <a:off x="3962400" y="1828800"/>
            <a:ext cx="78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200" b="1">
                <a:solidFill>
                  <a:srgbClr val="33CC33"/>
                </a:solidFill>
                <a:latin typeface="Times New Roman" pitchFamily="18" charset="0"/>
                <a:ea typeface="新細明體" pitchFamily="18" charset="-120"/>
                <a:cs typeface="Times New Roman" pitchFamily="18" charset="0"/>
              </a:rPr>
              <a:t>gap band</a:t>
            </a:r>
          </a:p>
        </p:txBody>
      </p:sp>
      <p:sp>
        <p:nvSpPr>
          <p:cNvPr id="173066" name="Line 10"/>
          <p:cNvSpPr>
            <a:spLocks noChangeShapeType="1"/>
          </p:cNvSpPr>
          <p:nvPr/>
        </p:nvSpPr>
        <p:spPr bwMode="auto">
          <a:xfrm>
            <a:off x="4267200" y="2133600"/>
            <a:ext cx="0" cy="152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67" name="Line 11"/>
          <p:cNvSpPr>
            <a:spLocks noChangeShapeType="1"/>
          </p:cNvSpPr>
          <p:nvPr/>
        </p:nvSpPr>
        <p:spPr bwMode="auto">
          <a:xfrm>
            <a:off x="5029200" y="19812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68" name="Text Box 12"/>
          <p:cNvSpPr txBox="1">
            <a:spLocks noChangeArrowheads="1"/>
          </p:cNvSpPr>
          <p:nvPr/>
        </p:nvSpPr>
        <p:spPr bwMode="auto">
          <a:xfrm>
            <a:off x="6096000" y="1295400"/>
            <a:ext cx="160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200" b="1">
                <a:latin typeface="Times New Roman" pitchFamily="18" charset="0"/>
                <a:ea typeface="新細明體" pitchFamily="18" charset="-120"/>
                <a:cs typeface="Times New Roman" pitchFamily="18" charset="0"/>
              </a:rPr>
              <a:t>combined</a:t>
            </a:r>
          </a:p>
          <a:p>
            <a:r>
              <a:rPr kumimoji="1" lang="en-US" altLang="zh-TW" sz="1200" b="1">
                <a:latin typeface="Times New Roman" pitchFamily="18" charset="0"/>
                <a:ea typeface="新細明體" pitchFamily="18" charset="-120"/>
                <a:cs typeface="Times New Roman" pitchFamily="18" charset="0"/>
              </a:rPr>
              <a:t>Particle band &amp;</a:t>
            </a:r>
          </a:p>
          <a:p>
            <a:r>
              <a:rPr kumimoji="1" lang="en-US" altLang="zh-TW" sz="1200" b="1">
                <a:latin typeface="Times New Roman" pitchFamily="18" charset="0"/>
                <a:ea typeface="新細明體" pitchFamily="18" charset="-120"/>
                <a:cs typeface="Times New Roman" pitchFamily="18" charset="0"/>
              </a:rPr>
              <a:t>gap band</a:t>
            </a:r>
            <a:endParaRPr kumimoji="1" lang="en-US" altLang="zh-TW" sz="1200" b="1" baseline="-25000">
              <a:solidFill>
                <a:srgbClr val="99FF66"/>
              </a:solidFill>
              <a:latin typeface="Times New Roman" pitchFamily="18" charset="0"/>
              <a:ea typeface="新細明體" pitchFamily="18" charset="-120"/>
              <a:cs typeface="Times New Roman" pitchFamily="18" charset="0"/>
            </a:endParaRPr>
          </a:p>
        </p:txBody>
      </p:sp>
      <p:sp>
        <p:nvSpPr>
          <p:cNvPr id="173069" name="Text Box 13"/>
          <p:cNvSpPr txBox="1">
            <a:spLocks noChangeArrowheads="1"/>
          </p:cNvSpPr>
          <p:nvPr/>
        </p:nvSpPr>
        <p:spPr bwMode="auto">
          <a:xfrm>
            <a:off x="5257800" y="1828800"/>
            <a:ext cx="78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200" b="1">
                <a:solidFill>
                  <a:srgbClr val="33CC33"/>
                </a:solidFill>
                <a:latin typeface="Times New Roman" pitchFamily="18" charset="0"/>
                <a:ea typeface="新細明體" pitchFamily="18" charset="-120"/>
                <a:cs typeface="Times New Roman" pitchFamily="18" charset="0"/>
              </a:rPr>
              <a:t>gap band</a:t>
            </a:r>
          </a:p>
        </p:txBody>
      </p:sp>
      <p:sp>
        <p:nvSpPr>
          <p:cNvPr id="173070" name="Line 14"/>
          <p:cNvSpPr>
            <a:spLocks noChangeShapeType="1"/>
          </p:cNvSpPr>
          <p:nvPr/>
        </p:nvSpPr>
        <p:spPr bwMode="auto">
          <a:xfrm>
            <a:off x="5562600" y="2133600"/>
            <a:ext cx="0" cy="152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71" name="Line 15"/>
          <p:cNvSpPr>
            <a:spLocks noChangeShapeType="1"/>
          </p:cNvSpPr>
          <p:nvPr/>
        </p:nvSpPr>
        <p:spPr bwMode="auto">
          <a:xfrm>
            <a:off x="6629400" y="19812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3072" name="Text Box 16"/>
          <p:cNvSpPr txBox="1">
            <a:spLocks noChangeArrowheads="1"/>
          </p:cNvSpPr>
          <p:nvPr/>
        </p:nvSpPr>
        <p:spPr bwMode="auto">
          <a:xfrm>
            <a:off x="1447800" y="5715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000">
                <a:latin typeface="Times New Roman" pitchFamily="18" charset="0"/>
                <a:ea typeface="新細明體" pitchFamily="18" charset="-120"/>
                <a:cs typeface="Times New Roman" pitchFamily="18" charset="0"/>
              </a:rPr>
              <a:t>Two type of pass bands </a:t>
            </a:r>
            <a:r>
              <a:rPr kumimoji="1" lang="en-US" altLang="zh-TW" sz="2000">
                <a:solidFill>
                  <a:srgbClr val="008000"/>
                </a:solidFill>
                <a:latin typeface="Times New Roman" pitchFamily="18" charset="0"/>
                <a:ea typeface="新細明體" pitchFamily="18" charset="-120"/>
                <a:cs typeface="Times New Roman" pitchFamily="18" charset="0"/>
              </a:rPr>
              <a:t>Gap bands</a:t>
            </a:r>
            <a:r>
              <a:rPr kumimoji="1" lang="en-US" altLang="zh-TW" sz="2400">
                <a:latin typeface="Times New Roman" pitchFamily="18" charset="0"/>
                <a:ea typeface="新細明體" pitchFamily="18" charset="-120"/>
                <a:cs typeface="Times New Roman" pitchFamily="18" charset="0"/>
              </a:rPr>
              <a:t> &amp; </a:t>
            </a:r>
            <a:r>
              <a:rPr kumimoji="1" lang="en-US" altLang="zh-TW" sz="2000">
                <a:solidFill>
                  <a:srgbClr val="CC6600"/>
                </a:solidFill>
                <a:latin typeface="Times New Roman" pitchFamily="18" charset="0"/>
                <a:ea typeface="新細明體" pitchFamily="18" charset="-120"/>
                <a:cs typeface="Times New Roman" pitchFamily="18" charset="0"/>
              </a:rPr>
              <a:t>Particle bands</a:t>
            </a:r>
            <a:endParaRPr kumimoji="1" lang="en-US" altLang="zh-TW" sz="2000" baseline="-25000">
              <a:solidFill>
                <a:srgbClr val="CC6600"/>
              </a:solidFill>
              <a:latin typeface="Times New Roman" pitchFamily="18" charset="0"/>
              <a:ea typeface="新細明體" pitchFamily="18" charset="-120"/>
              <a:cs typeface="Times New Roman" pitchFamily="18" charset="0"/>
            </a:endParaRPr>
          </a:p>
        </p:txBody>
      </p:sp>
      <p:sp>
        <p:nvSpPr>
          <p:cNvPr id="173073" name="Rectangle 17"/>
          <p:cNvSpPr>
            <a:spLocks noGrp="1" noChangeArrowheads="1"/>
          </p:cNvSpPr>
          <p:nvPr>
            <p:ph type="title"/>
          </p:nvPr>
        </p:nvSpPr>
        <p:spPr>
          <a:xfrm>
            <a:off x="457200" y="228600"/>
            <a:ext cx="8080375" cy="838200"/>
          </a:xfrm>
        </p:spPr>
        <p:txBody>
          <a:bodyPr>
            <a:normAutofit fontScale="90000"/>
          </a:bodyPr>
          <a:lstStyle/>
          <a:p>
            <a:r>
              <a:rPr kumimoji="1" lang="en-US" altLang="zh-TW" sz="3600" b="1">
                <a:solidFill>
                  <a:schemeClr val="tx1"/>
                </a:solidFill>
                <a:ea typeface="新細明體" pitchFamily="18" charset="-120"/>
              </a:rPr>
              <a:t>Transmission Through </a:t>
            </a:r>
            <a:br>
              <a:rPr kumimoji="1" lang="en-US" altLang="zh-TW" sz="3600" b="1">
                <a:solidFill>
                  <a:schemeClr val="tx1"/>
                </a:solidFill>
                <a:ea typeface="新細明體" pitchFamily="18" charset="-120"/>
              </a:rPr>
            </a:br>
            <a:r>
              <a:rPr kumimoji="1" lang="en-US" altLang="zh-TW" sz="3600" b="1">
                <a:solidFill>
                  <a:schemeClr val="tx1"/>
                </a:solidFill>
                <a:ea typeface="新細明體" pitchFamily="18" charset="-120"/>
              </a:rPr>
              <a:t>Ordered Structure</a:t>
            </a:r>
          </a:p>
        </p:txBody>
      </p:sp>
      <p:sp>
        <p:nvSpPr>
          <p:cNvPr id="173074" name="Rectangle 18"/>
          <p:cNvSpPr>
            <a:spLocks noChangeArrowheads="1"/>
          </p:cNvSpPr>
          <p:nvPr/>
        </p:nvSpPr>
        <p:spPr bwMode="auto">
          <a:xfrm>
            <a:off x="457200" y="1219200"/>
            <a:ext cx="8229600" cy="762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3075" name="Text Box 19"/>
          <p:cNvSpPr txBox="1">
            <a:spLocks noChangeArrowheads="1"/>
          </p:cNvSpPr>
          <p:nvPr/>
        </p:nvSpPr>
        <p:spPr bwMode="auto">
          <a:xfrm>
            <a:off x="533400" y="1295400"/>
            <a:ext cx="272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b="1">
                <a:effectLst>
                  <a:outerShdw blurRad="38100" dist="38100" dir="2700000" algn="tl">
                    <a:srgbClr val="C0C0C0"/>
                  </a:outerShdw>
                </a:effectLst>
                <a:latin typeface="Times New Roman" pitchFamily="18" charset="0"/>
                <a:ea typeface="新細明體" pitchFamily="18" charset="-120"/>
                <a:cs typeface="Times New Roman" pitchFamily="18" charset="0"/>
              </a:rPr>
              <a:t>Transmission spectrum</a:t>
            </a:r>
          </a:p>
        </p:txBody>
      </p:sp>
    </p:spTree>
    <p:extLst>
      <p:ext uri="{BB962C8B-B14F-4D97-AF65-F5344CB8AC3E}">
        <p14:creationId xmlns:p14="http://schemas.microsoft.com/office/powerpoint/2010/main" val="2172089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762000" y="13954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2400">
                <a:effectLst>
                  <a:outerShdw blurRad="38100" dist="38100" dir="2700000" algn="tl">
                    <a:srgbClr val="C0C0C0"/>
                  </a:outerShdw>
                </a:effectLst>
                <a:latin typeface="Times New Roman" pitchFamily="18" charset="0"/>
                <a:ea typeface="新細明體" pitchFamily="18" charset="-120"/>
                <a:cs typeface="Times New Roman" pitchFamily="18" charset="0"/>
              </a:rPr>
              <a:t>Single Particle Resonance</a:t>
            </a:r>
          </a:p>
        </p:txBody>
      </p:sp>
      <p:sp>
        <p:nvSpPr>
          <p:cNvPr id="175107" name="Rectangle 3"/>
          <p:cNvSpPr>
            <a:spLocks noChangeArrowheads="1"/>
          </p:cNvSpPr>
          <p:nvPr/>
        </p:nvSpPr>
        <p:spPr bwMode="auto">
          <a:xfrm>
            <a:off x="2362200" y="2438400"/>
            <a:ext cx="685800" cy="990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5108" name="Oval 4"/>
          <p:cNvSpPr>
            <a:spLocks noChangeArrowheads="1"/>
          </p:cNvSpPr>
          <p:nvPr/>
        </p:nvSpPr>
        <p:spPr bwMode="auto">
          <a:xfrm>
            <a:off x="2362200" y="2743200"/>
            <a:ext cx="685800" cy="457200"/>
          </a:xfrm>
          <a:prstGeom prst="ellipse">
            <a:avLst/>
          </a:prstGeom>
          <a:solidFill>
            <a:srgbClr val="FF99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5109" name="Line 5"/>
          <p:cNvSpPr>
            <a:spLocks noChangeShapeType="1"/>
          </p:cNvSpPr>
          <p:nvPr/>
        </p:nvSpPr>
        <p:spPr bwMode="auto">
          <a:xfrm>
            <a:off x="1905000" y="2971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10" name="Line 6"/>
          <p:cNvSpPr>
            <a:spLocks noChangeShapeType="1"/>
          </p:cNvSpPr>
          <p:nvPr/>
        </p:nvSpPr>
        <p:spPr bwMode="auto">
          <a:xfrm>
            <a:off x="3048000" y="2971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11" name="Text Box 7"/>
          <p:cNvSpPr txBox="1">
            <a:spLocks noChangeArrowheads="1"/>
          </p:cNvSpPr>
          <p:nvPr/>
        </p:nvSpPr>
        <p:spPr bwMode="auto">
          <a:xfrm>
            <a:off x="2193925" y="19462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Times New Roman" pitchFamily="18" charset="0"/>
                <a:ea typeface="新細明體" pitchFamily="18" charset="-120"/>
                <a:cs typeface="Times New Roman" pitchFamily="18" charset="0"/>
              </a:rPr>
              <a:t>100%</a:t>
            </a:r>
          </a:p>
        </p:txBody>
      </p:sp>
      <p:graphicFrame>
        <p:nvGraphicFramePr>
          <p:cNvPr id="175112" name="Object 8"/>
          <p:cNvGraphicFramePr>
            <a:graphicFrameLocks noChangeAspect="1"/>
          </p:cNvGraphicFramePr>
          <p:nvPr/>
        </p:nvGraphicFramePr>
        <p:xfrm>
          <a:off x="928688" y="3376613"/>
          <a:ext cx="3549650" cy="3036887"/>
        </p:xfrm>
        <a:graphic>
          <a:graphicData uri="http://schemas.openxmlformats.org/presentationml/2006/ole">
            <mc:AlternateContent xmlns:mc="http://schemas.openxmlformats.org/markup-compatibility/2006">
              <mc:Choice xmlns:v="urn:schemas-microsoft-com:vml" Requires="v">
                <p:oleObj spid="_x0000_s3074" name="Graph" r:id="rId4" imgW="3549600" imgH="3036960" progId="Origin50.Graph">
                  <p:embed/>
                </p:oleObj>
              </mc:Choice>
              <mc:Fallback>
                <p:oleObj name="Graph" r:id="rId4" imgW="3549600" imgH="3036960" progId="Origin50.Grap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3376613"/>
                        <a:ext cx="354965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113" name="Rectangle 9"/>
          <p:cNvSpPr>
            <a:spLocks noChangeArrowheads="1"/>
          </p:cNvSpPr>
          <p:nvPr/>
        </p:nvSpPr>
        <p:spPr bwMode="auto">
          <a:xfrm>
            <a:off x="3581400" y="2743200"/>
            <a:ext cx="1587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a:latin typeface="Symbol" pitchFamily="18" charset="2"/>
                <a:ea typeface="新細明體" pitchFamily="18" charset="-120"/>
                <a:cs typeface="Times New Roman" pitchFamily="18" charset="0"/>
              </a:rPr>
              <a:t>w</a:t>
            </a:r>
            <a:r>
              <a:rPr kumimoji="1" lang="en-US" altLang="zh-TW" sz="2000" baseline="-25000">
                <a:latin typeface="Times New Roman" pitchFamily="18" charset="0"/>
                <a:ea typeface="新細明體" pitchFamily="18" charset="-120"/>
                <a:cs typeface="Times New Roman" pitchFamily="18" charset="0"/>
              </a:rPr>
              <a:t>a</a:t>
            </a:r>
            <a:r>
              <a:rPr kumimoji="1" lang="en-US" altLang="zh-TW" sz="2000">
                <a:latin typeface="Times New Roman" pitchFamily="18" charset="0"/>
                <a:ea typeface="新細明體" pitchFamily="18" charset="-120"/>
                <a:cs typeface="Times New Roman" pitchFamily="18" charset="0"/>
              </a:rPr>
              <a:t>=2</a:t>
            </a:r>
            <a:r>
              <a:rPr kumimoji="1" lang="en-US" altLang="zh-TW" sz="2000">
                <a:latin typeface="Symbol" pitchFamily="18" charset="2"/>
                <a:ea typeface="新細明體" pitchFamily="18" charset="-120"/>
                <a:cs typeface="Times New Roman" pitchFamily="18" charset="0"/>
              </a:rPr>
              <a:t>p</a:t>
            </a:r>
            <a:r>
              <a:rPr kumimoji="1" lang="en-US" altLang="zh-TW" sz="2000">
                <a:latin typeface="Times New Roman" pitchFamily="18" charset="0"/>
                <a:ea typeface="新細明體" pitchFamily="18" charset="-120"/>
                <a:cs typeface="Times New Roman" pitchFamily="18" charset="0"/>
              </a:rPr>
              <a:t>c/2n</a:t>
            </a:r>
            <a:r>
              <a:rPr kumimoji="1" lang="en-US" altLang="zh-TW" sz="2000" baseline="-25000">
                <a:latin typeface="Times New Roman" pitchFamily="18" charset="0"/>
                <a:ea typeface="新細明體" pitchFamily="18" charset="-120"/>
                <a:cs typeface="Times New Roman" pitchFamily="18" charset="0"/>
              </a:rPr>
              <a:t>a</a:t>
            </a:r>
            <a:r>
              <a:rPr kumimoji="1" lang="en-US" altLang="zh-TW" sz="2000">
                <a:latin typeface="Times New Roman" pitchFamily="18" charset="0"/>
                <a:ea typeface="新細明體" pitchFamily="18" charset="-120"/>
                <a:cs typeface="Times New Roman" pitchFamily="18" charset="0"/>
              </a:rPr>
              <a:t>a</a:t>
            </a:r>
            <a:r>
              <a:rPr kumimoji="1" lang="en-US" altLang="zh-TW" sz="2000" baseline="-25000">
                <a:latin typeface="Times New Roman" pitchFamily="18" charset="0"/>
                <a:ea typeface="新細明體" pitchFamily="18" charset="-120"/>
                <a:cs typeface="Times New Roman" pitchFamily="18" charset="0"/>
              </a:rPr>
              <a:t>0 </a:t>
            </a:r>
          </a:p>
        </p:txBody>
      </p:sp>
      <p:grpSp>
        <p:nvGrpSpPr>
          <p:cNvPr id="175114" name="Group 10"/>
          <p:cNvGrpSpPr>
            <a:grpSpLocks/>
          </p:cNvGrpSpPr>
          <p:nvPr/>
        </p:nvGrpSpPr>
        <p:grpSpPr bwMode="auto">
          <a:xfrm>
            <a:off x="1981200" y="3276600"/>
            <a:ext cx="4876800" cy="3352800"/>
            <a:chOff x="1248" y="2064"/>
            <a:chExt cx="3072" cy="2112"/>
          </a:xfrm>
        </p:grpSpPr>
        <p:pic>
          <p:nvPicPr>
            <p:cNvPr id="17511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064"/>
              <a:ext cx="3072"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16" name="Rectangle 12"/>
            <p:cNvSpPr>
              <a:spLocks noChangeArrowheads="1"/>
            </p:cNvSpPr>
            <p:nvPr/>
          </p:nvSpPr>
          <p:spPr bwMode="auto">
            <a:xfrm>
              <a:off x="2352" y="3926"/>
              <a:ext cx="14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a:latin typeface="Symbol" pitchFamily="18" charset="2"/>
                  <a:ea typeface="新細明體" pitchFamily="18" charset="-120"/>
                  <a:cs typeface="Times New Roman" pitchFamily="18" charset="0"/>
                </a:rPr>
                <a:t>w</a:t>
              </a:r>
              <a:r>
                <a:rPr kumimoji="1" lang="en-US" altLang="zh-TW" sz="2000" baseline="-25000">
                  <a:latin typeface="Times New Roman" pitchFamily="18" charset="0"/>
                  <a:ea typeface="新細明體" pitchFamily="18" charset="-120"/>
                  <a:cs typeface="Times New Roman" pitchFamily="18" charset="0"/>
                </a:rPr>
                <a:t>0</a:t>
              </a:r>
              <a:r>
                <a:rPr kumimoji="1" lang="en-US" altLang="zh-TW" sz="2000">
                  <a:latin typeface="Times New Roman" pitchFamily="18" charset="0"/>
                  <a:ea typeface="新細明體" pitchFamily="18" charset="-120"/>
                  <a:cs typeface="Times New Roman" pitchFamily="18" charset="0"/>
                </a:rPr>
                <a:t>=2</a:t>
              </a:r>
              <a:r>
                <a:rPr kumimoji="1" lang="en-US" altLang="zh-TW" sz="2000">
                  <a:latin typeface="Symbol" pitchFamily="18" charset="2"/>
                  <a:ea typeface="新細明體" pitchFamily="18" charset="-120"/>
                  <a:cs typeface="Times New Roman" pitchFamily="18" charset="0"/>
                </a:rPr>
                <a:t>p</a:t>
              </a:r>
              <a:r>
                <a:rPr kumimoji="1" lang="en-US" altLang="zh-TW" sz="2000">
                  <a:latin typeface="Times New Roman" pitchFamily="18" charset="0"/>
                  <a:ea typeface="新細明體" pitchFamily="18" charset="-120"/>
                  <a:cs typeface="Times New Roman" pitchFamily="18" charset="0"/>
                </a:rPr>
                <a:t>c/2(n</a:t>
              </a:r>
              <a:r>
                <a:rPr kumimoji="1" lang="en-US" altLang="zh-TW" sz="2000" baseline="-25000">
                  <a:latin typeface="Times New Roman" pitchFamily="18" charset="0"/>
                  <a:ea typeface="新細明體" pitchFamily="18" charset="-120"/>
                  <a:cs typeface="Times New Roman" pitchFamily="18" charset="0"/>
                </a:rPr>
                <a:t>a</a:t>
              </a:r>
              <a:r>
                <a:rPr kumimoji="1" lang="en-US" altLang="zh-TW" sz="2000">
                  <a:latin typeface="Times New Roman" pitchFamily="18" charset="0"/>
                  <a:ea typeface="新細明體" pitchFamily="18" charset="-120"/>
                  <a:cs typeface="Times New Roman" pitchFamily="18" charset="0"/>
                </a:rPr>
                <a:t>a</a:t>
              </a:r>
              <a:r>
                <a:rPr kumimoji="1" lang="en-US" altLang="zh-TW" sz="2000" baseline="-25000">
                  <a:latin typeface="Times New Roman" pitchFamily="18" charset="0"/>
                  <a:ea typeface="新細明體" pitchFamily="18" charset="-120"/>
                  <a:cs typeface="Times New Roman" pitchFamily="18" charset="0"/>
                </a:rPr>
                <a:t>0</a:t>
              </a:r>
              <a:r>
                <a:rPr kumimoji="1" lang="en-US" altLang="zh-TW" sz="2000">
                  <a:latin typeface="Times New Roman" pitchFamily="18" charset="0"/>
                  <a:ea typeface="新細明體" pitchFamily="18" charset="-120"/>
                  <a:cs typeface="Times New Roman" pitchFamily="18" charset="0"/>
                </a:rPr>
                <a:t>+n</a:t>
              </a:r>
              <a:r>
                <a:rPr kumimoji="1" lang="en-US" altLang="zh-TW" sz="2000" baseline="-25000">
                  <a:latin typeface="Times New Roman" pitchFamily="18" charset="0"/>
                  <a:ea typeface="新細明體" pitchFamily="18" charset="-120"/>
                  <a:cs typeface="Times New Roman" pitchFamily="18" charset="0"/>
                </a:rPr>
                <a:t>b</a:t>
              </a:r>
              <a:r>
                <a:rPr kumimoji="1" lang="en-US" altLang="zh-TW" sz="2000">
                  <a:latin typeface="Times New Roman" pitchFamily="18" charset="0"/>
                  <a:ea typeface="新細明體" pitchFamily="18" charset="-120"/>
                  <a:cs typeface="Times New Roman" pitchFamily="18" charset="0"/>
                </a:rPr>
                <a:t>b</a:t>
              </a:r>
              <a:r>
                <a:rPr kumimoji="1" lang="en-US" altLang="zh-TW" sz="2000" baseline="-25000">
                  <a:latin typeface="Times New Roman" pitchFamily="18" charset="0"/>
                  <a:ea typeface="新細明體" pitchFamily="18" charset="-120"/>
                  <a:cs typeface="Times New Roman" pitchFamily="18" charset="0"/>
                </a:rPr>
                <a:t>0</a:t>
              </a:r>
              <a:r>
                <a:rPr kumimoji="1" lang="en-US" altLang="zh-TW" sz="2000">
                  <a:latin typeface="Times New Roman" pitchFamily="18" charset="0"/>
                  <a:ea typeface="新細明體" pitchFamily="18" charset="-120"/>
                  <a:cs typeface="Times New Roman" pitchFamily="18" charset="0"/>
                </a:rPr>
                <a:t>)</a:t>
              </a:r>
              <a:r>
                <a:rPr kumimoji="1" lang="en-US" altLang="zh-TW" sz="2000" baseline="-25000">
                  <a:latin typeface="Times New Roman" pitchFamily="18" charset="0"/>
                  <a:ea typeface="新細明體" pitchFamily="18" charset="-120"/>
                  <a:cs typeface="Times New Roman" pitchFamily="18" charset="0"/>
                </a:rPr>
                <a:t> </a:t>
              </a:r>
            </a:p>
          </p:txBody>
        </p:sp>
      </p:grpSp>
      <p:sp>
        <p:nvSpPr>
          <p:cNvPr id="175117" name="Text Box 13"/>
          <p:cNvSpPr txBox="1">
            <a:spLocks noChangeArrowheads="1"/>
          </p:cNvSpPr>
          <p:nvPr/>
        </p:nvSpPr>
        <p:spPr bwMode="auto">
          <a:xfrm>
            <a:off x="1812925" y="3211513"/>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gap</a:t>
            </a:r>
          </a:p>
        </p:txBody>
      </p:sp>
      <p:sp>
        <p:nvSpPr>
          <p:cNvPr id="175118" name="Text Box 14"/>
          <p:cNvSpPr txBox="1">
            <a:spLocks noChangeArrowheads="1"/>
          </p:cNvSpPr>
          <p:nvPr/>
        </p:nvSpPr>
        <p:spPr bwMode="auto">
          <a:xfrm>
            <a:off x="3124200" y="3200400"/>
            <a:ext cx="47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gap</a:t>
            </a:r>
          </a:p>
        </p:txBody>
      </p:sp>
      <p:sp>
        <p:nvSpPr>
          <p:cNvPr id="175119" name="Text Box 15"/>
          <p:cNvSpPr txBox="1">
            <a:spLocks noChangeArrowheads="1"/>
          </p:cNvSpPr>
          <p:nvPr/>
        </p:nvSpPr>
        <p:spPr bwMode="auto">
          <a:xfrm>
            <a:off x="2362200" y="3200400"/>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particle</a:t>
            </a:r>
          </a:p>
        </p:txBody>
      </p:sp>
      <p:sp>
        <p:nvSpPr>
          <p:cNvPr id="175120" name="Text Box 16"/>
          <p:cNvSpPr txBox="1">
            <a:spLocks noChangeArrowheads="1"/>
          </p:cNvSpPr>
          <p:nvPr/>
        </p:nvSpPr>
        <p:spPr bwMode="auto">
          <a:xfrm>
            <a:off x="1447800" y="2667000"/>
            <a:ext cx="39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Symbol" pitchFamily="18" charset="2"/>
                <a:ea typeface="新細明體" pitchFamily="18" charset="-120"/>
                <a:cs typeface="Times New Roman" pitchFamily="18" charset="0"/>
              </a:rPr>
              <a:t>w</a:t>
            </a:r>
          </a:p>
        </p:txBody>
      </p:sp>
      <p:graphicFrame>
        <p:nvGraphicFramePr>
          <p:cNvPr id="175121" name="Object 17"/>
          <p:cNvGraphicFramePr>
            <a:graphicFrameLocks noChangeAspect="1"/>
          </p:cNvGraphicFramePr>
          <p:nvPr/>
        </p:nvGraphicFramePr>
        <p:xfrm>
          <a:off x="4214813" y="3376613"/>
          <a:ext cx="3549650" cy="3036887"/>
        </p:xfrm>
        <a:graphic>
          <a:graphicData uri="http://schemas.openxmlformats.org/presentationml/2006/ole">
            <mc:AlternateContent xmlns:mc="http://schemas.openxmlformats.org/markup-compatibility/2006">
              <mc:Choice xmlns:v="urn:schemas-microsoft-com:vml" Requires="v">
                <p:oleObj spid="_x0000_s3075" name="Graph" r:id="rId7" imgW="3549600" imgH="3036960" progId="Origin50.Graph">
                  <p:embed/>
                </p:oleObj>
              </mc:Choice>
              <mc:Fallback>
                <p:oleObj name="Graph" r:id="rId7" imgW="3549600" imgH="3036960" progId="Origin50.Graph">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4813" y="3376613"/>
                        <a:ext cx="354965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5122" name="Group 18"/>
          <p:cNvGrpSpPr>
            <a:grpSpLocks/>
          </p:cNvGrpSpPr>
          <p:nvPr/>
        </p:nvGrpSpPr>
        <p:grpSpPr bwMode="auto">
          <a:xfrm>
            <a:off x="5105400" y="1422400"/>
            <a:ext cx="4038600" cy="2082800"/>
            <a:chOff x="3216" y="896"/>
            <a:chExt cx="2544" cy="1312"/>
          </a:xfrm>
        </p:grpSpPr>
        <p:sp>
          <p:nvSpPr>
            <p:cNvPr id="175123" name="Rectangle 19"/>
            <p:cNvSpPr>
              <a:spLocks noChangeArrowheads="1"/>
            </p:cNvSpPr>
            <p:nvPr/>
          </p:nvSpPr>
          <p:spPr bwMode="auto">
            <a:xfrm>
              <a:off x="4713" y="1728"/>
              <a:ext cx="10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a:latin typeface="Symbol" pitchFamily="18" charset="2"/>
                  <a:ea typeface="新細明體" pitchFamily="18" charset="-120"/>
                  <a:cs typeface="Times New Roman" pitchFamily="18" charset="0"/>
                </a:rPr>
                <a:t>w</a:t>
              </a:r>
              <a:r>
                <a:rPr kumimoji="1" lang="en-US" altLang="zh-TW" sz="2000" baseline="-25000">
                  <a:latin typeface="Times New Roman" pitchFamily="18" charset="0"/>
                  <a:ea typeface="新細明體" pitchFamily="18" charset="-120"/>
                  <a:cs typeface="Times New Roman" pitchFamily="18" charset="0"/>
                </a:rPr>
                <a:t>b</a:t>
              </a:r>
              <a:r>
                <a:rPr kumimoji="1" lang="en-US" altLang="zh-TW" sz="2000">
                  <a:latin typeface="Times New Roman" pitchFamily="18" charset="0"/>
                  <a:ea typeface="新細明體" pitchFamily="18" charset="-120"/>
                  <a:cs typeface="Times New Roman" pitchFamily="18" charset="0"/>
                </a:rPr>
                <a:t>=2</a:t>
              </a:r>
              <a:r>
                <a:rPr kumimoji="1" lang="en-US" altLang="zh-TW" sz="2000">
                  <a:latin typeface="Symbol" pitchFamily="18" charset="2"/>
                  <a:ea typeface="新細明體" pitchFamily="18" charset="-120"/>
                  <a:cs typeface="Times New Roman" pitchFamily="18" charset="0"/>
                </a:rPr>
                <a:t>p</a:t>
              </a:r>
              <a:r>
                <a:rPr kumimoji="1" lang="en-US" altLang="zh-TW" sz="2000">
                  <a:latin typeface="Times New Roman" pitchFamily="18" charset="0"/>
                  <a:ea typeface="新細明體" pitchFamily="18" charset="-120"/>
                  <a:cs typeface="Times New Roman" pitchFamily="18" charset="0"/>
                </a:rPr>
                <a:t>c/2n</a:t>
              </a:r>
              <a:r>
                <a:rPr kumimoji="1" lang="en-US" altLang="zh-TW" sz="2000" baseline="-25000">
                  <a:latin typeface="Times New Roman" pitchFamily="18" charset="0"/>
                  <a:ea typeface="新細明體" pitchFamily="18" charset="-120"/>
                  <a:cs typeface="Times New Roman" pitchFamily="18" charset="0"/>
                </a:rPr>
                <a:t>b</a:t>
              </a:r>
              <a:r>
                <a:rPr kumimoji="1" lang="en-US" altLang="zh-TW" sz="2000">
                  <a:latin typeface="Times New Roman" pitchFamily="18" charset="0"/>
                  <a:ea typeface="新細明體" pitchFamily="18" charset="-120"/>
                  <a:cs typeface="Times New Roman" pitchFamily="18" charset="0"/>
                </a:rPr>
                <a:t>b</a:t>
              </a:r>
              <a:r>
                <a:rPr kumimoji="1" lang="en-US" altLang="zh-TW" sz="2000" baseline="-25000">
                  <a:latin typeface="Times New Roman" pitchFamily="18" charset="0"/>
                  <a:ea typeface="新細明體" pitchFamily="18" charset="-120"/>
                  <a:cs typeface="Times New Roman" pitchFamily="18" charset="0"/>
                </a:rPr>
                <a:t>0  </a:t>
              </a:r>
            </a:p>
          </p:txBody>
        </p:sp>
        <p:sp>
          <p:nvSpPr>
            <p:cNvPr id="175124" name="Text Box 20"/>
            <p:cNvSpPr txBox="1">
              <a:spLocks noChangeArrowheads="1"/>
            </p:cNvSpPr>
            <p:nvPr/>
          </p:nvSpPr>
          <p:spPr bwMode="auto">
            <a:xfrm>
              <a:off x="3216" y="896"/>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effectLst>
                    <a:outerShdw blurRad="38100" dist="38100" dir="2700000" algn="tl">
                      <a:srgbClr val="C0C0C0"/>
                    </a:outerShdw>
                  </a:effectLst>
                  <a:latin typeface="Times New Roman" pitchFamily="18" charset="0"/>
                  <a:ea typeface="新細明體" pitchFamily="18" charset="-120"/>
                  <a:cs typeface="Times New Roman" pitchFamily="18" charset="0"/>
                </a:rPr>
                <a:t>Single Gap Resonance</a:t>
              </a:r>
            </a:p>
          </p:txBody>
        </p:sp>
        <p:sp>
          <p:nvSpPr>
            <p:cNvPr id="175125" name="Rectangle 21"/>
            <p:cNvSpPr>
              <a:spLocks noChangeArrowheads="1"/>
            </p:cNvSpPr>
            <p:nvPr/>
          </p:nvSpPr>
          <p:spPr bwMode="auto">
            <a:xfrm>
              <a:off x="3840" y="1536"/>
              <a:ext cx="144" cy="62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5126" name="Rectangle 22"/>
            <p:cNvSpPr>
              <a:spLocks noChangeArrowheads="1"/>
            </p:cNvSpPr>
            <p:nvPr/>
          </p:nvSpPr>
          <p:spPr bwMode="auto">
            <a:xfrm>
              <a:off x="4368" y="1536"/>
              <a:ext cx="144" cy="624"/>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5127" name="Line 23"/>
            <p:cNvSpPr>
              <a:spLocks noChangeShapeType="1"/>
            </p:cNvSpPr>
            <p:nvPr/>
          </p:nvSpPr>
          <p:spPr bwMode="auto">
            <a:xfrm>
              <a:off x="3840"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28" name="Line 24"/>
            <p:cNvSpPr>
              <a:spLocks noChangeShapeType="1"/>
            </p:cNvSpPr>
            <p:nvPr/>
          </p:nvSpPr>
          <p:spPr bwMode="auto">
            <a:xfrm>
              <a:off x="3984" y="1536"/>
              <a:ext cx="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29" name="Line 25"/>
            <p:cNvSpPr>
              <a:spLocks noChangeShapeType="1"/>
            </p:cNvSpPr>
            <p:nvPr/>
          </p:nvSpPr>
          <p:spPr bwMode="auto">
            <a:xfrm>
              <a:off x="3984" y="2160"/>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30" name="Line 26"/>
            <p:cNvSpPr>
              <a:spLocks noChangeShapeType="1"/>
            </p:cNvSpPr>
            <p:nvPr/>
          </p:nvSpPr>
          <p:spPr bwMode="auto">
            <a:xfrm flipV="1">
              <a:off x="4368" y="1536"/>
              <a:ext cx="0" cy="62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31" name="Line 27"/>
            <p:cNvSpPr>
              <a:spLocks noChangeShapeType="1"/>
            </p:cNvSpPr>
            <p:nvPr/>
          </p:nvSpPr>
          <p:spPr bwMode="auto">
            <a:xfrm>
              <a:off x="43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32" name="Oval 28"/>
            <p:cNvSpPr>
              <a:spLocks noChangeArrowheads="1"/>
            </p:cNvSpPr>
            <p:nvPr/>
          </p:nvSpPr>
          <p:spPr bwMode="auto">
            <a:xfrm>
              <a:off x="3984" y="1728"/>
              <a:ext cx="384" cy="288"/>
            </a:xfrm>
            <a:prstGeom prst="ellipse">
              <a:avLst/>
            </a:prstGeom>
            <a:solidFill>
              <a:srgbClr val="99FF66"/>
            </a:solidFill>
            <a:ln w="12700">
              <a:solidFill>
                <a:srgbClr val="00FF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75133" name="Line 29"/>
            <p:cNvSpPr>
              <a:spLocks noChangeShapeType="1"/>
            </p:cNvSpPr>
            <p:nvPr/>
          </p:nvSpPr>
          <p:spPr bwMode="auto">
            <a:xfrm>
              <a:off x="3696" y="187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34" name="Line 30"/>
            <p:cNvSpPr>
              <a:spLocks noChangeShapeType="1"/>
            </p:cNvSpPr>
            <p:nvPr/>
          </p:nvSpPr>
          <p:spPr bwMode="auto">
            <a:xfrm>
              <a:off x="4368" y="1872"/>
              <a:ext cx="2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75135" name="Text Box 31"/>
            <p:cNvSpPr txBox="1">
              <a:spLocks noChangeArrowheads="1"/>
            </p:cNvSpPr>
            <p:nvPr/>
          </p:nvSpPr>
          <p:spPr bwMode="auto">
            <a:xfrm>
              <a:off x="3900" y="1248"/>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Times New Roman" pitchFamily="18" charset="0"/>
                  <a:ea typeface="新細明體" pitchFamily="18" charset="-120"/>
                  <a:cs typeface="Times New Roman" pitchFamily="18" charset="0"/>
                </a:rPr>
                <a:t>100%</a:t>
              </a:r>
            </a:p>
          </p:txBody>
        </p:sp>
        <p:sp>
          <p:nvSpPr>
            <p:cNvPr id="175136" name="Text Box 32"/>
            <p:cNvSpPr txBox="1">
              <a:spLocks noChangeArrowheads="1"/>
            </p:cNvSpPr>
            <p:nvPr/>
          </p:nvSpPr>
          <p:spPr bwMode="auto">
            <a:xfrm>
              <a:off x="4018" y="2016"/>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gap</a:t>
              </a:r>
            </a:p>
          </p:txBody>
        </p:sp>
        <p:sp>
          <p:nvSpPr>
            <p:cNvPr id="175137" name="Text Box 33"/>
            <p:cNvSpPr txBox="1">
              <a:spLocks noChangeArrowheads="1"/>
            </p:cNvSpPr>
            <p:nvPr/>
          </p:nvSpPr>
          <p:spPr bwMode="auto">
            <a:xfrm>
              <a:off x="4368" y="2016"/>
              <a:ext cx="4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particle</a:t>
              </a:r>
            </a:p>
          </p:txBody>
        </p:sp>
        <p:sp>
          <p:nvSpPr>
            <p:cNvPr id="175138" name="Text Box 34"/>
            <p:cNvSpPr txBox="1">
              <a:spLocks noChangeArrowheads="1"/>
            </p:cNvSpPr>
            <p:nvPr/>
          </p:nvSpPr>
          <p:spPr bwMode="auto">
            <a:xfrm>
              <a:off x="3504" y="2016"/>
              <a:ext cx="4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400">
                  <a:ea typeface="新細明體" pitchFamily="18" charset="-120"/>
                  <a:cs typeface="Times New Roman" pitchFamily="18" charset="0"/>
                </a:rPr>
                <a:t>particle</a:t>
              </a:r>
            </a:p>
          </p:txBody>
        </p:sp>
        <p:sp>
          <p:nvSpPr>
            <p:cNvPr id="175139" name="Text Box 35"/>
            <p:cNvSpPr txBox="1">
              <a:spLocks noChangeArrowheads="1"/>
            </p:cNvSpPr>
            <p:nvPr/>
          </p:nvSpPr>
          <p:spPr bwMode="auto">
            <a:xfrm rot="5130363">
              <a:off x="3729" y="1407"/>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Times New Roman" pitchFamily="18" charset="0"/>
                  <a:ea typeface="新細明體" pitchFamily="18" charset="-120"/>
                  <a:cs typeface="Times New Roman" pitchFamily="18" charset="0"/>
                  <a:sym typeface="Symbol" pitchFamily="18" charset="2"/>
                </a:rPr>
                <a:t></a:t>
              </a:r>
              <a:endParaRPr kumimoji="1" lang="en-US" altLang="zh-TW" sz="2400">
                <a:latin typeface="Times New Roman" pitchFamily="18" charset="0"/>
                <a:ea typeface="新細明體" pitchFamily="18" charset="-120"/>
                <a:cs typeface="Times New Roman" pitchFamily="18" charset="0"/>
              </a:endParaRPr>
            </a:p>
          </p:txBody>
        </p:sp>
        <p:sp>
          <p:nvSpPr>
            <p:cNvPr id="175140" name="Text Box 36"/>
            <p:cNvSpPr txBox="1">
              <a:spLocks noChangeArrowheads="1"/>
            </p:cNvSpPr>
            <p:nvPr/>
          </p:nvSpPr>
          <p:spPr bwMode="auto">
            <a:xfrm rot="5130363">
              <a:off x="4449" y="1378"/>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Times New Roman" pitchFamily="18" charset="0"/>
                  <a:ea typeface="新細明體" pitchFamily="18" charset="-120"/>
                  <a:cs typeface="Times New Roman" pitchFamily="18" charset="0"/>
                  <a:sym typeface="Symbol" pitchFamily="18" charset="2"/>
                </a:rPr>
                <a:t></a:t>
              </a:r>
              <a:endParaRPr kumimoji="1" lang="en-US" altLang="zh-TW" sz="2400">
                <a:latin typeface="Times New Roman" pitchFamily="18" charset="0"/>
                <a:ea typeface="新細明體" pitchFamily="18" charset="-120"/>
                <a:cs typeface="Times New Roman" pitchFamily="18" charset="0"/>
              </a:endParaRPr>
            </a:p>
          </p:txBody>
        </p:sp>
        <p:sp>
          <p:nvSpPr>
            <p:cNvPr id="175141" name="Text Box 37"/>
            <p:cNvSpPr txBox="1">
              <a:spLocks noChangeArrowheads="1"/>
            </p:cNvSpPr>
            <p:nvPr/>
          </p:nvSpPr>
          <p:spPr bwMode="auto">
            <a:xfrm>
              <a:off x="3448" y="1728"/>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400">
                  <a:latin typeface="Symbol" pitchFamily="18" charset="2"/>
                  <a:ea typeface="新細明體" pitchFamily="18" charset="-120"/>
                  <a:cs typeface="Times New Roman" pitchFamily="18" charset="0"/>
                </a:rPr>
                <a:t>w</a:t>
              </a:r>
            </a:p>
          </p:txBody>
        </p:sp>
      </p:grpSp>
      <p:sp>
        <p:nvSpPr>
          <p:cNvPr id="175142" name="Text Box 38"/>
          <p:cNvSpPr txBox="1">
            <a:spLocks noChangeArrowheads="1"/>
          </p:cNvSpPr>
          <p:nvPr/>
        </p:nvSpPr>
        <p:spPr bwMode="auto">
          <a:xfrm>
            <a:off x="533400" y="533400"/>
            <a:ext cx="8093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TW" sz="3600" b="1">
                <a:effectLst>
                  <a:outerShdw blurRad="38100" dist="38100" dir="2700000" algn="tl">
                    <a:srgbClr val="C0C0C0"/>
                  </a:outerShdw>
                </a:effectLst>
                <a:latin typeface="Times New Roman" pitchFamily="18" charset="0"/>
                <a:ea typeface="新細明體" pitchFamily="18" charset="-120"/>
                <a:cs typeface="Times New Roman" pitchFamily="18" charset="0"/>
              </a:rPr>
              <a:t>Particle band vs. Gap band</a:t>
            </a:r>
          </a:p>
        </p:txBody>
      </p:sp>
      <p:sp>
        <p:nvSpPr>
          <p:cNvPr id="175143" name="Rectangle 39"/>
          <p:cNvSpPr>
            <a:spLocks noChangeArrowheads="1"/>
          </p:cNvSpPr>
          <p:nvPr/>
        </p:nvSpPr>
        <p:spPr bwMode="auto">
          <a:xfrm>
            <a:off x="457200" y="1219200"/>
            <a:ext cx="8229600" cy="762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673037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5112"/>
                                        </p:tgtEl>
                                        <p:attrNameLst>
                                          <p:attrName>style.visibility</p:attrName>
                                        </p:attrNameLst>
                                      </p:cBhvr>
                                      <p:to>
                                        <p:strVal val="visible"/>
                                      </p:to>
                                    </p:set>
                                  </p:childTnLst>
                                  <p:subTnLst>
                                    <p:set>
                                      <p:cBhvr override="childStyle">
                                        <p:cTn dur="1" fill="hold" display="0" masterRel="nextClick" afterEffect="1"/>
                                        <p:tgtEl>
                                          <p:spTgt spid="1751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51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5121"/>
                                        </p:tgtEl>
                                        <p:attrNameLst>
                                          <p:attrName>style.visibility</p:attrName>
                                        </p:attrNameLst>
                                      </p:cBhvr>
                                      <p:to>
                                        <p:strVal val="visible"/>
                                      </p:to>
                                    </p:set>
                                  </p:childTnLst>
                                  <p:subTnLst>
                                    <p:set>
                                      <p:cBhvr override="childStyle">
                                        <p:cTn dur="1" fill="hold" display="0" masterRel="nextClick" afterEffect="1"/>
                                        <p:tgtEl>
                                          <p:spTgt spid="17512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5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687</Words>
  <Application>Microsoft Office PowerPoint</Application>
  <PresentationFormat>如螢幕大小 (4:3)</PresentationFormat>
  <Paragraphs>89</Paragraphs>
  <Slides>3</Slides>
  <Notes>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vt:i4>
      </vt:variant>
    </vt:vector>
  </HeadingPairs>
  <TitlesOfParts>
    <vt:vector size="5" baseType="lpstr">
      <vt:lpstr>Office 佈景主題</vt:lpstr>
      <vt:lpstr>Origin Graph</vt:lpstr>
      <vt:lpstr>PowerPoint 簡報</vt:lpstr>
      <vt:lpstr>Transmission Through  Ordered Structure</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Gilbert</dc:creator>
  <cp:lastModifiedBy>Gilbert</cp:lastModifiedBy>
  <cp:revision>1</cp:revision>
  <dcterms:created xsi:type="dcterms:W3CDTF">2011-03-18T04:18:10Z</dcterms:created>
  <dcterms:modified xsi:type="dcterms:W3CDTF">2011-03-18T04:18:49Z</dcterms:modified>
</cp:coreProperties>
</file>