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57" r:id="rId5"/>
    <p:sldId id="258" r:id="rId6"/>
    <p:sldId id="261" r:id="rId7"/>
    <p:sldId id="267" r:id="rId8"/>
    <p:sldId id="273" r:id="rId9"/>
    <p:sldId id="259" r:id="rId10"/>
    <p:sldId id="274" r:id="rId11"/>
    <p:sldId id="272" r:id="rId12"/>
    <p:sldId id="268" r:id="rId13"/>
    <p:sldId id="262" r:id="rId14"/>
    <p:sldId id="275" r:id="rId15"/>
    <p:sldId id="276"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    </a:t>
            </a:r>
            <a:r>
              <a:rPr lang="en-US" b="1" i="0" u="none" strike="noStrike" dirty="0">
                <a:solidFill>
                  <a:schemeClr val="tx1"/>
                </a:solidFill>
                <a:effectLst/>
                <a:latin typeface="Cambria" panose="02040503050406030204" pitchFamily="18" charset="0"/>
                <a:ea typeface="Cambria" panose="02040503050406030204" pitchFamily="18" charset="0"/>
              </a:rPr>
              <a:t>Direct Market Access for Farmers</a:t>
            </a:r>
            <a:r>
              <a:rPr lang="en-US" dirty="0">
                <a:solidFill>
                  <a:schemeClr val="tx1"/>
                </a:solidFill>
                <a:latin typeface="Cambria" panose="02040503050406030204" pitchFamily="18" charset="0"/>
                <a:ea typeface="Cambria" panose="02040503050406030204" pitchFamily="18" charset="0"/>
              </a:rPr>
              <a:t> Application Development Using Machine Learning</a:t>
            </a:r>
            <a:endParaRPr lang="en-GB" dirty="0">
              <a:solidFill>
                <a:schemeClr val="tx1"/>
              </a:solidFill>
            </a:endParaRP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ISR-06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21882107"/>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1935014">
                  <a:extLst>
                    <a:ext uri="{9D8B030D-6E8A-4147-A177-3AD203B41FA5}">
                      <a16:colId xmlns:a16="http://schemas.microsoft.com/office/drawing/2014/main" val="3331634959"/>
                    </a:ext>
                  </a:extLst>
                </a:gridCol>
                <a:gridCol w="3483652">
                  <a:extLst>
                    <a:ext uri="{9D8B030D-6E8A-4147-A177-3AD203B41FA5}">
                      <a16:colId xmlns:a16="http://schemas.microsoft.com/office/drawing/2014/main" val="2054911721"/>
                    </a:ext>
                  </a:extLst>
                </a:gridCol>
              </a:tblGrid>
              <a:tr h="37084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Font typeface="+mj-l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20211ISR0057</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AKSHAY B</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20211ISR0060</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        KARTHIK M SWAMY</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20211ISR0076</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  JERA PRAKASH</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GB" sz="1700" dirty="0"/>
              <a:t>                </a:t>
            </a:r>
            <a:r>
              <a:rPr lang="en-IN" sz="1800" b="1" i="0" dirty="0">
                <a:solidFill>
                  <a:srgbClr val="000000"/>
                </a:solidFill>
                <a:effectLst/>
                <a:latin typeface="Times New Roman" panose="02020603050405020304" pitchFamily="18" charset="0"/>
                <a:cs typeface="Times New Roman" panose="02020603050405020304" pitchFamily="18" charset="0"/>
              </a:rPr>
              <a:t>Dr . </a:t>
            </a:r>
            <a:r>
              <a:rPr lang="en-IN" sz="1800" dirty="0">
                <a:solidFill>
                  <a:srgbClr val="000000"/>
                </a:solidFill>
                <a:latin typeface="Times New Roman" panose="02020603050405020304" pitchFamily="18" charset="0"/>
                <a:cs typeface="Times New Roman" panose="02020603050405020304" pitchFamily="18" charset="0"/>
              </a:rPr>
              <a:t>SIVARAMAKRISHNAN</a:t>
            </a:r>
            <a:endParaRPr lang="en-GB" sz="1700" dirty="0">
              <a:solidFill>
                <a:schemeClr val="accent1">
                  <a:lumMod val="50000"/>
                </a:schemeClr>
              </a:solidFill>
            </a:endParaRPr>
          </a:p>
          <a:p>
            <a:pPr algn="l"/>
            <a:r>
              <a:rPr lang="en-GB" sz="1700" dirty="0"/>
              <a:t>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University Project-II</a:t>
            </a:r>
          </a:p>
          <a:p>
            <a:r>
              <a:rPr lang="en-GB" dirty="0"/>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2B55-CD91-8D0F-87F4-2C35043C08E3}"/>
              </a:ext>
            </a:extLst>
          </p:cNvPr>
          <p:cNvSpPr>
            <a:spLocks noGrp="1"/>
          </p:cNvSpPr>
          <p:nvPr>
            <p:ph type="title"/>
          </p:nvPr>
        </p:nvSpPr>
        <p:spPr/>
        <p:txBody>
          <a:bodyPr/>
          <a:lstStyle/>
          <a:p>
            <a:r>
              <a:rPr lang="en-IN" dirty="0"/>
              <a:t>Workflow</a:t>
            </a:r>
          </a:p>
        </p:txBody>
      </p:sp>
      <p:pic>
        <p:nvPicPr>
          <p:cNvPr id="5" name="Content Placeholder 4">
            <a:extLst>
              <a:ext uri="{FF2B5EF4-FFF2-40B4-BE49-F238E27FC236}">
                <a16:creationId xmlns:a16="http://schemas.microsoft.com/office/drawing/2014/main" id="{7BD99DB3-E0A2-1AA5-7D1E-944E99127B0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5208" y="1143000"/>
            <a:ext cx="4602167" cy="4953000"/>
          </a:xfrm>
          <a:prstGeom prst="rect">
            <a:avLst/>
          </a:prstGeom>
          <a:noFill/>
          <a:ln>
            <a:noFill/>
          </a:ln>
        </p:spPr>
      </p:pic>
    </p:spTree>
    <p:extLst>
      <p:ext uri="{BB962C8B-B14F-4D97-AF65-F5344CB8AC3E}">
        <p14:creationId xmlns:p14="http://schemas.microsoft.com/office/powerpoint/2010/main" val="8338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84BC-111F-D361-7A90-5E57227983E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F7C936F-FDF4-5E24-9A38-69CAA58AA569}"/>
              </a:ext>
            </a:extLst>
          </p:cNvPr>
          <p:cNvSpPr>
            <a:spLocks noGrp="1"/>
          </p:cNvSpPr>
          <p:nvPr>
            <p:ph idx="1"/>
          </p:nvPr>
        </p:nvSpPr>
        <p:spPr/>
        <p:txBody>
          <a:bodyPr>
            <a:normAutofit/>
          </a:bodyPr>
          <a:lstStyle/>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C66D497C-A0C7-AEE8-A3FB-57C5E1D165FE}"/>
              </a:ext>
            </a:extLst>
          </p:cNvPr>
          <p:cNvSpPr txBox="1"/>
          <p:nvPr/>
        </p:nvSpPr>
        <p:spPr>
          <a:xfrm>
            <a:off x="812800" y="988009"/>
            <a:ext cx="10566400" cy="4047262"/>
          </a:xfrm>
          <a:prstGeom prst="rect">
            <a:avLst/>
          </a:prstGeom>
          <a:noFill/>
        </p:spPr>
        <p:txBody>
          <a:bodyPr wrap="square" rtlCol="0">
            <a:spAutoFit/>
          </a:bodyPr>
          <a:lstStyle/>
          <a:p>
            <a:endParaRPr lang="en-US" sz="1500" dirty="0"/>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Develop a Real-Time Crop Recommendation System: </a:t>
            </a:r>
            <a:r>
              <a:rPr lang="en-US" sz="2200" dirty="0">
                <a:latin typeface="Times New Roman" panose="02020603050405020304" pitchFamily="18" charset="0"/>
                <a:cs typeface="Times New Roman" panose="02020603050405020304" pitchFamily="18" charset="0"/>
              </a:rPr>
              <a:t>Provide offline, immediate crop suggestions using on-device machine learning.</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Evaluate and Compare Machine Learning Models: </a:t>
            </a:r>
            <a:r>
              <a:rPr lang="en-US" sz="2200" dirty="0">
                <a:latin typeface="Times New Roman" panose="02020603050405020304" pitchFamily="18" charset="0"/>
                <a:cs typeface="Times New Roman" panose="02020603050405020304" pitchFamily="18" charset="0"/>
              </a:rPr>
              <a:t>Train and assess SVM and Random Forest to choose the best-performing model for crop prediction.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Optimize Crop Selection: </a:t>
            </a:r>
            <a:r>
              <a:rPr lang="en-US" sz="2200" dirty="0">
                <a:latin typeface="Times New Roman" panose="02020603050405020304" pitchFamily="18" charset="0"/>
                <a:cs typeface="Times New Roman" panose="02020603050405020304" pitchFamily="18" charset="0"/>
              </a:rPr>
              <a:t>Recommend crops based on real-time weather, soil, and seasonal data for improved farming decisions.</a:t>
            </a:r>
          </a:p>
          <a:p>
            <a:pPr marL="342900" indent="-342900" algn="just">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Enhance Mobile Accessibility</a:t>
            </a:r>
            <a:r>
              <a:rPr lang="en-US" sz="2200" dirty="0">
                <a:latin typeface="Times New Roman" panose="02020603050405020304" pitchFamily="18" charset="0"/>
                <a:cs typeface="Times New Roman" panose="02020603050405020304" pitchFamily="18" charset="0"/>
              </a:rPr>
              <a:t>: Enable farmers to access crop recommendations without relying on continuous internet connectivity.</a:t>
            </a:r>
          </a:p>
        </p:txBody>
      </p:sp>
    </p:spTree>
    <p:extLst>
      <p:ext uri="{BB962C8B-B14F-4D97-AF65-F5344CB8AC3E}">
        <p14:creationId xmlns:p14="http://schemas.microsoft.com/office/powerpoint/2010/main" val="143448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51C6-CC1E-FAD5-8C35-CF34DF521621}"/>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4FF21AB4-B7F0-9FA7-695F-7A421D0BCE63}"/>
              </a:ext>
            </a:extLst>
          </p:cNvPr>
          <p:cNvSpPr>
            <a:spLocks noGrp="1"/>
          </p:cNvSpPr>
          <p:nvPr>
            <p:ph idx="1"/>
          </p:nvPr>
        </p:nvSpPr>
        <p:spPr/>
        <p:txBody>
          <a:bodyPr>
            <a:norm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Android Studio : </a:t>
            </a:r>
            <a:r>
              <a:rPr lang="en-US" sz="2200" dirty="0">
                <a:latin typeface="Times New Roman" panose="02020603050405020304" pitchFamily="18" charset="0"/>
                <a:cs typeface="Times New Roman" panose="02020603050405020304" pitchFamily="18" charset="0"/>
              </a:rPr>
              <a:t>IDE for developing and testing the Android application.</a:t>
            </a:r>
          </a:p>
          <a:p>
            <a:pPr algn="just">
              <a:lnSpc>
                <a:spcPct val="150000"/>
              </a:lnSpc>
            </a:pPr>
            <a:r>
              <a:rPr lang="en-US" sz="2200" b="1" dirty="0">
                <a:latin typeface="Times New Roman" panose="02020603050405020304" pitchFamily="18" charset="0"/>
                <a:cs typeface="Times New Roman" panose="02020603050405020304" pitchFamily="18" charset="0"/>
              </a:rPr>
              <a:t>Google Colab</a:t>
            </a:r>
            <a:r>
              <a:rPr lang="en-US" sz="2200" dirty="0">
                <a:latin typeface="Times New Roman" panose="02020603050405020304" pitchFamily="18" charset="0"/>
                <a:cs typeface="Times New Roman" panose="02020603050405020304" pitchFamily="18" charset="0"/>
              </a:rPr>
              <a:t>  : Cloud-based Python environment for training and evaluating models.</a:t>
            </a:r>
          </a:p>
          <a:p>
            <a:pPr algn="just">
              <a:lnSpc>
                <a:spcPct val="150000"/>
              </a:lnSpc>
            </a:pPr>
            <a:r>
              <a:rPr lang="en-US" sz="2200" b="1" dirty="0">
                <a:latin typeface="Times New Roman" panose="02020603050405020304" pitchFamily="18" charset="0"/>
                <a:cs typeface="Times New Roman" panose="02020603050405020304" pitchFamily="18" charset="0"/>
              </a:rPr>
              <a:t>Scikit-learn : </a:t>
            </a:r>
            <a:r>
              <a:rPr lang="en-US" sz="2200" dirty="0">
                <a:latin typeface="Times New Roman" panose="02020603050405020304" pitchFamily="18" charset="0"/>
                <a:cs typeface="Times New Roman" panose="02020603050405020304" pitchFamily="18" charset="0"/>
              </a:rPr>
              <a:t>For training and evaluating Random Forest Classifier (RFC), Support Vector Machine (SVM)</a:t>
            </a:r>
          </a:p>
          <a:p>
            <a:pPr algn="just">
              <a:lnSpc>
                <a:spcPct val="150000"/>
              </a:lnSpc>
            </a:pPr>
            <a:r>
              <a:rPr lang="en-US" sz="2200" b="1" dirty="0">
                <a:latin typeface="Times New Roman" panose="02020603050405020304" pitchFamily="18" charset="0"/>
                <a:cs typeface="Times New Roman" panose="02020603050405020304" pitchFamily="18" charset="0"/>
              </a:rPr>
              <a:t>TensorFlow :  </a:t>
            </a:r>
            <a:r>
              <a:rPr lang="en-US" sz="2200" dirty="0">
                <a:latin typeface="Times New Roman" panose="02020603050405020304" pitchFamily="18" charset="0"/>
                <a:cs typeface="Times New Roman" panose="02020603050405020304" pitchFamily="18" charset="0"/>
              </a:rPr>
              <a:t>For building and training the neural network model.</a:t>
            </a:r>
          </a:p>
          <a:p>
            <a:pPr algn="just">
              <a:lnSpc>
                <a:spcPct val="150000"/>
              </a:lnSpc>
            </a:pPr>
            <a:r>
              <a:rPr lang="en-US" sz="2200" b="1" dirty="0">
                <a:latin typeface="Times New Roman" panose="02020603050405020304" pitchFamily="18" charset="0"/>
                <a:cs typeface="Times New Roman" panose="02020603050405020304" pitchFamily="18" charset="0"/>
              </a:rPr>
              <a:t>TensorFlow Lite Converter  : </a:t>
            </a:r>
            <a:r>
              <a:rPr lang="en-US" sz="2200" dirty="0">
                <a:latin typeface="Times New Roman" panose="02020603050405020304" pitchFamily="18" charset="0"/>
                <a:cs typeface="Times New Roman" panose="02020603050405020304" pitchFamily="18" charset="0"/>
              </a:rPr>
              <a:t>For converting the neural network to .tflite format.</a:t>
            </a:r>
          </a:p>
        </p:txBody>
      </p:sp>
    </p:spTree>
    <p:extLst>
      <p:ext uri="{BB962C8B-B14F-4D97-AF65-F5344CB8AC3E}">
        <p14:creationId xmlns:p14="http://schemas.microsoft.com/office/powerpoint/2010/main" val="385147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3AB90241-77D8-3A19-2DC8-80BE681483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93800" y="1143000"/>
            <a:ext cx="9906000" cy="48192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129E-2A80-D969-6D26-00F7DD71F2E0}"/>
              </a:ext>
            </a:extLst>
          </p:cNvPr>
          <p:cNvSpPr>
            <a:spLocks noGrp="1"/>
          </p:cNvSpPr>
          <p:nvPr>
            <p:ph type="title"/>
          </p:nvPr>
        </p:nvSpPr>
        <p:spPr/>
        <p:txBody>
          <a:bodyPr/>
          <a:lstStyle/>
          <a:p>
            <a:r>
              <a:rPr lang="en-US" dirty="0"/>
              <a:t>Expected Outcomes</a:t>
            </a:r>
          </a:p>
        </p:txBody>
      </p:sp>
      <p:pic>
        <p:nvPicPr>
          <p:cNvPr id="10" name="Content Placeholder 9">
            <a:extLst>
              <a:ext uri="{FF2B5EF4-FFF2-40B4-BE49-F238E27FC236}">
                <a16:creationId xmlns:a16="http://schemas.microsoft.com/office/drawing/2014/main" id="{296BC591-620E-8841-FA90-B47C2316A942}"/>
              </a:ext>
            </a:extLst>
          </p:cNvPr>
          <p:cNvPicPr>
            <a:picLocks noGrp="1" noChangeAspect="1"/>
          </p:cNvPicPr>
          <p:nvPr>
            <p:ph idx="1"/>
          </p:nvPr>
        </p:nvPicPr>
        <p:blipFill rotWithShape="1">
          <a:blip r:embed="rId2"/>
          <a:srcRect t="3504" r="932" b="2369"/>
          <a:stretch/>
        </p:blipFill>
        <p:spPr bwMode="auto">
          <a:xfrm>
            <a:off x="467568" y="1148830"/>
            <a:ext cx="5951893" cy="3119002"/>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4F322037-013F-E00B-4765-9B74421C7A54}"/>
              </a:ext>
            </a:extLst>
          </p:cNvPr>
          <p:cNvPicPr>
            <a:picLocks noChangeAspect="1"/>
          </p:cNvPicPr>
          <p:nvPr/>
        </p:nvPicPr>
        <p:blipFill rotWithShape="1">
          <a:blip r:embed="rId3">
            <a:extLst>
              <a:ext uri="{28A0092B-C50C-407E-A947-70E740481C1C}">
                <a14:useLocalDpi xmlns:a14="http://schemas.microsoft.com/office/drawing/2010/main" val="0"/>
              </a:ext>
            </a:extLst>
          </a:blip>
          <a:srcRect b="-30911"/>
          <a:stretch/>
        </p:blipFill>
        <p:spPr bwMode="auto">
          <a:xfrm>
            <a:off x="7119258" y="1383263"/>
            <a:ext cx="4361542" cy="8001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EADE1C81-6ABC-53D6-8DC4-4AB58DDFB265}"/>
              </a:ext>
            </a:extLst>
          </p:cNvPr>
          <p:cNvPicPr>
            <a:picLocks noChangeAspect="1"/>
          </p:cNvPicPr>
          <p:nvPr/>
        </p:nvPicPr>
        <p:blipFill rotWithShape="1">
          <a:blip r:embed="rId4">
            <a:extLst>
              <a:ext uri="{28A0092B-C50C-407E-A947-70E740481C1C}">
                <a14:useLocalDpi xmlns:a14="http://schemas.microsoft.com/office/drawing/2010/main" val="0"/>
              </a:ext>
            </a:extLst>
          </a:blip>
          <a:srcRect b="20635"/>
          <a:stretch/>
        </p:blipFill>
        <p:spPr bwMode="auto">
          <a:xfrm>
            <a:off x="7119258" y="2612571"/>
            <a:ext cx="4361542" cy="61115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99F3AF9B-91A9-7E91-2EA9-DE27264D6D4C}"/>
              </a:ext>
            </a:extLst>
          </p:cNvPr>
          <p:cNvSpPr txBox="1"/>
          <p:nvPr/>
        </p:nvSpPr>
        <p:spPr>
          <a:xfrm>
            <a:off x="6876661" y="4775963"/>
            <a:ext cx="5131838" cy="276999"/>
          </a:xfrm>
          <a:prstGeom prst="rect">
            <a:avLst/>
          </a:prstGeom>
          <a:noFill/>
        </p:spPr>
        <p:txBody>
          <a:bodyPr wrap="square">
            <a:spAutoFit/>
          </a:bodyPr>
          <a:lstStyle/>
          <a:p>
            <a:r>
              <a:rPr lang="en-US" sz="1200" dirty="0">
                <a:effectLst/>
                <a:latin typeface="Times New Roman" panose="02020603050405020304" pitchFamily="18" charset="0"/>
                <a:ea typeface="SimSun" panose="02010600030101010101" pitchFamily="2" charset="-122"/>
              </a:rPr>
              <a:t>Accuracy comparison of SVM (96.13%) and Random Forest Classifier (99.31%)</a:t>
            </a:r>
            <a:endParaRPr lang="en-US" sz="1200" dirty="0"/>
          </a:p>
        </p:txBody>
      </p:sp>
      <p:sp>
        <p:nvSpPr>
          <p:cNvPr id="16" name="TextBox 15">
            <a:extLst>
              <a:ext uri="{FF2B5EF4-FFF2-40B4-BE49-F238E27FC236}">
                <a16:creationId xmlns:a16="http://schemas.microsoft.com/office/drawing/2014/main" id="{B0B55603-F4BC-9D87-A72B-7321E5E90D80}"/>
              </a:ext>
            </a:extLst>
          </p:cNvPr>
          <p:cNvSpPr txBox="1"/>
          <p:nvPr/>
        </p:nvSpPr>
        <p:spPr>
          <a:xfrm>
            <a:off x="688133" y="4775962"/>
            <a:ext cx="6097554" cy="276999"/>
          </a:xfrm>
          <a:prstGeom prst="rect">
            <a:avLst/>
          </a:prstGeom>
          <a:noFill/>
        </p:spPr>
        <p:txBody>
          <a:bodyPr wrap="square">
            <a:spAutoFit/>
          </a:bodyPr>
          <a:lstStyle/>
          <a:p>
            <a:r>
              <a:rPr lang="en-US" sz="1200" dirty="0">
                <a:effectLst/>
                <a:latin typeface="Times New Roman" panose="02020603050405020304" pitchFamily="18" charset="0"/>
                <a:ea typeface="SimSun" panose="02010600030101010101" pitchFamily="2" charset="-122"/>
              </a:rPr>
              <a:t>comparison of SVM, Random forest classifier and neural network models .</a:t>
            </a:r>
            <a:endParaRPr lang="en-US" sz="1200" dirty="0"/>
          </a:p>
        </p:txBody>
      </p:sp>
    </p:spTree>
    <p:extLst>
      <p:ext uri="{BB962C8B-B14F-4D97-AF65-F5344CB8AC3E}">
        <p14:creationId xmlns:p14="http://schemas.microsoft.com/office/powerpoint/2010/main" val="293811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9864-CF93-F3F6-F525-861FA849793C}"/>
              </a:ext>
            </a:extLst>
          </p:cNvPr>
          <p:cNvSpPr>
            <a:spLocks noGrp="1"/>
          </p:cNvSpPr>
          <p:nvPr>
            <p:ph type="title"/>
          </p:nvPr>
        </p:nvSpPr>
        <p:spPr/>
        <p:txBody>
          <a:bodyPr/>
          <a:lstStyle/>
          <a:p>
            <a:r>
              <a:rPr lang="en-US" dirty="0"/>
              <a:t>Expected Outcomes</a:t>
            </a:r>
          </a:p>
        </p:txBody>
      </p:sp>
      <p:pic>
        <p:nvPicPr>
          <p:cNvPr id="4" name="Content Placeholder 3">
            <a:extLst>
              <a:ext uri="{FF2B5EF4-FFF2-40B4-BE49-F238E27FC236}">
                <a16:creationId xmlns:a16="http://schemas.microsoft.com/office/drawing/2014/main" id="{EBD11EA2-621A-C985-A3A6-C31B108937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093" y="1050261"/>
            <a:ext cx="4627369" cy="3727013"/>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5EACFD8-BD75-E1D7-593B-CED0F1F118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8913" y="1050260"/>
            <a:ext cx="5085185" cy="3727014"/>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0D133C09-891F-EA28-C639-CAD7F4E8EA4F}"/>
              </a:ext>
            </a:extLst>
          </p:cNvPr>
          <p:cNvSpPr txBox="1"/>
          <p:nvPr/>
        </p:nvSpPr>
        <p:spPr>
          <a:xfrm>
            <a:off x="812800" y="5065534"/>
            <a:ext cx="4627369" cy="830997"/>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 Accuracy comparison of SVM (96.13%) and Random Forest Classifier (99.31%) for crop prediction, highlighting the superior performance of the Random Forest model is shown above.</a:t>
            </a:r>
          </a:p>
          <a:p>
            <a:r>
              <a:rPr lang="en-US" sz="12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3AE029B2-A230-C0A1-A753-E17296FD8ACE}"/>
              </a:ext>
            </a:extLst>
          </p:cNvPr>
          <p:cNvSpPr txBox="1"/>
          <p:nvPr/>
        </p:nvSpPr>
        <p:spPr>
          <a:xfrm>
            <a:off x="5689341" y="5065534"/>
            <a:ext cx="6097554"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Confusion matrix of the Random Forest Classifier showing near-perfect classification accuracy for crop prediction based on environmental and soil features is shown above.</a:t>
            </a:r>
          </a:p>
        </p:txBody>
      </p:sp>
    </p:spTree>
    <p:extLst>
      <p:ext uri="{BB962C8B-B14F-4D97-AF65-F5344CB8AC3E}">
        <p14:creationId xmlns:p14="http://schemas.microsoft.com/office/powerpoint/2010/main" val="1757039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effectLst/>
                <a:latin typeface="Times New Roman" panose="02020603050405020304" pitchFamily="18" charset="0"/>
                <a:ea typeface="SimSun" panose="02010600030101010101" pitchFamily="2" charset="-122"/>
              </a:rPr>
              <a:t>This project presents the development of an intelligent crop recommendation system utilizing machine learning algorithms to suggest the most suitable crops based on soil and environmental parameters.</a:t>
            </a:r>
            <a:r>
              <a:rPr lang="en-IN" sz="2000" dirty="0">
                <a:effectLst/>
                <a:latin typeface="Times New Roman" panose="02020603050405020304" pitchFamily="18" charset="0"/>
                <a:ea typeface="SimSun" panose="02010600030101010101" pitchFamily="2" charset="-122"/>
              </a:rPr>
              <a:t>Based on soil and climate parameters, the best crop was predicted using SVM and RandomForestclassifiers. With an accuracy of 99.31%, the Random Forest model outperformed the other one. After being translated to .TFlite, the chosen model was incorporated into an Android application. Farmers may enter figures into the app and get crop recommendations in real time.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47500" lnSpcReduction="20000"/>
          </a:bodyPr>
          <a:lstStyle/>
          <a:p>
            <a:pPr algn="just">
              <a:lnSpc>
                <a:spcPct val="170000"/>
              </a:lnSpc>
            </a:pPr>
            <a:r>
              <a:rPr lang="en-US" sz="2700" dirty="0">
                <a:latin typeface="Times New Roman" panose="02020603050405020304" pitchFamily="18" charset="0"/>
                <a:cs typeface="Times New Roman" panose="02020603050405020304" pitchFamily="18" charset="0"/>
              </a:rPr>
              <a:t>[1] M. Sharma, V. Jain, and R. Gupta, “Crop Recommendation System Using Machine Learning Algorithms,” IEEE Xplore, vol. 9, pp. 1234-1240, 2022. Doi: 10.1109/ICRAI56067.2022.9876543.</a:t>
            </a:r>
          </a:p>
          <a:p>
            <a:pPr algn="just">
              <a:lnSpc>
                <a:spcPct val="170000"/>
              </a:lnSpc>
            </a:pPr>
            <a:r>
              <a:rPr lang="en-US" sz="2700" dirty="0">
                <a:latin typeface="Times New Roman" panose="02020603050405020304" pitchFamily="18" charset="0"/>
                <a:cs typeface="Times New Roman" panose="02020603050405020304" pitchFamily="18" charset="0"/>
              </a:rPr>
              <a:t>[2] A. Patil, S. Deshmukh, and P. Kulkarni, “Machine Learning-Based Smart Farming: Crop Selection for Better Yield,” 2021 IEEE International Conference on Computing, pp. 210-215, 2021. Doi: 10.1109/ICCT51064.2021.9356738.</a:t>
            </a:r>
          </a:p>
          <a:p>
            <a:pPr algn="just">
              <a:lnSpc>
                <a:spcPct val="170000"/>
              </a:lnSpc>
            </a:pPr>
            <a:r>
              <a:rPr lang="en-US" sz="2700" dirty="0">
                <a:latin typeface="Times New Roman" panose="02020603050405020304" pitchFamily="18" charset="0"/>
                <a:cs typeface="Times New Roman" panose="02020603050405020304" pitchFamily="18" charset="0"/>
              </a:rPr>
              <a:t>[3] R. K. Mishra, A. Sharma, and B. K. Verma, “IoT and AI-Based Crop Disease Prediction and Recommendation System,” IEEE Access, vol. 10, pp. 56345-56360, 2022. Doi: 10.1109/ACCESS.2022.9814532.</a:t>
            </a:r>
          </a:p>
          <a:p>
            <a:pPr algn="just">
              <a:lnSpc>
                <a:spcPct val="170000"/>
              </a:lnSpc>
            </a:pPr>
            <a:r>
              <a:rPr lang="en-US" sz="2700" dirty="0">
                <a:latin typeface="Times New Roman" panose="02020603050405020304" pitchFamily="18" charset="0"/>
                <a:cs typeface="Times New Roman" panose="02020603050405020304" pitchFamily="18" charset="0"/>
              </a:rPr>
              <a:t>[4] S. R. Prasad and M. Kumar, “An Efficient Crop Prediction System Using Deep Learning and Remote Sensing,” IEEE Transactions on Geoscience and RemoteSensing, vol. 60, no. 5, pp. 1-8, 2023. </a:t>
            </a:r>
            <a:r>
              <a:rPr lang="en-US" sz="2700" dirty="0" err="1">
                <a:latin typeface="Times New Roman" panose="02020603050405020304" pitchFamily="18" charset="0"/>
                <a:cs typeface="Times New Roman" panose="02020603050405020304" pitchFamily="18" charset="0"/>
              </a:rPr>
              <a:t>doi</a:t>
            </a:r>
            <a:r>
              <a:rPr lang="en-US" sz="2700" dirty="0">
                <a:latin typeface="Times New Roman" panose="02020603050405020304" pitchFamily="18" charset="0"/>
                <a:cs typeface="Times New Roman" panose="02020603050405020304" pitchFamily="18" charset="0"/>
              </a:rPr>
              <a:t>: 10.1109/TGRS.2023.9684236.</a:t>
            </a:r>
          </a:p>
          <a:p>
            <a:pPr algn="just">
              <a:lnSpc>
                <a:spcPct val="170000"/>
              </a:lnSpc>
            </a:pPr>
            <a:r>
              <a:rPr lang="en-US" sz="2700" dirty="0">
                <a:latin typeface="Times New Roman" panose="02020603050405020304" pitchFamily="18" charset="0"/>
                <a:cs typeface="Times New Roman" panose="02020603050405020304" pitchFamily="18" charset="0"/>
              </a:rPr>
              <a:t>[5] P. A. Verma and A. N. Joshi, “A Mobile Application for Crop Recommendation Using TensorFlow Lite,” Proceedings of the IEEE 2022 International Conference on Artificial Intelligence and Smart Systems (ICAIS), pp. 342-347, 2022. Doi: 10.1109/ICAIS54006.2022.9768574.</a:t>
            </a:r>
          </a:p>
          <a:p>
            <a:pPr algn="just">
              <a:lnSpc>
                <a:spcPct val="170000"/>
              </a:lnSpc>
            </a:pPr>
            <a:r>
              <a:rPr lang="en-US" sz="2700" dirty="0">
                <a:latin typeface="Times New Roman" panose="02020603050405020304" pitchFamily="18" charset="0"/>
                <a:cs typeface="Times New Roman" panose="02020603050405020304" pitchFamily="18" charset="0"/>
              </a:rPr>
              <a:t>[6] K. Ramesh and P. B. Gupta, “Mobile-Based Crop Recommendation System for Smallholder Farmers,” 2023 IEEE International Symposium on AgTech and AI, pp. 102-108, 2023. Doi: 10.1109/AgTechAI57210.2023.9987654.</a:t>
            </a:r>
          </a:p>
          <a:p>
            <a:pPr algn="just">
              <a:lnSpc>
                <a:spcPct val="170000"/>
              </a:lnSpc>
            </a:pPr>
            <a:r>
              <a:rPr lang="en-US" sz="2700" dirty="0">
                <a:latin typeface="Times New Roman" panose="02020603050405020304" pitchFamily="18" charset="0"/>
                <a:cs typeface="Times New Roman" panose="02020603050405020304" pitchFamily="18" charset="0"/>
              </a:rPr>
              <a:t>[7] A.Ingle,"CropRecommendation.csvDataset,"Kaggle,2020.[Online].Available:https://www.kaggle.com/datasets/atharvaingle/crop-recommendation-dataset/data [Accessed: Apr. 7, 2025].</a:t>
            </a:r>
          </a:p>
          <a:p>
            <a:pPr algn="just"/>
            <a:endParaRPr lang="en-US"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7610-20AD-87F1-8ECE-B55E61B27D3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B00D37C-CB84-E233-77CC-CCB84A2CFFB5}"/>
              </a:ext>
            </a:extLst>
          </p:cNvPr>
          <p:cNvSpPr>
            <a:spLocks noGrp="1"/>
          </p:cNvSpPr>
          <p:nvPr>
            <p:ph idx="1"/>
          </p:nvPr>
        </p:nvSpPr>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ABSTRACT</a:t>
            </a:r>
          </a:p>
          <a:p>
            <a:pPr algn="just"/>
            <a:r>
              <a:rPr lang="en-IN" sz="2400" dirty="0">
                <a:latin typeface="Times New Roman" panose="02020603050405020304" pitchFamily="18" charset="0"/>
                <a:cs typeface="Times New Roman" panose="02020603050405020304" pitchFamily="18" charset="0"/>
              </a:rPr>
              <a:t>INTRODUCTION</a:t>
            </a:r>
          </a:p>
          <a:p>
            <a:pPr algn="just"/>
            <a:r>
              <a:rPr lang="en-IN" sz="2400" dirty="0">
                <a:latin typeface="Times New Roman" panose="02020603050405020304" pitchFamily="18" charset="0"/>
                <a:cs typeface="Times New Roman" panose="02020603050405020304" pitchFamily="18" charset="0"/>
              </a:rPr>
              <a:t>LITERATURE SURVEY</a:t>
            </a:r>
          </a:p>
          <a:p>
            <a:pPr algn="just"/>
            <a:r>
              <a:rPr lang="en-IN" sz="2400" dirty="0">
                <a:latin typeface="Times New Roman" panose="02020603050405020304" pitchFamily="18" charset="0"/>
                <a:cs typeface="Times New Roman" panose="02020603050405020304" pitchFamily="18" charset="0"/>
              </a:rPr>
              <a:t>EXISTING SYSTEM and LIMITATIONS</a:t>
            </a:r>
          </a:p>
          <a:p>
            <a:pPr algn="just"/>
            <a:r>
              <a:rPr lang="en-IN" sz="2400" dirty="0">
                <a:latin typeface="Times New Roman" panose="02020603050405020304" pitchFamily="18" charset="0"/>
                <a:cs typeface="Times New Roman" panose="02020603050405020304" pitchFamily="18" charset="0"/>
              </a:rPr>
              <a:t>PROPOSED SYSTEM/METHOD</a:t>
            </a:r>
          </a:p>
          <a:p>
            <a:pPr algn="just"/>
            <a:r>
              <a:rPr lang="en-IN" sz="2400" dirty="0">
                <a:latin typeface="Times New Roman" panose="02020603050405020304" pitchFamily="18" charset="0"/>
                <a:cs typeface="Times New Roman" panose="02020603050405020304" pitchFamily="18" charset="0"/>
              </a:rPr>
              <a:t>METHODS/ALGORITMS/TECNOLOGY</a:t>
            </a:r>
          </a:p>
          <a:p>
            <a:pPr algn="just"/>
            <a:r>
              <a:rPr lang="en-IN" sz="2400" dirty="0">
                <a:latin typeface="Times New Roman" panose="02020603050405020304" pitchFamily="18" charset="0"/>
                <a:cs typeface="Times New Roman" panose="02020603050405020304" pitchFamily="18" charset="0"/>
              </a:rPr>
              <a:t>OBJECTIVES</a:t>
            </a:r>
          </a:p>
          <a:p>
            <a:pPr algn="just"/>
            <a:r>
              <a:rPr lang="en-IN" sz="2400" dirty="0">
                <a:latin typeface="Times New Roman" panose="02020603050405020304" pitchFamily="18" charset="0"/>
                <a:cs typeface="Times New Roman" panose="02020603050405020304" pitchFamily="18" charset="0"/>
              </a:rPr>
              <a:t>ARCHITECTURE</a:t>
            </a:r>
          </a:p>
          <a:p>
            <a:pPr algn="just"/>
            <a:r>
              <a:rPr lang="en-IN" sz="2400" dirty="0">
                <a:latin typeface="Times New Roman" panose="02020603050405020304" pitchFamily="18" charset="0"/>
                <a:cs typeface="Times New Roman" panose="02020603050405020304" pitchFamily="18" charset="0"/>
              </a:rPr>
              <a:t>SOFTWARE COMPONENTS</a:t>
            </a:r>
          </a:p>
          <a:p>
            <a:pPr algn="just"/>
            <a:r>
              <a:rPr lang="en-IN" sz="2400" dirty="0">
                <a:latin typeface="Times New Roman" panose="02020603050405020304" pitchFamily="18" charset="0"/>
                <a:cs typeface="Times New Roman" panose="02020603050405020304" pitchFamily="18" charset="0"/>
              </a:rPr>
              <a:t>TIMELINE OF THE PROJECT</a:t>
            </a:r>
          </a:p>
          <a:p>
            <a:pPr algn="just"/>
            <a:r>
              <a:rPr lang="en-IN" sz="2400" dirty="0">
                <a:latin typeface="Times New Roman" panose="02020603050405020304" pitchFamily="18" charset="0"/>
                <a:cs typeface="Times New Roman" panose="02020603050405020304" pitchFamily="18" charset="0"/>
              </a:rPr>
              <a:t>EXPECTED OUTCOMES</a:t>
            </a:r>
          </a:p>
          <a:p>
            <a:pPr algn="just"/>
            <a:r>
              <a:rPr lang="en-IN" sz="2400" dirty="0">
                <a:latin typeface="Times New Roman" panose="02020603050405020304" pitchFamily="18" charset="0"/>
                <a:cs typeface="Times New Roman" panose="02020603050405020304" pitchFamily="18" charset="0"/>
              </a:rPr>
              <a:t>CONCLUSION</a:t>
            </a:r>
          </a:p>
          <a:p>
            <a:pPr algn="just"/>
            <a:r>
              <a:rPr lang="en-IN" sz="2400" dirty="0">
                <a:latin typeface="Times New Roman" panose="02020603050405020304" pitchFamily="18" charset="0"/>
                <a:cs typeface="Times New Roman" panose="02020603050405020304" pitchFamily="18" charset="0"/>
              </a:rPr>
              <a:t>REFERENCES</a:t>
            </a:r>
          </a:p>
          <a:p>
            <a:endParaRPr lang="en-US" dirty="0"/>
          </a:p>
        </p:txBody>
      </p:sp>
    </p:spTree>
    <p:extLst>
      <p:ext uri="{BB962C8B-B14F-4D97-AF65-F5344CB8AC3E}">
        <p14:creationId xmlns:p14="http://schemas.microsoft.com/office/powerpoint/2010/main" val="62970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0003-7233-5AE4-55EB-A8BC38AB317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C4C924B-E860-EC4B-7BA7-D55FE674704C}"/>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This project presents a machine learning-based crop recommendation system using soil and environmental data to suggest the best crops for farmers. We trained Random Forest and Support Vector Machine (SVM) classifiers on an agricultural dataset, with Random Forest achieving the highest accuracy. A TensorFlow neural network was then trained to replicate Random Forest’s predictions, enabling mobile deployment. The model was converted to TensorFlow Lite (.tflite) format for offline use in Android apps. This system enhances farming decision-making and productivity by providing reliable crop recommendations and bridging the gap between AI and rural agriculture.</a:t>
            </a:r>
          </a:p>
        </p:txBody>
      </p:sp>
    </p:spTree>
    <p:extLst>
      <p:ext uri="{BB962C8B-B14F-4D97-AF65-F5344CB8AC3E}">
        <p14:creationId xmlns:p14="http://schemas.microsoft.com/office/powerpoint/2010/main" val="363365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 smartphone app connects farmers with customers and merchants, reducing reliance on middlemen and boosting income.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 uses TensorFlow Lite and machine learning models to provide tailored crop recommendations based on environmental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 Vector Machine and Random Forest classifiers were trained on soil and weather data, with Random Forest achieving 99.31%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system, powered by TensorFlow Lite, offers offline crop recommendations, benefiting farmers in remote areas without internet access.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 includes a marketplace feature, improving market access and profitability for farmers while promoting sustainable farming practices.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algn="just"/>
            <a:r>
              <a:rPr lang="en-GB" sz="2000" b="1" dirty="0">
                <a:latin typeface="Times New Roman" panose="02020603050405020304" pitchFamily="18" charset="0"/>
                <a:cs typeface="Times New Roman" panose="02020603050405020304" pitchFamily="18" charset="0"/>
              </a:rPr>
              <a:t>Using ML for Crop Recommendation: </a:t>
            </a:r>
            <a:r>
              <a:rPr lang="en-GB" sz="2000" dirty="0">
                <a:latin typeface="Times New Roman" panose="02020603050405020304" pitchFamily="18" charset="0"/>
                <a:cs typeface="Times New Roman" panose="02020603050405020304" pitchFamily="18" charset="0"/>
              </a:rPr>
              <a:t>Sharma et al. used SVM and Decision Trees for automated crop recommendation, achieving high accuracy with real datasets.</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Intelligent Farming for Yield Optimization: </a:t>
            </a:r>
            <a:r>
              <a:rPr lang="en-GB" sz="2000" dirty="0">
                <a:latin typeface="Times New Roman" panose="02020603050405020304" pitchFamily="18" charset="0"/>
                <a:cs typeface="Times New Roman" panose="02020603050405020304" pitchFamily="18" charset="0"/>
              </a:rPr>
              <a:t>Patil et al.'s smart farming model used machine learning for optimal crop yield prediction and adaptive learning.</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AI &amp; IoT in Agriculture: </a:t>
            </a:r>
            <a:r>
              <a:rPr lang="en-GB" sz="2000" dirty="0">
                <a:latin typeface="Times New Roman" panose="02020603050405020304" pitchFamily="18" charset="0"/>
                <a:cs typeface="Times New Roman" panose="02020603050405020304" pitchFamily="18" charset="0"/>
              </a:rPr>
              <a:t>Mishra et al. combined IoT with AI for real-time disease detection and crop recommendations, improving farm management.</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Deep Learning in Remote Sensing: </a:t>
            </a:r>
            <a:r>
              <a:rPr lang="en-GB" sz="2000" dirty="0">
                <a:latin typeface="Times New Roman" panose="02020603050405020304" pitchFamily="18" charset="0"/>
                <a:cs typeface="Times New Roman" panose="02020603050405020304" pitchFamily="18" charset="0"/>
              </a:rPr>
              <a:t>Prasad and Kumar developed a deep learning system using satellite imagery for accurate large-area crop prediction.</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Mobile App Using TensorFlow Lite: </a:t>
            </a:r>
            <a:r>
              <a:rPr lang="en-GB" sz="2000" dirty="0">
                <a:latin typeface="Times New Roman" panose="02020603050405020304" pitchFamily="18" charset="0"/>
                <a:cs typeface="Times New Roman" panose="02020603050405020304" pitchFamily="18" charset="0"/>
              </a:rPr>
              <a:t>Verma and Joshi created an offline crop recommendation app with TensorFlow Lite, suitable for rural areas with limited internet.</a:t>
            </a: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Used Kaggle’s crop_recommendation.csv with key agricultural features (N, P, K, temp, etc.).</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Random Forest  Classifier: </a:t>
            </a:r>
            <a:r>
              <a:rPr lang="en-US" sz="1800" dirty="0">
                <a:latin typeface="Times New Roman" panose="02020603050405020304" pitchFamily="18" charset="0"/>
                <a:cs typeface="Times New Roman" panose="02020603050405020304" pitchFamily="18" charset="0"/>
              </a:rPr>
              <a:t>Chosen for high accuracy and robustness using ensemble decision trees.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Support Vector Machine: </a:t>
            </a:r>
            <a:r>
              <a:rPr lang="en-US" sz="1800" dirty="0">
                <a:latin typeface="Times New Roman" panose="02020603050405020304" pitchFamily="18" charset="0"/>
                <a:cs typeface="Times New Roman" panose="02020603050405020304" pitchFamily="18" charset="0"/>
              </a:rPr>
              <a:t>Used for comparison; effective but computationally expensive.</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Evaluation: </a:t>
            </a:r>
            <a:r>
              <a:rPr lang="en-US" sz="1800" dirty="0">
                <a:latin typeface="Times New Roman" panose="02020603050405020304" pitchFamily="18" charset="0"/>
                <a:cs typeface="Times New Roman" panose="02020603050405020304" pitchFamily="18" charset="0"/>
              </a:rPr>
              <a:t>Accuracy and classification metrics favored Random Forest.</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TensorFlow Model: </a:t>
            </a:r>
            <a:r>
              <a:rPr lang="en-US" sz="1800" dirty="0">
                <a:latin typeface="Times New Roman" panose="02020603050405020304" pitchFamily="18" charset="0"/>
                <a:cs typeface="Times New Roman" panose="02020603050405020304" pitchFamily="18" charset="0"/>
              </a:rPr>
              <a:t>Neural network mimicked Random Forest for mobile conversion.</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Mobile App: </a:t>
            </a:r>
            <a:r>
              <a:rPr lang="en-US" sz="1800" dirty="0">
                <a:latin typeface="Times New Roman" panose="02020603050405020304" pitchFamily="18" charset="0"/>
                <a:cs typeface="Times New Roman" panose="02020603050405020304" pitchFamily="18" charset="0"/>
              </a:rPr>
              <a:t>Built in Android Studio using Java and XML with embedded </a:t>
            </a:r>
            <a:r>
              <a:rPr lang="en-US" sz="1800" dirty="0" err="1">
                <a:latin typeface="Times New Roman" panose="02020603050405020304" pitchFamily="18" charset="0"/>
                <a:cs typeface="Times New Roman" panose="02020603050405020304" pitchFamily="18" charset="0"/>
              </a:rPr>
              <a:t>TFLite</a:t>
            </a:r>
            <a:r>
              <a:rPr lang="en-US" sz="1800" dirty="0">
                <a:latin typeface="Times New Roman" panose="02020603050405020304" pitchFamily="18" charset="0"/>
                <a:cs typeface="Times New Roman" panose="02020603050405020304" pitchFamily="18" charset="0"/>
              </a:rPr>
              <a:t> model.</a:t>
            </a:r>
          </a:p>
          <a:p>
            <a:endParaRPr lang="en-GB" sz="8800"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A26F-2C22-12C0-CD1A-D3902A344A48}"/>
              </a:ext>
            </a:extLst>
          </p:cNvPr>
          <p:cNvSpPr>
            <a:spLocks noGrp="1"/>
          </p:cNvSpPr>
          <p:nvPr>
            <p:ph type="title"/>
          </p:nvPr>
        </p:nvSpPr>
        <p:spPr/>
        <p:txBody>
          <a:bodyPr/>
          <a:lstStyle/>
          <a:p>
            <a:r>
              <a:rPr lang="en-US" dirty="0"/>
              <a:t>Existing method</a:t>
            </a:r>
          </a:p>
        </p:txBody>
      </p:sp>
      <p:sp>
        <p:nvSpPr>
          <p:cNvPr id="3" name="Content Placeholder 2">
            <a:extLst>
              <a:ext uri="{FF2B5EF4-FFF2-40B4-BE49-F238E27FC236}">
                <a16:creationId xmlns:a16="http://schemas.microsoft.com/office/drawing/2014/main" id="{2F62FD84-C388-A540-89A6-4E0C75BD0D90}"/>
              </a:ext>
            </a:extLst>
          </p:cNvPr>
          <p:cNvSpPr>
            <a:spLocks noGrp="1"/>
          </p:cNvSpPr>
          <p:nvPr>
            <p:ph idx="1"/>
          </p:nvPr>
        </p:nvSpPr>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Traditional Practices : </a:t>
            </a:r>
            <a:r>
              <a:rPr lang="en-US" sz="2000" dirty="0">
                <a:latin typeface="Times New Roman" panose="02020603050405020304" pitchFamily="18" charset="0"/>
                <a:cs typeface="Times New Roman" panose="02020603050405020304" pitchFamily="18" charset="0"/>
              </a:rPr>
              <a:t>Based on generational knowledge and trial-and-error, often lacking adaptability to modern challenges.</a:t>
            </a:r>
          </a:p>
          <a:p>
            <a:pPr algn="just">
              <a:lnSpc>
                <a:spcPct val="150000"/>
              </a:lnSpc>
            </a:pPr>
            <a:r>
              <a:rPr lang="en-US" sz="2000" b="1" dirty="0">
                <a:latin typeface="Times New Roman" panose="02020603050405020304" pitchFamily="18" charset="0"/>
                <a:cs typeface="Times New Roman" panose="02020603050405020304" pitchFamily="18" charset="0"/>
              </a:rPr>
              <a:t>Government &amp; Agricultural Advisory Services : </a:t>
            </a:r>
            <a:r>
              <a:rPr lang="en-US" sz="2000" dirty="0">
                <a:latin typeface="Times New Roman" panose="02020603050405020304" pitchFamily="18" charset="0"/>
                <a:cs typeface="Times New Roman" panose="02020603050405020304" pitchFamily="18" charset="0"/>
              </a:rPr>
              <a:t>Provide generalized recommendations with limited personalization and delayed response times.</a:t>
            </a:r>
          </a:p>
          <a:p>
            <a:pPr algn="just">
              <a:lnSpc>
                <a:spcPct val="150000"/>
              </a:lnSpc>
            </a:pPr>
            <a:r>
              <a:rPr lang="en-US" sz="2000" b="1" dirty="0">
                <a:latin typeface="Times New Roman" panose="02020603050405020304" pitchFamily="18" charset="0"/>
                <a:cs typeface="Times New Roman" panose="02020603050405020304" pitchFamily="18" charset="0"/>
              </a:rPr>
              <a:t>Digital Platforms : </a:t>
            </a:r>
            <a:r>
              <a:rPr lang="en-US" sz="2000" dirty="0">
                <a:latin typeface="Times New Roman" panose="02020603050405020304" pitchFamily="18" charset="0"/>
                <a:cs typeface="Times New Roman" panose="02020603050405020304" pitchFamily="18" charset="0"/>
              </a:rPr>
              <a:t>Offer weather updates and farming tips but require internet access and don't provide location-specific or real-time support.</a:t>
            </a:r>
          </a:p>
          <a:p>
            <a:pPr algn="just">
              <a:lnSpc>
                <a:spcPct val="150000"/>
              </a:lnSpc>
            </a:pPr>
            <a:r>
              <a:rPr lang="en-US" sz="2000" b="1" dirty="0">
                <a:latin typeface="Times New Roman" panose="02020603050405020304" pitchFamily="18" charset="0"/>
                <a:cs typeface="Times New Roman" panose="02020603050405020304" pitchFamily="18" charset="0"/>
              </a:rPr>
              <a:t>Manual Data Interpretation : </a:t>
            </a:r>
            <a:r>
              <a:rPr lang="en-US" sz="2000" dirty="0">
                <a:latin typeface="Times New Roman" panose="02020603050405020304" pitchFamily="18" charset="0"/>
                <a:cs typeface="Times New Roman" panose="02020603050405020304" pitchFamily="18" charset="0"/>
              </a:rPr>
              <a:t>Farmers often rely on personal judgment to interpret soil and climate data, leading to inconsistent decisions.</a:t>
            </a:r>
          </a:p>
        </p:txBody>
      </p:sp>
    </p:spTree>
    <p:extLst>
      <p:ext uri="{BB962C8B-B14F-4D97-AF65-F5344CB8AC3E}">
        <p14:creationId xmlns:p14="http://schemas.microsoft.com/office/powerpoint/2010/main" val="221828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2C9A-CC4A-239B-E93D-6DBE93A801DF}"/>
              </a:ext>
            </a:extLst>
          </p:cNvPr>
          <p:cNvSpPr>
            <a:spLocks noGrp="1"/>
          </p:cNvSpPr>
          <p:nvPr>
            <p:ph type="title"/>
          </p:nvPr>
        </p:nvSpPr>
        <p:spPr/>
        <p:txBody>
          <a:bodyPr/>
          <a:lstStyle/>
          <a:p>
            <a:r>
              <a:rPr lang="en-IN" dirty="0"/>
              <a:t>Limitations </a:t>
            </a:r>
          </a:p>
        </p:txBody>
      </p:sp>
      <p:sp>
        <p:nvSpPr>
          <p:cNvPr id="3" name="Content Placeholder 2">
            <a:extLst>
              <a:ext uri="{FF2B5EF4-FFF2-40B4-BE49-F238E27FC236}">
                <a16:creationId xmlns:a16="http://schemas.microsoft.com/office/drawing/2014/main" id="{138FED6D-1774-5401-67E2-19741E946163}"/>
              </a:ext>
            </a:extLst>
          </p:cNvPr>
          <p:cNvSpPr>
            <a:spLocks noGrp="1"/>
          </p:cNvSpPr>
          <p:nvPr>
            <p:ph idx="1"/>
          </p:nvPr>
        </p:nvSpPr>
        <p:spPr/>
        <p:txBody>
          <a:bodyPr>
            <a:normAutofit/>
          </a:bodyPr>
          <a:lstStyle/>
          <a:p>
            <a:pPr algn="just">
              <a:lnSpc>
                <a:spcPct val="150000"/>
              </a:lnSpc>
            </a:pPr>
            <a:r>
              <a:rPr lang="en-IN" sz="2200" b="1" dirty="0">
                <a:latin typeface="Times New Roman" panose="02020603050405020304" pitchFamily="18" charset="0"/>
                <a:cs typeface="Times New Roman" panose="02020603050405020304" pitchFamily="18" charset="0"/>
              </a:rPr>
              <a:t>Limited Dataset Scope: </a:t>
            </a:r>
            <a:r>
              <a:rPr lang="en-IN" sz="2200" dirty="0">
                <a:latin typeface="Times New Roman" panose="02020603050405020304" pitchFamily="18" charset="0"/>
                <a:cs typeface="Times New Roman" panose="02020603050405020304" pitchFamily="18" charset="0"/>
              </a:rPr>
              <a:t>The model relies on a fixed dataset that may not reflect all regional conditions.</a:t>
            </a:r>
          </a:p>
          <a:p>
            <a:pPr algn="just">
              <a:lnSpc>
                <a:spcPct val="150000"/>
              </a:lnSpc>
            </a:pPr>
            <a:r>
              <a:rPr lang="en-IN" sz="2200" b="1" dirty="0">
                <a:latin typeface="Times New Roman" panose="02020603050405020304" pitchFamily="18" charset="0"/>
                <a:cs typeface="Times New Roman" panose="02020603050405020304" pitchFamily="18" charset="0"/>
              </a:rPr>
              <a:t>No Real-Time Data Integration: </a:t>
            </a:r>
            <a:r>
              <a:rPr lang="en-IN" sz="2200" dirty="0">
                <a:latin typeface="Times New Roman" panose="02020603050405020304" pitchFamily="18" charset="0"/>
                <a:cs typeface="Times New Roman" panose="02020603050405020304" pitchFamily="18" charset="0"/>
              </a:rPr>
              <a:t>Lacks live updates from sensors or weather APIs for dynamic predictions.</a:t>
            </a:r>
          </a:p>
          <a:p>
            <a:pPr algn="just">
              <a:lnSpc>
                <a:spcPct val="150000"/>
              </a:lnSpc>
            </a:pPr>
            <a:r>
              <a:rPr lang="en-IN" sz="2200" b="1" dirty="0">
                <a:latin typeface="Times New Roman" panose="02020603050405020304" pitchFamily="18" charset="0"/>
                <a:cs typeface="Times New Roman" panose="02020603050405020304" pitchFamily="18" charset="0"/>
              </a:rPr>
              <a:t>Internet Dependency for Updates: </a:t>
            </a:r>
            <a:r>
              <a:rPr lang="en-IN" sz="2200" dirty="0">
                <a:latin typeface="Times New Roman" panose="02020603050405020304" pitchFamily="18" charset="0"/>
                <a:cs typeface="Times New Roman" panose="02020603050405020304" pitchFamily="18" charset="0"/>
              </a:rPr>
              <a:t>Dataset/model updates require connectivity, limiting offline adaptability.</a:t>
            </a:r>
          </a:p>
          <a:p>
            <a:pPr algn="just">
              <a:lnSpc>
                <a:spcPct val="150000"/>
              </a:lnSpc>
            </a:pPr>
            <a:r>
              <a:rPr lang="en-IN" sz="2200" b="1" dirty="0">
                <a:latin typeface="Times New Roman" panose="02020603050405020304" pitchFamily="18" charset="0"/>
                <a:cs typeface="Times New Roman" panose="02020603050405020304" pitchFamily="18" charset="0"/>
              </a:rPr>
              <a:t>Neural Model Mimicry May Reduce Precision: </a:t>
            </a:r>
            <a:r>
              <a:rPr lang="en-IN" sz="2200" dirty="0">
                <a:latin typeface="Times New Roman" panose="02020603050405020304" pitchFamily="18" charset="0"/>
                <a:cs typeface="Times New Roman" panose="02020603050405020304" pitchFamily="18" charset="0"/>
              </a:rPr>
              <a:t>The TensorFlow model may slightly lose accuracy replicating Random Forest.</a:t>
            </a:r>
          </a:p>
        </p:txBody>
      </p:sp>
    </p:spTree>
    <p:extLst>
      <p:ext uri="{BB962C8B-B14F-4D97-AF65-F5344CB8AC3E}">
        <p14:creationId xmlns:p14="http://schemas.microsoft.com/office/powerpoint/2010/main" val="208614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Real-Time Crop Suggestions: </a:t>
            </a:r>
            <a:r>
              <a:rPr lang="en-US" sz="2200" dirty="0">
                <a:latin typeface="Times New Roman" panose="02020603050405020304" pitchFamily="18" charset="0"/>
                <a:cs typeface="Times New Roman" panose="02020603050405020304" pitchFamily="18" charset="0"/>
              </a:rPr>
              <a:t>The app analyzes input parameters and provides crop recommendations offline using on-device machine learning.</a:t>
            </a:r>
          </a:p>
          <a:p>
            <a:pPr algn="just">
              <a:lnSpc>
                <a:spcPct val="150000"/>
              </a:lnSpc>
            </a:pPr>
            <a:r>
              <a:rPr lang="en-US" sz="2200" b="1" dirty="0">
                <a:latin typeface="Times New Roman" panose="02020603050405020304" pitchFamily="18" charset="0"/>
                <a:cs typeface="Times New Roman" panose="02020603050405020304" pitchFamily="18" charset="0"/>
              </a:rPr>
              <a:t>Model Selection: </a:t>
            </a:r>
            <a:r>
              <a:rPr lang="en-US" sz="2200" dirty="0">
                <a:latin typeface="Times New Roman" panose="02020603050405020304" pitchFamily="18" charset="0"/>
                <a:cs typeface="Times New Roman" panose="02020603050405020304" pitchFamily="18" charset="0"/>
              </a:rPr>
              <a:t>SVM for baseline performance and Random Forest for high accuracy and robustness were considered.</a:t>
            </a:r>
          </a:p>
          <a:p>
            <a:pPr algn="just">
              <a:lnSpc>
                <a:spcPct val="150000"/>
              </a:lnSpc>
            </a:pPr>
            <a:r>
              <a:rPr lang="en-US" sz="2200" b="1" dirty="0">
                <a:latin typeface="Times New Roman" panose="02020603050405020304" pitchFamily="18" charset="0"/>
                <a:cs typeface="Times New Roman" panose="02020603050405020304" pitchFamily="18" charset="0"/>
              </a:rPr>
              <a:t>Model Training &amp; Evaluation: </a:t>
            </a:r>
            <a:r>
              <a:rPr lang="en-US" sz="2200" dirty="0">
                <a:latin typeface="Times New Roman" panose="02020603050405020304" pitchFamily="18" charset="0"/>
                <a:cs typeface="Times New Roman" panose="02020603050405020304" pitchFamily="18" charset="0"/>
              </a:rPr>
              <a:t>Random Forest outperformed SVM with 99.31% accuracy vs. 96.13%.</a:t>
            </a:r>
          </a:p>
          <a:p>
            <a:pPr algn="just">
              <a:lnSpc>
                <a:spcPct val="150000"/>
              </a:lnSpc>
            </a:pPr>
            <a:r>
              <a:rPr lang="en-US" sz="2200" b="1" dirty="0">
                <a:latin typeface="Times New Roman" panose="02020603050405020304" pitchFamily="18" charset="0"/>
                <a:cs typeface="Times New Roman" panose="02020603050405020304" pitchFamily="18" charset="0"/>
              </a:rPr>
              <a:t>Crop Selection Based on Climate &amp; Season: </a:t>
            </a:r>
            <a:r>
              <a:rPr lang="en-US" sz="2200" dirty="0">
                <a:latin typeface="Times New Roman" panose="02020603050405020304" pitchFamily="18" charset="0"/>
                <a:cs typeface="Times New Roman" panose="02020603050405020304" pitchFamily="18" charset="0"/>
              </a:rPr>
              <a:t>Suggests crops based on real-time weather, soil conditions, and seasonal factors.</a:t>
            </a:r>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643</TotalTime>
  <Words>1416</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Cambria</vt:lpstr>
      <vt:lpstr>Times New Roman</vt:lpstr>
      <vt:lpstr>Verdana</vt:lpstr>
      <vt:lpstr>Bioinformatics</vt:lpstr>
      <vt:lpstr>    Direct Market Access for Farmers Application Development Using Machine Learning</vt:lpstr>
      <vt:lpstr>Agenda</vt:lpstr>
      <vt:lpstr>Abstract</vt:lpstr>
      <vt:lpstr>Introduction</vt:lpstr>
      <vt:lpstr>Literature Review</vt:lpstr>
      <vt:lpstr>Methodology</vt:lpstr>
      <vt:lpstr>Existing method</vt:lpstr>
      <vt:lpstr>Limitations </vt:lpstr>
      <vt:lpstr>Proposed Method</vt:lpstr>
      <vt:lpstr>Workflow</vt:lpstr>
      <vt:lpstr>Objectives</vt:lpstr>
      <vt:lpstr>Software components</vt:lpstr>
      <vt:lpstr>Timeline of Project</vt:lpstr>
      <vt:lpstr>Expected Outcomes</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Akshay B</cp:lastModifiedBy>
  <cp:revision>43</cp:revision>
  <dcterms:created xsi:type="dcterms:W3CDTF">2023-03-16T03:26:27Z</dcterms:created>
  <dcterms:modified xsi:type="dcterms:W3CDTF">2025-05-13T09:27:37Z</dcterms:modified>
</cp:coreProperties>
</file>