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5" r:id="rId2"/>
  </p:sldMasterIdLst>
  <p:notesMasterIdLst>
    <p:notesMasterId r:id="rId16"/>
  </p:notesMasterIdLst>
  <p:sldIdLst>
    <p:sldId id="256" r:id="rId3"/>
    <p:sldId id="348" r:id="rId4"/>
    <p:sldId id="345" r:id="rId5"/>
    <p:sldId id="340" r:id="rId6"/>
    <p:sldId id="347" r:id="rId7"/>
    <p:sldId id="343" r:id="rId8"/>
    <p:sldId id="346" r:id="rId9"/>
    <p:sldId id="349" r:id="rId10"/>
    <p:sldId id="259" r:id="rId11"/>
    <p:sldId id="261" r:id="rId12"/>
    <p:sldId id="260" r:id="rId13"/>
    <p:sldId id="257" r:id="rId14"/>
    <p:sldId id="258" r:id="rId15"/>
  </p:sldIdLst>
  <p:sldSz cx="12192000" cy="685800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">
          <p15:clr>
            <a:srgbClr val="A4A3A4"/>
          </p15:clr>
        </p15:guide>
        <p15:guide id="2" pos="3508">
          <p15:clr>
            <a:srgbClr val="A4A3A4"/>
          </p15:clr>
        </p15:guide>
        <p15:guide id="3" pos="76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iEYVCyi/+qMYBV1p3WVlNSwgR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>
      <p:cViewPr varScale="1">
        <p:scale>
          <a:sx n="58" d="100"/>
          <a:sy n="58" d="100"/>
        </p:scale>
        <p:origin x="390" y="78"/>
      </p:cViewPr>
      <p:guideLst>
        <p:guide orient="horz" pos="14"/>
        <p:guide pos="3508"/>
        <p:guide pos="76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46592" y="4861781"/>
            <a:ext cx="5210880" cy="4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774700"/>
            <a:ext cx="6792913" cy="38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946592" y="4861781"/>
            <a:ext cx="5210880" cy="4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774700"/>
            <a:ext cx="6792913" cy="38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946592" y="4861781"/>
            <a:ext cx="5210880" cy="4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774700"/>
            <a:ext cx="6792913" cy="38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946592" y="4861781"/>
            <a:ext cx="5210880" cy="460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50" tIns="46975" rIns="95650" bIns="469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774700"/>
            <a:ext cx="6792913" cy="3822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3AF-82A1-472A-A4E5-ECF27E06F274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63DE-451B-4B1D-A2B4-E87530F2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296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na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130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na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175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ár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m 33">
            <a:extLst>
              <a:ext uri="{FF2B5EF4-FFF2-40B4-BE49-F238E27FC236}">
                <a16:creationId xmlns:a16="http://schemas.microsoft.com/office/drawing/2014/main" id="{95310134-247A-0335-2001-7A7AB122AB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76530"/>
            <a:ext cx="12192000" cy="45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76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7666ED9-4AB0-16BD-448F-F21B985F48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30224"/>
            <a:ext cx="12192000" cy="479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09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m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3AF-82A1-472A-A4E5-ECF27E06F274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63DE-451B-4B1D-A2B4-E87530F26352}" type="slidenum">
              <a:rPr lang="pt-BR" smtClean="0"/>
              <a:t>‹nº›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769E454-C80D-5CD2-2F6C-39B59BC0A0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057772"/>
            <a:ext cx="12192000" cy="474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F99200C-4994-E6D1-6E21-8B858E6E0823}"/>
              </a:ext>
            </a:extLst>
          </p:cNvPr>
          <p:cNvSpPr txBox="1"/>
          <p:nvPr userDrawn="1"/>
        </p:nvSpPr>
        <p:spPr>
          <a:xfrm rot="20091903">
            <a:off x="1212481" y="1476523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radley Hand ITC" panose="03070402050302030203" pitchFamily="66" charset="0"/>
              </a:rPr>
              <a:t>Capa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8CC1DF-5CC4-9832-4392-6C1139BEAD3D}"/>
              </a:ext>
            </a:extLst>
          </p:cNvPr>
          <p:cNvSpPr txBox="1"/>
          <p:nvPr userDrawn="1"/>
        </p:nvSpPr>
        <p:spPr>
          <a:xfrm>
            <a:off x="8309234" y="1248031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radley Hand ITC" panose="03070402050302030203" pitchFamily="66" charset="0"/>
              </a:rPr>
              <a:t>Citações Wikipédia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CDAFC8-D594-99A0-F576-3C8D5A61E0A3}"/>
              </a:ext>
            </a:extLst>
          </p:cNvPr>
          <p:cNvSpPr txBox="1"/>
          <p:nvPr userDrawn="1"/>
        </p:nvSpPr>
        <p:spPr>
          <a:xfrm>
            <a:off x="8182912" y="2685539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radley Hand ITC" panose="03070402050302030203" pitchFamily="66" charset="0"/>
              </a:rPr>
              <a:t>Redes sociais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DDE0325-64DF-A894-44B0-345373237C82}"/>
              </a:ext>
            </a:extLst>
          </p:cNvPr>
          <p:cNvSpPr txBox="1"/>
          <p:nvPr userDrawn="1"/>
        </p:nvSpPr>
        <p:spPr>
          <a:xfrm>
            <a:off x="4596696" y="2726726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radley Hand ITC" panose="03070402050302030203" pitchFamily="66" charset="0"/>
              </a:rPr>
              <a:t>Manchetes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1521037-D8EA-5DC2-8BA1-D53014A60777}"/>
              </a:ext>
            </a:extLst>
          </p:cNvPr>
          <p:cNvSpPr txBox="1"/>
          <p:nvPr userDrawn="1"/>
        </p:nvSpPr>
        <p:spPr>
          <a:xfrm>
            <a:off x="1375172" y="4157475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latin typeface="Bradley Hand ITC" panose="03070402050302030203" pitchFamily="66" charset="0"/>
              </a:rPr>
              <a:t>Imagens</a:t>
            </a:r>
          </a:p>
        </p:txBody>
      </p:sp>
    </p:spTree>
    <p:extLst>
      <p:ext uri="{BB962C8B-B14F-4D97-AF65-F5344CB8AC3E}">
        <p14:creationId xmlns:p14="http://schemas.microsoft.com/office/powerpoint/2010/main" val="1597596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ças competitivas">
  <p:cSld name="Kaplan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9"/>
          <p:cNvGrpSpPr/>
          <p:nvPr/>
        </p:nvGrpSpPr>
        <p:grpSpPr>
          <a:xfrm>
            <a:off x="105000" y="839790"/>
            <a:ext cx="11982000" cy="5719152"/>
            <a:chOff x="105000" y="839790"/>
            <a:chExt cx="11982000" cy="5719152"/>
          </a:xfrm>
        </p:grpSpPr>
        <p:cxnSp>
          <p:nvCxnSpPr>
            <p:cNvPr id="13" name="Google Shape;13;p9"/>
            <p:cNvCxnSpPr/>
            <p:nvPr/>
          </p:nvCxnSpPr>
          <p:spPr>
            <a:xfrm rot="-5400000">
              <a:off x="5903841" y="2644843"/>
              <a:ext cx="432000" cy="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3366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14" name="Google Shape;14;p9"/>
            <p:cNvSpPr/>
            <p:nvPr/>
          </p:nvSpPr>
          <p:spPr>
            <a:xfrm>
              <a:off x="4134000" y="2865846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Concorrentes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8163000" y="2870109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Clientes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105000" y="2870109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Fornecedores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4134000" y="839790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Novos entrantes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4134000" y="4830942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Substitutos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9" name="Google Shape;19;p9"/>
            <p:cNvCxnSpPr>
              <a:stCxn id="18" idx="0"/>
              <a:endCxn id="14" idx="2"/>
            </p:cNvCxnSpPr>
            <p:nvPr/>
          </p:nvCxnSpPr>
          <p:spPr>
            <a:xfrm rot="-5400000">
              <a:off x="5977800" y="4712142"/>
              <a:ext cx="237000" cy="6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0" name="Google Shape;20;p9"/>
          <p:cNvSpPr txBox="1"/>
          <p:nvPr/>
        </p:nvSpPr>
        <p:spPr>
          <a:xfrm>
            <a:off x="2817699" y="13852"/>
            <a:ext cx="655660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Forças competitivas(Porter)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0" y="6120480"/>
            <a:ext cx="287194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Entender a estrutura do mercado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4134000" y="11731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Font typeface="Verdana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179720" y="318484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Font typeface="Verdana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3"/>
          </p:nvPr>
        </p:nvSpPr>
        <p:spPr>
          <a:xfrm>
            <a:off x="4134000" y="515080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Font typeface="Verdana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4"/>
          </p:nvPr>
        </p:nvSpPr>
        <p:spPr>
          <a:xfrm>
            <a:off x="8187840" y="320008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Font typeface="Verdana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5"/>
          </p:nvPr>
        </p:nvSpPr>
        <p:spPr>
          <a:xfrm>
            <a:off x="49680" y="31543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Font typeface="Verdana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6"/>
          </p:nvPr>
        </p:nvSpPr>
        <p:spPr>
          <a:xfrm>
            <a:off x="8336280" y="839788"/>
            <a:ext cx="3629025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6"/>
              <a:buNone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deia de valor">
  <p:cSld name="Test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10"/>
          <p:cNvGrpSpPr/>
          <p:nvPr/>
        </p:nvGrpSpPr>
        <p:grpSpPr>
          <a:xfrm>
            <a:off x="1014119" y="1289154"/>
            <a:ext cx="10141061" cy="4684895"/>
            <a:chOff x="1146532" y="1289154"/>
            <a:chExt cx="10141061" cy="4684895"/>
          </a:xfrm>
        </p:grpSpPr>
        <p:sp>
          <p:nvSpPr>
            <p:cNvPr id="30" name="Google Shape;30;p10"/>
            <p:cNvSpPr/>
            <p:nvPr/>
          </p:nvSpPr>
          <p:spPr>
            <a:xfrm>
              <a:off x="1169233" y="1289154"/>
              <a:ext cx="10118360" cy="467693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>
              <a:off x="1169233" y="1297118"/>
              <a:ext cx="8481933" cy="4676931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Verdana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Infraestrutura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" name="Google Shape;32;p10"/>
            <p:cNvCxnSpPr/>
            <p:nvPr/>
          </p:nvCxnSpPr>
          <p:spPr>
            <a:xfrm rot="10800000">
              <a:off x="1169233" y="3622640"/>
              <a:ext cx="8481933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33;p10"/>
            <p:cNvCxnSpPr/>
            <p:nvPr/>
          </p:nvCxnSpPr>
          <p:spPr>
            <a:xfrm rot="10800000">
              <a:off x="1169233" y="1869405"/>
              <a:ext cx="67320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34;p10"/>
            <p:cNvCxnSpPr/>
            <p:nvPr/>
          </p:nvCxnSpPr>
          <p:spPr>
            <a:xfrm rot="10800000">
              <a:off x="1169232" y="2454646"/>
              <a:ext cx="73080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" name="Google Shape;35;p10"/>
            <p:cNvCxnSpPr/>
            <p:nvPr/>
          </p:nvCxnSpPr>
          <p:spPr>
            <a:xfrm rot="10800000">
              <a:off x="1169233" y="3039887"/>
              <a:ext cx="78840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" name="Google Shape;36;p10"/>
            <p:cNvCxnSpPr/>
            <p:nvPr/>
          </p:nvCxnSpPr>
          <p:spPr>
            <a:xfrm>
              <a:off x="2645138" y="3622640"/>
              <a:ext cx="0" cy="2340000"/>
            </a:xfrm>
            <a:prstGeom prst="straightConnector1">
              <a:avLst/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" name="Google Shape;37;p10"/>
            <p:cNvCxnSpPr/>
            <p:nvPr/>
          </p:nvCxnSpPr>
          <p:spPr>
            <a:xfrm>
              <a:off x="4121043" y="3622640"/>
              <a:ext cx="0" cy="2340000"/>
            </a:xfrm>
            <a:prstGeom prst="straightConnector1">
              <a:avLst/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38;p10"/>
            <p:cNvCxnSpPr/>
            <p:nvPr/>
          </p:nvCxnSpPr>
          <p:spPr>
            <a:xfrm>
              <a:off x="5596948" y="3622640"/>
              <a:ext cx="0" cy="2340000"/>
            </a:xfrm>
            <a:prstGeom prst="straightConnector1">
              <a:avLst/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" name="Google Shape;39;p10"/>
            <p:cNvCxnSpPr/>
            <p:nvPr/>
          </p:nvCxnSpPr>
          <p:spPr>
            <a:xfrm>
              <a:off x="1169233" y="3622640"/>
              <a:ext cx="0" cy="2340000"/>
            </a:xfrm>
            <a:prstGeom prst="straightConnector1">
              <a:avLst/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0" name="Google Shape;40;p10"/>
            <p:cNvCxnSpPr/>
            <p:nvPr/>
          </p:nvCxnSpPr>
          <p:spPr>
            <a:xfrm>
              <a:off x="7072854" y="3622640"/>
              <a:ext cx="0" cy="2340000"/>
            </a:xfrm>
            <a:prstGeom prst="straightConnector1">
              <a:avLst/>
            </a:pr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1" name="Google Shape;41;p10"/>
            <p:cNvSpPr txBox="1"/>
            <p:nvPr/>
          </p:nvSpPr>
          <p:spPr>
            <a:xfrm>
              <a:off x="1161046" y="1903755"/>
              <a:ext cx="47641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RH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0"/>
            <p:cNvSpPr txBox="1"/>
            <p:nvPr/>
          </p:nvSpPr>
          <p:spPr>
            <a:xfrm>
              <a:off x="1146532" y="2392928"/>
              <a:ext cx="32560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Desenvolvimento e Tecnologia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0"/>
            <p:cNvSpPr txBox="1"/>
            <p:nvPr/>
          </p:nvSpPr>
          <p:spPr>
            <a:xfrm>
              <a:off x="1161046" y="3033006"/>
              <a:ext cx="10711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Finanças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0"/>
            <p:cNvSpPr txBox="1"/>
            <p:nvPr/>
          </p:nvSpPr>
          <p:spPr>
            <a:xfrm>
              <a:off x="1161046" y="3644034"/>
              <a:ext cx="106952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Compras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0"/>
            <p:cNvSpPr txBox="1"/>
            <p:nvPr/>
          </p:nvSpPr>
          <p:spPr>
            <a:xfrm>
              <a:off x="2514227" y="3644034"/>
              <a:ext cx="119295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Produção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0"/>
            <p:cNvSpPr txBox="1"/>
            <p:nvPr/>
          </p:nvSpPr>
          <p:spPr>
            <a:xfrm>
              <a:off x="4026725" y="3644034"/>
              <a:ext cx="9813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Vendas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0"/>
            <p:cNvSpPr txBox="1"/>
            <p:nvPr/>
          </p:nvSpPr>
          <p:spPr>
            <a:xfrm>
              <a:off x="5484292" y="3644034"/>
              <a:ext cx="145424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 Propaganda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 txBox="1"/>
            <p:nvPr/>
          </p:nvSpPr>
          <p:spPr>
            <a:xfrm>
              <a:off x="7067779" y="3644034"/>
              <a:ext cx="240642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Melhoria de qualidade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10"/>
          <p:cNvSpPr txBox="1"/>
          <p:nvPr/>
        </p:nvSpPr>
        <p:spPr>
          <a:xfrm>
            <a:off x="1957688" y="13852"/>
            <a:ext cx="827662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Cadeia de valor(Porter- modificada)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1036638" y="1552575"/>
            <a:ext cx="6307137" cy="22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body" idx="2"/>
          </p:nvPr>
        </p:nvSpPr>
        <p:spPr>
          <a:xfrm>
            <a:off x="1036638" y="2111368"/>
            <a:ext cx="6652352" cy="205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3"/>
          </p:nvPr>
        </p:nvSpPr>
        <p:spPr>
          <a:xfrm>
            <a:off x="1036638" y="2670160"/>
            <a:ext cx="6572522" cy="169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4"/>
          </p:nvPr>
        </p:nvSpPr>
        <p:spPr>
          <a:xfrm>
            <a:off x="1138331" y="3228951"/>
            <a:ext cx="7171186" cy="31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5"/>
          </p:nvPr>
        </p:nvSpPr>
        <p:spPr>
          <a:xfrm>
            <a:off x="1106772" y="4012749"/>
            <a:ext cx="1286164" cy="181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6"/>
          </p:nvPr>
        </p:nvSpPr>
        <p:spPr>
          <a:xfrm>
            <a:off x="2720228" y="4012749"/>
            <a:ext cx="1163164" cy="181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7"/>
          </p:nvPr>
        </p:nvSpPr>
        <p:spPr>
          <a:xfrm>
            <a:off x="4095012" y="4012749"/>
            <a:ext cx="1163164" cy="181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8"/>
          </p:nvPr>
        </p:nvSpPr>
        <p:spPr>
          <a:xfrm>
            <a:off x="5524508" y="4012749"/>
            <a:ext cx="1163164" cy="181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9"/>
          </p:nvPr>
        </p:nvSpPr>
        <p:spPr>
          <a:xfrm>
            <a:off x="7008620" y="4012749"/>
            <a:ext cx="1336199" cy="1814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24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/>
          <p:nvPr/>
        </p:nvSpPr>
        <p:spPr>
          <a:xfrm>
            <a:off x="0" y="6108448"/>
            <a:ext cx="34184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Entender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a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estrutura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interna da empresa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 txBox="1"/>
          <p:nvPr/>
        </p:nvSpPr>
        <p:spPr>
          <a:xfrm rot="2760000">
            <a:off x="8648861" y="2232316"/>
            <a:ext cx="9989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Margem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/>
          <p:nvPr/>
        </p:nvSpPr>
        <p:spPr>
          <a:xfrm rot="-2880000">
            <a:off x="8639773" y="4561864"/>
            <a:ext cx="9989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Margem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lan">
  <p:cSld name="Kaplan 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2"/>
          <p:cNvGrpSpPr/>
          <p:nvPr/>
        </p:nvGrpSpPr>
        <p:grpSpPr>
          <a:xfrm>
            <a:off x="105000" y="839790"/>
            <a:ext cx="11982000" cy="5703912"/>
            <a:chOff x="105000" y="839790"/>
            <a:chExt cx="11982000" cy="5703912"/>
          </a:xfrm>
        </p:grpSpPr>
        <p:cxnSp>
          <p:nvCxnSpPr>
            <p:cNvPr id="64" name="Google Shape;64;p22"/>
            <p:cNvCxnSpPr/>
            <p:nvPr/>
          </p:nvCxnSpPr>
          <p:spPr>
            <a:xfrm rot="-5400000">
              <a:off x="5699946" y="2425708"/>
              <a:ext cx="839791" cy="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3366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sp>
          <p:nvSpPr>
            <p:cNvPr id="65" name="Google Shape;65;p22"/>
            <p:cNvSpPr/>
            <p:nvPr/>
          </p:nvSpPr>
          <p:spPr>
            <a:xfrm>
              <a:off x="4134000" y="2865846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Indicadores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22"/>
            <p:cNvSpPr/>
            <p:nvPr/>
          </p:nvSpPr>
          <p:spPr>
            <a:xfrm>
              <a:off x="8163000" y="2870109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Market Share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22"/>
            <p:cNvSpPr/>
            <p:nvPr/>
          </p:nvSpPr>
          <p:spPr>
            <a:xfrm>
              <a:off x="105000" y="2870109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 dirty="0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Aprendizado</a:t>
              </a:r>
              <a:endParaRPr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" name="Google Shape;68;p22"/>
            <p:cNvSpPr/>
            <p:nvPr/>
          </p:nvSpPr>
          <p:spPr>
            <a:xfrm>
              <a:off x="4134000" y="839790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Lucro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2"/>
            <p:cNvSpPr/>
            <p:nvPr/>
          </p:nvSpPr>
          <p:spPr>
            <a:xfrm>
              <a:off x="4134000" y="4815702"/>
              <a:ext cx="3924000" cy="1728000"/>
            </a:xfrm>
            <a:prstGeom prst="rect">
              <a:avLst/>
            </a:prstGeom>
            <a:solidFill>
              <a:schemeClr val="l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Verdana"/>
                <a:buNone/>
              </a:pPr>
              <a:r>
                <a:rPr lang="pt-BR" sz="160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Produtividade</a:t>
              </a:r>
              <a:endParaRPr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70" name="Google Shape;70;p22"/>
            <p:cNvCxnSpPr>
              <a:stCxn id="69" idx="0"/>
              <a:endCxn id="65" idx="2"/>
            </p:cNvCxnSpPr>
            <p:nvPr/>
          </p:nvCxnSpPr>
          <p:spPr>
            <a:xfrm rot="-5400000">
              <a:off x="5985300" y="4704402"/>
              <a:ext cx="222000" cy="60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>
              <a:solidFill>
                <a:srgbClr val="003366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1" name="Google Shape;71;p22"/>
          <p:cNvSpPr txBox="1">
            <a:spLocks noGrp="1"/>
          </p:cNvSpPr>
          <p:nvPr>
            <p:ph type="body" idx="1"/>
          </p:nvPr>
        </p:nvSpPr>
        <p:spPr>
          <a:xfrm>
            <a:off x="4134000" y="11731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2"/>
          </p:nvPr>
        </p:nvSpPr>
        <p:spPr>
          <a:xfrm>
            <a:off x="4134000" y="519652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3"/>
          </p:nvPr>
        </p:nvSpPr>
        <p:spPr>
          <a:xfrm>
            <a:off x="8187840" y="320008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4"/>
          </p:nvPr>
        </p:nvSpPr>
        <p:spPr>
          <a:xfrm>
            <a:off x="49680" y="31543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1pPr>
            <a:lvl2pPr marL="914400" lvl="1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2pPr>
            <a:lvl3pPr marL="1371600" lvl="2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3pPr>
            <a:lvl4pPr marL="1828800" lvl="3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4pPr>
            <a:lvl5pPr marL="2286000" lvl="4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•"/>
              <a:defRPr sz="1600"/>
            </a:lvl5pPr>
            <a:lvl6pPr marL="2743200" lvl="5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6pPr>
            <a:lvl7pPr marL="3200400" lvl="6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7pPr>
            <a:lvl8pPr marL="3657600" lvl="7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8pPr>
            <a:lvl9pPr marL="4114800" lvl="8" indent="-365506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Char char="–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/>
          <p:nvPr/>
        </p:nvSpPr>
        <p:spPr>
          <a:xfrm>
            <a:off x="0" y="6108448"/>
            <a:ext cx="345857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Criar uma forma de avaliação balanceada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 txBox="1"/>
          <p:nvPr/>
        </p:nvSpPr>
        <p:spPr>
          <a:xfrm>
            <a:off x="2817699" y="13852"/>
            <a:ext cx="67987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Kaplan – (BSC – adaptado)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nvas" userDrawn="1">
  <p:cSld name="Canvas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969555" y="1059547"/>
            <a:ext cx="10493829" cy="4934857"/>
            <a:chOff x="986971" y="1059547"/>
            <a:chExt cx="10493829" cy="4934857"/>
          </a:xfrm>
        </p:grpSpPr>
        <p:sp>
          <p:nvSpPr>
            <p:cNvPr id="79" name="Google Shape;79;p12"/>
            <p:cNvSpPr/>
            <p:nvPr/>
          </p:nvSpPr>
          <p:spPr>
            <a:xfrm>
              <a:off x="986971" y="1059547"/>
              <a:ext cx="10493829" cy="4934857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0" name="Google Shape;80;p12"/>
            <p:cNvCxnSpPr/>
            <p:nvPr/>
          </p:nvCxnSpPr>
          <p:spPr>
            <a:xfrm>
              <a:off x="986971" y="4441372"/>
              <a:ext cx="10493829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2"/>
            <p:cNvCxnSpPr/>
            <p:nvPr/>
          </p:nvCxnSpPr>
          <p:spPr>
            <a:xfrm rot="10800000">
              <a:off x="3135086" y="1059547"/>
              <a:ext cx="0" cy="3381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" name="Google Shape;82;p12"/>
            <p:cNvCxnSpPr/>
            <p:nvPr/>
          </p:nvCxnSpPr>
          <p:spPr>
            <a:xfrm rot="10800000">
              <a:off x="5217879" y="1059547"/>
              <a:ext cx="0" cy="3381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" name="Google Shape;83;p12"/>
            <p:cNvCxnSpPr/>
            <p:nvPr/>
          </p:nvCxnSpPr>
          <p:spPr>
            <a:xfrm rot="10800000">
              <a:off x="7329700" y="1059547"/>
              <a:ext cx="0" cy="3381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" name="Google Shape;84;p12"/>
            <p:cNvCxnSpPr/>
            <p:nvPr/>
          </p:nvCxnSpPr>
          <p:spPr>
            <a:xfrm rot="10800000">
              <a:off x="9441521" y="1059547"/>
              <a:ext cx="0" cy="3381825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" name="Google Shape;85;p12"/>
            <p:cNvCxnSpPr/>
            <p:nvPr/>
          </p:nvCxnSpPr>
          <p:spPr>
            <a:xfrm rot="10800000">
              <a:off x="6291942" y="4441372"/>
              <a:ext cx="0" cy="154800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6" name="Google Shape;86;p12"/>
          <p:cNvSpPr txBox="1"/>
          <p:nvPr/>
        </p:nvSpPr>
        <p:spPr>
          <a:xfrm>
            <a:off x="9538506" y="1107105"/>
            <a:ext cx="191430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Clientes que </a:t>
            </a:r>
            <a:b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desejo atender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7424296" y="1107105"/>
            <a:ext cx="22378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Como</a:t>
            </a:r>
            <a:r>
              <a:rPr lang="pt-BR" sz="1600" b="1" i="0" u="none" strike="noStrike" cap="none">
                <a:solidFill>
                  <a:srgbClr val="003366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atingi-los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5356001" y="1107105"/>
            <a:ext cx="152638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Proposição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 valor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099884" y="1107105"/>
            <a:ext cx="2138726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Atividades chave 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3100589" y="2798668"/>
            <a:ext cx="19784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Recursos chave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1022812" y="4462532"/>
            <a:ext cx="243207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Estrutura de custos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6458569" y="4462532"/>
            <a:ext cx="215315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Fluxo de receitas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5317629" y="1768708"/>
            <a:ext cx="180975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2pPr>
            <a:lvl3pPr marL="1371600" lvl="2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3pPr>
            <a:lvl4pPr marL="1828800" lvl="3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4pPr>
            <a:lvl5pPr marL="2286000" lvl="4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9536330" y="1783228"/>
            <a:ext cx="1809750" cy="249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2pPr>
            <a:lvl3pPr marL="1371600" lvl="2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3pPr>
            <a:lvl4pPr marL="1828800" lvl="3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4pPr>
            <a:lvl5pPr marL="2286000" lvl="4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3"/>
          </p:nvPr>
        </p:nvSpPr>
        <p:spPr>
          <a:xfrm>
            <a:off x="1154116" y="4823963"/>
            <a:ext cx="4825761" cy="97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2pPr>
            <a:lvl3pPr marL="1371600" lvl="2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3pPr>
            <a:lvl4pPr marL="1828800" lvl="3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4pPr>
            <a:lvl5pPr marL="2286000" lvl="4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4"/>
          </p:nvPr>
        </p:nvSpPr>
        <p:spPr>
          <a:xfrm>
            <a:off x="6442404" y="4815985"/>
            <a:ext cx="4825761" cy="97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2pPr>
            <a:lvl3pPr marL="1371600" lvl="2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3pPr>
            <a:lvl4pPr marL="1828800" lvl="3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4pPr>
            <a:lvl5pPr marL="2286000" lvl="4" indent="-306832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Char char="•"/>
              <a:defRPr sz="16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cxnSp>
        <p:nvCxnSpPr>
          <p:cNvPr id="97" name="Google Shape;97;p12"/>
          <p:cNvCxnSpPr/>
          <p:nvPr/>
        </p:nvCxnSpPr>
        <p:spPr>
          <a:xfrm>
            <a:off x="7362752" y="2750459"/>
            <a:ext cx="2078769" cy="0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" name="Google Shape;98;p12"/>
          <p:cNvCxnSpPr/>
          <p:nvPr/>
        </p:nvCxnSpPr>
        <p:spPr>
          <a:xfrm>
            <a:off x="7329410" y="2750459"/>
            <a:ext cx="2088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12"/>
          <p:cNvSpPr txBox="1"/>
          <p:nvPr/>
        </p:nvSpPr>
        <p:spPr>
          <a:xfrm>
            <a:off x="7362752" y="2798668"/>
            <a:ext cx="94769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100;p12"/>
          <p:cNvCxnSpPr/>
          <p:nvPr/>
        </p:nvCxnSpPr>
        <p:spPr>
          <a:xfrm>
            <a:off x="3088614" y="2764309"/>
            <a:ext cx="2078769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1" name="Google Shape;101;p12"/>
          <p:cNvSpPr txBox="1"/>
          <p:nvPr/>
        </p:nvSpPr>
        <p:spPr>
          <a:xfrm>
            <a:off x="1119086" y="1107105"/>
            <a:ext cx="126829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Parceiros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>
            <a:spLocks noGrp="1"/>
          </p:cNvSpPr>
          <p:nvPr>
            <p:ph type="body" idx="5"/>
          </p:nvPr>
        </p:nvSpPr>
        <p:spPr>
          <a:xfrm>
            <a:off x="3312017" y="1550988"/>
            <a:ext cx="191135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None/>
              <a:defRPr sz="1600"/>
            </a:lvl1pPr>
            <a:lvl2pPr marL="914400" lvl="1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2pPr>
            <a:lvl3pPr marL="1371600" lvl="2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3pPr>
            <a:lvl4pPr marL="1828800" lvl="3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4pPr>
            <a:lvl5pPr marL="2286000" lvl="4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6"/>
          </p:nvPr>
        </p:nvSpPr>
        <p:spPr>
          <a:xfrm>
            <a:off x="3284302" y="3116554"/>
            <a:ext cx="191135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None/>
              <a:defRPr sz="1600"/>
            </a:lvl1pPr>
            <a:lvl2pPr marL="914400" lvl="1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2pPr>
            <a:lvl3pPr marL="1371600" lvl="2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3pPr>
            <a:lvl4pPr marL="1828800" lvl="3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4pPr>
            <a:lvl5pPr marL="2286000" lvl="4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7"/>
          </p:nvPr>
        </p:nvSpPr>
        <p:spPr>
          <a:xfrm>
            <a:off x="7385924" y="1497587"/>
            <a:ext cx="191135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None/>
              <a:defRPr sz="1600"/>
            </a:lvl1pPr>
            <a:lvl2pPr marL="914400" lvl="1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2pPr>
            <a:lvl3pPr marL="1371600" lvl="2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3pPr>
            <a:lvl4pPr marL="1828800" lvl="3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4pPr>
            <a:lvl5pPr marL="2286000" lvl="4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2398121" y="12129"/>
            <a:ext cx="778764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Business Model Canvas</a:t>
            </a:r>
            <a:endParaRPr sz="4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2"/>
          <p:cNvSpPr txBox="1"/>
          <p:nvPr/>
        </p:nvSpPr>
        <p:spPr>
          <a:xfrm>
            <a:off x="0" y="6120114"/>
            <a:ext cx="184377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Definir a estratégia</a:t>
            </a:r>
            <a:r>
              <a:rPr lang="pt-BR" sz="12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3;p12">
            <a:extLst>
              <a:ext uri="{FF2B5EF4-FFF2-40B4-BE49-F238E27FC236}">
                <a16:creationId xmlns:a16="http://schemas.microsoft.com/office/drawing/2014/main" id="{CBA62FAC-DA36-61CC-B30E-1DA569CB22B7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1120222" y="1485874"/>
            <a:ext cx="1911350" cy="2759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None/>
              <a:defRPr sz="1600"/>
            </a:lvl1pPr>
            <a:lvl2pPr marL="914400" lvl="1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2pPr>
            <a:lvl3pPr marL="1371600" lvl="2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3pPr>
            <a:lvl4pPr marL="1828800" lvl="3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4pPr>
            <a:lvl5pPr marL="2286000" lvl="4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  <p:sp>
        <p:nvSpPr>
          <p:cNvPr id="13" name="Google Shape;103;p12">
            <a:extLst>
              <a:ext uri="{FF2B5EF4-FFF2-40B4-BE49-F238E27FC236}">
                <a16:creationId xmlns:a16="http://schemas.microsoft.com/office/drawing/2014/main" id="{0CFF1462-2DAE-A0BA-8F81-ACF610550148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429582" y="3101314"/>
            <a:ext cx="1911350" cy="116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None/>
              <a:defRPr sz="1600"/>
            </a:lvl1pPr>
            <a:lvl2pPr marL="914400" lvl="1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2pPr>
            <a:lvl3pPr marL="1371600" lvl="2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3pPr>
            <a:lvl4pPr marL="1828800" lvl="3" indent="-31661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4pPr>
            <a:lvl5pPr marL="2286000" lvl="4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•"/>
              <a:defRPr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shikawa">
  <p:cSld name="Ishikawa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13"/>
          <p:cNvCxnSpPr/>
          <p:nvPr/>
        </p:nvCxnSpPr>
        <p:spPr>
          <a:xfrm>
            <a:off x="2046509" y="3193143"/>
            <a:ext cx="7344229" cy="0"/>
          </a:xfrm>
          <a:prstGeom prst="straightConnector1">
            <a:avLst/>
          </a:prstGeom>
          <a:noFill/>
          <a:ln w="571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1" name="Google Shape;111;p13"/>
          <p:cNvGrpSpPr/>
          <p:nvPr/>
        </p:nvGrpSpPr>
        <p:grpSpPr>
          <a:xfrm>
            <a:off x="6558856" y="1596571"/>
            <a:ext cx="2040229" cy="3198629"/>
            <a:chOff x="5688000" y="1596571"/>
            <a:chExt cx="2040229" cy="3198629"/>
          </a:xfrm>
        </p:grpSpPr>
        <p:cxnSp>
          <p:nvCxnSpPr>
            <p:cNvPr id="112" name="Google Shape;112;p13"/>
            <p:cNvCxnSpPr/>
            <p:nvPr/>
          </p:nvCxnSpPr>
          <p:spPr>
            <a:xfrm>
              <a:off x="6480000" y="1596571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" name="Google Shape;113;p13"/>
            <p:cNvCxnSpPr/>
            <p:nvPr/>
          </p:nvCxnSpPr>
          <p:spPr>
            <a:xfrm rot="10800000" flipH="1">
              <a:off x="6480000" y="3196800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3"/>
            <p:cNvCxnSpPr/>
            <p:nvPr/>
          </p:nvCxnSpPr>
          <p:spPr>
            <a:xfrm>
              <a:off x="5688000" y="1596571"/>
              <a:ext cx="1512000" cy="0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5" name="Google Shape;115;p13"/>
            <p:cNvCxnSpPr/>
            <p:nvPr/>
          </p:nvCxnSpPr>
          <p:spPr>
            <a:xfrm>
              <a:off x="5688000" y="4795200"/>
              <a:ext cx="1512000" cy="0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6" name="Google Shape;116;p13"/>
          <p:cNvGrpSpPr/>
          <p:nvPr/>
        </p:nvGrpSpPr>
        <p:grpSpPr>
          <a:xfrm>
            <a:off x="3779374" y="1603830"/>
            <a:ext cx="2040229" cy="3198629"/>
            <a:chOff x="5688000" y="1596571"/>
            <a:chExt cx="2040229" cy="3198629"/>
          </a:xfrm>
        </p:grpSpPr>
        <p:cxnSp>
          <p:nvCxnSpPr>
            <p:cNvPr id="117" name="Google Shape;117;p13"/>
            <p:cNvCxnSpPr/>
            <p:nvPr/>
          </p:nvCxnSpPr>
          <p:spPr>
            <a:xfrm>
              <a:off x="6480000" y="1596571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" name="Google Shape;118;p13"/>
            <p:cNvCxnSpPr/>
            <p:nvPr/>
          </p:nvCxnSpPr>
          <p:spPr>
            <a:xfrm rot="10800000" flipH="1">
              <a:off x="6480000" y="3196800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" name="Google Shape;119;p13"/>
            <p:cNvCxnSpPr/>
            <p:nvPr/>
          </p:nvCxnSpPr>
          <p:spPr>
            <a:xfrm>
              <a:off x="5688000" y="1596571"/>
              <a:ext cx="1512000" cy="0"/>
            </a:xfrm>
            <a:prstGeom prst="straightConnector1">
              <a:avLst/>
            </a:prstGeom>
            <a:noFill/>
            <a:ln w="5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" name="Google Shape;120;p13"/>
            <p:cNvCxnSpPr/>
            <p:nvPr/>
          </p:nvCxnSpPr>
          <p:spPr>
            <a:xfrm>
              <a:off x="5688000" y="4795200"/>
              <a:ext cx="1512000" cy="0"/>
            </a:xfrm>
            <a:prstGeom prst="straightConnector1">
              <a:avLst/>
            </a:prstGeom>
            <a:noFill/>
            <a:ln w="558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" name="Google Shape;121;p13"/>
          <p:cNvGrpSpPr/>
          <p:nvPr/>
        </p:nvGrpSpPr>
        <p:grpSpPr>
          <a:xfrm>
            <a:off x="999892" y="1611089"/>
            <a:ext cx="2040229" cy="3198629"/>
            <a:chOff x="5688000" y="1596571"/>
            <a:chExt cx="2040229" cy="3198629"/>
          </a:xfrm>
        </p:grpSpPr>
        <p:cxnSp>
          <p:nvCxnSpPr>
            <p:cNvPr id="122" name="Google Shape;122;p13"/>
            <p:cNvCxnSpPr/>
            <p:nvPr/>
          </p:nvCxnSpPr>
          <p:spPr>
            <a:xfrm>
              <a:off x="6480000" y="1596571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" name="Google Shape;123;p13"/>
            <p:cNvCxnSpPr/>
            <p:nvPr/>
          </p:nvCxnSpPr>
          <p:spPr>
            <a:xfrm rot="10800000" flipH="1">
              <a:off x="6480000" y="3196800"/>
              <a:ext cx="1248229" cy="1596572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" name="Google Shape;124;p13"/>
            <p:cNvCxnSpPr/>
            <p:nvPr/>
          </p:nvCxnSpPr>
          <p:spPr>
            <a:xfrm>
              <a:off x="5688000" y="1596571"/>
              <a:ext cx="1512000" cy="0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13"/>
            <p:cNvCxnSpPr/>
            <p:nvPr/>
          </p:nvCxnSpPr>
          <p:spPr>
            <a:xfrm>
              <a:off x="5688000" y="4795200"/>
              <a:ext cx="1512000" cy="0"/>
            </a:xfrm>
            <a:prstGeom prst="straightConnector1">
              <a:avLst/>
            </a:prstGeom>
            <a:noFill/>
            <a:ln w="571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6" name="Google Shape;126;p13"/>
          <p:cNvSpPr txBox="1">
            <a:spLocks noGrp="1"/>
          </p:cNvSpPr>
          <p:nvPr>
            <p:ph type="body" idx="1"/>
          </p:nvPr>
        </p:nvSpPr>
        <p:spPr>
          <a:xfrm>
            <a:off x="3079198" y="917674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body" idx="2"/>
          </p:nvPr>
        </p:nvSpPr>
        <p:spPr>
          <a:xfrm>
            <a:off x="5821612" y="871954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3"/>
          </p:nvPr>
        </p:nvSpPr>
        <p:spPr>
          <a:xfrm>
            <a:off x="487680" y="4847780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4"/>
          </p:nvPr>
        </p:nvSpPr>
        <p:spPr>
          <a:xfrm>
            <a:off x="3216361" y="4908740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5"/>
          </p:nvPr>
        </p:nvSpPr>
        <p:spPr>
          <a:xfrm>
            <a:off x="6156960" y="4847780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9405260" y="2714173"/>
            <a:ext cx="2409369" cy="1030515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10088881" y="2362929"/>
            <a:ext cx="14760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3"/>
          <p:cNvSpPr txBox="1">
            <a:spLocks noGrp="1"/>
          </p:cNvSpPr>
          <p:nvPr>
            <p:ph type="body" idx="6"/>
          </p:nvPr>
        </p:nvSpPr>
        <p:spPr>
          <a:xfrm>
            <a:off x="9535268" y="2815771"/>
            <a:ext cx="2061641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 b="1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/>
          <p:nvPr/>
        </p:nvSpPr>
        <p:spPr>
          <a:xfrm>
            <a:off x="3375544" y="13852"/>
            <a:ext cx="67409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Ishikawa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0" y="6106260"/>
            <a:ext cx="3131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Objetivos: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Localizar a causa raiz dos problemas.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7"/>
          </p:nvPr>
        </p:nvSpPr>
        <p:spPr>
          <a:xfrm>
            <a:off x="473158" y="887194"/>
            <a:ext cx="23040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32"/>
              <a:buFont typeface="Verdana"/>
              <a:buNone/>
              <a:defRPr sz="18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8"/>
          </p:nvPr>
        </p:nvSpPr>
        <p:spPr>
          <a:xfrm>
            <a:off x="76200" y="1693100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9"/>
          </p:nvPr>
        </p:nvSpPr>
        <p:spPr>
          <a:xfrm>
            <a:off x="107916" y="3218261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13"/>
          </p:nvPr>
        </p:nvSpPr>
        <p:spPr>
          <a:xfrm>
            <a:off x="2956560" y="1799780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body" idx="14"/>
          </p:nvPr>
        </p:nvSpPr>
        <p:spPr>
          <a:xfrm>
            <a:off x="2988276" y="3324941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body" idx="15"/>
          </p:nvPr>
        </p:nvSpPr>
        <p:spPr>
          <a:xfrm>
            <a:off x="5836920" y="1799780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6"/>
          </p:nvPr>
        </p:nvSpPr>
        <p:spPr>
          <a:xfrm>
            <a:off x="5868636" y="3324941"/>
            <a:ext cx="1908000" cy="14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32"/>
              <a:buFont typeface="Verdana"/>
              <a:buNone/>
              <a:defRPr sz="1600"/>
            </a:lvl1pPr>
            <a:lvl2pPr marL="914400" lvl="1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2pPr>
            <a:lvl3pPr marL="1371600" lvl="2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3pPr>
            <a:lvl4pPr marL="1828800" lvl="3" indent="-287274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4pPr>
            <a:lvl5pPr marL="2286000" lvl="4" indent="-287273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924"/>
              <a:buChar char="•"/>
              <a:defRPr sz="1200"/>
            </a:lvl5pPr>
            <a:lvl6pPr marL="2743200" lvl="5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6pPr>
            <a:lvl7pPr marL="3200400" lvl="6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7pPr>
            <a:lvl8pPr marL="3657600" lvl="7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8pPr>
            <a:lvl9pPr marL="4114800" lvl="8" indent="-316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86"/>
              <a:buChar char="–"/>
              <a:defRPr/>
            </a:lvl9pPr>
          </a:lstStyle>
          <a:p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9174480" y="4847780"/>
            <a:ext cx="111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Empresa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9189720" y="5289740"/>
            <a:ext cx="11160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Período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>
            <a:off x="10550848" y="5259646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3AF-82A1-472A-A4E5-ECF27E06F274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63DE-451B-4B1D-A2B4-E87530F2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08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553AF-82A1-472A-A4E5-ECF27E06F274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363DE-451B-4B1D-A2B4-E87530F2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2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600FC3A-88B4-4AC4-C8F5-52695FCF01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22218"/>
            <a:ext cx="12192000" cy="46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body" idx="1"/>
          </p:nvPr>
        </p:nvSpPr>
        <p:spPr>
          <a:xfrm>
            <a:off x="342900" y="1219200"/>
            <a:ext cx="11582400" cy="5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6550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156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title"/>
          </p:nvPr>
        </p:nvSpPr>
        <p:spPr>
          <a:xfrm>
            <a:off x="406400" y="30164"/>
            <a:ext cx="117856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/>
          <p:nvPr/>
        </p:nvSpPr>
        <p:spPr>
          <a:xfrm>
            <a:off x="0" y="-1"/>
            <a:ext cx="12192000" cy="684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7"/>
          <p:cNvSpPr/>
          <p:nvPr/>
        </p:nvSpPr>
        <p:spPr>
          <a:xfrm>
            <a:off x="0" y="6605581"/>
            <a:ext cx="12192000" cy="26035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Dorval Mallmann                                                                                                                                                                                                        dorvalmallmann@gmail.com</a:t>
            </a:r>
            <a:endParaRPr sz="1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553AF-82A1-472A-A4E5-ECF27E06F274}" type="datetimeFigureOut">
              <a:rPr lang="pt-BR" smtClean="0"/>
              <a:t>28/05/2023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363DE-451B-4B1D-A2B4-E87530F2635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63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subTitle" idx="4294967295"/>
          </p:nvPr>
        </p:nvSpPr>
        <p:spPr>
          <a:xfrm>
            <a:off x="-1" y="2286000"/>
            <a:ext cx="7870371" cy="175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6075" marR="0" lvl="0" indent="-3460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8"/>
              <a:buFont typeface="Arial"/>
              <a:buChar char="•"/>
            </a:pPr>
            <a:r>
              <a:rPr lang="pt-BR"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Modelos de Análise Estratégica</a:t>
            </a:r>
            <a:endParaRPr sz="5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" descr="Uma imagem contendo mesa, homem, frente, espelh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2227" y="3825025"/>
            <a:ext cx="4559123" cy="2775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D547976-B3A7-3272-D37C-26BF9DB6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2E2C30B-8C01-7A0A-9783-E5E0E06789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6843E698-FB9B-39CF-9FFE-25702FE54B2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D72844C-36FE-B869-18C6-72D0A7C552C6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233427D-892C-BA2F-F9FC-014F9A232BDD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62E0561E-1543-5E23-4F60-8205E893EE91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469D922-B669-57FE-3726-9C8F8DFB2F82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960A438-612B-4F92-57F0-23EB2F09E5E6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50B10539-7D48-5166-17CF-08CA168CB010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959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B99CEB7-DAF6-6DEE-67A8-DBDD99215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3CEA4B-EE3E-FBA7-A2F4-D2A7823E6B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75696E-BC8D-93E1-424A-A4A6DC35482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1051D73-2209-4D50-1FC5-3CB494FF610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E80181F-E5B9-BA34-4634-7DAB3507A5F5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B804190-1677-30FD-202F-100D4501E6E0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D7DECDB3-00CA-DA0D-6F74-1CEFDE4E4C2A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9CE25323-A383-5D2F-ECFF-2473C9C600F1}"/>
              </a:ext>
            </a:extLst>
          </p:cNvPr>
          <p:cNvSpPr>
            <a:spLocks noGrp="1"/>
          </p:cNvSpPr>
          <p:nvPr>
            <p:ph type="body" idx="8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46FEBC3-BB12-F349-FF29-7421AEF102C8}"/>
              </a:ext>
            </a:extLst>
          </p:cNvPr>
          <p:cNvSpPr>
            <a:spLocks noGrp="1"/>
          </p:cNvSpPr>
          <p:nvPr>
            <p:ph type="body" idx="9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53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body" idx="1"/>
          </p:nvPr>
        </p:nvSpPr>
        <p:spPr>
          <a:xfrm>
            <a:off x="4134000" y="11731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None/>
            </a:pP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2"/>
          </p:nvPr>
        </p:nvSpPr>
        <p:spPr>
          <a:xfrm>
            <a:off x="4134000" y="519652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None/>
            </a:pPr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3"/>
          </p:nvPr>
        </p:nvSpPr>
        <p:spPr>
          <a:xfrm>
            <a:off x="8187840" y="320008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None/>
            </a:pPr>
            <a:endParaRPr/>
          </a:p>
        </p:txBody>
      </p:sp>
      <p:sp>
        <p:nvSpPr>
          <p:cNvPr id="161" name="Google Shape;161;p4"/>
          <p:cNvSpPr txBox="1">
            <a:spLocks noGrp="1"/>
          </p:cNvSpPr>
          <p:nvPr>
            <p:ph type="body" idx="4"/>
          </p:nvPr>
        </p:nvSpPr>
        <p:spPr>
          <a:xfrm>
            <a:off x="49680" y="3154363"/>
            <a:ext cx="3923999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56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120ABD9D-C001-284C-8AFD-8219F518E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4901E2E5-5764-E946-12D1-6470379F611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47A4B392-7C59-3F8D-C838-3BD042ACAA6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FD06217-B23D-4EC8-A26A-4C9F7563978F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FF949CD-2DEA-A4B2-9F70-06F24A17C6E5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6EB8D67C-15A9-13C4-5030-568AC26894F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BDD009B-4A3E-BB8B-A085-C6B5A29FDF70}"/>
              </a:ext>
            </a:extLst>
          </p:cNvPr>
          <p:cNvSpPr>
            <a:spLocks noGrp="1"/>
          </p:cNvSpPr>
          <p:nvPr>
            <p:ph type="body" idx="7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5D39C50D-C7C7-4119-6DEE-8F5BE1AC86E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C74A566E-D2BC-9FF1-5BEF-D2C3D23C2511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73" name="Google Shape;173;p5"/>
          <p:cNvSpPr txBox="1"/>
          <p:nvPr/>
        </p:nvSpPr>
        <p:spPr>
          <a:xfrm>
            <a:off x="3375544" y="13852"/>
            <a:ext cx="54409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AD6E6A5-72C2-FEF0-FB76-9E754EF7B26A}"/>
              </a:ext>
            </a:extLst>
          </p:cNvPr>
          <p:cNvSpPr/>
          <p:nvPr/>
        </p:nvSpPr>
        <p:spPr>
          <a:xfrm>
            <a:off x="1524000" y="0"/>
            <a:ext cx="9509760" cy="7147560"/>
          </a:xfrm>
          <a:custGeom>
            <a:avLst/>
            <a:gdLst>
              <a:gd name="connsiteX0" fmla="*/ 6896818 w 9144000"/>
              <a:gd name="connsiteY0" fmla="*/ 0 h 6840000"/>
              <a:gd name="connsiteX1" fmla="*/ 9144000 w 9144000"/>
              <a:gd name="connsiteY1" fmla="*/ 0 h 6840000"/>
              <a:gd name="connsiteX2" fmla="*/ 9144000 w 9144000"/>
              <a:gd name="connsiteY2" fmla="*/ 6840000 h 6840000"/>
              <a:gd name="connsiteX3" fmla="*/ 0 w 9144000"/>
              <a:gd name="connsiteY3" fmla="*/ 6840000 h 6840000"/>
              <a:gd name="connsiteX4" fmla="*/ 0 w 9144000"/>
              <a:gd name="connsiteY4" fmla="*/ 6563338 h 6840000"/>
              <a:gd name="connsiteX5" fmla="*/ 153367 w 9144000"/>
              <a:gd name="connsiteY5" fmla="*/ 6567053 h 6840000"/>
              <a:gd name="connsiteX6" fmla="*/ 6899560 w 9144000"/>
              <a:gd name="connsiteY6" fmla="*/ 103907 h 68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40000">
                <a:moveTo>
                  <a:pt x="6896818" y="0"/>
                </a:moveTo>
                <a:lnTo>
                  <a:pt x="9144000" y="0"/>
                </a:lnTo>
                <a:lnTo>
                  <a:pt x="9144000" y="6840000"/>
                </a:lnTo>
                <a:lnTo>
                  <a:pt x="0" y="6840000"/>
                </a:lnTo>
                <a:lnTo>
                  <a:pt x="0" y="6563338"/>
                </a:lnTo>
                <a:lnTo>
                  <a:pt x="153367" y="6567053"/>
                </a:lnTo>
                <a:cubicBezTo>
                  <a:pt x="3879187" y="6567053"/>
                  <a:pt x="6899560" y="3673404"/>
                  <a:pt x="6899560" y="103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0C321B-3BF8-103A-175D-9181FE2AA4D8}"/>
              </a:ext>
            </a:extLst>
          </p:cNvPr>
          <p:cNvSpPr txBox="1"/>
          <p:nvPr/>
        </p:nvSpPr>
        <p:spPr>
          <a:xfrm>
            <a:off x="3337209" y="2580998"/>
            <a:ext cx="185998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+mn-ea"/>
                <a:cs typeface="Arial"/>
                <a:sym typeface="Arial"/>
              </a:rPr>
              <a:t>VISÃO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+mn-ea"/>
                <a:cs typeface="Arial"/>
                <a:sym typeface="Arial"/>
              </a:rPr>
              <a:t>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+mn-ea"/>
                <a:cs typeface="Arial"/>
                <a:sym typeface="Arial"/>
              </a:rPr>
              <a:t>valores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+mn-ea"/>
                <a:cs typeface="Arial"/>
                <a:sym typeface="Arial"/>
              </a:rPr>
              <a:t> E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606020202050201" pitchFamily="34" charset="0"/>
                <a:ea typeface="+mn-ea"/>
                <a:cs typeface="Arial"/>
                <a:sym typeface="Arial"/>
              </a:rPr>
              <a:t>MISSÃO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568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39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D52B039-81FD-BB04-2BFF-2DCD212EB5FA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64972"/>
          <a:ext cx="9144000" cy="426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62738695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50247381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4332666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6122603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387048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6091192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340101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59981716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Abertura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Consciência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Ecologia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Gravidade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Objetividade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Prática ética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Resistência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Sucesso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1458725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Adaptabilidade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Consistência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Educação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Honestidade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Oportunidade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Precisão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Resolução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Supervisão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0734711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Agilidade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Continuidade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Eficiência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Hospitalidade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Ordem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Preparação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Respeito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Sustentabilidade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50872360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Ambição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Cooperação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Engenho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Humildade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Organização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Preservação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Responsabilidade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Talento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22496104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Ânsia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Coragem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Entusiasmo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Igualdade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Orgulho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Presteza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Retidão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Tolerância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48813796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Apoio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Cortesia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Envolvimento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Imaginação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Orientação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Produtividade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Rigor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Tomada de risco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8413378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Atenção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Credibilidade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Espírito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Independência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Originalidade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Profissionalismo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Riqueza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Tradição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410390905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Atuação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Crescimento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Espontaneidade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Individualidade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Otimismo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Profundidade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Sabedoria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Transparência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8264078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Autenticidade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Criatividade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Estabilidade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Influência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Paciência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Progresso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Satisfação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Treinamento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66879885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Bondade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Critério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Estima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Inovação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Padrão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Prontidão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Segurança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Unidade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8774910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Brilho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Cuidado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Estrutura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Inspiração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Paixão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Prosperidade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Sensibilidade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Utilidade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6923354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Capacidade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Curiosidade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Excelência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Integridade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Parceria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Pureza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Serenidade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Valentia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1285210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Certeza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Desempenho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Expectativa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Inteligência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Participação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Qualidade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Serviço público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Valor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198749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Clareza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Desenvolvimento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Experiência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Internacional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Percepção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Racionalidade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Significado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Variedade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93058131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Colegiabilidade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Determinação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Fidelidade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Invenção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Perfeição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Simplicidade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Velocidade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2225279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Competência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Diligência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Filantropia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Investimento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Persistência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Receptividade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Sinceridade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Verdade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35717313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Compromisso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Dirigir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Flexibilidade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Justiça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Persuasão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Reconhecimento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Sinceridade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Virtude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85865500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Comunicação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Disciplina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Foco no cliente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Liberdade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Poder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Reflexão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Sinergia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Visão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4775235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Confiabilidade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Disponibilidade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Força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Liderança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Pontualidade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Rentabilidade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Singularidade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Vitalidade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extLst>
                  <a:ext uri="{0D108BD9-81ED-4DB2-BD59-A6C34878D82A}">
                    <a16:rowId xmlns:a16="http://schemas.microsoft.com/office/drawing/2014/main" val="28981768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Confiança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Diversidade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Generosidade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Melhoria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Potência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Reputação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Sofisticação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/>
                </a:tc>
                <a:extLst>
                  <a:ext uri="{0D108BD9-81ED-4DB2-BD59-A6C34878D82A}">
                    <a16:rowId xmlns:a16="http://schemas.microsoft.com/office/drawing/2014/main" val="1435494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Conhecimento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Dureza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Gratidão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Motivação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Prática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Resiliência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Solidez</a:t>
                      </a:r>
                      <a:endParaRPr lang="pt-BR" sz="1000" b="0" i="0" u="none" strike="noStrike">
                        <a:solidFill>
                          <a:srgbClr val="22222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50" marR="7950" marT="7950" marB="0" anchor="b"/>
                </a:tc>
                <a:extLst>
                  <a:ext uri="{0D108BD9-81ED-4DB2-BD59-A6C34878D82A}">
                    <a16:rowId xmlns:a16="http://schemas.microsoft.com/office/drawing/2014/main" val="4291956947"/>
                  </a:ext>
                </a:extLst>
              </a:tr>
            </a:tbl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3A0F8875-CAAF-CA52-695F-DEEB26D0B50F}"/>
              </a:ext>
            </a:extLst>
          </p:cNvPr>
          <p:cNvSpPr txBox="1"/>
          <p:nvPr/>
        </p:nvSpPr>
        <p:spPr>
          <a:xfrm>
            <a:off x="5166009" y="262801"/>
            <a:ext cx="1859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  <a:buClrTx/>
              <a:defRPr/>
            </a:pPr>
            <a:r>
              <a:rPr lang="en-US" sz="3600" kern="1200" dirty="0" err="1">
                <a:solidFill>
                  <a:prstClr val="black"/>
                </a:solidFill>
                <a:latin typeface="Bebas Neue" panose="020B0606020202050201" pitchFamily="34" charset="0"/>
                <a:ea typeface="+mn-ea"/>
                <a:cs typeface="+mn-cs"/>
              </a:rPr>
              <a:t>valores</a:t>
            </a:r>
            <a:endParaRPr lang="en-US" sz="4400" kern="1200" dirty="0">
              <a:solidFill>
                <a:prstClr val="black"/>
              </a:solidFill>
              <a:latin typeface="Bebas Neue" panose="020B0606020202050201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60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74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60C321B-3BF8-103A-175D-9181FE2AA4D8}"/>
              </a:ext>
            </a:extLst>
          </p:cNvPr>
          <p:cNvSpPr txBox="1"/>
          <p:nvPr/>
        </p:nvSpPr>
        <p:spPr>
          <a:xfrm>
            <a:off x="3337209" y="2580998"/>
            <a:ext cx="1859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00"/>
              </a:spcAft>
              <a:buClrTx/>
              <a:defRPr/>
            </a:pPr>
            <a:r>
              <a:rPr lang="en-US" sz="3600" kern="1200" dirty="0" err="1">
                <a:solidFill>
                  <a:prstClr val="black"/>
                </a:solidFill>
                <a:latin typeface="Bebas Neue" panose="020B0606020202050201" pitchFamily="34" charset="0"/>
                <a:ea typeface="+mn-ea"/>
                <a:cs typeface="+mn-cs"/>
              </a:rPr>
              <a:t>CENÁRIOS</a:t>
            </a:r>
            <a:endParaRPr lang="en-US" sz="4400" kern="1200" dirty="0">
              <a:solidFill>
                <a:prstClr val="black"/>
              </a:solidFill>
              <a:latin typeface="Bebas Neue" panose="020B0606020202050201" pitchFamily="34" charset="0"/>
              <a:ea typeface="+mn-ea"/>
              <a:cs typeface="+mn-cs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0296B261-E513-43F3-27F1-A9F04BCD0C79}"/>
              </a:ext>
            </a:extLst>
          </p:cNvPr>
          <p:cNvSpPr/>
          <p:nvPr/>
        </p:nvSpPr>
        <p:spPr>
          <a:xfrm>
            <a:off x="1524000" y="0"/>
            <a:ext cx="9509760" cy="7147560"/>
          </a:xfrm>
          <a:custGeom>
            <a:avLst/>
            <a:gdLst>
              <a:gd name="connsiteX0" fmla="*/ 6896818 w 9144000"/>
              <a:gd name="connsiteY0" fmla="*/ 0 h 6840000"/>
              <a:gd name="connsiteX1" fmla="*/ 9144000 w 9144000"/>
              <a:gd name="connsiteY1" fmla="*/ 0 h 6840000"/>
              <a:gd name="connsiteX2" fmla="*/ 9144000 w 9144000"/>
              <a:gd name="connsiteY2" fmla="*/ 6840000 h 6840000"/>
              <a:gd name="connsiteX3" fmla="*/ 0 w 9144000"/>
              <a:gd name="connsiteY3" fmla="*/ 6840000 h 6840000"/>
              <a:gd name="connsiteX4" fmla="*/ 0 w 9144000"/>
              <a:gd name="connsiteY4" fmla="*/ 6563338 h 6840000"/>
              <a:gd name="connsiteX5" fmla="*/ 153367 w 9144000"/>
              <a:gd name="connsiteY5" fmla="*/ 6567053 h 6840000"/>
              <a:gd name="connsiteX6" fmla="*/ 6899560 w 9144000"/>
              <a:gd name="connsiteY6" fmla="*/ 103907 h 68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40000">
                <a:moveTo>
                  <a:pt x="6896818" y="0"/>
                </a:moveTo>
                <a:lnTo>
                  <a:pt x="9144000" y="0"/>
                </a:lnTo>
                <a:lnTo>
                  <a:pt x="9144000" y="6840000"/>
                </a:lnTo>
                <a:lnTo>
                  <a:pt x="0" y="6840000"/>
                </a:lnTo>
                <a:lnTo>
                  <a:pt x="0" y="6563338"/>
                </a:lnTo>
                <a:lnTo>
                  <a:pt x="153367" y="6567053"/>
                </a:lnTo>
                <a:cubicBezTo>
                  <a:pt x="3879187" y="6567053"/>
                  <a:pt x="6899560" y="3673404"/>
                  <a:pt x="6899560" y="103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459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4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060C321B-3BF8-103A-175D-9181FE2AA4D8}"/>
              </a:ext>
            </a:extLst>
          </p:cNvPr>
          <p:cNvSpPr txBox="1"/>
          <p:nvPr/>
        </p:nvSpPr>
        <p:spPr>
          <a:xfrm>
            <a:off x="2094807" y="2846998"/>
            <a:ext cx="4001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3600" kern="1200" dirty="0" err="1">
                <a:solidFill>
                  <a:prstClr val="black"/>
                </a:solidFill>
                <a:latin typeface="Bebas Neue" panose="020B0606020202050201" pitchFamily="34" charset="0"/>
                <a:ea typeface="+mn-ea"/>
              </a:rPr>
              <a:t>Análise</a:t>
            </a:r>
            <a:r>
              <a:rPr lang="en-US" sz="3600" kern="1200" dirty="0">
                <a:solidFill>
                  <a:prstClr val="black"/>
                </a:solidFill>
                <a:latin typeface="Bebas Neue" panose="020B0606020202050201" pitchFamily="34" charset="0"/>
                <a:ea typeface="+mn-ea"/>
              </a:rPr>
              <a:t> externa e interna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606020202050201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FD95871-740F-5223-7689-4F63655AD865}"/>
              </a:ext>
            </a:extLst>
          </p:cNvPr>
          <p:cNvSpPr/>
          <p:nvPr/>
        </p:nvSpPr>
        <p:spPr>
          <a:xfrm>
            <a:off x="1524000" y="0"/>
            <a:ext cx="9509760" cy="7147560"/>
          </a:xfrm>
          <a:custGeom>
            <a:avLst/>
            <a:gdLst>
              <a:gd name="connsiteX0" fmla="*/ 6896818 w 9144000"/>
              <a:gd name="connsiteY0" fmla="*/ 0 h 6840000"/>
              <a:gd name="connsiteX1" fmla="*/ 9144000 w 9144000"/>
              <a:gd name="connsiteY1" fmla="*/ 0 h 6840000"/>
              <a:gd name="connsiteX2" fmla="*/ 9144000 w 9144000"/>
              <a:gd name="connsiteY2" fmla="*/ 6840000 h 6840000"/>
              <a:gd name="connsiteX3" fmla="*/ 0 w 9144000"/>
              <a:gd name="connsiteY3" fmla="*/ 6840000 h 6840000"/>
              <a:gd name="connsiteX4" fmla="*/ 0 w 9144000"/>
              <a:gd name="connsiteY4" fmla="*/ 6563338 h 6840000"/>
              <a:gd name="connsiteX5" fmla="*/ 153367 w 9144000"/>
              <a:gd name="connsiteY5" fmla="*/ 6567053 h 6840000"/>
              <a:gd name="connsiteX6" fmla="*/ 6899560 w 9144000"/>
              <a:gd name="connsiteY6" fmla="*/ 103907 h 68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00" h="6840000">
                <a:moveTo>
                  <a:pt x="6896818" y="0"/>
                </a:moveTo>
                <a:lnTo>
                  <a:pt x="9144000" y="0"/>
                </a:lnTo>
                <a:lnTo>
                  <a:pt x="9144000" y="6840000"/>
                </a:lnTo>
                <a:lnTo>
                  <a:pt x="0" y="6840000"/>
                </a:lnTo>
                <a:lnTo>
                  <a:pt x="0" y="6563338"/>
                </a:lnTo>
                <a:lnTo>
                  <a:pt x="153367" y="6567053"/>
                </a:lnTo>
                <a:cubicBezTo>
                  <a:pt x="3879187" y="6567053"/>
                  <a:pt x="6899560" y="3673404"/>
                  <a:pt x="6899560" y="103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82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660B9D5-A5B3-E3E6-104C-AD24B069B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094C16-F087-A9E8-9F13-CB855964448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E51CD-0DFA-8B22-5AD3-C342253881C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9D6281-819A-F37D-2258-6927C011FA02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10EB42A-8746-CE69-02FA-75771791EF5F}"/>
              </a:ext>
            </a:extLst>
          </p:cNvPr>
          <p:cNvSpPr>
            <a:spLocks noGrp="1"/>
          </p:cNvSpPr>
          <p:nvPr>
            <p:ph type="body" idx="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ED9A0FB8-729F-83F0-22D6-E3A65B959B3A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432276"/>
      </p:ext>
    </p:extLst>
  </p:cSld>
  <p:clrMapOvr>
    <a:masterClrMapping/>
  </p:clrMapOvr>
</p:sld>
</file>

<file path=ppt/theme/theme1.xml><?xml version="1.0" encoding="utf-8"?>
<a:theme xmlns:a="http://schemas.openxmlformats.org/drawingml/2006/main" name="1_management">
  <a:themeElements>
    <a:clrScheme name="">
      <a:dk1>
        <a:srgbClr val="7B00E4"/>
      </a:dk1>
      <a:lt1>
        <a:srgbClr val="FFFFFF"/>
      </a:lt1>
      <a:dk2>
        <a:srgbClr val="500093"/>
      </a:dk2>
      <a:lt2>
        <a:srgbClr val="FAFD00"/>
      </a:lt2>
      <a:accent1>
        <a:srgbClr val="FC0128"/>
      </a:accent1>
      <a:accent2>
        <a:srgbClr val="FC0128"/>
      </a:accent2>
      <a:accent3>
        <a:srgbClr val="B3AAC8"/>
      </a:accent3>
      <a:accent4>
        <a:srgbClr val="DADADA"/>
      </a:accent4>
      <a:accent5>
        <a:srgbClr val="FDAAAC"/>
      </a:accent5>
      <a:accent6>
        <a:srgbClr val="E40123"/>
      </a:accent6>
      <a:hlink>
        <a:srgbClr val="FC0128"/>
      </a:hlink>
      <a:folHlink>
        <a:srgbClr val="7FFF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186</Words>
  <Application>Microsoft Office PowerPoint</Application>
  <PresentationFormat>Widescreen</PresentationFormat>
  <Paragraphs>171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Bebas Neue</vt:lpstr>
      <vt:lpstr>Bradley Hand ITC</vt:lpstr>
      <vt:lpstr>Calibri</vt:lpstr>
      <vt:lpstr>Calibri Light</vt:lpstr>
      <vt:lpstr>Times New Roman</vt:lpstr>
      <vt:lpstr>Verdana</vt:lpstr>
      <vt:lpstr>1_management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Dorval Mallmann</dc:creator>
  <cp:lastModifiedBy>Dorval Mallmann</cp:lastModifiedBy>
  <cp:revision>4</cp:revision>
  <dcterms:created xsi:type="dcterms:W3CDTF">2019-05-23T11:39:21Z</dcterms:created>
  <dcterms:modified xsi:type="dcterms:W3CDTF">2023-05-28T17:48:06Z</dcterms:modified>
</cp:coreProperties>
</file>