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7" r:id="rId4"/>
    <p:sldId id="294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</p:sldIdLst>
  <p:sldSz cx="11412538" cy="6840538"/>
  <p:notesSz cx="6858000" cy="9144000"/>
  <p:defaultTextStyle>
    <a:defPPr>
      <a:defRPr lang="pt-BR"/>
    </a:defPPr>
    <a:lvl1pPr marL="0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7301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74603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11904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49206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86507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23809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61110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98412" algn="l" defTabSz="107460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5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5925"/>
    <a:srgbClr val="323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3" autoAdjust="0"/>
  </p:normalViewPr>
  <p:slideViewPr>
    <p:cSldViewPr>
      <p:cViewPr varScale="1">
        <p:scale>
          <a:sx n="60" d="100"/>
          <a:sy n="60" d="100"/>
        </p:scale>
        <p:origin x="534" y="58"/>
      </p:cViewPr>
      <p:guideLst>
        <p:guide orient="horz" pos="2155"/>
        <p:guide pos="35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5941" y="2125005"/>
            <a:ext cx="9700657" cy="1466283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1881" y="3876305"/>
            <a:ext cx="7988778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7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4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1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49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86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23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61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98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274091" y="273944"/>
            <a:ext cx="2567822" cy="58366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0629" y="273944"/>
            <a:ext cx="7513254" cy="58366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1513" y="4395684"/>
            <a:ext cx="9700657" cy="1358607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1513" y="2899314"/>
            <a:ext cx="9700657" cy="149636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373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746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119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492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865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238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61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984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0626" y="1596127"/>
            <a:ext cx="5040538" cy="4514439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01374" y="1596127"/>
            <a:ext cx="5040538" cy="4514439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0627" y="1531208"/>
            <a:ext cx="5042520" cy="63813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7301" indent="0">
              <a:buNone/>
              <a:defRPr sz="2400" b="1"/>
            </a:lvl2pPr>
            <a:lvl3pPr marL="1074603" indent="0">
              <a:buNone/>
              <a:defRPr sz="2100" b="1"/>
            </a:lvl3pPr>
            <a:lvl4pPr marL="1611904" indent="0">
              <a:buNone/>
              <a:defRPr sz="1900" b="1"/>
            </a:lvl4pPr>
            <a:lvl5pPr marL="2149206" indent="0">
              <a:buNone/>
              <a:defRPr sz="1900" b="1"/>
            </a:lvl5pPr>
            <a:lvl6pPr marL="2686507" indent="0">
              <a:buNone/>
              <a:defRPr sz="1900" b="1"/>
            </a:lvl6pPr>
            <a:lvl7pPr marL="3223809" indent="0">
              <a:buNone/>
              <a:defRPr sz="1900" b="1"/>
            </a:lvl7pPr>
            <a:lvl8pPr marL="3761110" indent="0">
              <a:buNone/>
              <a:defRPr sz="1900" b="1"/>
            </a:lvl8pPr>
            <a:lvl9pPr marL="4298412" indent="0">
              <a:buNone/>
              <a:defRPr sz="1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0627" y="2169338"/>
            <a:ext cx="5042520" cy="39412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797414" y="1531208"/>
            <a:ext cx="5044500" cy="63813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37301" indent="0">
              <a:buNone/>
              <a:defRPr sz="2400" b="1"/>
            </a:lvl2pPr>
            <a:lvl3pPr marL="1074603" indent="0">
              <a:buNone/>
              <a:defRPr sz="2100" b="1"/>
            </a:lvl3pPr>
            <a:lvl4pPr marL="1611904" indent="0">
              <a:buNone/>
              <a:defRPr sz="1900" b="1"/>
            </a:lvl4pPr>
            <a:lvl5pPr marL="2149206" indent="0">
              <a:buNone/>
              <a:defRPr sz="1900" b="1"/>
            </a:lvl5pPr>
            <a:lvl6pPr marL="2686507" indent="0">
              <a:buNone/>
              <a:defRPr sz="1900" b="1"/>
            </a:lvl6pPr>
            <a:lvl7pPr marL="3223809" indent="0">
              <a:buNone/>
              <a:defRPr sz="1900" b="1"/>
            </a:lvl7pPr>
            <a:lvl8pPr marL="3761110" indent="0">
              <a:buNone/>
              <a:defRPr sz="1900" b="1"/>
            </a:lvl8pPr>
            <a:lvl9pPr marL="4298412" indent="0">
              <a:buNone/>
              <a:defRPr sz="19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797414" y="2169338"/>
            <a:ext cx="5044500" cy="39412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0630" y="272355"/>
            <a:ext cx="3754647" cy="115909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1985" y="272355"/>
            <a:ext cx="6379926" cy="5838210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70630" y="1431446"/>
            <a:ext cx="3754647" cy="4679118"/>
          </a:xfrm>
        </p:spPr>
        <p:txBody>
          <a:bodyPr/>
          <a:lstStyle>
            <a:lvl1pPr marL="0" indent="0">
              <a:buNone/>
              <a:defRPr sz="1600"/>
            </a:lvl1pPr>
            <a:lvl2pPr marL="537301" indent="0">
              <a:buNone/>
              <a:defRPr sz="1400"/>
            </a:lvl2pPr>
            <a:lvl3pPr marL="1074603" indent="0">
              <a:buNone/>
              <a:defRPr sz="1200"/>
            </a:lvl3pPr>
            <a:lvl4pPr marL="1611904" indent="0">
              <a:buNone/>
              <a:defRPr sz="1100"/>
            </a:lvl4pPr>
            <a:lvl5pPr marL="2149206" indent="0">
              <a:buNone/>
              <a:defRPr sz="1100"/>
            </a:lvl5pPr>
            <a:lvl6pPr marL="2686507" indent="0">
              <a:buNone/>
              <a:defRPr sz="1100"/>
            </a:lvl6pPr>
            <a:lvl7pPr marL="3223809" indent="0">
              <a:buNone/>
              <a:defRPr sz="1100"/>
            </a:lvl7pPr>
            <a:lvl8pPr marL="3761110" indent="0">
              <a:buNone/>
              <a:defRPr sz="1100"/>
            </a:lvl8pPr>
            <a:lvl9pPr marL="4298412" indent="0">
              <a:buNone/>
              <a:defRPr sz="1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6937" y="4788381"/>
            <a:ext cx="6847523" cy="56529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36937" y="611220"/>
            <a:ext cx="6847523" cy="4104323"/>
          </a:xfrm>
        </p:spPr>
        <p:txBody>
          <a:bodyPr/>
          <a:lstStyle>
            <a:lvl1pPr marL="0" indent="0">
              <a:buNone/>
              <a:defRPr sz="3800"/>
            </a:lvl1pPr>
            <a:lvl2pPr marL="537301" indent="0">
              <a:buNone/>
              <a:defRPr sz="3300"/>
            </a:lvl2pPr>
            <a:lvl3pPr marL="1074603" indent="0">
              <a:buNone/>
              <a:defRPr sz="2800"/>
            </a:lvl3pPr>
            <a:lvl4pPr marL="1611904" indent="0">
              <a:buNone/>
              <a:defRPr sz="2400"/>
            </a:lvl4pPr>
            <a:lvl5pPr marL="2149206" indent="0">
              <a:buNone/>
              <a:defRPr sz="2400"/>
            </a:lvl5pPr>
            <a:lvl6pPr marL="2686507" indent="0">
              <a:buNone/>
              <a:defRPr sz="2400"/>
            </a:lvl6pPr>
            <a:lvl7pPr marL="3223809" indent="0">
              <a:buNone/>
              <a:defRPr sz="2400"/>
            </a:lvl7pPr>
            <a:lvl8pPr marL="3761110" indent="0">
              <a:buNone/>
              <a:defRPr sz="2400"/>
            </a:lvl8pPr>
            <a:lvl9pPr marL="4298412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6937" y="5353675"/>
            <a:ext cx="6847523" cy="802813"/>
          </a:xfrm>
        </p:spPr>
        <p:txBody>
          <a:bodyPr/>
          <a:lstStyle>
            <a:lvl1pPr marL="0" indent="0">
              <a:buNone/>
              <a:defRPr sz="1600"/>
            </a:lvl1pPr>
            <a:lvl2pPr marL="537301" indent="0">
              <a:buNone/>
              <a:defRPr sz="1400"/>
            </a:lvl2pPr>
            <a:lvl3pPr marL="1074603" indent="0">
              <a:buNone/>
              <a:defRPr sz="1200"/>
            </a:lvl3pPr>
            <a:lvl4pPr marL="1611904" indent="0">
              <a:buNone/>
              <a:defRPr sz="1100"/>
            </a:lvl4pPr>
            <a:lvl5pPr marL="2149206" indent="0">
              <a:buNone/>
              <a:defRPr sz="1100"/>
            </a:lvl5pPr>
            <a:lvl6pPr marL="2686507" indent="0">
              <a:buNone/>
              <a:defRPr sz="1100"/>
            </a:lvl6pPr>
            <a:lvl7pPr marL="3223809" indent="0">
              <a:buNone/>
              <a:defRPr sz="1100"/>
            </a:lvl7pPr>
            <a:lvl8pPr marL="3761110" indent="0">
              <a:buNone/>
              <a:defRPr sz="1100"/>
            </a:lvl8pPr>
            <a:lvl9pPr marL="4298412" indent="0">
              <a:buNone/>
              <a:defRPr sz="11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70629" y="273944"/>
            <a:ext cx="10271284" cy="1140089"/>
          </a:xfrm>
          <a:prstGeom prst="rect">
            <a:avLst/>
          </a:prstGeom>
        </p:spPr>
        <p:txBody>
          <a:bodyPr vert="horz" lIns="107460" tIns="53730" rIns="107460" bIns="5373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70629" y="1596127"/>
            <a:ext cx="10271284" cy="4514439"/>
          </a:xfrm>
          <a:prstGeom prst="rect">
            <a:avLst/>
          </a:prstGeom>
        </p:spPr>
        <p:txBody>
          <a:bodyPr vert="horz" lIns="107460" tIns="53730" rIns="107460" bIns="5373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70629" y="6340171"/>
            <a:ext cx="2662926" cy="364195"/>
          </a:xfrm>
          <a:prstGeom prst="rect">
            <a:avLst/>
          </a:prstGeom>
        </p:spPr>
        <p:txBody>
          <a:bodyPr vert="horz" lIns="107460" tIns="53730" rIns="107460" bIns="5373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14FB-131D-406F-B1B1-4A5C3E424EA0}" type="datetimeFigureOut">
              <a:rPr lang="pt-BR" smtClean="0"/>
              <a:pPr/>
              <a:t>21/08/2014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899286" y="6340171"/>
            <a:ext cx="3613970" cy="364195"/>
          </a:xfrm>
          <a:prstGeom prst="rect">
            <a:avLst/>
          </a:prstGeom>
        </p:spPr>
        <p:txBody>
          <a:bodyPr vert="horz" lIns="107460" tIns="53730" rIns="107460" bIns="5373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178986" y="6340171"/>
            <a:ext cx="2662926" cy="364195"/>
          </a:xfrm>
          <a:prstGeom prst="rect">
            <a:avLst/>
          </a:prstGeom>
        </p:spPr>
        <p:txBody>
          <a:bodyPr vert="horz" lIns="107460" tIns="53730" rIns="107460" bIns="5373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5D8AF-D8A5-4D93-BD80-C56E3DD84D6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74603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2976" indent="-402976" algn="l" defTabSz="1074603" rtl="0" eaLnBrk="1" latinLnBrk="0" hangingPunct="1">
        <a:spcBef>
          <a:spcPct val="20000"/>
        </a:spcBef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73115" indent="-335813" algn="l" defTabSz="1074603" rtl="0" eaLnBrk="1" latinLnBrk="0" hangingPunct="1">
        <a:spcBef>
          <a:spcPct val="20000"/>
        </a:spcBef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43254" indent="-268651" algn="l" defTabSz="1074603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80555" indent="-268651" algn="l" defTabSz="1074603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7856" indent="-268651" algn="l" defTabSz="1074603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55158" indent="-268651" algn="l" defTabSz="107460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492459" indent="-268651" algn="l" defTabSz="107460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29761" indent="-268651" algn="l" defTabSz="107460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67062" indent="-268651" algn="l" defTabSz="107460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7301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4603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1904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9206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6507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23809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61110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8412" algn="l" defTabSz="107460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0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" y="0"/>
            <a:ext cx="11399394" cy="684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UNDO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99394" cy="68405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05939" y="424108"/>
            <a:ext cx="77867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485925"/>
                </a:solidFill>
                <a:latin typeface="Swis721 WGL4 BT" pitchFamily="34" charset="0"/>
              </a:rPr>
              <a:t>Descrição do escopo 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34369" y="1187896"/>
            <a:ext cx="7858181" cy="5770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Na  primeira etapa será aplicado o questionário de inserção do concluinte, realizando uma sensibilização com os alunos sobre a importância da avaliação, está etapa será realizada no máximo em três dias após o término da capacitação.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Serão questionados: Origem do aluno; Renda pessoal e familiar; Classificação socioeconômica e situação profissional antes do curso.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As demais etapas, serão realizadas depois de três, seis, doze e vinte e quatro meses depois da conclusão da capacitação,  através de ligação telefônica. 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 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Ao final de três ano, teremos o ciclo dos indicadores completo. </a:t>
            </a:r>
          </a:p>
          <a:p>
            <a:pPr algn="just">
              <a:lnSpc>
                <a:spcPct val="150000"/>
              </a:lnSpc>
            </a:pPr>
            <a:endParaRPr lang="pt-BR" sz="1800" dirty="0" smtClean="0">
              <a:latin typeface="Swis721 WGL4 BT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UNDO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99394" cy="68405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05939" y="424108"/>
            <a:ext cx="77867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485925"/>
                </a:solidFill>
                <a:latin typeface="Swis721 WGL4 BT" pitchFamily="34" charset="0"/>
              </a:rPr>
              <a:t>Entregas do Projeto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34369" y="1069380"/>
            <a:ext cx="7858181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Entrega da metodologia desenvolvida </a:t>
            </a:r>
          </a:p>
          <a:p>
            <a:pPr hangingPunct="0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Implantação da metodologia </a:t>
            </a:r>
          </a:p>
          <a:p>
            <a:pPr hangingPunct="0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Entrega dos indicadores</a:t>
            </a:r>
          </a:p>
          <a:p>
            <a:pPr hangingPunct="0">
              <a:lnSpc>
                <a:spcPct val="150000"/>
              </a:lnSpc>
            </a:pPr>
            <a:r>
              <a:rPr lang="en-US" sz="1800" dirty="0" smtClean="0">
                <a:latin typeface="Swis721 WGL4 BT" pitchFamily="34" charset="0"/>
              </a:rPr>
              <a:t>Plano de </a:t>
            </a:r>
            <a:r>
              <a:rPr lang="en-US" sz="1800" dirty="0" err="1" smtClean="0">
                <a:latin typeface="Swis721 WGL4 BT" pitchFamily="34" charset="0"/>
              </a:rPr>
              <a:t>ger.</a:t>
            </a:r>
            <a:r>
              <a:rPr lang="en-US" sz="1800" dirty="0" smtClean="0">
                <a:latin typeface="Swis721 WGL4 BT" pitchFamily="34" charset="0"/>
              </a:rPr>
              <a:t> do </a:t>
            </a:r>
            <a:r>
              <a:rPr lang="en-US" sz="1800" dirty="0" err="1" smtClean="0">
                <a:latin typeface="Swis721 WGL4 BT" pitchFamily="34" charset="0"/>
              </a:rPr>
              <a:t>projeto</a:t>
            </a:r>
            <a:endParaRPr lang="pt-BR" sz="1800" dirty="0" smtClean="0">
              <a:latin typeface="Swis721 WGL4 BT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 smtClean="0">
              <a:latin typeface="Swis721 WGL4 B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05939" y="3063079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485925"/>
                </a:solidFill>
                <a:latin typeface="Swis721 WGL4 BT" pitchFamily="34" charset="0"/>
              </a:rPr>
              <a:t>Exclusões do Projeto</a:t>
            </a:r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91493" y="3895649"/>
            <a:ext cx="1141253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effectLst/>
                <a:latin typeface="Swis721 WGL4 BT" pitchFamily="34" charset="0"/>
                <a:ea typeface="Times New Roman" pitchFamily="18" charset="0"/>
                <a:cs typeface="Verdana" pitchFamily="34" charset="0"/>
              </a:rPr>
              <a:t>Não serão definidas ações que serão desenvolvidas após a entrega dos indicadores.</a:t>
            </a:r>
            <a:endParaRPr kumimoji="0" lang="pt-BR" sz="1800" b="0" i="0" u="none" strike="noStrike" cap="none" normalizeH="0" baseline="0" dirty="0" smtClean="0">
              <a:ln>
                <a:noFill/>
              </a:ln>
              <a:effectLst/>
              <a:latin typeface="Swis721 WGL4 BT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effectLst/>
                <a:latin typeface="Swis721 WGL4 BT" pitchFamily="34" charset="0"/>
                <a:ea typeface="Times New Roman" pitchFamily="18" charset="0"/>
                <a:cs typeface="Verdana" pitchFamily="34" charset="0"/>
              </a:rPr>
              <a:t>Não faremos pesquisa em loco</a:t>
            </a:r>
            <a:endParaRPr kumimoji="0" lang="pt-BR" sz="1800" b="0" i="0" u="none" strike="noStrike" cap="none" normalizeH="0" baseline="0" dirty="0" smtClean="0">
              <a:ln>
                <a:noFill/>
              </a:ln>
              <a:effectLst/>
              <a:latin typeface="Swis721 WGL4 BT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effectLst/>
                <a:latin typeface="Swis721 WGL4 BT" pitchFamily="34" charset="0"/>
                <a:ea typeface="Times New Roman" pitchFamily="18" charset="0"/>
                <a:cs typeface="Verdana" pitchFamily="34" charset="0"/>
              </a:rPr>
              <a:t>Não faremos mais que a cadeia produtiva da soja (projeto piloto)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 dirty="0" smtClean="0">
                <a:ln>
                  <a:noFill/>
                </a:ln>
                <a:effectLst/>
                <a:latin typeface="Swis721 WGL4 BT" pitchFamily="34" charset="0"/>
                <a:ea typeface="Times New Roman" pitchFamily="18" charset="0"/>
                <a:cs typeface="Verdana" pitchFamily="34" charset="0"/>
              </a:rPr>
              <a:t>Não será feita a aquisição de software</a:t>
            </a:r>
            <a:r>
              <a:rPr kumimoji="0" lang="pt-BR" sz="1800" b="0" i="0" u="none" strike="noStrike" cap="none" normalizeH="0" baseline="0" dirty="0" smtClean="0">
                <a:ln>
                  <a:noFill/>
                </a:ln>
                <a:effectLst/>
                <a:latin typeface="Swis721 WGL4 BT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UNDO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99394" cy="68405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05939" y="424108"/>
            <a:ext cx="77867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485925"/>
                </a:solidFill>
                <a:latin typeface="Swis721 WGL4 BT" pitchFamily="34" charset="0"/>
              </a:rPr>
              <a:t>Restrições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34369" y="1277129"/>
            <a:ext cx="7858181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A pesquisa será feita somente com o público rural e no estado de Mato Grosso.</a:t>
            </a:r>
          </a:p>
          <a:p>
            <a:pPr hangingPunct="0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O orçamento será apenas de R$ 100 mil reais</a:t>
            </a:r>
          </a:p>
          <a:p>
            <a:pPr hangingPunct="0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O projeto deverá ser concluído em três anos</a:t>
            </a:r>
          </a:p>
          <a:p>
            <a:pPr hangingPunct="0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O software será o que já existe na instituição, apenas com melhorias.</a:t>
            </a:r>
          </a:p>
          <a:p>
            <a:pPr hangingPunct="0">
              <a:lnSpc>
                <a:spcPct val="150000"/>
              </a:lnSpc>
            </a:pPr>
            <a:endParaRPr lang="pt-BR" sz="1800" dirty="0" smtClean="0">
              <a:latin typeface="Swis721 WGL4 BT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 smtClean="0">
              <a:latin typeface="Swis721 WGL4 B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3205939" y="3488318"/>
            <a:ext cx="778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485925"/>
                </a:solidFill>
                <a:latin typeface="Swis721 WGL4 BT" pitchFamily="34" charset="0"/>
              </a:rPr>
              <a:t>Premissas</a:t>
            </a:r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223349" y="4215645"/>
            <a:ext cx="11412538" cy="1295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A participação de 80% dos alunos e 100% das empresas.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Demanda de treinamento da cadeia produtiva da soja. </a:t>
            </a: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Em um ano a metodologia deverá estar implantada </a:t>
            </a:r>
            <a:endParaRPr lang="pt-BR" sz="1800" dirty="0">
              <a:latin typeface="Swis721 WGL4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UNDO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99394" cy="6840538"/>
          </a:xfrm>
          <a:prstGeom prst="rect">
            <a:avLst/>
          </a:prstGeom>
        </p:spPr>
      </p:pic>
      <p:pic>
        <p:nvPicPr>
          <p:cNvPr id="7" name="Imagem 6" descr="E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733" y="-6154"/>
            <a:ext cx="10415037" cy="6954815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348815" y="170263"/>
            <a:ext cx="77867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485925"/>
                </a:solidFill>
                <a:latin typeface="Swis721 WGL4 BT" pitchFamily="34" charset="0"/>
              </a:rPr>
              <a:t>EAP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UNDO 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" y="0"/>
            <a:ext cx="11399394" cy="68405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2420121" y="1562881"/>
            <a:ext cx="7786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323E1A"/>
                </a:solidFill>
                <a:latin typeface="Swis721 WGL4 BT" pitchFamily="34" charset="0"/>
              </a:rPr>
              <a:t>Projeto </a:t>
            </a:r>
          </a:p>
          <a:p>
            <a:r>
              <a:rPr lang="pt-BR" sz="3600" b="1" dirty="0" smtClean="0">
                <a:solidFill>
                  <a:srgbClr val="323E1A"/>
                </a:solidFill>
                <a:latin typeface="Swis721 WGL4 BT" pitchFamily="34" charset="0"/>
              </a:rPr>
              <a:t>Avaliação de Egressos </a:t>
            </a:r>
          </a:p>
          <a:p>
            <a:r>
              <a:rPr lang="pt-BR" sz="3600" b="1" dirty="0" smtClean="0">
                <a:solidFill>
                  <a:srgbClr val="323E1A"/>
                </a:solidFill>
                <a:latin typeface="Swis721 WGL4 BT" pitchFamily="34" charset="0"/>
              </a:rPr>
              <a:t>do </a:t>
            </a:r>
            <a:r>
              <a:rPr lang="pt-BR" sz="3600" b="1" dirty="0" err="1" smtClean="0">
                <a:solidFill>
                  <a:srgbClr val="323E1A"/>
                </a:solidFill>
                <a:latin typeface="Swis721 WGL4 BT" pitchFamily="34" charset="0"/>
              </a:rPr>
              <a:t>Senar</a:t>
            </a:r>
            <a:r>
              <a:rPr lang="pt-BR" sz="3600" b="1" dirty="0" smtClean="0">
                <a:solidFill>
                  <a:srgbClr val="323E1A"/>
                </a:solidFill>
                <a:latin typeface="Swis721 WGL4 BT" pitchFamily="34" charset="0"/>
              </a:rPr>
              <a:t> MT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  <a:p>
            <a:pPr algn="r"/>
            <a:r>
              <a:rPr lang="pt-BR" sz="2000" dirty="0" smtClean="0">
                <a:solidFill>
                  <a:srgbClr val="323E1A"/>
                </a:solidFill>
                <a:latin typeface="Swis721 WGL4 BT" pitchFamily="34" charset="0"/>
              </a:rPr>
              <a:t>		</a:t>
            </a:r>
          </a:p>
          <a:p>
            <a:pPr algn="r"/>
            <a:r>
              <a:rPr lang="pt-BR" sz="2000" dirty="0" smtClean="0">
                <a:solidFill>
                  <a:srgbClr val="323E1A"/>
                </a:solidFill>
                <a:latin typeface="Swis721 WGL4 BT" pitchFamily="34" charset="0"/>
              </a:rPr>
              <a:t>				</a:t>
            </a:r>
            <a:r>
              <a:rPr lang="pt-BR" sz="1600" dirty="0" smtClean="0">
                <a:latin typeface="SimSun-ExtB" pitchFamily="49" charset="-122"/>
                <a:ea typeface="SimSun-ExtB" pitchFamily="49" charset="-122"/>
              </a:rPr>
              <a:t>.</a:t>
            </a:r>
            <a:endParaRPr lang="pt-BR" sz="1600" dirty="0">
              <a:latin typeface="SimSun-ExtB" pitchFamily="49" charset="-122"/>
              <a:ea typeface="SimSun-ExtB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" y="0"/>
            <a:ext cx="11399394" cy="684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UNDO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99394" cy="68405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05939" y="424108"/>
            <a:ext cx="77867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323E1A"/>
                </a:solidFill>
                <a:latin typeface="Swis721 WGL4 BT" pitchFamily="34" charset="0"/>
              </a:rPr>
              <a:t>Justificativa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277246" y="1123522"/>
            <a:ext cx="771530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wis721 WGL4 BT" pitchFamily="34" charset="0"/>
                <a:ea typeface="Times New Roman" pitchFamily="18" charset="0"/>
                <a:cs typeface="Verdana" pitchFamily="34" charset="0"/>
              </a:rPr>
              <a:t>O monitoramento dos treinamentos e qualificações oferecidos pela instituição promoverá indicadores que possibilitarão a melhoria contínua e eficácia, o alcance social, e a satisfação dos clientes da educação profissional, além disso, darão visibilidade à institucional e prestação de contas à sociedade com senso de responsabilidade.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wis721 WGL4 BT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wis721 WGL4 BT" pitchFamily="34" charset="0"/>
                <a:ea typeface="Times New Roman" pitchFamily="18" charset="0"/>
                <a:cs typeface="Verdana" pitchFamily="34" charset="0"/>
              </a:rPr>
              <a:t>Os indicadores obtidos subsidiarão a tomada de decisão estratégica.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wis721 WGL4 BT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UNDO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99394" cy="68405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05939" y="424108"/>
            <a:ext cx="77867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323E1A"/>
                </a:solidFill>
                <a:latin typeface="Swis721 WGL4 BT" pitchFamily="34" charset="0"/>
              </a:rPr>
              <a:t>Descrição do Projeto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277246" y="1367203"/>
            <a:ext cx="7715304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>
                <a:latin typeface="Swis721 WGL4 BT" pitchFamily="34" charset="0"/>
              </a:rPr>
              <a:t>Avaliar a qualidade, empregabilidade, índice de satisfação da empresa que capacitou seus funcionários e benefícios que a capacitação trouxe para o empregado e empregador. Trazendo assim resultados para avaliar a eficácia dos treinamentos e capacitação do </a:t>
            </a:r>
            <a:r>
              <a:rPr lang="pt-BR" sz="2000" dirty="0" err="1" smtClean="0">
                <a:latin typeface="Swis721 WGL4 BT" pitchFamily="34" charset="0"/>
              </a:rPr>
              <a:t>Senar</a:t>
            </a:r>
            <a:r>
              <a:rPr lang="pt-BR" sz="2000" dirty="0" smtClean="0">
                <a:latin typeface="Swis721 WGL4 BT" pitchFamily="34" charset="0"/>
              </a:rPr>
              <a:t> MT.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UNDO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99394" cy="68405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05939" y="424108"/>
            <a:ext cx="778674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323E1A"/>
                </a:solidFill>
                <a:latin typeface="Swis721 WGL4 BT" pitchFamily="34" charset="0"/>
              </a:rPr>
              <a:t>Objetivos Específicos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277246" y="1267176"/>
            <a:ext cx="771530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 smtClean="0">
                <a:latin typeface="Swis721 WGL4 BT" pitchFamily="34" charset="0"/>
              </a:rPr>
              <a:t>Desenvolver e Implantar em 100% a metodologia de avaliação com ex-alunos do </a:t>
            </a:r>
            <a:r>
              <a:rPr lang="pt-BR" sz="2000" dirty="0" err="1" smtClean="0">
                <a:latin typeface="Swis721 WGL4 BT" pitchFamily="34" charset="0"/>
              </a:rPr>
              <a:t>Senar</a:t>
            </a:r>
            <a:r>
              <a:rPr lang="pt-BR" sz="2000" dirty="0" smtClean="0">
                <a:latin typeface="Swis721 WGL4 BT" pitchFamily="34" charset="0"/>
              </a:rPr>
              <a:t> MT, em um ano. </a:t>
            </a:r>
            <a:endParaRPr lang="pt-BR" sz="2000" dirty="0">
              <a:latin typeface="Swis721 WGL4 BT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2000" dirty="0" smtClean="0">
              <a:latin typeface="Swis721 WGL4 BT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Swis721 WGL4 BT" pitchFamily="34" charset="0"/>
              </a:rPr>
              <a:t>A</a:t>
            </a:r>
            <a:r>
              <a:rPr lang="pt-BR" sz="2000" dirty="0" smtClean="0">
                <a:latin typeface="Swis721 WGL4 BT" pitchFamily="34" charset="0"/>
              </a:rPr>
              <a:t>companhar o desempenho dos ex-alunos, da cadeia produtiva da soja, durante dois anos, através de pesquisa quantitativa e qualitativa por contato </a:t>
            </a:r>
            <a:r>
              <a:rPr lang="pt-BR" sz="2000" dirty="0">
                <a:latin typeface="Swis721 WGL4 BT" pitchFamily="34" charset="0"/>
              </a:rPr>
              <a:t>telefônico, com 80% dos egressos dos </a:t>
            </a:r>
            <a:r>
              <a:rPr lang="pt-BR" sz="2000" dirty="0" smtClean="0">
                <a:latin typeface="Swis721 WGL4 BT" pitchFamily="34" charset="0"/>
              </a:rPr>
              <a:t>cursos, em 3, 6 , 12 e 24 meses,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" y="0"/>
            <a:ext cx="11399394" cy="684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72" y="0"/>
            <a:ext cx="11399394" cy="68405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FUNDO 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399394" cy="6840538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205939" y="424108"/>
            <a:ext cx="778674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 smtClean="0">
                <a:solidFill>
                  <a:srgbClr val="485925"/>
                </a:solidFill>
                <a:latin typeface="Swis721 WGL4 BT" pitchFamily="34" charset="0"/>
              </a:rPr>
              <a:t>Descrição do escopo </a:t>
            </a:r>
          </a:p>
          <a:p>
            <a:endParaRPr lang="pt-BR" sz="1600" dirty="0" smtClean="0">
              <a:solidFill>
                <a:srgbClr val="323E1A"/>
              </a:solidFill>
              <a:latin typeface="Swis721 WGL4 BT" pitchFamily="34" charset="0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134369" y="490862"/>
            <a:ext cx="7858181" cy="6324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1 </a:t>
            </a:r>
            <a:r>
              <a:rPr lang="pt-BR" sz="1800" dirty="0">
                <a:latin typeface="Swis721 WGL4 BT" pitchFamily="34" charset="0"/>
              </a:rPr>
              <a:t>- Etapa -  Desenvolver 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Na primeira etapa do projeto será desenvolvida a metodologia para a avaliação dos ex-alunos e das empresas rurais. Nesta etapa será identificado o universo e a amostragem da pesquisa, os questionários para cada tipo de público, o fluxo e os responsáveis por cada processo de coleta de dados e a implantação d dos questionários. </a:t>
            </a:r>
          </a:p>
          <a:p>
            <a:pPr>
              <a:lnSpc>
                <a:spcPct val="150000"/>
              </a:lnSpc>
            </a:pPr>
            <a:endParaRPr lang="pt-BR" sz="1800" dirty="0" smtClean="0">
              <a:latin typeface="Swis721 WGL4 BT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 </a:t>
            </a:r>
            <a:r>
              <a:rPr lang="pt-BR" sz="1800" dirty="0">
                <a:latin typeface="Swis721 WGL4 BT" pitchFamily="34" charset="0"/>
              </a:rPr>
              <a:t>2 – Etapa - Implantar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Na segunda etapa será implantada a metodologia criada, capacitar equipe de trabalho, informar os envolvidos no processo</a:t>
            </a:r>
          </a:p>
          <a:p>
            <a:pPr algn="just">
              <a:lnSpc>
                <a:spcPct val="150000"/>
              </a:lnSpc>
            </a:pPr>
            <a:endParaRPr lang="pt-BR" sz="1800" dirty="0">
              <a:latin typeface="Swis721 WGL4 BT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 </a:t>
            </a:r>
            <a:r>
              <a:rPr lang="pt-BR" sz="1800" dirty="0">
                <a:latin typeface="Swis721 WGL4 BT" pitchFamily="34" charset="0"/>
              </a:rPr>
              <a:t>3 – Etapa  - Aplicação  do </a:t>
            </a:r>
            <a:r>
              <a:rPr lang="pt-BR" sz="1800" dirty="0" smtClean="0">
                <a:latin typeface="Swis721 WGL4 BT" pitchFamily="34" charset="0"/>
              </a:rPr>
              <a:t>Piloto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Na terceira etapa trabalharemos o projeto piloto, treinamentos e qualificações da cadeia produtiva da soja.</a:t>
            </a: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latin typeface="Swis721 WGL4 BT" pitchFamily="34" charset="0"/>
              </a:rPr>
              <a:t>O contato com empregado e empregador será realizado em 5 etapas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449</Words>
  <Application>Microsoft Office PowerPoint</Application>
  <PresentationFormat>Personalizar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SimSun-ExtB</vt:lpstr>
      <vt:lpstr>Arial</vt:lpstr>
      <vt:lpstr>Calibri</vt:lpstr>
      <vt:lpstr>Swis721 WGL4 BT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SENARMT | João Márcio Querubin de Oliveira</dc:creator>
  <cp:lastModifiedBy>Mauro Sotille</cp:lastModifiedBy>
  <cp:revision>60</cp:revision>
  <dcterms:created xsi:type="dcterms:W3CDTF">2014-07-30T17:48:59Z</dcterms:created>
  <dcterms:modified xsi:type="dcterms:W3CDTF">2014-08-21T14:41:32Z</dcterms:modified>
</cp:coreProperties>
</file>