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34" r:id="rId4"/>
    <p:sldId id="338" r:id="rId5"/>
    <p:sldId id="337" r:id="rId6"/>
    <p:sldId id="342" r:id="rId7"/>
    <p:sldId id="343" r:id="rId8"/>
    <p:sldId id="333" r:id="rId9"/>
    <p:sldId id="336" r:id="rId10"/>
    <p:sldId id="267" r:id="rId11"/>
    <p:sldId id="340" r:id="rId12"/>
    <p:sldId id="341" r:id="rId13"/>
  </p:sldIdLst>
  <p:sldSz cx="12192000" cy="6858000"/>
  <p:notesSz cx="9928225" cy="679767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264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0901" y="1253871"/>
            <a:ext cx="7550196" cy="70241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DF6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88952" cy="6856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3153155"/>
            <a:ext cx="7620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045" y="1140078"/>
            <a:ext cx="9439909" cy="12490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34411"/>
            <a:ext cx="9443211" cy="21953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116" y="627887"/>
            <a:ext cx="9931908" cy="4373880"/>
          </a:xfrm>
          <a:custGeom>
            <a:avLst/>
            <a:gdLst/>
            <a:ahLst/>
            <a:cxnLst/>
            <a:rect l="l" t="t" r="r" b="b"/>
            <a:pathLst>
              <a:path w="9931908" h="4373880">
                <a:moveTo>
                  <a:pt x="0" y="4373880"/>
                </a:moveTo>
                <a:lnTo>
                  <a:pt x="9931908" y="4373880"/>
                </a:lnTo>
                <a:lnTo>
                  <a:pt x="9931908" y="0"/>
                </a:lnTo>
                <a:lnTo>
                  <a:pt x="0" y="0"/>
                </a:lnTo>
                <a:lnTo>
                  <a:pt x="0" y="437388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467600" y="3636645"/>
            <a:ext cx="4114800" cy="146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7185" marR="12700" indent="-325120"/>
            <a:r>
              <a:rPr lang="pt-BR" sz="4400" spc="10" dirty="0">
                <a:solidFill>
                  <a:srgbClr val="373435"/>
                </a:solidFill>
                <a:latin typeface="Eras Medium ITC"/>
                <a:cs typeface="Eras Medium ITC"/>
              </a:rPr>
              <a:t>Projeto IAP001-</a:t>
            </a:r>
          </a:p>
          <a:p>
            <a:pPr marL="337185" marR="12700" indent="-325120" algn="ctr"/>
            <a:r>
              <a:rPr lang="pt-BR" sz="2400" b="1" spc="10" dirty="0">
                <a:solidFill>
                  <a:srgbClr val="373435"/>
                </a:solidFill>
                <a:latin typeface="Eras Medium ITC"/>
                <a:cs typeface="Eras Medium ITC"/>
              </a:rPr>
              <a:t>Implemento Agrícola</a:t>
            </a:r>
            <a:endParaRPr sz="2400" b="1" dirty="0">
              <a:latin typeface="Eras Medium ITC"/>
              <a:cs typeface="Eras Medium ITC"/>
            </a:endParaRPr>
          </a:p>
        </p:txBody>
      </p:sp>
      <p:pic>
        <p:nvPicPr>
          <p:cNvPr id="1026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9516" y="707622"/>
            <a:ext cx="8534400" cy="1249023"/>
          </a:xfrm>
          <a:prstGeom prst="rect">
            <a:avLst/>
          </a:prstGeom>
        </p:spPr>
        <p:txBody>
          <a:bodyPr vert="horz" wrap="square" lIns="0" tIns="354203" rIns="0" bIns="0" rtlCol="0">
            <a:noAutofit/>
          </a:bodyPr>
          <a:lstStyle/>
          <a:p>
            <a:pPr marL="185420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Declaração do Escopo EXCLUSÕES</a:t>
            </a:r>
            <a:endParaRPr sz="4400" b="1" dirty="0">
              <a:solidFill>
                <a:srgbClr val="252525"/>
              </a:solidFill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1200" y="2761995"/>
            <a:ext cx="5638800" cy="25749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04900" marR="1270" indent="-342900">
              <a:lnSpc>
                <a:spcPct val="100000"/>
              </a:lnSpc>
              <a:buClr>
                <a:srgbClr val="FFC908"/>
              </a:buClr>
              <a:buSzPct val="115000"/>
              <a:buFont typeface="Arial" panose="020B0604020202020204" pitchFamily="34" charset="0"/>
              <a:buChar char="•"/>
              <a:tabLst>
                <a:tab pos="342265" algn="l"/>
                <a:tab pos="1104900" algn="l"/>
              </a:tabLst>
            </a:pPr>
            <a:endParaRPr sz="2800" b="1" dirty="0">
              <a:solidFill>
                <a:srgbClr val="FF0000"/>
              </a:solidFill>
              <a:latin typeface="Garamond"/>
              <a:cs typeface="Garamon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95400" y="2590800"/>
            <a:ext cx="96012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24066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Não faz parte do projeto o marketing e vendas do produto</a:t>
            </a:r>
            <a:r>
              <a:rPr lang="pt-BR" sz="2800" b="1" dirty="0">
                <a:solidFill>
                  <a:srgbClr val="252525"/>
                </a:solidFill>
                <a:latin typeface="Garamond"/>
                <a:cs typeface="Garamond"/>
              </a:rPr>
              <a:t>;</a:t>
            </a:r>
          </a:p>
          <a:p>
            <a:pPr marL="469265" marR="24066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pt-BR" b="1" dirty="0">
              <a:solidFill>
                <a:srgbClr val="252525"/>
              </a:solidFill>
              <a:latin typeface="Garamond"/>
              <a:cs typeface="Garamond"/>
            </a:endParaRPr>
          </a:p>
          <a:p>
            <a:pPr marL="469265" marR="240665" lvl="0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Aquisição de qualquer item relacionado a manufatura do equipamento</a:t>
            </a:r>
            <a:r>
              <a:rPr lang="pt-BR" sz="3200" b="1" dirty="0">
                <a:solidFill>
                  <a:srgbClr val="252525"/>
                </a:solidFill>
                <a:latin typeface="Garamond"/>
                <a:cs typeface="Garamond"/>
              </a:rPr>
              <a:t>;</a:t>
            </a:r>
          </a:p>
          <a:p>
            <a:pPr marL="469265" marR="240665" lvl="0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pt-BR" b="1" dirty="0">
              <a:solidFill>
                <a:srgbClr val="252525"/>
              </a:solidFill>
              <a:latin typeface="Garamond"/>
              <a:cs typeface="Garamond"/>
            </a:endParaRPr>
          </a:p>
          <a:p>
            <a:pPr marL="469265" marR="240665" lvl="0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Contratação de mão de obra para execução do projeto</a:t>
            </a:r>
            <a:r>
              <a:rPr lang="pt-BR" sz="2800" b="1" dirty="0">
                <a:solidFill>
                  <a:srgbClr val="252525"/>
                </a:solidFill>
                <a:latin typeface="Garamond"/>
                <a:cs typeface="Garamond"/>
              </a:rPr>
              <a:t>;</a:t>
            </a:r>
          </a:p>
          <a:p>
            <a:pPr marL="469265" marR="240665" lvl="0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pt-BR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265" marR="240665" lvl="0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Gerenciamento do fluxo de processo da linha fabril</a:t>
            </a:r>
            <a:r>
              <a:rPr lang="pt-BR" sz="2800" b="1" dirty="0">
                <a:solidFill>
                  <a:srgbClr val="252525"/>
                </a:solidFill>
                <a:latin typeface="Garamond"/>
                <a:cs typeface="Garamond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048000"/>
            <a:ext cx="7610476" cy="309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efcosta\Desktop\IAP-001-Correta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" y="638864"/>
            <a:ext cx="9182100" cy="2350892"/>
          </a:xfrm>
          <a:prstGeom prst="rect">
            <a:avLst/>
          </a:prstGeom>
          <a:noFill/>
        </p:spPr>
      </p:pic>
      <p:sp>
        <p:nvSpPr>
          <p:cNvPr id="5" name="object 5"/>
          <p:cNvSpPr/>
          <p:nvPr/>
        </p:nvSpPr>
        <p:spPr>
          <a:xfrm>
            <a:off x="1524000" y="3048000"/>
            <a:ext cx="8958072" cy="3124200"/>
          </a:xfrm>
          <a:custGeom>
            <a:avLst/>
            <a:gdLst/>
            <a:ahLst/>
            <a:cxnLst/>
            <a:rect l="l" t="t" r="r" b="b"/>
            <a:pathLst>
              <a:path w="9435084" h="3084576">
                <a:moveTo>
                  <a:pt x="0" y="514095"/>
                </a:moveTo>
                <a:lnTo>
                  <a:pt x="1703" y="471926"/>
                </a:lnTo>
                <a:lnTo>
                  <a:pt x="6727" y="430696"/>
                </a:lnTo>
                <a:lnTo>
                  <a:pt x="14938" y="390538"/>
                </a:lnTo>
                <a:lnTo>
                  <a:pt x="26204" y="351584"/>
                </a:lnTo>
                <a:lnTo>
                  <a:pt x="40393" y="313967"/>
                </a:lnTo>
                <a:lnTo>
                  <a:pt x="57374" y="277819"/>
                </a:lnTo>
                <a:lnTo>
                  <a:pt x="77012" y="243272"/>
                </a:lnTo>
                <a:lnTo>
                  <a:pt x="99177" y="210458"/>
                </a:lnTo>
                <a:lnTo>
                  <a:pt x="123737" y="179509"/>
                </a:lnTo>
                <a:lnTo>
                  <a:pt x="150558" y="150558"/>
                </a:lnTo>
                <a:lnTo>
                  <a:pt x="179509" y="123737"/>
                </a:lnTo>
                <a:lnTo>
                  <a:pt x="210458" y="99177"/>
                </a:lnTo>
                <a:lnTo>
                  <a:pt x="243272" y="77012"/>
                </a:lnTo>
                <a:lnTo>
                  <a:pt x="277819" y="57374"/>
                </a:lnTo>
                <a:lnTo>
                  <a:pt x="313967" y="40393"/>
                </a:lnTo>
                <a:lnTo>
                  <a:pt x="351584" y="26204"/>
                </a:lnTo>
                <a:lnTo>
                  <a:pt x="390538" y="14938"/>
                </a:lnTo>
                <a:lnTo>
                  <a:pt x="430696" y="6727"/>
                </a:lnTo>
                <a:lnTo>
                  <a:pt x="471926" y="1703"/>
                </a:lnTo>
                <a:lnTo>
                  <a:pt x="514095" y="0"/>
                </a:lnTo>
                <a:lnTo>
                  <a:pt x="8920988" y="0"/>
                </a:lnTo>
                <a:lnTo>
                  <a:pt x="8963157" y="1703"/>
                </a:lnTo>
                <a:lnTo>
                  <a:pt x="9004387" y="6727"/>
                </a:lnTo>
                <a:lnTo>
                  <a:pt x="9044545" y="14938"/>
                </a:lnTo>
                <a:lnTo>
                  <a:pt x="9083499" y="26204"/>
                </a:lnTo>
                <a:lnTo>
                  <a:pt x="9121116" y="40393"/>
                </a:lnTo>
                <a:lnTo>
                  <a:pt x="9157264" y="57374"/>
                </a:lnTo>
                <a:lnTo>
                  <a:pt x="9191811" y="77012"/>
                </a:lnTo>
                <a:lnTo>
                  <a:pt x="9224625" y="99177"/>
                </a:lnTo>
                <a:lnTo>
                  <a:pt x="9255574" y="123737"/>
                </a:lnTo>
                <a:lnTo>
                  <a:pt x="9284525" y="150558"/>
                </a:lnTo>
                <a:lnTo>
                  <a:pt x="9311346" y="179509"/>
                </a:lnTo>
                <a:lnTo>
                  <a:pt x="9335906" y="210458"/>
                </a:lnTo>
                <a:lnTo>
                  <a:pt x="9358071" y="243272"/>
                </a:lnTo>
                <a:lnTo>
                  <a:pt x="9377709" y="277819"/>
                </a:lnTo>
                <a:lnTo>
                  <a:pt x="9394690" y="313967"/>
                </a:lnTo>
                <a:lnTo>
                  <a:pt x="9408879" y="351584"/>
                </a:lnTo>
                <a:lnTo>
                  <a:pt x="9420145" y="390538"/>
                </a:lnTo>
                <a:lnTo>
                  <a:pt x="9428356" y="430696"/>
                </a:lnTo>
                <a:lnTo>
                  <a:pt x="9433380" y="471926"/>
                </a:lnTo>
                <a:lnTo>
                  <a:pt x="9435084" y="514095"/>
                </a:lnTo>
                <a:lnTo>
                  <a:pt x="9435084" y="2570479"/>
                </a:lnTo>
                <a:lnTo>
                  <a:pt x="9433380" y="2612643"/>
                </a:lnTo>
                <a:lnTo>
                  <a:pt x="9428356" y="2653867"/>
                </a:lnTo>
                <a:lnTo>
                  <a:pt x="9420145" y="2694021"/>
                </a:lnTo>
                <a:lnTo>
                  <a:pt x="9408879" y="2732971"/>
                </a:lnTo>
                <a:lnTo>
                  <a:pt x="9394690" y="2770586"/>
                </a:lnTo>
                <a:lnTo>
                  <a:pt x="9377709" y="2806733"/>
                </a:lnTo>
                <a:lnTo>
                  <a:pt x="9358071" y="2841281"/>
                </a:lnTo>
                <a:lnTo>
                  <a:pt x="9335906" y="2874095"/>
                </a:lnTo>
                <a:lnTo>
                  <a:pt x="9311346" y="2905045"/>
                </a:lnTo>
                <a:lnTo>
                  <a:pt x="9284525" y="2933998"/>
                </a:lnTo>
                <a:lnTo>
                  <a:pt x="9255574" y="2960821"/>
                </a:lnTo>
                <a:lnTo>
                  <a:pt x="9224625" y="2985383"/>
                </a:lnTo>
                <a:lnTo>
                  <a:pt x="9191811" y="3007551"/>
                </a:lnTo>
                <a:lnTo>
                  <a:pt x="9157264" y="3027192"/>
                </a:lnTo>
                <a:lnTo>
                  <a:pt x="9121116" y="3044174"/>
                </a:lnTo>
                <a:lnTo>
                  <a:pt x="9083499" y="3058366"/>
                </a:lnTo>
                <a:lnTo>
                  <a:pt x="9044545" y="3069634"/>
                </a:lnTo>
                <a:lnTo>
                  <a:pt x="9004387" y="3077847"/>
                </a:lnTo>
                <a:lnTo>
                  <a:pt x="8963157" y="3082871"/>
                </a:lnTo>
                <a:lnTo>
                  <a:pt x="8920988" y="3084576"/>
                </a:lnTo>
                <a:lnTo>
                  <a:pt x="514095" y="3084576"/>
                </a:lnTo>
                <a:lnTo>
                  <a:pt x="471926" y="3082871"/>
                </a:lnTo>
                <a:lnTo>
                  <a:pt x="430696" y="3077847"/>
                </a:lnTo>
                <a:lnTo>
                  <a:pt x="390538" y="3069634"/>
                </a:lnTo>
                <a:lnTo>
                  <a:pt x="351584" y="3058366"/>
                </a:lnTo>
                <a:lnTo>
                  <a:pt x="313967" y="3044174"/>
                </a:lnTo>
                <a:lnTo>
                  <a:pt x="277819" y="3027192"/>
                </a:lnTo>
                <a:lnTo>
                  <a:pt x="243272" y="3007551"/>
                </a:lnTo>
                <a:lnTo>
                  <a:pt x="210458" y="2985383"/>
                </a:lnTo>
                <a:lnTo>
                  <a:pt x="179509" y="2960821"/>
                </a:lnTo>
                <a:lnTo>
                  <a:pt x="150558" y="2933998"/>
                </a:lnTo>
                <a:lnTo>
                  <a:pt x="123737" y="2905045"/>
                </a:lnTo>
                <a:lnTo>
                  <a:pt x="99177" y="2874095"/>
                </a:lnTo>
                <a:lnTo>
                  <a:pt x="77012" y="2841281"/>
                </a:lnTo>
                <a:lnTo>
                  <a:pt x="57374" y="2806733"/>
                </a:lnTo>
                <a:lnTo>
                  <a:pt x="40393" y="2770586"/>
                </a:lnTo>
                <a:lnTo>
                  <a:pt x="26204" y="2732971"/>
                </a:lnTo>
                <a:lnTo>
                  <a:pt x="14938" y="2694021"/>
                </a:lnTo>
                <a:lnTo>
                  <a:pt x="6727" y="2653867"/>
                </a:lnTo>
                <a:lnTo>
                  <a:pt x="1703" y="2612643"/>
                </a:lnTo>
                <a:lnTo>
                  <a:pt x="0" y="2570479"/>
                </a:lnTo>
                <a:lnTo>
                  <a:pt x="0" y="514095"/>
                </a:lnTo>
                <a:close/>
              </a:path>
            </a:pathLst>
          </a:custGeom>
          <a:ln w="28955">
            <a:solidFill>
              <a:srgbClr val="FFC90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979932"/>
            <a:ext cx="5715000" cy="1915668"/>
          </a:xfrm>
          <a:custGeom>
            <a:avLst/>
            <a:gdLst/>
            <a:ahLst/>
            <a:cxnLst/>
            <a:rect l="l" t="t" r="r" b="b"/>
            <a:pathLst>
              <a:path w="4974335" h="1711452">
                <a:moveTo>
                  <a:pt x="0" y="285241"/>
                </a:moveTo>
                <a:lnTo>
                  <a:pt x="3733" y="238987"/>
                </a:lnTo>
                <a:lnTo>
                  <a:pt x="14542" y="195104"/>
                </a:lnTo>
                <a:lnTo>
                  <a:pt x="31838" y="154181"/>
                </a:lnTo>
                <a:lnTo>
                  <a:pt x="55036" y="116805"/>
                </a:lnTo>
                <a:lnTo>
                  <a:pt x="83546" y="83565"/>
                </a:lnTo>
                <a:lnTo>
                  <a:pt x="116783" y="55050"/>
                </a:lnTo>
                <a:lnTo>
                  <a:pt x="154158" y="31848"/>
                </a:lnTo>
                <a:lnTo>
                  <a:pt x="195085" y="14547"/>
                </a:lnTo>
                <a:lnTo>
                  <a:pt x="238975" y="3734"/>
                </a:lnTo>
                <a:lnTo>
                  <a:pt x="285242" y="0"/>
                </a:lnTo>
                <a:lnTo>
                  <a:pt x="4689094" y="0"/>
                </a:lnTo>
                <a:lnTo>
                  <a:pt x="4735348" y="3734"/>
                </a:lnTo>
                <a:lnTo>
                  <a:pt x="4779231" y="14547"/>
                </a:lnTo>
                <a:lnTo>
                  <a:pt x="4820154" y="31848"/>
                </a:lnTo>
                <a:lnTo>
                  <a:pt x="4857530" y="55050"/>
                </a:lnTo>
                <a:lnTo>
                  <a:pt x="4890769" y="83565"/>
                </a:lnTo>
                <a:lnTo>
                  <a:pt x="4919285" y="116805"/>
                </a:lnTo>
                <a:lnTo>
                  <a:pt x="4942487" y="154181"/>
                </a:lnTo>
                <a:lnTo>
                  <a:pt x="4959788" y="195104"/>
                </a:lnTo>
                <a:lnTo>
                  <a:pt x="4970601" y="238987"/>
                </a:lnTo>
                <a:lnTo>
                  <a:pt x="4974335" y="285241"/>
                </a:lnTo>
                <a:lnTo>
                  <a:pt x="4974335" y="1426209"/>
                </a:lnTo>
                <a:lnTo>
                  <a:pt x="4970601" y="1472464"/>
                </a:lnTo>
                <a:lnTo>
                  <a:pt x="4959788" y="1516347"/>
                </a:lnTo>
                <a:lnTo>
                  <a:pt x="4942487" y="1557270"/>
                </a:lnTo>
                <a:lnTo>
                  <a:pt x="4919285" y="1594646"/>
                </a:lnTo>
                <a:lnTo>
                  <a:pt x="4890770" y="1627886"/>
                </a:lnTo>
                <a:lnTo>
                  <a:pt x="4857530" y="1656401"/>
                </a:lnTo>
                <a:lnTo>
                  <a:pt x="4820154" y="1679603"/>
                </a:lnTo>
                <a:lnTo>
                  <a:pt x="4779231" y="1696904"/>
                </a:lnTo>
                <a:lnTo>
                  <a:pt x="4735348" y="1707717"/>
                </a:lnTo>
                <a:lnTo>
                  <a:pt x="4689094" y="1711452"/>
                </a:lnTo>
                <a:lnTo>
                  <a:pt x="285242" y="1711452"/>
                </a:lnTo>
                <a:lnTo>
                  <a:pt x="238975" y="1707717"/>
                </a:lnTo>
                <a:lnTo>
                  <a:pt x="195085" y="1696904"/>
                </a:lnTo>
                <a:lnTo>
                  <a:pt x="154158" y="1679603"/>
                </a:lnTo>
                <a:lnTo>
                  <a:pt x="116783" y="1656401"/>
                </a:lnTo>
                <a:lnTo>
                  <a:pt x="83546" y="1627886"/>
                </a:lnTo>
                <a:lnTo>
                  <a:pt x="55036" y="1594646"/>
                </a:lnTo>
                <a:lnTo>
                  <a:pt x="31838" y="1557270"/>
                </a:lnTo>
                <a:lnTo>
                  <a:pt x="14542" y="1516347"/>
                </a:lnTo>
                <a:lnTo>
                  <a:pt x="3733" y="1472464"/>
                </a:lnTo>
                <a:lnTo>
                  <a:pt x="0" y="1426209"/>
                </a:lnTo>
                <a:lnTo>
                  <a:pt x="0" y="285241"/>
                </a:lnTo>
                <a:close/>
              </a:path>
            </a:pathLst>
          </a:custGeom>
          <a:ln w="15239">
            <a:solidFill>
              <a:srgbClr val="FFC90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77790" y="5429250"/>
            <a:ext cx="5953125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Garamond"/>
                <a:cs typeface="Garamond"/>
              </a:rPr>
              <a:t>EAP</a:t>
            </a:r>
            <a:r>
              <a:rPr sz="3200" b="1" spc="-1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–</a:t>
            </a:r>
            <a:r>
              <a:rPr sz="3200" spc="-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Est</a:t>
            </a:r>
            <a:r>
              <a:rPr sz="3200" spc="95" dirty="0">
                <a:latin typeface="Garamond"/>
                <a:cs typeface="Garamond"/>
              </a:rPr>
              <a:t>r</a:t>
            </a:r>
            <a:r>
              <a:rPr sz="3200" spc="0" dirty="0">
                <a:latin typeface="Garamond"/>
                <a:cs typeface="Garamond"/>
              </a:rPr>
              <a:t>utura</a:t>
            </a:r>
            <a:r>
              <a:rPr sz="3200" spc="-3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Analíti</a:t>
            </a:r>
            <a:r>
              <a:rPr sz="3200" spc="-15" dirty="0">
                <a:latin typeface="Garamond"/>
                <a:cs typeface="Garamond"/>
              </a:rPr>
              <a:t>c</a:t>
            </a:r>
            <a:r>
              <a:rPr sz="3200" spc="0" dirty="0">
                <a:latin typeface="Garamond"/>
                <a:cs typeface="Garamond"/>
              </a:rPr>
              <a:t>a</a:t>
            </a:r>
            <a:r>
              <a:rPr sz="3200" spc="1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de </a:t>
            </a:r>
            <a:r>
              <a:rPr sz="3200" spc="-10" dirty="0">
                <a:latin typeface="Garamond"/>
                <a:cs typeface="Garamond"/>
              </a:rPr>
              <a:t>P</a:t>
            </a:r>
            <a:r>
              <a:rPr sz="3200" spc="0" dirty="0">
                <a:latin typeface="Garamond"/>
                <a:cs typeface="Garamond"/>
              </a:rPr>
              <a:t>rojeto</a:t>
            </a:r>
            <a:endParaRPr sz="3200" dirty="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5362" y="5867400"/>
            <a:ext cx="6374638" cy="0"/>
          </a:xfrm>
          <a:custGeom>
            <a:avLst/>
            <a:gdLst/>
            <a:ahLst/>
            <a:cxnLst/>
            <a:rect l="l" t="t" r="r" b="b"/>
            <a:pathLst>
              <a:path w="6374638">
                <a:moveTo>
                  <a:pt x="0" y="0"/>
                </a:moveTo>
                <a:lnTo>
                  <a:pt x="6374638" y="0"/>
                </a:lnTo>
              </a:path>
            </a:pathLst>
          </a:custGeom>
          <a:ln w="9144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6"/>
          <p:cNvSpPr/>
          <p:nvPr/>
        </p:nvSpPr>
        <p:spPr>
          <a:xfrm>
            <a:off x="6400800" y="2590800"/>
            <a:ext cx="769614" cy="304800"/>
          </a:xfrm>
          <a:custGeom>
            <a:avLst/>
            <a:gdLst/>
            <a:ahLst/>
            <a:cxnLst/>
            <a:rect l="l" t="t" r="r" b="b"/>
            <a:pathLst>
              <a:path w="550926" h="220218">
                <a:moveTo>
                  <a:pt x="477321" y="190499"/>
                </a:moveTo>
                <a:lnTo>
                  <a:pt x="466217" y="220218"/>
                </a:lnTo>
                <a:lnTo>
                  <a:pt x="550926" y="211327"/>
                </a:lnTo>
                <a:lnTo>
                  <a:pt x="535708" y="194945"/>
                </a:lnTo>
                <a:lnTo>
                  <a:pt x="489204" y="194945"/>
                </a:lnTo>
                <a:lnTo>
                  <a:pt x="477321" y="190499"/>
                </a:lnTo>
                <a:close/>
              </a:path>
              <a:path w="550926" h="220218">
                <a:moveTo>
                  <a:pt x="481740" y="178674"/>
                </a:moveTo>
                <a:lnTo>
                  <a:pt x="477321" y="190499"/>
                </a:lnTo>
                <a:lnTo>
                  <a:pt x="489204" y="194945"/>
                </a:lnTo>
                <a:lnTo>
                  <a:pt x="493649" y="183134"/>
                </a:lnTo>
                <a:lnTo>
                  <a:pt x="481740" y="178674"/>
                </a:lnTo>
                <a:close/>
              </a:path>
              <a:path w="550926" h="220218">
                <a:moveTo>
                  <a:pt x="492887" y="148844"/>
                </a:moveTo>
                <a:lnTo>
                  <a:pt x="481740" y="178674"/>
                </a:lnTo>
                <a:lnTo>
                  <a:pt x="493649" y="183134"/>
                </a:lnTo>
                <a:lnTo>
                  <a:pt x="489204" y="194945"/>
                </a:lnTo>
                <a:lnTo>
                  <a:pt x="535708" y="194945"/>
                </a:lnTo>
                <a:lnTo>
                  <a:pt x="492887" y="148844"/>
                </a:lnTo>
                <a:close/>
              </a:path>
              <a:path w="550926" h="220218">
                <a:moveTo>
                  <a:pt x="4572" y="0"/>
                </a:moveTo>
                <a:lnTo>
                  <a:pt x="0" y="11937"/>
                </a:lnTo>
                <a:lnTo>
                  <a:pt x="477321" y="190499"/>
                </a:lnTo>
                <a:lnTo>
                  <a:pt x="481740" y="178674"/>
                </a:lnTo>
                <a:lnTo>
                  <a:pt x="4572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85280"/>
            <a:ext cx="6400800" cy="237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C:\Users\efcosta\Desktop\IAP-001-Correta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638864"/>
            <a:ext cx="9182100" cy="2350892"/>
          </a:xfrm>
          <a:prstGeom prst="rect">
            <a:avLst/>
          </a:prstGeom>
          <a:noFill/>
        </p:spPr>
      </p:pic>
      <p:sp>
        <p:nvSpPr>
          <p:cNvPr id="5" name="object 5"/>
          <p:cNvSpPr/>
          <p:nvPr/>
        </p:nvSpPr>
        <p:spPr>
          <a:xfrm>
            <a:off x="1133094" y="3124200"/>
            <a:ext cx="9153906" cy="2879598"/>
          </a:xfrm>
          <a:custGeom>
            <a:avLst/>
            <a:gdLst/>
            <a:ahLst/>
            <a:cxnLst/>
            <a:rect l="l" t="t" r="r" b="b"/>
            <a:pathLst>
              <a:path w="9435084" h="3084576">
                <a:moveTo>
                  <a:pt x="0" y="514095"/>
                </a:moveTo>
                <a:lnTo>
                  <a:pt x="1703" y="471926"/>
                </a:lnTo>
                <a:lnTo>
                  <a:pt x="6727" y="430696"/>
                </a:lnTo>
                <a:lnTo>
                  <a:pt x="14938" y="390538"/>
                </a:lnTo>
                <a:lnTo>
                  <a:pt x="26204" y="351584"/>
                </a:lnTo>
                <a:lnTo>
                  <a:pt x="40393" y="313967"/>
                </a:lnTo>
                <a:lnTo>
                  <a:pt x="57374" y="277819"/>
                </a:lnTo>
                <a:lnTo>
                  <a:pt x="77012" y="243272"/>
                </a:lnTo>
                <a:lnTo>
                  <a:pt x="99177" y="210458"/>
                </a:lnTo>
                <a:lnTo>
                  <a:pt x="123737" y="179509"/>
                </a:lnTo>
                <a:lnTo>
                  <a:pt x="150558" y="150558"/>
                </a:lnTo>
                <a:lnTo>
                  <a:pt x="179509" y="123737"/>
                </a:lnTo>
                <a:lnTo>
                  <a:pt x="210458" y="99177"/>
                </a:lnTo>
                <a:lnTo>
                  <a:pt x="243272" y="77012"/>
                </a:lnTo>
                <a:lnTo>
                  <a:pt x="277819" y="57374"/>
                </a:lnTo>
                <a:lnTo>
                  <a:pt x="313967" y="40393"/>
                </a:lnTo>
                <a:lnTo>
                  <a:pt x="351584" y="26204"/>
                </a:lnTo>
                <a:lnTo>
                  <a:pt x="390538" y="14938"/>
                </a:lnTo>
                <a:lnTo>
                  <a:pt x="430696" y="6727"/>
                </a:lnTo>
                <a:lnTo>
                  <a:pt x="471926" y="1703"/>
                </a:lnTo>
                <a:lnTo>
                  <a:pt x="514095" y="0"/>
                </a:lnTo>
                <a:lnTo>
                  <a:pt x="8920988" y="0"/>
                </a:lnTo>
                <a:lnTo>
                  <a:pt x="8963157" y="1703"/>
                </a:lnTo>
                <a:lnTo>
                  <a:pt x="9004387" y="6727"/>
                </a:lnTo>
                <a:lnTo>
                  <a:pt x="9044545" y="14938"/>
                </a:lnTo>
                <a:lnTo>
                  <a:pt x="9083499" y="26204"/>
                </a:lnTo>
                <a:lnTo>
                  <a:pt x="9121116" y="40393"/>
                </a:lnTo>
                <a:lnTo>
                  <a:pt x="9157264" y="57374"/>
                </a:lnTo>
                <a:lnTo>
                  <a:pt x="9191811" y="77012"/>
                </a:lnTo>
                <a:lnTo>
                  <a:pt x="9224625" y="99177"/>
                </a:lnTo>
                <a:lnTo>
                  <a:pt x="9255574" y="123737"/>
                </a:lnTo>
                <a:lnTo>
                  <a:pt x="9284525" y="150558"/>
                </a:lnTo>
                <a:lnTo>
                  <a:pt x="9311346" y="179509"/>
                </a:lnTo>
                <a:lnTo>
                  <a:pt x="9335906" y="210458"/>
                </a:lnTo>
                <a:lnTo>
                  <a:pt x="9358071" y="243272"/>
                </a:lnTo>
                <a:lnTo>
                  <a:pt x="9377709" y="277819"/>
                </a:lnTo>
                <a:lnTo>
                  <a:pt x="9394690" y="313967"/>
                </a:lnTo>
                <a:lnTo>
                  <a:pt x="9408879" y="351584"/>
                </a:lnTo>
                <a:lnTo>
                  <a:pt x="9420145" y="390538"/>
                </a:lnTo>
                <a:lnTo>
                  <a:pt x="9428356" y="430696"/>
                </a:lnTo>
                <a:lnTo>
                  <a:pt x="9433380" y="471926"/>
                </a:lnTo>
                <a:lnTo>
                  <a:pt x="9435084" y="514095"/>
                </a:lnTo>
                <a:lnTo>
                  <a:pt x="9435084" y="2570479"/>
                </a:lnTo>
                <a:lnTo>
                  <a:pt x="9433380" y="2612643"/>
                </a:lnTo>
                <a:lnTo>
                  <a:pt x="9428356" y="2653867"/>
                </a:lnTo>
                <a:lnTo>
                  <a:pt x="9420145" y="2694021"/>
                </a:lnTo>
                <a:lnTo>
                  <a:pt x="9408879" y="2732971"/>
                </a:lnTo>
                <a:lnTo>
                  <a:pt x="9394690" y="2770586"/>
                </a:lnTo>
                <a:lnTo>
                  <a:pt x="9377709" y="2806733"/>
                </a:lnTo>
                <a:lnTo>
                  <a:pt x="9358071" y="2841281"/>
                </a:lnTo>
                <a:lnTo>
                  <a:pt x="9335906" y="2874095"/>
                </a:lnTo>
                <a:lnTo>
                  <a:pt x="9311346" y="2905045"/>
                </a:lnTo>
                <a:lnTo>
                  <a:pt x="9284525" y="2933998"/>
                </a:lnTo>
                <a:lnTo>
                  <a:pt x="9255574" y="2960821"/>
                </a:lnTo>
                <a:lnTo>
                  <a:pt x="9224625" y="2985383"/>
                </a:lnTo>
                <a:lnTo>
                  <a:pt x="9191811" y="3007551"/>
                </a:lnTo>
                <a:lnTo>
                  <a:pt x="9157264" y="3027192"/>
                </a:lnTo>
                <a:lnTo>
                  <a:pt x="9121116" y="3044174"/>
                </a:lnTo>
                <a:lnTo>
                  <a:pt x="9083499" y="3058366"/>
                </a:lnTo>
                <a:lnTo>
                  <a:pt x="9044545" y="3069634"/>
                </a:lnTo>
                <a:lnTo>
                  <a:pt x="9004387" y="3077847"/>
                </a:lnTo>
                <a:lnTo>
                  <a:pt x="8963157" y="3082871"/>
                </a:lnTo>
                <a:lnTo>
                  <a:pt x="8920988" y="3084576"/>
                </a:lnTo>
                <a:lnTo>
                  <a:pt x="514095" y="3084576"/>
                </a:lnTo>
                <a:lnTo>
                  <a:pt x="471926" y="3082871"/>
                </a:lnTo>
                <a:lnTo>
                  <a:pt x="430696" y="3077847"/>
                </a:lnTo>
                <a:lnTo>
                  <a:pt x="390538" y="3069634"/>
                </a:lnTo>
                <a:lnTo>
                  <a:pt x="351584" y="3058366"/>
                </a:lnTo>
                <a:lnTo>
                  <a:pt x="313967" y="3044174"/>
                </a:lnTo>
                <a:lnTo>
                  <a:pt x="277819" y="3027192"/>
                </a:lnTo>
                <a:lnTo>
                  <a:pt x="243272" y="3007551"/>
                </a:lnTo>
                <a:lnTo>
                  <a:pt x="210458" y="2985383"/>
                </a:lnTo>
                <a:lnTo>
                  <a:pt x="179509" y="2960821"/>
                </a:lnTo>
                <a:lnTo>
                  <a:pt x="150558" y="2933998"/>
                </a:lnTo>
                <a:lnTo>
                  <a:pt x="123737" y="2905045"/>
                </a:lnTo>
                <a:lnTo>
                  <a:pt x="99177" y="2874095"/>
                </a:lnTo>
                <a:lnTo>
                  <a:pt x="77012" y="2841281"/>
                </a:lnTo>
                <a:lnTo>
                  <a:pt x="57374" y="2806733"/>
                </a:lnTo>
                <a:lnTo>
                  <a:pt x="40393" y="2770586"/>
                </a:lnTo>
                <a:lnTo>
                  <a:pt x="26204" y="2732971"/>
                </a:lnTo>
                <a:lnTo>
                  <a:pt x="14938" y="2694021"/>
                </a:lnTo>
                <a:lnTo>
                  <a:pt x="6727" y="2653867"/>
                </a:lnTo>
                <a:lnTo>
                  <a:pt x="1703" y="2612643"/>
                </a:lnTo>
                <a:lnTo>
                  <a:pt x="0" y="2570479"/>
                </a:lnTo>
                <a:lnTo>
                  <a:pt x="0" y="514095"/>
                </a:lnTo>
                <a:close/>
              </a:path>
            </a:pathLst>
          </a:custGeom>
          <a:ln w="28955">
            <a:solidFill>
              <a:srgbClr val="FFC90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8400" y="990600"/>
            <a:ext cx="4572000" cy="1711452"/>
          </a:xfrm>
          <a:custGeom>
            <a:avLst/>
            <a:gdLst/>
            <a:ahLst/>
            <a:cxnLst/>
            <a:rect l="l" t="t" r="r" b="b"/>
            <a:pathLst>
              <a:path w="4974335" h="1711452">
                <a:moveTo>
                  <a:pt x="0" y="285241"/>
                </a:moveTo>
                <a:lnTo>
                  <a:pt x="3733" y="238987"/>
                </a:lnTo>
                <a:lnTo>
                  <a:pt x="14542" y="195104"/>
                </a:lnTo>
                <a:lnTo>
                  <a:pt x="31838" y="154181"/>
                </a:lnTo>
                <a:lnTo>
                  <a:pt x="55036" y="116805"/>
                </a:lnTo>
                <a:lnTo>
                  <a:pt x="83546" y="83565"/>
                </a:lnTo>
                <a:lnTo>
                  <a:pt x="116783" y="55050"/>
                </a:lnTo>
                <a:lnTo>
                  <a:pt x="154158" y="31848"/>
                </a:lnTo>
                <a:lnTo>
                  <a:pt x="195085" y="14547"/>
                </a:lnTo>
                <a:lnTo>
                  <a:pt x="238975" y="3734"/>
                </a:lnTo>
                <a:lnTo>
                  <a:pt x="285242" y="0"/>
                </a:lnTo>
                <a:lnTo>
                  <a:pt x="4689094" y="0"/>
                </a:lnTo>
                <a:lnTo>
                  <a:pt x="4735348" y="3734"/>
                </a:lnTo>
                <a:lnTo>
                  <a:pt x="4779231" y="14547"/>
                </a:lnTo>
                <a:lnTo>
                  <a:pt x="4820154" y="31848"/>
                </a:lnTo>
                <a:lnTo>
                  <a:pt x="4857530" y="55050"/>
                </a:lnTo>
                <a:lnTo>
                  <a:pt x="4890769" y="83565"/>
                </a:lnTo>
                <a:lnTo>
                  <a:pt x="4919285" y="116805"/>
                </a:lnTo>
                <a:lnTo>
                  <a:pt x="4942487" y="154181"/>
                </a:lnTo>
                <a:lnTo>
                  <a:pt x="4959788" y="195104"/>
                </a:lnTo>
                <a:lnTo>
                  <a:pt x="4970601" y="238987"/>
                </a:lnTo>
                <a:lnTo>
                  <a:pt x="4974335" y="285241"/>
                </a:lnTo>
                <a:lnTo>
                  <a:pt x="4974335" y="1426209"/>
                </a:lnTo>
                <a:lnTo>
                  <a:pt x="4970601" y="1472464"/>
                </a:lnTo>
                <a:lnTo>
                  <a:pt x="4959788" y="1516347"/>
                </a:lnTo>
                <a:lnTo>
                  <a:pt x="4942487" y="1557270"/>
                </a:lnTo>
                <a:lnTo>
                  <a:pt x="4919285" y="1594646"/>
                </a:lnTo>
                <a:lnTo>
                  <a:pt x="4890770" y="1627886"/>
                </a:lnTo>
                <a:lnTo>
                  <a:pt x="4857530" y="1656401"/>
                </a:lnTo>
                <a:lnTo>
                  <a:pt x="4820154" y="1679603"/>
                </a:lnTo>
                <a:lnTo>
                  <a:pt x="4779231" y="1696904"/>
                </a:lnTo>
                <a:lnTo>
                  <a:pt x="4735348" y="1707717"/>
                </a:lnTo>
                <a:lnTo>
                  <a:pt x="4689094" y="1711452"/>
                </a:lnTo>
                <a:lnTo>
                  <a:pt x="285242" y="1711452"/>
                </a:lnTo>
                <a:lnTo>
                  <a:pt x="238975" y="1707717"/>
                </a:lnTo>
                <a:lnTo>
                  <a:pt x="195085" y="1696904"/>
                </a:lnTo>
                <a:lnTo>
                  <a:pt x="154158" y="1679603"/>
                </a:lnTo>
                <a:lnTo>
                  <a:pt x="116783" y="1656401"/>
                </a:lnTo>
                <a:lnTo>
                  <a:pt x="83546" y="1627886"/>
                </a:lnTo>
                <a:lnTo>
                  <a:pt x="55036" y="1594646"/>
                </a:lnTo>
                <a:lnTo>
                  <a:pt x="31838" y="1557270"/>
                </a:lnTo>
                <a:lnTo>
                  <a:pt x="14542" y="1516347"/>
                </a:lnTo>
                <a:lnTo>
                  <a:pt x="3733" y="1472464"/>
                </a:lnTo>
                <a:lnTo>
                  <a:pt x="0" y="1426209"/>
                </a:lnTo>
                <a:lnTo>
                  <a:pt x="0" y="285241"/>
                </a:lnTo>
                <a:close/>
              </a:path>
            </a:pathLst>
          </a:custGeom>
          <a:ln w="15239">
            <a:solidFill>
              <a:srgbClr val="FFC908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29275" y="5429250"/>
            <a:ext cx="5953125" cy="514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latin typeface="Garamond"/>
                <a:cs typeface="Garamond"/>
              </a:rPr>
              <a:t>EAP</a:t>
            </a:r>
            <a:r>
              <a:rPr sz="3200" b="1" spc="-1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–</a:t>
            </a:r>
            <a:r>
              <a:rPr sz="3200" spc="-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Est</a:t>
            </a:r>
            <a:r>
              <a:rPr sz="3200" spc="95" dirty="0">
                <a:latin typeface="Garamond"/>
                <a:cs typeface="Garamond"/>
              </a:rPr>
              <a:t>r</a:t>
            </a:r>
            <a:r>
              <a:rPr sz="3200" spc="0" dirty="0">
                <a:latin typeface="Garamond"/>
                <a:cs typeface="Garamond"/>
              </a:rPr>
              <a:t>utura</a:t>
            </a:r>
            <a:r>
              <a:rPr sz="3200" spc="-3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Analíti</a:t>
            </a:r>
            <a:r>
              <a:rPr sz="3200" spc="-15" dirty="0">
                <a:latin typeface="Garamond"/>
                <a:cs typeface="Garamond"/>
              </a:rPr>
              <a:t>c</a:t>
            </a:r>
            <a:r>
              <a:rPr sz="3200" spc="0" dirty="0">
                <a:latin typeface="Garamond"/>
                <a:cs typeface="Garamond"/>
              </a:rPr>
              <a:t>a</a:t>
            </a:r>
            <a:r>
              <a:rPr sz="3200" spc="15" dirty="0">
                <a:latin typeface="Garamond"/>
                <a:cs typeface="Garamond"/>
              </a:rPr>
              <a:t> </a:t>
            </a:r>
            <a:r>
              <a:rPr sz="3200" spc="0" dirty="0">
                <a:latin typeface="Garamond"/>
                <a:cs typeface="Garamond"/>
              </a:rPr>
              <a:t>de </a:t>
            </a:r>
            <a:r>
              <a:rPr sz="3200" spc="-10" dirty="0">
                <a:latin typeface="Garamond"/>
                <a:cs typeface="Garamond"/>
              </a:rPr>
              <a:t>P</a:t>
            </a:r>
            <a:r>
              <a:rPr sz="3200" spc="0" dirty="0">
                <a:latin typeface="Garamond"/>
                <a:cs typeface="Garamond"/>
              </a:rPr>
              <a:t>rojeto</a:t>
            </a:r>
            <a:endParaRPr sz="3200" dirty="0">
              <a:latin typeface="Garamond"/>
              <a:cs typeface="Garamond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055362" y="5867400"/>
            <a:ext cx="6374638" cy="0"/>
          </a:xfrm>
          <a:custGeom>
            <a:avLst/>
            <a:gdLst/>
            <a:ahLst/>
            <a:cxnLst/>
            <a:rect l="l" t="t" r="r" b="b"/>
            <a:pathLst>
              <a:path w="6374638">
                <a:moveTo>
                  <a:pt x="0" y="0"/>
                </a:moveTo>
                <a:lnTo>
                  <a:pt x="6374638" y="0"/>
                </a:lnTo>
              </a:path>
            </a:pathLst>
          </a:custGeom>
          <a:ln w="9144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6"/>
          <p:cNvSpPr/>
          <p:nvPr/>
        </p:nvSpPr>
        <p:spPr>
          <a:xfrm flipH="1">
            <a:off x="5791200" y="2590800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550926" h="220218">
                <a:moveTo>
                  <a:pt x="477321" y="190499"/>
                </a:moveTo>
                <a:lnTo>
                  <a:pt x="466217" y="220218"/>
                </a:lnTo>
                <a:lnTo>
                  <a:pt x="550926" y="211327"/>
                </a:lnTo>
                <a:lnTo>
                  <a:pt x="535708" y="194945"/>
                </a:lnTo>
                <a:lnTo>
                  <a:pt x="489204" y="194945"/>
                </a:lnTo>
                <a:lnTo>
                  <a:pt x="477321" y="190499"/>
                </a:lnTo>
                <a:close/>
              </a:path>
              <a:path w="550926" h="220218">
                <a:moveTo>
                  <a:pt x="481740" y="178674"/>
                </a:moveTo>
                <a:lnTo>
                  <a:pt x="477321" y="190499"/>
                </a:lnTo>
                <a:lnTo>
                  <a:pt x="489204" y="194945"/>
                </a:lnTo>
                <a:lnTo>
                  <a:pt x="493649" y="183134"/>
                </a:lnTo>
                <a:lnTo>
                  <a:pt x="481740" y="178674"/>
                </a:lnTo>
                <a:close/>
              </a:path>
              <a:path w="550926" h="220218">
                <a:moveTo>
                  <a:pt x="492887" y="148844"/>
                </a:moveTo>
                <a:lnTo>
                  <a:pt x="481740" y="178674"/>
                </a:lnTo>
                <a:lnTo>
                  <a:pt x="493649" y="183134"/>
                </a:lnTo>
                <a:lnTo>
                  <a:pt x="489204" y="194945"/>
                </a:lnTo>
                <a:lnTo>
                  <a:pt x="535708" y="194945"/>
                </a:lnTo>
                <a:lnTo>
                  <a:pt x="492887" y="148844"/>
                </a:lnTo>
                <a:close/>
              </a:path>
              <a:path w="550926" h="220218">
                <a:moveTo>
                  <a:pt x="4572" y="0"/>
                </a:moveTo>
                <a:lnTo>
                  <a:pt x="0" y="11937"/>
                </a:lnTo>
                <a:lnTo>
                  <a:pt x="477321" y="190499"/>
                </a:lnTo>
                <a:lnTo>
                  <a:pt x="481740" y="178674"/>
                </a:lnTo>
                <a:lnTo>
                  <a:pt x="4572" y="0"/>
                </a:lnTo>
                <a:close/>
              </a:path>
            </a:pathLst>
          </a:custGeom>
          <a:solidFill>
            <a:srgbClr val="FFC90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65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045" y="1140078"/>
            <a:ext cx="8910955" cy="1249023"/>
          </a:xfrm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TAP - JUSTIFICATIVA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755265"/>
            <a:ext cx="9750806" cy="3340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prstClr val="black"/>
                </a:solidFill>
                <a:latin typeface="Garamond"/>
                <a:cs typeface="Garamond"/>
              </a:rPr>
              <a:t> Atender os pequenos e grandes agricultores que possuem tratores agrícolas permitindo versatilidade no carregamento/descarregamento de mercadorias como (grãos, rações e etc.) em  terrenos lamacentos e/ou irregulares, aumentando assim a capacidade, autonomia e adequação a trabalhos específicos.</a:t>
            </a:r>
            <a:endParaRPr sz="3200" b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1178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045" y="1140078"/>
            <a:ext cx="7926587" cy="1249023"/>
          </a:xfrm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Descrição Geral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395983" y="3160455"/>
            <a:ext cx="94072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prstClr val="black"/>
                </a:solidFill>
                <a:latin typeface="Garamond"/>
                <a:cs typeface="Garamond"/>
              </a:rPr>
              <a:t> Criar um projeto de produto que possa ser acoplado em tratores agrícolas, um </a:t>
            </a:r>
            <a:r>
              <a:rPr lang="pt-BR" sz="3200" b="1" dirty="0" err="1">
                <a:solidFill>
                  <a:prstClr val="black"/>
                </a:solidFill>
                <a:latin typeface="Garamond"/>
                <a:cs typeface="Garamond"/>
              </a:rPr>
              <a:t>loader</a:t>
            </a:r>
            <a:r>
              <a:rPr lang="pt-BR" sz="3200" b="1" dirty="0">
                <a:solidFill>
                  <a:prstClr val="black"/>
                </a:solidFill>
                <a:latin typeface="Garamond"/>
                <a:cs typeface="Garamond"/>
              </a:rPr>
              <a:t> frontal (uma empilhadeira montada sobre trator agrícola). </a:t>
            </a:r>
          </a:p>
          <a:p>
            <a:pPr marL="469900" lvl="0" indent="-457200" algn="just">
              <a:buFont typeface="Arial" panose="020B0604020202020204" pitchFamily="34" charset="0"/>
              <a:buChar char="•"/>
            </a:pPr>
            <a:endParaRPr lang="pt-BR" sz="3200" b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3138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>
                <a:solidFill>
                  <a:srgbClr val="252525"/>
                </a:solidFill>
                <a:latin typeface="Garamond"/>
                <a:cs typeface="Garamond"/>
              </a:rPr>
              <a:t>OBJETIVOS </a:t>
            </a: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ESPECÍFICOS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19201" y="2650391"/>
            <a:ext cx="9753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Iniciar o projeto em Abril/201X;</a:t>
            </a: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Desenvolver um implemento agrícola conforme especificação do produto em anexo;</a:t>
            </a: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Concluir o desenvolvimento do projeto no prazo de 8 meses;</a:t>
            </a: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Fabricar lote de </a:t>
            </a:r>
            <a:r>
              <a:rPr lang="pt-BR" sz="2400" b="1" dirty="0" err="1">
                <a:solidFill>
                  <a:prstClr val="black"/>
                </a:solidFill>
                <a:latin typeface="Garamond"/>
                <a:cs typeface="Garamond"/>
              </a:rPr>
              <a:t>try-out</a:t>
            </a: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, considerando 10 máquinas montadas;</a:t>
            </a: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900" lvl="0" indent="-4572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400" b="1" dirty="0">
                <a:solidFill>
                  <a:prstClr val="black"/>
                </a:solidFill>
                <a:latin typeface="Garamond"/>
                <a:cs typeface="Garamond"/>
              </a:rPr>
              <a:t>100% dos itens modelados em software 3D/2D no final do projeto.</a:t>
            </a:r>
          </a:p>
        </p:txBody>
      </p:sp>
    </p:spTree>
    <p:extLst>
      <p:ext uri="{BB962C8B-B14F-4D97-AF65-F5344CB8AC3E}">
        <p14:creationId xmlns:p14="http://schemas.microsoft.com/office/powerpoint/2010/main" val="313138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Matriz de Rastreabilidade dos REQUISITOS</a:t>
            </a:r>
            <a:endParaRPr sz="4400" b="1" dirty="0">
              <a:latin typeface="Garamond"/>
              <a:cs typeface="Garamond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12646"/>
              </p:ext>
            </p:extLst>
          </p:nvPr>
        </p:nvGraphicFramePr>
        <p:xfrm>
          <a:off x="1524000" y="2581274"/>
          <a:ext cx="8991601" cy="3549099"/>
        </p:xfrm>
        <a:graphic>
          <a:graphicData uri="http://schemas.openxmlformats.org/drawingml/2006/table">
            <a:tbl>
              <a:tblPr/>
              <a:tblGrid>
                <a:gridCol w="48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0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7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12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 err="1">
                          <a:solidFill>
                            <a:srgbClr val="FFFFFF"/>
                          </a:solidFill>
                          <a:latin typeface="Arial"/>
                        </a:rPr>
                        <a:t>Cód</a:t>
                      </a:r>
                      <a:endParaRPr lang="pt-BR" sz="1000" b="1" i="0" u="none" strike="noStrike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Tipo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Parte interessada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Fonte ou Origem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Prioridade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Deverá poder ser acoplado no frontal trator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Clientes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Entrevista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Projeto concluido em oito meses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Patrocinador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TAP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29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Desenvolvimento do produto com mais 80% dos itens de fornecedores brasileiros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Patrocinador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Legislação</a:t>
                      </a:r>
                      <a:r>
                        <a:rPr lang="pt-BR" sz="1000" b="0" i="0" u="none" strike="noStrike" baseline="0" dirty="0">
                          <a:solidFill>
                            <a:srgbClr val="000000"/>
                          </a:solidFill>
                          <a:latin typeface="Arial"/>
                        </a:rPr>
                        <a:t> Federal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Custo máximo para venda do item de R$ 15.000,00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Usuários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Entrevistas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 confiáviel e que gere pouca manutenção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Usuários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Depoimento das revendas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Médio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Produto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Alta Velocidade de carregamento/descarregamento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Usuários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Entrevistas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Médio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Liberação do produto no ministério da </a:t>
                      </a:r>
                      <a:r>
                        <a:rPr lang="pt-BR" sz="10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agrícultura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 da Agr.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Legislação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4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Atender normas de segurança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Min da Agr.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Legislação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Alto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6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Projeto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Criar manual de operação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Clientes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Especificação do cliente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Médio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990495"/>
            <a:ext cx="9648571" cy="1249023"/>
          </a:xfrm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ESCOPO DO PRODUTO</a:t>
            </a:r>
            <a:b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</a:b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(Especificação)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2819400"/>
            <a:ext cx="9428860" cy="312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lvl="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Torre de elevação Frontal para tratores, constituída de torre de um estágio com garfo integrado ao carro - suporte para ser adaptado ao trator de forma rápida e fácil.</a:t>
            </a:r>
          </a:p>
          <a:p>
            <a:pPr marL="355600" lvl="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10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5600" lvl="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10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560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Elevação de cargas a uma altura de 2,5 metros.</a:t>
            </a:r>
          </a:p>
          <a:p>
            <a:pPr marL="35560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10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560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endParaRPr lang="pt-BR" sz="10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5600" indent="-342900" algn="just">
              <a:buClr>
                <a:srgbClr val="FFC000"/>
              </a:buClr>
              <a:buSzPct val="130000"/>
              <a:buFont typeface="Arial" pitchFamily="34" charset="0"/>
              <a:buChar char="•"/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Projeto deve ser executado com 80% das peças fabricadas no Brasil.</a:t>
            </a:r>
          </a:p>
          <a:p>
            <a:pPr marL="355600" lvl="0" indent="-342900" algn="just">
              <a:buFont typeface="Arial" panose="020B0604020202020204" pitchFamily="34" charset="0"/>
              <a:buChar char="•"/>
            </a:pPr>
            <a:endParaRPr lang="pt-BR" sz="2800" b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97885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768" y="2718910"/>
            <a:ext cx="6254632" cy="351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3"/>
          <p:cNvSpPr txBox="1">
            <a:spLocks/>
          </p:cNvSpPr>
          <p:nvPr/>
        </p:nvSpPr>
        <p:spPr>
          <a:xfrm>
            <a:off x="1327119" y="709321"/>
            <a:ext cx="9439909" cy="1249023"/>
          </a:xfrm>
          <a:prstGeom prst="rect">
            <a:avLst/>
          </a:prstGeom>
        </p:spPr>
        <p:txBody>
          <a:bodyPr vert="horz" wrap="square" lIns="0" tIns="354203" rIns="0" bIns="0" rtlCol="0">
            <a:noAutofit/>
          </a:bodyPr>
          <a:lstStyle/>
          <a:p>
            <a:pPr marL="1854200" algn="ctr"/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Declaração do Escopo </a:t>
            </a:r>
            <a:r>
              <a:rPr lang="pt-BR" sz="4400" b="1" kern="0" dirty="0">
                <a:solidFill>
                  <a:srgbClr val="252525"/>
                </a:solidFill>
                <a:latin typeface="Garamond"/>
                <a:cs typeface="Garamond"/>
              </a:rPr>
              <a:t>ENTREGAS DO PROJETO</a:t>
            </a:r>
          </a:p>
        </p:txBody>
      </p:sp>
      <p:sp>
        <p:nvSpPr>
          <p:cNvPr id="6" name="Retângulo 5"/>
          <p:cNvSpPr/>
          <p:nvPr/>
        </p:nvSpPr>
        <p:spPr>
          <a:xfrm>
            <a:off x="1371600" y="2667000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Plano de </a:t>
            </a:r>
            <a:r>
              <a:rPr lang="en-US" sz="2800" b="1" dirty="0" err="1">
                <a:solidFill>
                  <a:prstClr val="black"/>
                </a:solidFill>
                <a:latin typeface="Garamond"/>
                <a:cs typeface="Garamond"/>
              </a:rPr>
              <a:t>gerenciamento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 do </a:t>
            </a:r>
            <a:r>
              <a:rPr lang="en-US" sz="2800" b="1" dirty="0" err="1">
                <a:solidFill>
                  <a:prstClr val="black"/>
                </a:solidFill>
                <a:latin typeface="Garamond"/>
                <a:cs typeface="Garamond"/>
              </a:rPr>
              <a:t>projeto</a:t>
            </a:r>
            <a:endParaRPr lang="pt-BR" sz="2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Anteprojeto aprovado</a:t>
            </a: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Projeto 3D</a:t>
            </a: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Protótipo funcional </a:t>
            </a: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Documentos de aceite e liberação legal</a:t>
            </a: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Lote </a:t>
            </a:r>
            <a:r>
              <a:rPr lang="pt-BR" sz="2800" b="1" dirty="0" err="1">
                <a:solidFill>
                  <a:prstClr val="black"/>
                </a:solidFill>
                <a:latin typeface="Garamond"/>
                <a:cs typeface="Garamond"/>
              </a:rPr>
              <a:t>try</a:t>
            </a:r>
            <a:r>
              <a:rPr lang="pt-BR" sz="2800" b="1" dirty="0">
                <a:solidFill>
                  <a:prstClr val="black"/>
                </a:solidFill>
                <a:latin typeface="Garamond"/>
                <a:cs typeface="Garamond"/>
              </a:rPr>
              <a:t>-out concluído</a:t>
            </a:r>
          </a:p>
          <a:p>
            <a:pPr marL="469265" marR="240665" lvl="3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Manual de </a:t>
            </a:r>
            <a:r>
              <a:rPr lang="en-US" sz="2800" b="1" dirty="0" err="1">
                <a:solidFill>
                  <a:prstClr val="black"/>
                </a:solidFill>
                <a:latin typeface="Garamond"/>
                <a:cs typeface="Garamond"/>
              </a:rPr>
              <a:t>operação</a:t>
            </a:r>
            <a:r>
              <a:rPr lang="en-US" sz="2800" b="1" dirty="0">
                <a:solidFill>
                  <a:prstClr val="black"/>
                </a:solidFill>
                <a:latin typeface="Garamond"/>
                <a:cs typeface="Garamond"/>
              </a:rPr>
              <a:t> do </a:t>
            </a:r>
            <a:r>
              <a:rPr lang="en-US" sz="2800" b="1" dirty="0" err="1">
                <a:solidFill>
                  <a:prstClr val="black"/>
                </a:solidFill>
                <a:latin typeface="Garamond"/>
                <a:cs typeface="Garamond"/>
              </a:rPr>
              <a:t>equipamento</a:t>
            </a:r>
            <a:endParaRPr lang="pt-BR" sz="800" b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504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2" y="2080609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5981" y="568172"/>
            <a:ext cx="8987155" cy="1249023"/>
          </a:xfrm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Declaração do Escopo</a:t>
            </a:r>
            <a:b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</a:b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PREMISSAS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7617" y="1905000"/>
            <a:ext cx="9144000" cy="3810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41275">
              <a:lnSpc>
                <a:spcPts val="2160"/>
              </a:lnSpc>
              <a:buClr>
                <a:srgbClr val="FFC908"/>
              </a:buClr>
              <a:buSzPct val="113888"/>
              <a:tabLst>
                <a:tab pos="299085" algn="l"/>
              </a:tabLst>
            </a:pPr>
            <a:endParaRPr lang="pt-BR" sz="2600" dirty="0">
              <a:solidFill>
                <a:prstClr val="black"/>
              </a:solidFill>
            </a:endParaRP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Haverá sala para realizar reuniões quinzenais de acompanhamento do projeto.</a:t>
            </a: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O relatório de viabilidade tenha sido feito e está correto</a:t>
            </a: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Os recursos humanos serão disponibilizados pela companhia, quando estes forem requeridos.</a:t>
            </a: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Supõe-se que todos os tratores (ou a absoluta maioria) acima de 80cv no mercado utilizam a mesma norma de acoplamento frontal.</a:t>
            </a: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Há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disponibilidade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da </a:t>
            </a: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fábrica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para </a:t>
            </a: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fazer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os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  <a:r>
              <a:rPr lang="en-US" sz="2600" b="1" dirty="0" err="1">
                <a:solidFill>
                  <a:prstClr val="black"/>
                </a:solidFill>
                <a:latin typeface="Garamond"/>
                <a:cs typeface="Garamond"/>
              </a:rPr>
              <a:t>protótipos</a:t>
            </a:r>
            <a:r>
              <a:rPr lang="en-US" sz="2600" b="1" dirty="0">
                <a:solidFill>
                  <a:prstClr val="black"/>
                </a:solidFill>
                <a:latin typeface="Garamond"/>
                <a:cs typeface="Garamond"/>
              </a:rPr>
              <a:t> (try-out)</a:t>
            </a:r>
            <a:endParaRPr lang="pt-BR" sz="2600" b="1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69265" marR="41275" indent="-457200" algn="just">
              <a:buClr>
                <a:srgbClr val="FFC908"/>
              </a:buClr>
              <a:buSzPct val="130000"/>
              <a:buFont typeface="Arial" panose="020B0604020202020204" pitchFamily="34" charset="0"/>
              <a:buChar char="•"/>
              <a:tabLst>
                <a:tab pos="299085" algn="l"/>
              </a:tabLst>
            </a:pPr>
            <a:endParaRPr lang="pt-BR" sz="2600" b="1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12152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movix.ind.br/upload/produtos/152.jpg"/>
          <p:cNvPicPr>
            <a:picLocks noChangeAspect="1" noChangeArrowheads="1"/>
          </p:cNvPicPr>
          <p:nvPr/>
        </p:nvPicPr>
        <p:blipFill>
          <a:blip r:embed="rId2" cstate="print">
            <a:lum brigh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438400"/>
            <a:ext cx="6711832" cy="37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1395983" y="2421635"/>
            <a:ext cx="9407271" cy="0"/>
          </a:xfrm>
          <a:custGeom>
            <a:avLst/>
            <a:gdLst/>
            <a:ahLst/>
            <a:cxnLst/>
            <a:rect l="l" t="t" r="r" b="b"/>
            <a:pathLst>
              <a:path w="9407271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FFC90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10338" y="762000"/>
            <a:ext cx="8072755" cy="1249023"/>
          </a:xfrm>
          <a:prstGeom prst="rect">
            <a:avLst/>
          </a:prstGeom>
        </p:spPr>
        <p:txBody>
          <a:bodyPr vert="horz" wrap="square" lIns="0" tIns="74803" rIns="0" bIns="0" rtlCol="0">
            <a:noAutofit/>
          </a:bodyPr>
          <a:lstStyle/>
          <a:p>
            <a:pPr marL="1076960" algn="ctr">
              <a:lnSpc>
                <a:spcPct val="100000"/>
              </a:lnSpc>
            </a:pPr>
            <a:r>
              <a:rPr lang="pt-BR" sz="4400" b="1" dirty="0">
                <a:solidFill>
                  <a:srgbClr val="252525"/>
                </a:solidFill>
                <a:latin typeface="Garamond"/>
                <a:cs typeface="Garamond"/>
              </a:rPr>
              <a:t>Declaração do Escopo RESTRIÇÕES</a:t>
            </a:r>
            <a:endParaRPr sz="4400" b="1" dirty="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18" y="2438400"/>
            <a:ext cx="9372600" cy="3733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7200" indent="-457200" algn="just">
              <a:lnSpc>
                <a:spcPts val="650"/>
              </a:lnSpc>
              <a:spcBef>
                <a:spcPts val="28"/>
              </a:spcBef>
              <a:buFont typeface="Arial" panose="020B0604020202020204" pitchFamily="34" charset="0"/>
              <a:buChar char="•"/>
            </a:pPr>
            <a:endParaRPr sz="2400" dirty="0">
              <a:solidFill>
                <a:prstClr val="black"/>
              </a:solidFill>
            </a:endParaRPr>
          </a:p>
          <a:p>
            <a:pPr marL="469265" marR="4127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O prazo total do projeto não pode ultrapassar 8 meses.</a:t>
            </a:r>
          </a:p>
          <a:p>
            <a:pPr marL="469265" marR="4127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Custo para fabricação em escala (300 peças por mês) de uma unidade projetada não poderá ultrapassar o valor de R$ 8.000.00.</a:t>
            </a:r>
          </a:p>
          <a:p>
            <a:pPr marL="469265" marR="4127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70% das peças devem ser fabricadas no Brasil.</a:t>
            </a:r>
          </a:p>
          <a:p>
            <a:pPr marL="469265" marR="4127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Todos os fornecedores deverão assinar termo de confidencialidade e todo o desenvolvimento deve ser interno.</a:t>
            </a:r>
          </a:p>
          <a:p>
            <a:pPr marL="469265" marR="41275" indent="-457200" algn="just">
              <a:buClr>
                <a:srgbClr val="FFC908"/>
              </a:buClr>
              <a:buSzPct val="113888"/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O registro das patentes devem estar homologados antes do término do </a:t>
            </a:r>
            <a:r>
              <a:rPr lang="pt-BR" sz="2600" b="1" dirty="0" err="1">
                <a:solidFill>
                  <a:prstClr val="black"/>
                </a:solidFill>
                <a:latin typeface="Garamond"/>
                <a:cs typeface="Garamond"/>
              </a:rPr>
              <a:t>try</a:t>
            </a:r>
            <a:r>
              <a:rPr lang="pt-BR" sz="2600" b="1" dirty="0">
                <a:solidFill>
                  <a:prstClr val="black"/>
                </a:solidFill>
                <a:latin typeface="Garamond"/>
                <a:cs typeface="Garamond"/>
              </a:rPr>
              <a:t>-out.</a:t>
            </a:r>
          </a:p>
        </p:txBody>
      </p:sp>
    </p:spTree>
    <p:extLst>
      <p:ext uri="{BB962C8B-B14F-4D97-AF65-F5344CB8AC3E}">
        <p14:creationId xmlns:p14="http://schemas.microsoft.com/office/powerpoint/2010/main" val="37575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566</Words>
  <Application>Microsoft Office PowerPoint</Application>
  <PresentationFormat>Widescreen</PresentationFormat>
  <Paragraphs>121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Eras Medium ITC</vt:lpstr>
      <vt:lpstr>Garamond</vt:lpstr>
      <vt:lpstr>Office Theme</vt:lpstr>
      <vt:lpstr>Apresentação do PowerPoint</vt:lpstr>
      <vt:lpstr>TAP - JUSTIFICATIVA</vt:lpstr>
      <vt:lpstr>Descrição Geral</vt:lpstr>
      <vt:lpstr>OBJETIVOS ESPECÍFICOS</vt:lpstr>
      <vt:lpstr>Matriz de Rastreabilidade dos REQUISITOS</vt:lpstr>
      <vt:lpstr>ESCOPO DO PRODUTO (Especificação)</vt:lpstr>
      <vt:lpstr>Apresentação do PowerPoint</vt:lpstr>
      <vt:lpstr>Declaração do Escopo PREMISSAS</vt:lpstr>
      <vt:lpstr>Declaração do Escopo RESTRIÇÕES</vt:lpstr>
      <vt:lpstr>Declaração do Escopo EXCLUSÕES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Rocha</dc:creator>
  <cp:lastModifiedBy>maurosotille</cp:lastModifiedBy>
  <cp:revision>66</cp:revision>
  <dcterms:created xsi:type="dcterms:W3CDTF">2014-05-08T19:47:02Z</dcterms:created>
  <dcterms:modified xsi:type="dcterms:W3CDTF">2019-04-26T23:22:57Z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2014-03-11T00:00:00Z</vt:filetime>
  </property>
  <property fmtid="{D5CDD505-2E9C-101B-9397-08002B2CF9AE}" pid="3" name="LastSaved">
    <vt:filetime>2014-05-08T00:00:00Z</vt:filetime>
  </property>
</Properties>
</file>