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80" r:id="rId25"/>
    <p:sldId id="278"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313582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125933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353357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25824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5" name="Espaço Reservado para Rodapé 4"/>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101522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229698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8" name="Espaço Reservado para Rodapé 7"/>
          <p:cNvSpPr>
            <a:spLocks noGrp="1"/>
          </p:cNvSpPr>
          <p:nvPr>
            <p:ph type="ftr" sz="quarter" idx="11"/>
          </p:nvPr>
        </p:nvSpPr>
        <p:spPr>
          <a:xfrm>
            <a:off x="4038600" y="6356350"/>
            <a:ext cx="41148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194277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4" name="Espaço Reservado para Rodapé 3"/>
          <p:cNvSpPr>
            <a:spLocks noGrp="1"/>
          </p:cNvSpPr>
          <p:nvPr>
            <p:ph type="ftr" sz="quarter" idx="11"/>
          </p:nvPr>
        </p:nvSpPr>
        <p:spPr>
          <a:xfrm>
            <a:off x="4038600" y="6356350"/>
            <a:ext cx="41148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242092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3" name="Espaço Reservado para Rodapé 2"/>
          <p:cNvSpPr>
            <a:spLocks noGrp="1"/>
          </p:cNvSpPr>
          <p:nvPr>
            <p:ph type="ftr" sz="quarter" idx="11"/>
          </p:nvPr>
        </p:nvSpPr>
        <p:spPr>
          <a:xfrm>
            <a:off x="4038600" y="6356350"/>
            <a:ext cx="41148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44703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90516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a:xfrm>
            <a:off x="838200" y="6356350"/>
            <a:ext cx="2743200" cy="365125"/>
          </a:xfrm>
          <a:prstGeom prst="rect">
            <a:avLst/>
          </a:prstGeom>
        </p:spPr>
        <p:txBody>
          <a:bodyPr/>
          <a:lstStyle/>
          <a:p>
            <a:fld id="{8FF17FB1-FBA7-4155-A7C4-9EEC4E53ED66}" type="datetimeFigureOut">
              <a:rPr lang="pt-BR" smtClean="0"/>
              <a:t>23/08/2023</a:t>
            </a:fld>
            <a:endParaRPr lang="pt-BR"/>
          </a:p>
        </p:txBody>
      </p:sp>
      <p:sp>
        <p:nvSpPr>
          <p:cNvPr id="6" name="Espaço Reservado para Rodapé 5"/>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8610600" y="6356350"/>
            <a:ext cx="2743200" cy="365125"/>
          </a:xfrm>
          <a:prstGeom prst="rect">
            <a:avLst/>
          </a:prstGeom>
        </p:spPr>
        <p:txBody>
          <a:bodyPr/>
          <a:lstStyle/>
          <a:p>
            <a:fld id="{AFBFA064-0B30-4BE5-8FC8-762A0B62FA2A}" type="slidenum">
              <a:rPr lang="pt-BR" smtClean="0"/>
              <a:t>‹nº›</a:t>
            </a:fld>
            <a:endParaRPr lang="pt-BR"/>
          </a:p>
        </p:txBody>
      </p:sp>
    </p:spTree>
    <p:extLst>
      <p:ext uri="{BB962C8B-B14F-4D97-AF65-F5344CB8AC3E}">
        <p14:creationId xmlns:p14="http://schemas.microsoft.com/office/powerpoint/2010/main" val="337132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graphicFrame>
        <p:nvGraphicFramePr>
          <p:cNvPr id="10" name="Tabela 9"/>
          <p:cNvGraphicFramePr>
            <a:graphicFrameLocks noGrp="1"/>
          </p:cNvGraphicFramePr>
          <p:nvPr userDrawn="1">
            <p:extLst>
              <p:ext uri="{D42A27DB-BD31-4B8C-83A1-F6EECF244321}">
                <p14:modId xmlns:p14="http://schemas.microsoft.com/office/powerpoint/2010/main" val="2206296485"/>
              </p:ext>
            </p:extLst>
          </p:nvPr>
        </p:nvGraphicFramePr>
        <p:xfrm>
          <a:off x="0" y="6487160"/>
          <a:ext cx="12192000" cy="370840"/>
        </p:xfrm>
        <a:graphic>
          <a:graphicData uri="http://schemas.openxmlformats.org/drawingml/2006/table">
            <a:tbl>
              <a:tblPr firstRow="1" bandRow="1">
                <a:tableStyleId>{5C22544A-7EE6-4342-B048-85BDC9FD1C3A}</a:tableStyleId>
              </a:tblPr>
              <a:tblGrid>
                <a:gridCol w="6471138">
                  <a:extLst>
                    <a:ext uri="{9D8B030D-6E8A-4147-A177-3AD203B41FA5}">
                      <a16:colId xmlns:a16="http://schemas.microsoft.com/office/drawing/2014/main" val="20000"/>
                    </a:ext>
                  </a:extLst>
                </a:gridCol>
                <a:gridCol w="5720862">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400" i="1" dirty="0">
                          <a:solidFill>
                            <a:schemeClr val="bg1"/>
                          </a:solidFill>
                          <a:latin typeface="Verdana" panose="020B0604030504040204" pitchFamily="34" charset="0"/>
                          <a:ea typeface="Verdana" panose="020B0604030504040204" pitchFamily="34" charset="0"/>
                          <a:cs typeface="Verdana" panose="020B0604030504040204" pitchFamily="34" charset="0"/>
                        </a:rPr>
                        <a:t>Prof.</a:t>
                      </a:r>
                      <a:r>
                        <a:rPr lang="pt-BR" sz="1400" i="1" baseline="0" dirty="0">
                          <a:solidFill>
                            <a:schemeClr val="bg1"/>
                          </a:solidFill>
                          <a:latin typeface="Verdana" panose="020B0604030504040204" pitchFamily="34" charset="0"/>
                          <a:ea typeface="Verdana" panose="020B0604030504040204" pitchFamily="34" charset="0"/>
                          <a:cs typeface="Verdana" panose="020B0604030504040204" pitchFamily="34" charset="0"/>
                        </a:rPr>
                        <a:t> Tagli Mallmann – tagli.dmm@gmail.com</a:t>
                      </a:r>
                      <a:endParaRPr lang="pt-BR" sz="1400" i="1" dirty="0">
                        <a:solidFill>
                          <a:schemeClr val="bg1"/>
                        </a:solidFill>
                        <a:latin typeface="Verdana" panose="020B0604030504040204" pitchFamily="34" charset="0"/>
                        <a:ea typeface="Verdana" panose="020B0604030504040204" pitchFamily="34" charset="0"/>
                        <a:cs typeface="Verdana" panose="020B060403050404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060"/>
                    </a:solidFill>
                  </a:tcPr>
                </a:tc>
                <a:tc>
                  <a:txBody>
                    <a:bodyPr/>
                    <a:lstStyle/>
                    <a:p>
                      <a:pPr algn="r"/>
                      <a:r>
                        <a:rPr lang="pt-BR" sz="1400" i="1" dirty="0">
                          <a:solidFill>
                            <a:schemeClr val="bg1"/>
                          </a:solidFill>
                          <a:latin typeface="Verdana" panose="020B0604030504040204" pitchFamily="34" charset="0"/>
                          <a:ea typeface="Verdana" panose="020B0604030504040204" pitchFamily="34" charset="0"/>
                          <a:cs typeface="Verdana" panose="020B0604030504040204" pitchFamily="34" charset="0"/>
                        </a:rPr>
                        <a:t>Negociação e Administração de Conflitos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620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Contratação de Maquinas  para Movimentação de Terra</a:t>
            </a:r>
          </a:p>
        </p:txBody>
      </p:sp>
      <p:sp>
        <p:nvSpPr>
          <p:cNvPr id="3" name="Subtítulo 2"/>
          <p:cNvSpPr>
            <a:spLocks noGrp="1"/>
          </p:cNvSpPr>
          <p:nvPr>
            <p:ph type="subTitle" idx="1"/>
          </p:nvPr>
        </p:nvSpPr>
        <p:spPr>
          <a:xfrm>
            <a:off x="1524000" y="3602037"/>
            <a:ext cx="9144000" cy="2008187"/>
          </a:xfrm>
        </p:spPr>
        <p:txBody>
          <a:bodyPr>
            <a:normAutofit fontScale="92500" lnSpcReduction="10000"/>
          </a:bodyPr>
          <a:lstStyle/>
          <a:p>
            <a:r>
              <a:rPr lang="pt-BR" dirty="0"/>
              <a:t>Jean Alves</a:t>
            </a:r>
          </a:p>
          <a:p>
            <a:r>
              <a:rPr lang="pt-BR" dirty="0"/>
              <a:t>Carolina Oliveira</a:t>
            </a:r>
          </a:p>
          <a:p>
            <a:r>
              <a:rPr lang="pt-BR" dirty="0"/>
              <a:t>Ana </a:t>
            </a:r>
            <a:r>
              <a:rPr lang="pt-BR" dirty="0" err="1"/>
              <a:t>Vignoto</a:t>
            </a:r>
            <a:endParaRPr lang="pt-BR" dirty="0"/>
          </a:p>
          <a:p>
            <a:r>
              <a:rPr lang="pt-BR" dirty="0"/>
              <a:t>Everson </a:t>
            </a:r>
            <a:r>
              <a:rPr lang="pt-BR" dirty="0" err="1"/>
              <a:t>Siquino</a:t>
            </a:r>
            <a:endParaRPr lang="pt-BR" dirty="0"/>
          </a:p>
          <a:p>
            <a:r>
              <a:rPr lang="pt-BR" dirty="0"/>
              <a:t>Vanderlei Santana</a:t>
            </a:r>
          </a:p>
          <a:p>
            <a:endParaRPr lang="pt-BR" dirty="0"/>
          </a:p>
        </p:txBody>
      </p:sp>
      <p:sp>
        <p:nvSpPr>
          <p:cNvPr id="4" name="CaixaDeTexto 3">
            <a:extLst>
              <a:ext uri="{FF2B5EF4-FFF2-40B4-BE49-F238E27FC236}">
                <a16:creationId xmlns:a16="http://schemas.microsoft.com/office/drawing/2014/main" id="{E5075D57-3AAC-BE8E-C280-F7BB16513076}"/>
              </a:ext>
            </a:extLst>
          </p:cNvPr>
          <p:cNvSpPr txBox="1"/>
          <p:nvPr/>
        </p:nvSpPr>
        <p:spPr>
          <a:xfrm>
            <a:off x="514350" y="383828"/>
            <a:ext cx="6658041" cy="461665"/>
          </a:xfrm>
          <a:prstGeom prst="rect">
            <a:avLst/>
          </a:prstGeom>
          <a:noFill/>
        </p:spPr>
        <p:txBody>
          <a:bodyPr wrap="none" rtlCol="0">
            <a:spAutoFit/>
          </a:bodyPr>
          <a:lstStyle/>
          <a:p>
            <a:r>
              <a:rPr lang="pt-BR" sz="2400" dirty="0"/>
              <a:t>Negociação - Roteiro de Planejamento e Preparação</a:t>
            </a:r>
          </a:p>
        </p:txBody>
      </p:sp>
    </p:spTree>
    <p:extLst>
      <p:ext uri="{BB962C8B-B14F-4D97-AF65-F5344CB8AC3E}">
        <p14:creationId xmlns:p14="http://schemas.microsoft.com/office/powerpoint/2010/main" val="367226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Quais são os meios ao seu alcance para melhorar sua MACNA?</a:t>
            </a:r>
          </a:p>
        </p:txBody>
      </p:sp>
      <p:sp>
        <p:nvSpPr>
          <p:cNvPr id="3" name="Espaço Reservado para Conteúdo 2"/>
          <p:cNvSpPr>
            <a:spLocks noGrp="1"/>
          </p:cNvSpPr>
          <p:nvPr>
            <p:ph idx="1"/>
          </p:nvPr>
        </p:nvSpPr>
        <p:spPr/>
        <p:txBody>
          <a:bodyPr/>
          <a:lstStyle/>
          <a:p>
            <a:r>
              <a:rPr lang="pt-BR" dirty="0"/>
              <a:t>Tentar renegociar o prazo estabelecido no contrato para finalização da obra.</a:t>
            </a:r>
          </a:p>
        </p:txBody>
      </p:sp>
    </p:spTree>
    <p:extLst>
      <p:ext uri="{BB962C8B-B14F-4D97-AF65-F5344CB8AC3E}">
        <p14:creationId xmlns:p14="http://schemas.microsoft.com/office/powerpoint/2010/main" val="2726200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...Parou para definir seu preço de reserva?</a:t>
            </a:r>
            <a:br>
              <a:rPr lang="pt-BR" dirty="0"/>
            </a:br>
            <a:r>
              <a:rPr lang="pt-BR" dirty="0"/>
              <a:t>Qual é?</a:t>
            </a:r>
          </a:p>
        </p:txBody>
      </p:sp>
      <p:sp>
        <p:nvSpPr>
          <p:cNvPr id="3" name="Espaço Reservado para Conteúdo 2"/>
          <p:cNvSpPr>
            <a:spLocks noGrp="1"/>
          </p:cNvSpPr>
          <p:nvPr>
            <p:ph idx="1"/>
          </p:nvPr>
        </p:nvSpPr>
        <p:spPr/>
        <p:txBody>
          <a:bodyPr/>
          <a:lstStyle/>
          <a:p>
            <a:r>
              <a:rPr lang="pt-BR" dirty="0"/>
              <a:t>Nosso preço de reserva é até 28.000,00 mil, o que é aceitável para ambos os contratos disponíveis.</a:t>
            </a:r>
          </a:p>
        </p:txBody>
      </p:sp>
    </p:spTree>
    <p:extLst>
      <p:ext uri="{BB962C8B-B14F-4D97-AF65-F5344CB8AC3E}">
        <p14:creationId xmlns:p14="http://schemas.microsoft.com/office/powerpoint/2010/main" val="378424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539036"/>
            <a:ext cx="9144000" cy="2387600"/>
          </a:xfrm>
        </p:spPr>
        <p:txBody>
          <a:bodyPr>
            <a:normAutofit fontScale="90000"/>
          </a:bodyPr>
          <a:lstStyle/>
          <a:p>
            <a:r>
              <a:rPr lang="pt-BR" dirty="0"/>
              <a:t>... Parou para avaliar o pessoal, a MACNA e a posição da outra parte?</a:t>
            </a:r>
          </a:p>
        </p:txBody>
      </p:sp>
    </p:spTree>
    <p:extLst>
      <p:ext uri="{BB962C8B-B14F-4D97-AF65-F5344CB8AC3E}">
        <p14:creationId xmlns:p14="http://schemas.microsoft.com/office/powerpoint/2010/main" val="393703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situação da empresa do fornecedor:</a:t>
            </a:r>
          </a:p>
        </p:txBody>
      </p:sp>
      <p:sp>
        <p:nvSpPr>
          <p:cNvPr id="3" name="Espaço Reservado para Conteúdo 2"/>
          <p:cNvSpPr>
            <a:spLocks noGrp="1"/>
          </p:cNvSpPr>
          <p:nvPr>
            <p:ph idx="1"/>
          </p:nvPr>
        </p:nvSpPr>
        <p:spPr/>
        <p:txBody>
          <a:bodyPr/>
          <a:lstStyle/>
          <a:p>
            <a:r>
              <a:rPr lang="pt-BR" dirty="0"/>
              <a:t>São empresas consolidadas e prontas a fornecerem os serviços</a:t>
            </a:r>
          </a:p>
        </p:txBody>
      </p:sp>
    </p:spTree>
    <p:extLst>
      <p:ext uri="{BB962C8B-B14F-4D97-AF65-F5344CB8AC3E}">
        <p14:creationId xmlns:p14="http://schemas.microsoft.com/office/powerpoint/2010/main" val="297015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especificamente, desejam deste acordo:</a:t>
            </a:r>
          </a:p>
        </p:txBody>
      </p:sp>
      <p:sp>
        <p:nvSpPr>
          <p:cNvPr id="3" name="Espaço Reservado para Conteúdo 2"/>
          <p:cNvSpPr>
            <a:spLocks noGrp="1"/>
          </p:cNvSpPr>
          <p:nvPr>
            <p:ph idx="1"/>
          </p:nvPr>
        </p:nvSpPr>
        <p:spPr/>
        <p:txBody>
          <a:bodyPr/>
          <a:lstStyle/>
          <a:p>
            <a:r>
              <a:rPr lang="pt-BR" dirty="0"/>
              <a:t>Fornecerem o serviço de escavação pelo valor e prazo estipulado no orçamento enviado. </a:t>
            </a:r>
          </a:p>
        </p:txBody>
      </p:sp>
    </p:spTree>
    <p:extLst>
      <p:ext uri="{BB962C8B-B14F-4D97-AF65-F5344CB8AC3E}">
        <p14:creationId xmlns:p14="http://schemas.microsoft.com/office/powerpoint/2010/main" val="118325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valor deste acordo para eles:</a:t>
            </a:r>
          </a:p>
        </p:txBody>
      </p:sp>
      <p:sp>
        <p:nvSpPr>
          <p:cNvPr id="3" name="Espaço Reservado para Conteúdo 2"/>
          <p:cNvSpPr>
            <a:spLocks noGrp="1"/>
          </p:cNvSpPr>
          <p:nvPr>
            <p:ph idx="1"/>
          </p:nvPr>
        </p:nvSpPr>
        <p:spPr/>
        <p:txBody>
          <a:bodyPr/>
          <a:lstStyle/>
          <a:p>
            <a:r>
              <a:rPr lang="pt-BR" dirty="0"/>
              <a:t>O acordo esta dentro do valor de mercado levando em consideração os prazos ofertados. </a:t>
            </a:r>
          </a:p>
        </p:txBody>
      </p:sp>
    </p:spTree>
    <p:extLst>
      <p:ext uri="{BB962C8B-B14F-4D97-AF65-F5344CB8AC3E}">
        <p14:creationId xmlns:p14="http://schemas.microsoft.com/office/powerpoint/2010/main" val="137590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Disponibilidade de um acordo substituto:</a:t>
            </a:r>
          </a:p>
        </p:txBody>
      </p:sp>
      <p:sp>
        <p:nvSpPr>
          <p:cNvPr id="3" name="Espaço Reservado para Conteúdo 2"/>
          <p:cNvSpPr>
            <a:spLocks noGrp="1"/>
          </p:cNvSpPr>
          <p:nvPr>
            <p:ph idx="1"/>
          </p:nvPr>
        </p:nvSpPr>
        <p:spPr/>
        <p:txBody>
          <a:bodyPr/>
          <a:lstStyle/>
          <a:p>
            <a:r>
              <a:rPr lang="pt-BR" dirty="0"/>
              <a:t>Não há acordo substituto</a:t>
            </a:r>
          </a:p>
        </p:txBody>
      </p:sp>
    </p:spTree>
    <p:extLst>
      <p:ext uri="{BB962C8B-B14F-4D97-AF65-F5344CB8AC3E}">
        <p14:creationId xmlns:p14="http://schemas.microsoft.com/office/powerpoint/2010/main" val="394862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 Parou para prever a questão da autoridade? Faça uma síntese ...</a:t>
            </a:r>
            <a:br>
              <a:rPr lang="pt-BR" dirty="0"/>
            </a:br>
            <a:r>
              <a:rPr lang="pt-BR" dirty="0"/>
              <a:t>(a deles e a sua").</a:t>
            </a:r>
          </a:p>
        </p:txBody>
      </p:sp>
      <p:sp>
        <p:nvSpPr>
          <p:cNvPr id="3" name="Espaço Reservado para Conteúdo 2"/>
          <p:cNvSpPr>
            <a:spLocks noGrp="1"/>
          </p:cNvSpPr>
          <p:nvPr>
            <p:ph idx="1"/>
          </p:nvPr>
        </p:nvSpPr>
        <p:spPr/>
        <p:txBody>
          <a:bodyPr/>
          <a:lstStyle/>
          <a:p>
            <a:r>
              <a:rPr lang="pt-BR" dirty="0"/>
              <a:t>As empresas de escavação têm seus pontos fortes e fracos, e sua autoridade está no valor e no prazo e na sua capacidade de execução que é estipulado em contrato com o cliente.</a:t>
            </a:r>
          </a:p>
          <a:p>
            <a:r>
              <a:rPr lang="pt-BR" dirty="0"/>
              <a:t>A nossa autoridade como cliente esta no poder de barganha e de escolha da empresa que melhor atenda os requisitos do contrato da obra.  </a:t>
            </a:r>
            <a:br>
              <a:rPr lang="pt-BR" dirty="0"/>
            </a:br>
            <a:endParaRPr lang="pt-BR" dirty="0"/>
          </a:p>
        </p:txBody>
      </p:sp>
    </p:spTree>
    <p:extLst>
      <p:ext uri="{BB962C8B-B14F-4D97-AF65-F5344CB8AC3E}">
        <p14:creationId xmlns:p14="http://schemas.microsoft.com/office/powerpoint/2010/main" val="43979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Sua compreensão do nível de autoridade do(s) representante(s) do outro lado na mesa de negociações:</a:t>
            </a:r>
          </a:p>
        </p:txBody>
      </p:sp>
      <p:sp>
        <p:nvSpPr>
          <p:cNvPr id="3" name="Espaço Reservado para Conteúdo 2"/>
          <p:cNvSpPr>
            <a:spLocks noGrp="1"/>
          </p:cNvSpPr>
          <p:nvPr>
            <p:ph idx="1"/>
          </p:nvPr>
        </p:nvSpPr>
        <p:spPr>
          <a:xfrm>
            <a:off x="838200" y="2009775"/>
            <a:ext cx="10515600" cy="4167188"/>
          </a:xfrm>
        </p:spPr>
        <p:txBody>
          <a:bodyPr/>
          <a:lstStyle/>
          <a:p>
            <a:r>
              <a:rPr lang="pt-BR" dirty="0"/>
              <a:t>É uma empresa reconhecida pelo mercado, com vários anos de atuação, com representantes bem vistos pelas sociedade, e com alto grau de maturidade. </a:t>
            </a:r>
          </a:p>
        </p:txBody>
      </p:sp>
    </p:spTree>
    <p:extLst>
      <p:ext uri="{BB962C8B-B14F-4D97-AF65-F5344CB8AC3E}">
        <p14:creationId xmlns:p14="http://schemas.microsoft.com/office/powerpoint/2010/main" val="371982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2152" y="390882"/>
            <a:ext cx="10515600" cy="1325563"/>
          </a:xfrm>
        </p:spPr>
        <p:txBody>
          <a:bodyPr/>
          <a:lstStyle/>
          <a:p>
            <a:r>
              <a:rPr lang="pt-BR" dirty="0"/>
              <a:t>Tipo de acordo que você está autorizado a fazer:</a:t>
            </a:r>
          </a:p>
        </p:txBody>
      </p:sp>
      <p:sp>
        <p:nvSpPr>
          <p:cNvPr id="3" name="Espaço Reservado para Conteúdo 2"/>
          <p:cNvSpPr>
            <a:spLocks noGrp="1"/>
          </p:cNvSpPr>
          <p:nvPr>
            <p:ph idx="1"/>
          </p:nvPr>
        </p:nvSpPr>
        <p:spPr/>
        <p:txBody>
          <a:bodyPr/>
          <a:lstStyle/>
          <a:p>
            <a:r>
              <a:rPr lang="pt-BR" dirty="0"/>
              <a:t>Aquele que esteja dentro do nosso preço de reserva e que de preferência o início das obras seja imediato. </a:t>
            </a:r>
          </a:p>
        </p:txBody>
      </p:sp>
    </p:spTree>
    <p:extLst>
      <p:ext uri="{BB962C8B-B14F-4D97-AF65-F5344CB8AC3E}">
        <p14:creationId xmlns:p14="http://schemas.microsoft.com/office/powerpoint/2010/main" val="34390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A2D65-849F-BF18-8AA0-6643E3A1C212}"/>
              </a:ext>
            </a:extLst>
          </p:cNvPr>
          <p:cNvSpPr>
            <a:spLocks noGrp="1"/>
          </p:cNvSpPr>
          <p:nvPr>
            <p:ph type="title"/>
          </p:nvPr>
        </p:nvSpPr>
        <p:spPr/>
        <p:txBody>
          <a:bodyPr/>
          <a:lstStyle/>
          <a:p>
            <a:r>
              <a:rPr lang="pt-BR" dirty="0"/>
              <a:t>Contextualização</a:t>
            </a:r>
          </a:p>
        </p:txBody>
      </p:sp>
      <p:sp>
        <p:nvSpPr>
          <p:cNvPr id="3" name="Espaço Reservado para Conteúdo 2">
            <a:extLst>
              <a:ext uri="{FF2B5EF4-FFF2-40B4-BE49-F238E27FC236}">
                <a16:creationId xmlns:a16="http://schemas.microsoft.com/office/drawing/2014/main" id="{33351507-C1EB-5844-01FE-5EED0CEF2F38}"/>
              </a:ext>
            </a:extLst>
          </p:cNvPr>
          <p:cNvSpPr>
            <a:spLocks noGrp="1"/>
          </p:cNvSpPr>
          <p:nvPr>
            <p:ph idx="1"/>
          </p:nvPr>
        </p:nvSpPr>
        <p:spPr/>
        <p:txBody>
          <a:bodyPr>
            <a:normAutofit lnSpcReduction="10000"/>
          </a:bodyPr>
          <a:lstStyle/>
          <a:p>
            <a:r>
              <a:rPr lang="pt-BR" dirty="0"/>
              <a:t>Ana é engenheira e está responsável pela obra de um barracão no centro de Maringá-PR. No início da obra foi avaliado que será necessário contratar um serviço de movimentação de terra.  No contrato fechado pela empresa que Ana trabalha, foi estipulado um prazo de entrega. Porém, por conta das condições climáticas, o prazo acabou se tornando um ponto de preocupação para Ana.</a:t>
            </a:r>
          </a:p>
          <a:p>
            <a:r>
              <a:rPr lang="pt-BR" dirty="0"/>
              <a:t>Ao consultar as empresas que prestam serviço de movimentação de terra, Ana solicitou um orçamente para duas empresas que já confia no serviço prestado.</a:t>
            </a:r>
          </a:p>
          <a:p>
            <a:r>
              <a:rPr lang="pt-BR" dirty="0"/>
              <a:t>O valor disponibilizado pela empresa de engenharia para execução desse serviço é de R$ 28.000,00</a:t>
            </a:r>
          </a:p>
          <a:p>
            <a:endParaRPr lang="pt-BR" dirty="0"/>
          </a:p>
        </p:txBody>
      </p:sp>
    </p:spTree>
    <p:extLst>
      <p:ext uri="{BB962C8B-B14F-4D97-AF65-F5344CB8AC3E}">
        <p14:creationId xmlns:p14="http://schemas.microsoft.com/office/powerpoint/2010/main" val="294576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964042"/>
            <a:ext cx="9144000" cy="2387600"/>
          </a:xfrm>
        </p:spPr>
        <p:txBody>
          <a:bodyPr>
            <a:normAutofit fontScale="90000"/>
          </a:bodyPr>
          <a:lstStyle/>
          <a:p>
            <a:r>
              <a:rPr lang="pt-BR" dirty="0"/>
              <a:t>...Parou para reunir os parâmetros e critérios externos importantes para a negociação?</a:t>
            </a:r>
            <a:br>
              <a:rPr lang="pt-BR" dirty="0"/>
            </a:br>
            <a:r>
              <a:rPr lang="pt-BR" dirty="0"/>
              <a:t>(Neste acordo, que parâmetros e critérios são considerados "justos e razoáveis”?)</a:t>
            </a:r>
          </a:p>
        </p:txBody>
      </p:sp>
    </p:spTree>
    <p:extLst>
      <p:ext uri="{BB962C8B-B14F-4D97-AF65-F5344CB8AC3E}">
        <p14:creationId xmlns:p14="http://schemas.microsoft.com/office/powerpoint/2010/main" val="2997473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Parâmetros externos:</a:t>
            </a:r>
          </a:p>
        </p:txBody>
      </p:sp>
      <p:sp>
        <p:nvSpPr>
          <p:cNvPr id="3" name="Espaço Reservado para Conteúdo 2"/>
          <p:cNvSpPr>
            <a:spLocks noGrp="1"/>
          </p:cNvSpPr>
          <p:nvPr>
            <p:ph idx="1"/>
          </p:nvPr>
        </p:nvSpPr>
        <p:spPr/>
        <p:txBody>
          <a:bodyPr/>
          <a:lstStyle/>
          <a:p>
            <a:r>
              <a:rPr lang="pt-BR" dirty="0"/>
              <a:t>O valor do contrato</a:t>
            </a:r>
          </a:p>
          <a:p>
            <a:r>
              <a:rPr lang="pt-BR" dirty="0"/>
              <a:t>O prazo de início das obras</a:t>
            </a:r>
          </a:p>
          <a:p>
            <a:r>
              <a:rPr lang="pt-BR" dirty="0"/>
              <a:t>Contratante da obra</a:t>
            </a:r>
          </a:p>
          <a:p>
            <a:r>
              <a:rPr lang="pt-BR" dirty="0"/>
              <a:t>Condições climáticas</a:t>
            </a:r>
          </a:p>
        </p:txBody>
      </p:sp>
    </p:spTree>
    <p:extLst>
      <p:ext uri="{BB962C8B-B14F-4D97-AF65-F5344CB8AC3E}">
        <p14:creationId xmlns:p14="http://schemas.microsoft.com/office/powerpoint/2010/main" val="2814072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Critérios importantes:</a:t>
            </a:r>
          </a:p>
        </p:txBody>
      </p:sp>
      <p:sp>
        <p:nvSpPr>
          <p:cNvPr id="3" name="Espaço Reservado para Conteúdo 2"/>
          <p:cNvSpPr>
            <a:spLocks noGrp="1"/>
          </p:cNvSpPr>
          <p:nvPr>
            <p:ph idx="1"/>
          </p:nvPr>
        </p:nvSpPr>
        <p:spPr/>
        <p:txBody>
          <a:bodyPr/>
          <a:lstStyle/>
          <a:p>
            <a:r>
              <a:rPr lang="pt-BR" dirty="0"/>
              <a:t>As obras devem ser concluídas dentro do prazo</a:t>
            </a:r>
          </a:p>
          <a:p>
            <a:r>
              <a:rPr lang="pt-BR" dirty="0"/>
              <a:t>A execução e finalização da obra deve ser realizado pela empresa contratada</a:t>
            </a:r>
          </a:p>
          <a:p>
            <a:r>
              <a:rPr lang="pt-BR" dirty="0"/>
              <a:t>O orçamento da obra deve ser atendido</a:t>
            </a:r>
          </a:p>
        </p:txBody>
      </p:sp>
    </p:spTree>
    <p:extLst>
      <p:ext uri="{BB962C8B-B14F-4D97-AF65-F5344CB8AC3E}">
        <p14:creationId xmlns:p14="http://schemas.microsoft.com/office/powerpoint/2010/main" val="2229862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 Parou para se preparar para a flexibilidade?</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48" y="2201294"/>
            <a:ext cx="4480535" cy="36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Espaço Reservado para Conteúdo 9"/>
          <p:cNvSpPr>
            <a:spLocks noGrp="1"/>
          </p:cNvSpPr>
          <p:nvPr>
            <p:ph sz="half" idx="4294967295"/>
          </p:nvPr>
        </p:nvSpPr>
        <p:spPr>
          <a:xfrm>
            <a:off x="5459569" y="2104456"/>
            <a:ext cx="4038600" cy="3600000"/>
          </a:xfrm>
          <a:prstGeom prst="rect">
            <a:avLst/>
          </a:prstGeom>
        </p:spPr>
        <p:txBody>
          <a:bodyPr anchor="ctr"/>
          <a:lstStyle/>
          <a:p>
            <a:pPr>
              <a:spcBef>
                <a:spcPts val="0"/>
              </a:spcBef>
              <a:spcAft>
                <a:spcPts val="1200"/>
              </a:spcAft>
            </a:pPr>
            <a:r>
              <a:rPr lang="pt-BR" i="1" dirty="0"/>
              <a:t>Escopo: conteúdo da negociação</a:t>
            </a:r>
          </a:p>
          <a:p>
            <a:pPr>
              <a:spcBef>
                <a:spcPts val="0"/>
              </a:spcBef>
              <a:spcAft>
                <a:spcPts val="1200"/>
              </a:spcAft>
            </a:pPr>
            <a:r>
              <a:rPr lang="pt-BR" i="1" dirty="0"/>
              <a:t>Tempo: prazo de entrega ou execução</a:t>
            </a:r>
          </a:p>
          <a:p>
            <a:pPr>
              <a:spcBef>
                <a:spcPts val="0"/>
              </a:spcBef>
              <a:spcAft>
                <a:spcPts val="1200"/>
              </a:spcAft>
            </a:pPr>
            <a:r>
              <a:rPr lang="pt-BR" i="1" dirty="0"/>
              <a:t>Custo: preços e valores envolvidos</a:t>
            </a:r>
            <a:endParaRPr lang="pt-BR" dirty="0"/>
          </a:p>
        </p:txBody>
      </p:sp>
    </p:spTree>
    <p:extLst>
      <p:ext uri="{BB962C8B-B14F-4D97-AF65-F5344CB8AC3E}">
        <p14:creationId xmlns:p14="http://schemas.microsoft.com/office/powerpoint/2010/main" val="866093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ED572-D28D-C007-971A-F96D3CC848C3}"/>
              </a:ext>
            </a:extLst>
          </p:cNvPr>
          <p:cNvSpPr>
            <a:spLocks noGrp="1"/>
          </p:cNvSpPr>
          <p:nvPr>
            <p:ph type="title"/>
          </p:nvPr>
        </p:nvSpPr>
        <p:spPr/>
        <p:txBody>
          <a:bodyPr/>
          <a:lstStyle/>
          <a:p>
            <a:r>
              <a:rPr lang="pt-BR" dirty="0"/>
              <a:t>Flexibilidade</a:t>
            </a:r>
          </a:p>
        </p:txBody>
      </p:sp>
      <p:graphicFrame>
        <p:nvGraphicFramePr>
          <p:cNvPr id="4" name="Tabela 4">
            <a:extLst>
              <a:ext uri="{FF2B5EF4-FFF2-40B4-BE49-F238E27FC236}">
                <a16:creationId xmlns:a16="http://schemas.microsoft.com/office/drawing/2014/main" id="{9BD3993F-1B56-4949-1F5C-B31EE505FDAC}"/>
              </a:ext>
            </a:extLst>
          </p:cNvPr>
          <p:cNvGraphicFramePr>
            <a:graphicFrameLocks noGrp="1"/>
          </p:cNvGraphicFramePr>
          <p:nvPr>
            <p:ph idx="1"/>
            <p:extLst>
              <p:ext uri="{D42A27DB-BD31-4B8C-83A1-F6EECF244321}">
                <p14:modId xmlns:p14="http://schemas.microsoft.com/office/powerpoint/2010/main" val="2479303448"/>
              </p:ext>
            </p:extLst>
          </p:nvPr>
        </p:nvGraphicFramePr>
        <p:xfrm>
          <a:off x="838200" y="1825625"/>
          <a:ext cx="10515597" cy="47193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43020619"/>
                    </a:ext>
                  </a:extLst>
                </a:gridCol>
                <a:gridCol w="3505199">
                  <a:extLst>
                    <a:ext uri="{9D8B030D-6E8A-4147-A177-3AD203B41FA5}">
                      <a16:colId xmlns:a16="http://schemas.microsoft.com/office/drawing/2014/main" val="1253816591"/>
                    </a:ext>
                  </a:extLst>
                </a:gridCol>
                <a:gridCol w="3505199">
                  <a:extLst>
                    <a:ext uri="{9D8B030D-6E8A-4147-A177-3AD203B41FA5}">
                      <a16:colId xmlns:a16="http://schemas.microsoft.com/office/drawing/2014/main" val="2005088706"/>
                    </a:ext>
                  </a:extLst>
                </a:gridCol>
              </a:tblGrid>
              <a:tr h="370840">
                <a:tc>
                  <a:txBody>
                    <a:bodyPr/>
                    <a:lstStyle/>
                    <a:p>
                      <a:r>
                        <a:rPr lang="pt-BR" dirty="0"/>
                        <a:t>Escopo</a:t>
                      </a:r>
                    </a:p>
                  </a:txBody>
                  <a:tcPr/>
                </a:tc>
                <a:tc>
                  <a:txBody>
                    <a:bodyPr/>
                    <a:lstStyle/>
                    <a:p>
                      <a:r>
                        <a:rPr lang="pt-BR" dirty="0"/>
                        <a:t>Custo</a:t>
                      </a:r>
                    </a:p>
                  </a:txBody>
                  <a:tcPr/>
                </a:tc>
                <a:tc>
                  <a:txBody>
                    <a:bodyPr/>
                    <a:lstStyle/>
                    <a:p>
                      <a:r>
                        <a:rPr lang="pt-BR" dirty="0"/>
                        <a:t>Tempo</a:t>
                      </a:r>
                    </a:p>
                  </a:txBody>
                  <a:tcPr/>
                </a:tc>
                <a:extLst>
                  <a:ext uri="{0D108BD9-81ED-4DB2-BD59-A6C34878D82A}">
                    <a16:rowId xmlns:a16="http://schemas.microsoft.com/office/drawing/2014/main" val="3810497408"/>
                  </a:ext>
                </a:extLst>
              </a:tr>
              <a:tr h="370840">
                <a:tc>
                  <a:txBody>
                    <a:bodyPr/>
                    <a:lstStyle/>
                    <a:p>
                      <a:r>
                        <a:rPr lang="pt-BR" dirty="0"/>
                        <a:t>Escavação do terreno</a:t>
                      </a:r>
                    </a:p>
                  </a:txBody>
                  <a:tcPr/>
                </a:tc>
                <a:tc>
                  <a:txBody>
                    <a:bodyPr/>
                    <a:lstStyle/>
                    <a:p>
                      <a:r>
                        <a:rPr lang="pt-BR" dirty="0"/>
                        <a:t>R$ 30.000,00</a:t>
                      </a:r>
                    </a:p>
                  </a:txBody>
                  <a:tcPr/>
                </a:tc>
                <a:tc>
                  <a:txBody>
                    <a:bodyPr/>
                    <a:lstStyle/>
                    <a:p>
                      <a:r>
                        <a:rPr lang="pt-BR" dirty="0"/>
                        <a:t>imediato</a:t>
                      </a:r>
                    </a:p>
                  </a:txBody>
                  <a:tcPr/>
                </a:tc>
                <a:extLst>
                  <a:ext uri="{0D108BD9-81ED-4DB2-BD59-A6C34878D82A}">
                    <a16:rowId xmlns:a16="http://schemas.microsoft.com/office/drawing/2014/main" val="3975799740"/>
                  </a:ext>
                </a:extLst>
              </a:tr>
              <a:tr h="370840">
                <a:tc>
                  <a:txBody>
                    <a:bodyPr/>
                    <a:lstStyle/>
                    <a:p>
                      <a:r>
                        <a:rPr lang="pt-BR" dirty="0"/>
                        <a:t>Escavação do terreno</a:t>
                      </a:r>
                    </a:p>
                  </a:txBody>
                  <a:tcPr/>
                </a:tc>
                <a:tc>
                  <a:txBody>
                    <a:bodyPr/>
                    <a:lstStyle/>
                    <a:p>
                      <a:r>
                        <a:rPr lang="pt-BR" dirty="0"/>
                        <a:t>R$ 25.000,00</a:t>
                      </a:r>
                    </a:p>
                  </a:txBody>
                  <a:tcPr/>
                </a:tc>
                <a:tc>
                  <a:txBody>
                    <a:bodyPr/>
                    <a:lstStyle/>
                    <a:p>
                      <a:r>
                        <a:rPr lang="pt-BR" dirty="0"/>
                        <a:t>15 dias após o fechamento do contrato</a:t>
                      </a:r>
                    </a:p>
                  </a:txBody>
                  <a:tcPr/>
                </a:tc>
                <a:extLst>
                  <a:ext uri="{0D108BD9-81ED-4DB2-BD59-A6C34878D82A}">
                    <a16:rowId xmlns:a16="http://schemas.microsoft.com/office/drawing/2014/main" val="1874309279"/>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119460265"/>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2921637535"/>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2948028910"/>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933692993"/>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514297336"/>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983103053"/>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1583628699"/>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978429321"/>
                  </a:ext>
                </a:extLst>
              </a:tr>
              <a:tr h="370840">
                <a:tc>
                  <a:txBody>
                    <a:bodyPr/>
                    <a:lstStyle/>
                    <a:p>
                      <a:endParaRPr lang="pt-BR" dirty="0"/>
                    </a:p>
                  </a:txBody>
                  <a:tcPr/>
                </a:tc>
                <a:tc>
                  <a:txBody>
                    <a:bodyPr/>
                    <a:lstStyle/>
                    <a:p>
                      <a:endParaRPr lang="pt-BR" dirty="0"/>
                    </a:p>
                  </a:txBody>
                  <a:tcPr/>
                </a:tc>
                <a:tc>
                  <a:txBody>
                    <a:bodyPr/>
                    <a:lstStyle/>
                    <a:p>
                      <a:endParaRPr lang="pt-BR" dirty="0"/>
                    </a:p>
                  </a:txBody>
                  <a:tcPr/>
                </a:tc>
                <a:extLst>
                  <a:ext uri="{0D108BD9-81ED-4DB2-BD59-A6C34878D82A}">
                    <a16:rowId xmlns:a16="http://schemas.microsoft.com/office/drawing/2014/main" val="922355729"/>
                  </a:ext>
                </a:extLst>
              </a:tr>
            </a:tbl>
          </a:graphicData>
        </a:graphic>
      </p:graphicFrame>
    </p:spTree>
    <p:extLst>
      <p:ext uri="{BB962C8B-B14F-4D97-AF65-F5344CB8AC3E}">
        <p14:creationId xmlns:p14="http://schemas.microsoft.com/office/powerpoint/2010/main" val="972307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Há algum vínculo entre as diferentes variáveis? Se "sim", quais são?)</a:t>
            </a:r>
          </a:p>
        </p:txBody>
      </p:sp>
      <p:sp>
        <p:nvSpPr>
          <p:cNvPr id="3" name="Espaço Reservado para Conteúdo 2"/>
          <p:cNvSpPr>
            <a:spLocks noGrp="1"/>
          </p:cNvSpPr>
          <p:nvPr>
            <p:ph idx="1"/>
          </p:nvPr>
        </p:nvSpPr>
        <p:spPr/>
        <p:txBody>
          <a:bodyPr/>
          <a:lstStyle/>
          <a:p>
            <a:r>
              <a:rPr lang="pt-BR" dirty="0"/>
              <a:t>Sim, a vinculo entre o custo e o tempo, pois quando o custo é maior o tempo é menor, porém quando o custo é menor o tempo é maior.</a:t>
            </a:r>
          </a:p>
        </p:txBody>
      </p:sp>
    </p:spTree>
    <p:extLst>
      <p:ext uri="{BB962C8B-B14F-4D97-AF65-F5344CB8AC3E}">
        <p14:creationId xmlns:p14="http://schemas.microsoft.com/office/powerpoint/2010/main" val="61657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3351507-C1EB-5844-01FE-5EED0CEF2F38}"/>
              </a:ext>
            </a:extLst>
          </p:cNvPr>
          <p:cNvSpPr>
            <a:spLocks noGrp="1"/>
          </p:cNvSpPr>
          <p:nvPr>
            <p:ph idx="1"/>
          </p:nvPr>
        </p:nvSpPr>
        <p:spPr>
          <a:xfrm>
            <a:off x="838200" y="368300"/>
            <a:ext cx="10515600" cy="4351338"/>
          </a:xfrm>
        </p:spPr>
        <p:txBody>
          <a:bodyPr>
            <a:normAutofit fontScale="70000" lnSpcReduction="20000"/>
          </a:bodyPr>
          <a:lstStyle/>
          <a:p>
            <a:pPr marL="0" indent="0">
              <a:buNone/>
            </a:pPr>
            <a:r>
              <a:rPr lang="pt-BR" dirty="0"/>
              <a:t>O orçamento requisitado tinha a seguinte descrição:</a:t>
            </a:r>
          </a:p>
          <a:p>
            <a:r>
              <a:rPr lang="pt-BR" dirty="0"/>
              <a:t>Escavação de 10m3 de solo</a:t>
            </a:r>
          </a:p>
          <a:p>
            <a:r>
              <a:rPr lang="pt-BR" dirty="0"/>
              <a:t>Movimentação e descarte de solo</a:t>
            </a:r>
          </a:p>
          <a:p>
            <a:r>
              <a:rPr lang="pt-BR" dirty="0"/>
              <a:t>Locação de retroescavadeira e pá-carregadeira</a:t>
            </a:r>
          </a:p>
          <a:p>
            <a:r>
              <a:rPr lang="pt-BR" dirty="0"/>
              <a:t>Escavação de valetas para drenagem</a:t>
            </a:r>
          </a:p>
          <a:p>
            <a:r>
              <a:rPr lang="pt-BR" dirty="0"/>
              <a:t>Aterramento de valetas</a:t>
            </a:r>
          </a:p>
          <a:p>
            <a:endParaRPr lang="pt-BR" dirty="0"/>
          </a:p>
          <a:p>
            <a:r>
              <a:rPr lang="pt-BR" dirty="0"/>
              <a:t>A empresa Panini devolveu o orçamento cobrando um valor de R$ 30.000,00, prometendo início imediato do serviço. Entretanto Ana sabe que esse valor é alto para a sua previsão orçamentária. Já a empresa </a:t>
            </a:r>
            <a:r>
              <a:rPr lang="pt-BR" dirty="0" err="1"/>
              <a:t>Terrafais</a:t>
            </a:r>
            <a:r>
              <a:rPr lang="pt-BR" dirty="0"/>
              <a:t> devolveu o orçamento cobrando um valor de R$ 25.000,00, porém ela só consegue iniciar o serviço dentro de 15 dias.</a:t>
            </a:r>
          </a:p>
          <a:p>
            <a:r>
              <a:rPr lang="pt-BR" dirty="0"/>
              <a:t>O orçamento da segunda empresa possui o valor mais atrativo, porém Ana sabe que o atraso dessa etapa da obra acarretará no atraso de toda a obra, podendo gerar um problema que dificilmente Ana conseguirá solucionar.</a:t>
            </a:r>
          </a:p>
        </p:txBody>
      </p:sp>
    </p:spTree>
    <p:extLst>
      <p:ext uri="{BB962C8B-B14F-4D97-AF65-F5344CB8AC3E}">
        <p14:creationId xmlns:p14="http://schemas.microsoft.com/office/powerpoint/2010/main" val="41124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espera alcançar por meio da negociação?</a:t>
            </a:r>
          </a:p>
        </p:txBody>
      </p:sp>
      <p:sp>
        <p:nvSpPr>
          <p:cNvPr id="3" name="Espaço Reservado para Conteúdo 2"/>
          <p:cNvSpPr>
            <a:spLocks noGrp="1"/>
          </p:cNvSpPr>
          <p:nvPr>
            <p:ph idx="1"/>
          </p:nvPr>
        </p:nvSpPr>
        <p:spPr/>
        <p:txBody>
          <a:bodyPr/>
          <a:lstStyle/>
          <a:p>
            <a:r>
              <a:rPr lang="pt-BR" dirty="0"/>
              <a:t>A execução da obra</a:t>
            </a:r>
          </a:p>
        </p:txBody>
      </p:sp>
    </p:spTree>
    <p:extLst>
      <p:ext uri="{BB962C8B-B14F-4D97-AF65-F5344CB8AC3E}">
        <p14:creationId xmlns:p14="http://schemas.microsoft.com/office/powerpoint/2010/main" val="806819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Qual seria o melhor resultado?</a:t>
            </a:r>
          </a:p>
        </p:txBody>
      </p:sp>
      <p:sp>
        <p:nvSpPr>
          <p:cNvPr id="3" name="Espaço Reservado para Conteúdo 2"/>
          <p:cNvSpPr>
            <a:spLocks noGrp="1"/>
          </p:cNvSpPr>
          <p:nvPr>
            <p:ph idx="1"/>
          </p:nvPr>
        </p:nvSpPr>
        <p:spPr/>
        <p:txBody>
          <a:bodyPr/>
          <a:lstStyle/>
          <a:p>
            <a:r>
              <a:rPr lang="pt-BR" dirty="0"/>
              <a:t>A contratação do serviço de movimentação de terra dentro do menor prazo e com o melhor preço possível</a:t>
            </a:r>
          </a:p>
          <a:p>
            <a:endParaRPr lang="pt-BR" dirty="0"/>
          </a:p>
        </p:txBody>
      </p:sp>
    </p:spTree>
    <p:extLst>
      <p:ext uri="{BB962C8B-B14F-4D97-AF65-F5344CB8AC3E}">
        <p14:creationId xmlns:p14="http://schemas.microsoft.com/office/powerpoint/2010/main" val="425193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Que resultados não seriam toleráveis?</a:t>
            </a:r>
          </a:p>
        </p:txBody>
      </p:sp>
      <p:sp>
        <p:nvSpPr>
          <p:cNvPr id="3" name="Espaço Reservado para Conteúdo 2"/>
          <p:cNvSpPr>
            <a:spLocks noGrp="1"/>
          </p:cNvSpPr>
          <p:nvPr>
            <p:ph idx="1"/>
          </p:nvPr>
        </p:nvSpPr>
        <p:spPr/>
        <p:txBody>
          <a:bodyPr/>
          <a:lstStyle/>
          <a:p>
            <a:r>
              <a:rPr lang="pt-BR" dirty="0"/>
              <a:t>Um atraso no serviço de movimentação de terra que possivelmente acarretaria no atraso da obra</a:t>
            </a:r>
          </a:p>
        </p:txBody>
      </p:sp>
    </p:spTree>
    <p:extLst>
      <p:ext uri="{BB962C8B-B14F-4D97-AF65-F5344CB8AC3E}">
        <p14:creationId xmlns:p14="http://schemas.microsoft.com/office/powerpoint/2010/main" val="96929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Por que esses resultados não seriam toleráveis?</a:t>
            </a:r>
          </a:p>
        </p:txBody>
      </p:sp>
      <p:sp>
        <p:nvSpPr>
          <p:cNvPr id="3" name="Espaço Reservado para Conteúdo 2"/>
          <p:cNvSpPr>
            <a:spLocks noGrp="1"/>
          </p:cNvSpPr>
          <p:nvPr>
            <p:ph idx="1"/>
          </p:nvPr>
        </p:nvSpPr>
        <p:spPr/>
        <p:txBody>
          <a:bodyPr/>
          <a:lstStyle/>
          <a:p>
            <a:r>
              <a:rPr lang="pt-BR" dirty="0"/>
              <a:t>Porque um atraso nessa etapa atrasaria o inicio da obra e comprometeria o prazo de entrega.</a:t>
            </a:r>
          </a:p>
        </p:txBody>
      </p:sp>
    </p:spTree>
    <p:extLst>
      <p:ext uri="{BB962C8B-B14F-4D97-AF65-F5344CB8AC3E}">
        <p14:creationId xmlns:p14="http://schemas.microsoft.com/office/powerpoint/2010/main" val="77838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...Parou para avaliar suas necessidades e interesses?</a:t>
            </a:r>
          </a:p>
        </p:txBody>
      </p:sp>
      <p:sp>
        <p:nvSpPr>
          <p:cNvPr id="4" name="Espaço Reservado para Texto 3"/>
          <p:cNvSpPr>
            <a:spLocks noGrp="1"/>
          </p:cNvSpPr>
          <p:nvPr>
            <p:ph type="body" idx="1"/>
          </p:nvPr>
        </p:nvSpPr>
        <p:spPr/>
        <p:txBody>
          <a:bodyPr/>
          <a:lstStyle/>
          <a:p>
            <a:r>
              <a:rPr lang="pt-BR" dirty="0"/>
              <a:t>O que você precisa ter</a:t>
            </a:r>
          </a:p>
        </p:txBody>
      </p:sp>
      <p:sp>
        <p:nvSpPr>
          <p:cNvPr id="5" name="Espaço Reservado para Conteúdo 4"/>
          <p:cNvSpPr>
            <a:spLocks noGrp="1"/>
          </p:cNvSpPr>
          <p:nvPr>
            <p:ph sz="half" idx="2"/>
          </p:nvPr>
        </p:nvSpPr>
        <p:spPr/>
        <p:txBody>
          <a:bodyPr/>
          <a:lstStyle/>
          <a:p>
            <a:r>
              <a:rPr lang="pt-BR" dirty="0"/>
              <a:t>Um serviço de movimentação de terra com inicio imediato</a:t>
            </a:r>
          </a:p>
        </p:txBody>
      </p:sp>
      <p:sp>
        <p:nvSpPr>
          <p:cNvPr id="6" name="Espaço Reservado para Texto 5"/>
          <p:cNvSpPr>
            <a:spLocks noGrp="1"/>
          </p:cNvSpPr>
          <p:nvPr>
            <p:ph type="body" sz="quarter" idx="3"/>
          </p:nvPr>
        </p:nvSpPr>
        <p:spPr/>
        <p:txBody>
          <a:bodyPr/>
          <a:lstStyle/>
          <a:p>
            <a:r>
              <a:rPr lang="pt-BR" dirty="0"/>
              <a:t>O que você gostaria de ter</a:t>
            </a:r>
          </a:p>
        </p:txBody>
      </p:sp>
      <p:sp>
        <p:nvSpPr>
          <p:cNvPr id="7" name="Espaço Reservado para Conteúdo 6"/>
          <p:cNvSpPr>
            <a:spLocks noGrp="1"/>
          </p:cNvSpPr>
          <p:nvPr>
            <p:ph sz="quarter" idx="4"/>
          </p:nvPr>
        </p:nvSpPr>
        <p:spPr/>
        <p:txBody>
          <a:bodyPr/>
          <a:lstStyle/>
          <a:p>
            <a:r>
              <a:rPr lang="pt-BR" dirty="0"/>
              <a:t>Um serviço com valor atrativo e no menor prazo</a:t>
            </a:r>
          </a:p>
        </p:txBody>
      </p:sp>
    </p:spTree>
    <p:extLst>
      <p:ext uri="{BB962C8B-B14F-4D97-AF65-F5344CB8AC3E}">
        <p14:creationId xmlns:p14="http://schemas.microsoft.com/office/powerpoint/2010/main" val="363565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noAutofit/>
          </a:bodyPr>
          <a:lstStyle/>
          <a:p>
            <a:r>
              <a:rPr lang="pt-BR" sz="3200" dirty="0"/>
              <a:t>...Parou para identificar e melhorar a sua MACNA (se possível)</a:t>
            </a:r>
            <a:br>
              <a:rPr lang="pt-BR" sz="3200" dirty="0"/>
            </a:br>
            <a:r>
              <a:rPr lang="pt-BR" sz="3200" dirty="0"/>
              <a:t>Qual é a sua melhor alternativa a um acordo negociado?</a:t>
            </a:r>
          </a:p>
        </p:txBody>
      </p:sp>
      <p:sp>
        <p:nvSpPr>
          <p:cNvPr id="8" name="Espaço Reservado para Conteúdo 7"/>
          <p:cNvSpPr>
            <a:spLocks noGrp="1"/>
          </p:cNvSpPr>
          <p:nvPr>
            <p:ph idx="1"/>
          </p:nvPr>
        </p:nvSpPr>
        <p:spPr/>
        <p:txBody>
          <a:bodyPr/>
          <a:lstStyle/>
          <a:p>
            <a:r>
              <a:rPr lang="pt-BR" dirty="0"/>
              <a:t>Aceitar um orçamento no valor de R$ 25.000,00 porém com início das obras em 15 dias, e renegociar o prazo de entrega da obra final.</a:t>
            </a:r>
          </a:p>
        </p:txBody>
      </p:sp>
    </p:spTree>
    <p:extLst>
      <p:ext uri="{BB962C8B-B14F-4D97-AF65-F5344CB8AC3E}">
        <p14:creationId xmlns:p14="http://schemas.microsoft.com/office/powerpoint/2010/main" val="190792122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922</Words>
  <Application>Microsoft Office PowerPoint</Application>
  <PresentationFormat>Widescreen</PresentationFormat>
  <Paragraphs>81</Paragraphs>
  <Slides>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Calibri Light</vt:lpstr>
      <vt:lpstr>Verdana</vt:lpstr>
      <vt:lpstr>Tema do Office</vt:lpstr>
      <vt:lpstr>Contratação de Maquinas  para Movimentação de Terra</vt:lpstr>
      <vt:lpstr>Contextualização</vt:lpstr>
      <vt:lpstr>Apresentação do PowerPoint</vt:lpstr>
      <vt:lpstr>O que espera alcançar por meio da negociação?</vt:lpstr>
      <vt:lpstr>Qual seria o melhor resultado?</vt:lpstr>
      <vt:lpstr>Que resultados não seriam toleráveis?</vt:lpstr>
      <vt:lpstr>Por que esses resultados não seriam toleráveis?</vt:lpstr>
      <vt:lpstr>...Parou para avaliar suas necessidades e interesses?</vt:lpstr>
      <vt:lpstr>...Parou para identificar e melhorar a sua MACNA (se possível) Qual é a sua melhor alternativa a um acordo negociado?</vt:lpstr>
      <vt:lpstr>Quais são os meios ao seu alcance para melhorar sua MACNA?</vt:lpstr>
      <vt:lpstr>...Parou para definir seu preço de reserva? Qual é?</vt:lpstr>
      <vt:lpstr>... Parou para avaliar o pessoal, a MACNA e a posição da outra parte?</vt:lpstr>
      <vt:lpstr>A situação da empresa do fornecedor:</vt:lpstr>
      <vt:lpstr>O que, especificamente, desejam deste acordo:</vt:lpstr>
      <vt:lpstr>O valor deste acordo para eles:</vt:lpstr>
      <vt:lpstr>Disponibilidade de um acordo substituto:</vt:lpstr>
      <vt:lpstr>. Parou para prever a questão da autoridade? Faça uma síntese ... (a deles e a sua").</vt:lpstr>
      <vt:lpstr>Sua compreensão do nível de autoridade do(s) representante(s) do outro lado na mesa de negociações:</vt:lpstr>
      <vt:lpstr>Tipo de acordo que você está autorizado a fazer:</vt:lpstr>
      <vt:lpstr>...Parou para reunir os parâmetros e critérios externos importantes para a negociação? (Neste acordo, que parâmetros e critérios são considerados "justos e razoáveis”?)</vt:lpstr>
      <vt:lpstr>Parâmetros externos:</vt:lpstr>
      <vt:lpstr>Critérios importantes:</vt:lpstr>
      <vt:lpstr>... Parou para se preparar para a flexibilidade?</vt:lpstr>
      <vt:lpstr>Flexibilidade</vt:lpstr>
      <vt:lpstr>Há algum vínculo entre as diferentes variáveis? Se "sim", quais 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TAGLI MALLMANN</dc:creator>
  <cp:lastModifiedBy>Jean Alves</cp:lastModifiedBy>
  <cp:revision>14</cp:revision>
  <dcterms:created xsi:type="dcterms:W3CDTF">2015-10-19T08:19:22Z</dcterms:created>
  <dcterms:modified xsi:type="dcterms:W3CDTF">2023-08-24T00:50:22Z</dcterms:modified>
</cp:coreProperties>
</file>