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077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2EA7719-63AC-4E51-85C1-957AADF77AA9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5020A69-F43C-4AE3-A81B-800EAE75A811}" type="datetimeFigureOut">
              <a:rPr lang="pt-BR" smtClean="0"/>
              <a:t>26/04/2019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42930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PROJETO </a:t>
            </a:r>
            <a:br>
              <a:rPr lang="pt-BR" dirty="0"/>
            </a:br>
            <a:r>
              <a:rPr lang="pt-BR" b="1" dirty="0"/>
              <a:t>FARÓIS DE LED</a:t>
            </a:r>
            <a:br>
              <a:rPr lang="pt-BR" dirty="0"/>
            </a:br>
            <a:endParaRPr lang="pt-B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3240360" cy="1402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79" y="4725144"/>
            <a:ext cx="3203848" cy="155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36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Restrições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investimento para implantação da nova unidade não deve ultrapassar R$10.000.000,00;</a:t>
            </a:r>
          </a:p>
          <a:p>
            <a:r>
              <a:rPr lang="pt-BR" dirty="0"/>
              <a:t>A data limite para conclusão do projeto é dezembro de 2012;</a:t>
            </a:r>
          </a:p>
          <a:p>
            <a:r>
              <a:rPr lang="pt-BR" dirty="0"/>
              <a:t>Aprovação do incentivo governamental.</a:t>
            </a:r>
          </a:p>
        </p:txBody>
      </p:sp>
    </p:spTree>
    <p:extLst>
      <p:ext uri="{BB962C8B-B14F-4D97-AF65-F5344CB8AC3E}">
        <p14:creationId xmlns:p14="http://schemas.microsoft.com/office/powerpoint/2010/main" val="93618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Premissa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Pavilhão desocupado e limpo.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448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EAP</a:t>
            </a:r>
          </a:p>
        </p:txBody>
      </p:sp>
      <p:pic>
        <p:nvPicPr>
          <p:cNvPr id="3074" name="Picture 2" descr="w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628800"/>
            <a:ext cx="777686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12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pic>
        <p:nvPicPr>
          <p:cNvPr id="4098" name="Picture 2" descr="proje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20891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67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984283"/>
              </p:ext>
            </p:extLst>
          </p:nvPr>
        </p:nvGraphicFramePr>
        <p:xfrm>
          <a:off x="323528" y="1484784"/>
          <a:ext cx="8064895" cy="48965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8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0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494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#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Risco Identificado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Impacto </a:t>
                      </a:r>
                      <a:br>
                        <a:rPr lang="pt-BR" sz="1600" u="none" strike="noStrike" dirty="0">
                          <a:effectLst/>
                        </a:rPr>
                      </a:br>
                      <a:r>
                        <a:rPr lang="pt-BR" sz="1600" u="none" strike="noStrike" dirty="0">
                          <a:effectLst/>
                        </a:rPr>
                        <a:t>(*1)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Probabilidade </a:t>
                      </a:r>
                      <a:br>
                        <a:rPr lang="pt-BR" sz="1600" u="none" strike="noStrike" dirty="0">
                          <a:effectLst/>
                        </a:rPr>
                      </a:br>
                      <a:r>
                        <a:rPr lang="pt-BR" sz="1600" u="none" strike="noStrike" dirty="0">
                          <a:effectLst/>
                        </a:rPr>
                        <a:t>(*2)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Resposta ao risco </a:t>
                      </a:r>
                      <a:br>
                        <a:rPr lang="pt-BR" sz="1600" u="none" strike="noStrike" dirty="0">
                          <a:effectLst/>
                        </a:rPr>
                      </a:br>
                      <a:r>
                        <a:rPr lang="pt-BR" sz="1600" u="none" strike="noStrike" dirty="0">
                          <a:effectLst/>
                        </a:rPr>
                        <a:t>(*3)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13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Cliente rescindir contrato antes do prazo estipulado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Muito Alto (0,8)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Baixo (0,3)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Clausula de multa na ordem de 30% sobre o valor total do projeto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51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Atraso na obra devido a fatores climáticos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Baixo (0,3)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Alto (0,4)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Reserva em tempo (aumentar cronograma)</a:t>
                      </a:r>
                      <a:br>
                        <a:rPr lang="pt-BR" sz="1400" u="none" strike="noStrike" dirty="0">
                          <a:effectLst/>
                        </a:rPr>
                      </a:br>
                      <a:r>
                        <a:rPr lang="pt-BR" sz="1400" u="none" strike="noStrike" dirty="0">
                          <a:effectLst/>
                        </a:rPr>
                        <a:t>Reserva em R$ (contratar mais pessoas)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1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Dificuldade na obtenção/contratação de mão de obra qualificada para execução da obra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Médio (0,2)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Média (0,5)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Contratação de construtora com garantias contrato e multa para não entrega no prazo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0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Comunicação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621917"/>
              </p:ext>
            </p:extLst>
          </p:nvPr>
        </p:nvGraphicFramePr>
        <p:xfrm>
          <a:off x="323529" y="1412776"/>
          <a:ext cx="8064894" cy="51125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76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45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spc="-15" dirty="0">
                          <a:effectLst/>
                        </a:rPr>
                        <a:t>O Quê 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spc="-15" dirty="0">
                          <a:effectLst/>
                        </a:rPr>
                        <a:t>(qual informação a distribuir)</a:t>
                      </a:r>
                      <a:endParaRPr lang="pt-BR" sz="1200" b="1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spc="-15" dirty="0">
                          <a:effectLst/>
                        </a:rPr>
                        <a:t>Para Quem 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spc="-15" dirty="0">
                          <a:effectLst/>
                        </a:rPr>
                        <a:t>(Pessoa, grupo ou “papel”)</a:t>
                      </a:r>
                      <a:endParaRPr lang="pt-BR" sz="1200" b="1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spc="-15" dirty="0">
                          <a:effectLst/>
                        </a:rPr>
                        <a:t>Quando 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spc="-15" dirty="0">
                          <a:effectLst/>
                        </a:rPr>
                        <a:t>(data do evento ou frequência)</a:t>
                      </a:r>
                      <a:endParaRPr lang="pt-BR" sz="1200" b="1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600" spc="-15" dirty="0">
                          <a:effectLst/>
                        </a:rPr>
                        <a:t>Como ?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spc="-15" dirty="0">
                          <a:effectLst/>
                        </a:rPr>
                        <a:t>(formato / canal)</a:t>
                      </a:r>
                      <a:endParaRPr lang="pt-BR" sz="1200" b="1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20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 dirty="0">
                          <a:effectLst/>
                        </a:rPr>
                        <a:t>Apresentação da equipe e inicio da execução</a:t>
                      </a:r>
                      <a:endParaRPr lang="pt-BR" sz="140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Equipe interna envolvida no projeto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 dirty="0">
                          <a:effectLst/>
                        </a:rPr>
                        <a:t>10/08/2011</a:t>
                      </a:r>
                      <a:endParaRPr lang="pt-BR" sz="140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Reunião presencial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Acompanhamento da execução física e financeira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 dirty="0">
                          <a:effectLst/>
                        </a:rPr>
                        <a:t>Diretoria</a:t>
                      </a:r>
                      <a:endParaRPr lang="pt-BR" sz="140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Mensal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Boletim informativo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0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 dirty="0">
                          <a:effectLst/>
                        </a:rPr>
                        <a:t>Informações sobre ações e resultados</a:t>
                      </a:r>
                      <a:endParaRPr lang="pt-BR" sz="140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Stakeholders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Trimestral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Revista da empresa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7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Apresentação de resultados e posição dos indicadores de qualidade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 dirty="0">
                          <a:effectLst/>
                        </a:rPr>
                        <a:t>Coordenadores/Supervisores e Gerentes</a:t>
                      </a:r>
                      <a:endParaRPr lang="pt-BR" sz="140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Quinzenal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Reunião de avaliação ou posição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Posição dos fornecimentos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Fornecedores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Sempre que necessário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 dirty="0">
                          <a:effectLst/>
                        </a:rPr>
                        <a:t>Videoconferência</a:t>
                      </a:r>
                      <a:endParaRPr lang="pt-BR" sz="140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50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Atividades do mês, resultados parciais, notícias, ações a serem executadas e dicas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Parceiros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>
                          <a:effectLst/>
                        </a:rPr>
                        <a:t>Mensal</a:t>
                      </a:r>
                      <a:endParaRPr lang="pt-BR" sz="140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spc="-15" dirty="0">
                          <a:effectLst/>
                        </a:rPr>
                        <a:t>E-mail</a:t>
                      </a:r>
                      <a:endParaRPr lang="pt-BR" sz="140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51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Responsabilidades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656272"/>
              </p:ext>
            </p:extLst>
          </p:nvPr>
        </p:nvGraphicFramePr>
        <p:xfrm>
          <a:off x="179512" y="1340768"/>
          <a:ext cx="8218291" cy="5307951"/>
        </p:xfrm>
        <a:graphic>
          <a:graphicData uri="http://schemas.openxmlformats.org/drawingml/2006/table">
            <a:tbl>
              <a:tblPr firstRow="1" firstCol="1" bandRow="1" bandCol="1">
                <a:tableStyleId>{7DF18680-E054-41AD-8BC1-D1AEF772440D}</a:tableStyleId>
              </a:tblPr>
              <a:tblGrid>
                <a:gridCol w="1149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0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0418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          </a:t>
                      </a:r>
                      <a:r>
                        <a:rPr lang="pt-BR" sz="1150" spc="-15" baseline="0" dirty="0">
                          <a:effectLst/>
                        </a:rPr>
                        <a:t>  </a:t>
                      </a:r>
                      <a:r>
                        <a:rPr lang="pt-BR" sz="1150" spc="-15" dirty="0">
                          <a:effectLst/>
                        </a:rPr>
                        <a:t>“Atores”</a:t>
                      </a:r>
                      <a:br>
                        <a:rPr lang="pt-BR" sz="1150" spc="-15" dirty="0">
                          <a:effectLst/>
                        </a:rPr>
                      </a:br>
                      <a:br>
                        <a:rPr lang="pt-BR" sz="1150" spc="-15" dirty="0">
                          <a:effectLst/>
                        </a:rPr>
                      </a:br>
                      <a:r>
                        <a:rPr lang="pt-BR" sz="1150" spc="-15" dirty="0">
                          <a:effectLst/>
                        </a:rPr>
                        <a:t>Produtos </a:t>
                      </a:r>
                      <a:br>
                        <a:rPr lang="pt-BR" sz="1150" spc="-15" dirty="0">
                          <a:effectLst/>
                        </a:rPr>
                      </a:br>
                      <a:r>
                        <a:rPr lang="pt-BR" sz="1150" spc="-15" dirty="0">
                          <a:effectLst/>
                        </a:rPr>
                        <a:t>ou Atividades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Gerente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Projeto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Diretores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Engenheiro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De Processos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Compras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Controladoria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Técnicos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Manutenção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Fornecedores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Gerenciamento do Projeto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A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Plano de Comunicação 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A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Locação do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Pavilhão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A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Aprovação Órgãos Públicos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Contratação Projeto de Execução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R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A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E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Contratação Obra</a:t>
                      </a: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A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E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Aquisição Máquinas e Equipamentos</a:t>
                      </a: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A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A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Instalação Máquinas e Equipamentos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A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I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Aprovação Ministério do Trabalho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 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3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Testes Produção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A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8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Ajustes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A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80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 Relatório Final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R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A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S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Encerramento do Projeto 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R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I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I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>
                          <a:effectLst/>
                        </a:rPr>
                        <a:t>I</a:t>
                      </a:r>
                      <a:endParaRPr lang="pt-BR" sz="1150" spc="-15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50" spc="-15" dirty="0">
                          <a:effectLst/>
                        </a:rPr>
                        <a:t>I</a:t>
                      </a:r>
                      <a:endParaRPr lang="pt-BR" sz="1150" spc="-15" dirty="0">
                        <a:effectLst/>
                        <a:latin typeface="Helvetica"/>
                        <a:ea typeface="Times New Roman"/>
                        <a:cs typeface="Times New Roman"/>
                      </a:endParaRPr>
                    </a:p>
                  </a:txBody>
                  <a:tcPr marL="26614" marR="26614" marT="0" marB="0" anchor="ctr" anchorCtr="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8" name="Conector reto 7"/>
          <p:cNvCxnSpPr/>
          <p:nvPr/>
        </p:nvCxnSpPr>
        <p:spPr>
          <a:xfrm>
            <a:off x="323528" y="1368000"/>
            <a:ext cx="950823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7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Justificativa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o anúncio da efetivação do contrato com um novo cliente (GM) surge a necessidade de um aumento significativo na demanda. A atual estrutura na planta da matriz não comporta este aumento, o que levou a decisão pela construção de uma nova fábrica na proximidades da GM;</a:t>
            </a:r>
          </a:p>
          <a:p>
            <a:r>
              <a:rPr lang="pt-BR" dirty="0"/>
              <a:t>A nova planta se justifica visto que a proximidade com a GM proporcionará uma redução no custo com transporte além de um menor tempo de </a:t>
            </a:r>
            <a:r>
              <a:rPr lang="pt-BR" dirty="0" err="1"/>
              <a:t>resuprimento</a:t>
            </a:r>
            <a:r>
              <a:rPr lang="pt-BR" dirty="0"/>
              <a:t> destes materiais.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97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Descrição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Implantar uma nova unidade nas proximidades da planta da GM localizada na cidade de Gravataí – RS, para produção de faróis da linha LED.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51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 Específicos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Deixar pronta para operação a nova unidade com capacidade produtiva de 1.000 faróis da linha LED por dia;</a:t>
            </a:r>
          </a:p>
          <a:p>
            <a:r>
              <a:rPr lang="pt-BR" dirty="0"/>
              <a:t>Reduzir o custo final do farol em 10% da fabricação na planta atual;</a:t>
            </a:r>
          </a:p>
          <a:p>
            <a:r>
              <a:rPr lang="pt-BR" dirty="0"/>
              <a:t>Reduzir o tempo de fabricação em 20%;</a:t>
            </a:r>
          </a:p>
          <a:p>
            <a:r>
              <a:rPr lang="pt-BR" dirty="0"/>
              <a:t>Iniciar as operações até dezembro de 201x;</a:t>
            </a:r>
          </a:p>
          <a:p>
            <a:r>
              <a:rPr lang="pt-BR" dirty="0"/>
              <a:t>A fábrica deverá atender normas conforme estabelecido pela GM;</a:t>
            </a:r>
          </a:p>
          <a:p>
            <a:r>
              <a:rPr lang="pt-BR" dirty="0"/>
              <a:t>O custo para implantação não deverá ultrapassar R$ 10.000.000,00;</a:t>
            </a:r>
          </a:p>
          <a:p>
            <a:r>
              <a:rPr lang="pt-BR" dirty="0"/>
              <a:t>Cumprir exigências legais de implantação e operação.</a:t>
            </a:r>
          </a:p>
        </p:txBody>
      </p:sp>
    </p:spTree>
    <p:extLst>
      <p:ext uri="{BB962C8B-B14F-4D97-AF65-F5344CB8AC3E}">
        <p14:creationId xmlns:p14="http://schemas.microsoft.com/office/powerpoint/2010/main" val="41886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Orçamento e Prazo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 do Projeto : R$ 10.000.000,00</a:t>
            </a:r>
          </a:p>
          <a:p>
            <a:r>
              <a:rPr lang="pt-BR" dirty="0"/>
              <a:t>Prazo Projeto: Dezembro de 201x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1" i="1" dirty="0"/>
              <a:t>Gerente do Projeto</a:t>
            </a:r>
            <a:endParaRPr lang="pt-BR" b="1" dirty="0"/>
          </a:p>
          <a:p>
            <a:pPr lvl="2"/>
            <a:r>
              <a:rPr lang="pt-BR" dirty="0"/>
              <a:t>João Paulo Moreira Prestes</a:t>
            </a:r>
          </a:p>
        </p:txBody>
      </p:sp>
    </p:spTree>
    <p:extLst>
      <p:ext uri="{BB962C8B-B14F-4D97-AF65-F5344CB8AC3E}">
        <p14:creationId xmlns:p14="http://schemas.microsoft.com/office/powerpoint/2010/main" val="108631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Requisitos para Aprovação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comprovação mediante a fabricação das 1.000 unidades dias dentro das normas estabelecidas em contrato com as devidas comprovações de redução de custo e tempo de fabricação.</a:t>
            </a:r>
          </a:p>
        </p:txBody>
      </p:sp>
    </p:spTree>
    <p:extLst>
      <p:ext uri="{BB962C8B-B14F-4D97-AF65-F5344CB8AC3E}">
        <p14:creationId xmlns:p14="http://schemas.microsoft.com/office/powerpoint/2010/main" val="184227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Análise das Partes Interessadas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984513"/>
              </p:ext>
            </p:extLst>
          </p:nvPr>
        </p:nvGraphicFramePr>
        <p:xfrm>
          <a:off x="323528" y="1484784"/>
          <a:ext cx="7776864" cy="50351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40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Nome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Expectativas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Tipo (1)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Grau de Poder</a:t>
                      </a:r>
                      <a:r>
                        <a:rPr lang="pt-BR" sz="1600" baseline="0" dirty="0"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(2)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Grau de Influência</a:t>
                      </a:r>
                      <a:r>
                        <a:rPr lang="pt-BR" sz="1600" baseline="0" dirty="0"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(3)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Prioridade P x I</a:t>
                      </a:r>
                      <a:r>
                        <a:rPr lang="pt-BR" sz="1600" baseline="0" dirty="0">
                          <a:effectLst/>
                        </a:rPr>
                        <a:t> </a:t>
                      </a:r>
                      <a:r>
                        <a:rPr lang="pt-BR" sz="1600" dirty="0">
                          <a:effectLst/>
                        </a:rPr>
                        <a:t>(4)</a:t>
                      </a:r>
                      <a:endParaRPr lang="pt-BR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GM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Entrega mais rápida;</a:t>
                      </a:r>
                      <a:br>
                        <a:rPr lang="pt-BR" sz="1400" dirty="0">
                          <a:effectLst/>
                        </a:rPr>
                      </a:br>
                      <a:r>
                        <a:rPr lang="pt-BR" sz="1400" dirty="0">
                          <a:effectLst/>
                        </a:rPr>
                        <a:t>Redução de custo.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A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3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9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0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Governo Municipal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Geração de empregos diretos;</a:t>
                      </a:r>
                      <a:br>
                        <a:rPr lang="pt-BR" sz="1400" dirty="0">
                          <a:effectLst/>
                        </a:rPr>
                      </a:br>
                      <a:r>
                        <a:rPr lang="pt-BR" sz="1400" dirty="0">
                          <a:effectLst/>
                        </a:rPr>
                        <a:t>Geração de renda para o município.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 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22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Funcionários atuais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Medo de perder o emprego.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1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45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Área Comercial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Expansão do mercado através de cliente especial/estratégico.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2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0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Fornecedores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Aumento de faturamento;</a:t>
                      </a:r>
                      <a:br>
                        <a:rPr lang="pt-BR" sz="1400" dirty="0">
                          <a:effectLst/>
                        </a:rPr>
                      </a:br>
                      <a:r>
                        <a:rPr lang="pt-BR" sz="1400" dirty="0">
                          <a:effectLst/>
                        </a:rPr>
                        <a:t>Parceira/Contrato de longo prazo.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4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7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Orgãos Ambientais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Atendimento das normas ambientais.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3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6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30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Engenharia de Processos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Atender as especificações do projeto (redução 20% do tempo de fabricação).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</a:rPr>
                        <a:t>N</a:t>
                      </a:r>
                      <a:endParaRPr lang="pt-BR" sz="14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2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4</a:t>
                      </a:r>
                      <a:endParaRPr lang="pt-BR" sz="1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0843" marR="30843" marT="0" marB="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4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Entregas do Projeto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projeto consiste na implantação de uma nova unidade fabril de faróis da linha LED, em um pavilhão já existente, na cidade de Gravataí – RS, localizado a 30 km da montadora da General Motors do Brasil (GM);</a:t>
            </a:r>
          </a:p>
          <a:p>
            <a:r>
              <a:rPr lang="pt-BR" dirty="0"/>
              <a:t>A nova unidade deve proporcionar um incremento na produção na ordem de 1.000 unidades dia;</a:t>
            </a:r>
          </a:p>
          <a:p>
            <a:r>
              <a:rPr lang="pt-BR" dirty="0"/>
              <a:t>O sistema de produção a ser implementado na nova unidade deve proporcionar uma redução na ordem de 10% em relação ao atual custo de produção;</a:t>
            </a:r>
          </a:p>
          <a:p>
            <a:r>
              <a:rPr lang="pt-BR" dirty="0"/>
              <a:t>O layout deve proporcionar uma redução na ordem de 20% (em comparação com o atual) no tempo de fabricação;</a:t>
            </a:r>
          </a:p>
          <a:p>
            <a:r>
              <a:rPr lang="pt-BR" dirty="0"/>
              <a:t>A fábrica deve entrar em operação até 01 </a:t>
            </a:r>
            <a:r>
              <a:rPr lang="pt-BR"/>
              <a:t>de Dezembro de </a:t>
            </a:r>
            <a:r>
              <a:rPr lang="pt-BR" dirty="0"/>
              <a:t>2012. A partir desta data a fábrica terá sua produção assistida pela equipe de implantação do projeto visando a homologação do mesmo, que se dará assim que for atingida a meta de 1.000 unidades de faróis em um dia de produção.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7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Exclusões do Projeto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Instalação de sistema (ERP);</a:t>
            </a:r>
          </a:p>
          <a:p>
            <a:r>
              <a:rPr lang="pt-BR" dirty="0"/>
              <a:t>Operação;</a:t>
            </a:r>
          </a:p>
          <a:p>
            <a:r>
              <a:rPr lang="pt-BR" dirty="0"/>
              <a:t>Em caso de ausência de demanda para homologação o projeto será considerado concluído mediante relatórios de capacidade produtiva;</a:t>
            </a:r>
          </a:p>
          <a:p>
            <a:r>
              <a:rPr lang="pt-BR" dirty="0"/>
              <a:t>Contratação de mão de obra para operação fabril.</a:t>
            </a:r>
          </a:p>
        </p:txBody>
      </p:sp>
    </p:spTree>
    <p:extLst>
      <p:ext uri="{BB962C8B-B14F-4D97-AF65-F5344CB8AC3E}">
        <p14:creationId xmlns:p14="http://schemas.microsoft.com/office/powerpoint/2010/main" val="310426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86</TotalTime>
  <Words>955</Words>
  <Application>Microsoft Office PowerPoint</Application>
  <PresentationFormat>Apresentação na tela (4:3)</PresentationFormat>
  <Paragraphs>275</Paragraphs>
  <Slides>16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Helvetica</vt:lpstr>
      <vt:lpstr>Times New Roman</vt:lpstr>
      <vt:lpstr>Adjacência</vt:lpstr>
      <vt:lpstr>PROJETO  FARÓIS DE LED </vt:lpstr>
      <vt:lpstr>Justificativa</vt:lpstr>
      <vt:lpstr>Descrição do Projeto</vt:lpstr>
      <vt:lpstr>Objetivos Específicos </vt:lpstr>
      <vt:lpstr>Orçamento e Prazo</vt:lpstr>
      <vt:lpstr>Requisitos para Aprovação do Projeto</vt:lpstr>
      <vt:lpstr>Análise das Partes Interessadas</vt:lpstr>
      <vt:lpstr>Entregas do Projeto </vt:lpstr>
      <vt:lpstr>Exclusões do Projeto </vt:lpstr>
      <vt:lpstr>Restrições</vt:lpstr>
      <vt:lpstr>Premissa</vt:lpstr>
      <vt:lpstr>EAP</vt:lpstr>
      <vt:lpstr>Cronograma</vt:lpstr>
      <vt:lpstr>Riscos</vt:lpstr>
      <vt:lpstr>Mapa de Comunicação</vt:lpstr>
      <vt:lpstr>Matriz de Responsabilidades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FARÓIS DE LED</dc:title>
  <dc:creator>FABIO</dc:creator>
  <cp:lastModifiedBy>maurosotille</cp:lastModifiedBy>
  <cp:revision>12</cp:revision>
  <dcterms:created xsi:type="dcterms:W3CDTF">2011-09-30T00:22:21Z</dcterms:created>
  <dcterms:modified xsi:type="dcterms:W3CDTF">2019-04-26T23:25:50Z</dcterms:modified>
</cp:coreProperties>
</file>