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0EF-9EF0-4F93-A640-7A3AC9BE58A4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97AB-73A4-48FE-BEE4-411931EBF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5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0EF-9EF0-4F93-A640-7A3AC9BE58A4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97AB-73A4-48FE-BEE4-411931EBF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74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0EF-9EF0-4F93-A640-7A3AC9BE58A4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97AB-73A4-48FE-BEE4-411931EBF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1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0EF-9EF0-4F93-A640-7A3AC9BE58A4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97AB-73A4-48FE-BEE4-411931EBF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84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0EF-9EF0-4F93-A640-7A3AC9BE58A4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97AB-73A4-48FE-BEE4-411931EBF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68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0EF-9EF0-4F93-A640-7A3AC9BE58A4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97AB-73A4-48FE-BEE4-411931EBF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9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0EF-9EF0-4F93-A640-7A3AC9BE58A4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97AB-73A4-48FE-BEE4-411931EBF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24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0EF-9EF0-4F93-A640-7A3AC9BE58A4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97AB-73A4-48FE-BEE4-411931EBF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06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0EF-9EF0-4F93-A640-7A3AC9BE58A4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97AB-73A4-48FE-BEE4-411931EBF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39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0EF-9EF0-4F93-A640-7A3AC9BE58A4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97AB-73A4-48FE-BEE4-411931EBF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0EF-9EF0-4F93-A640-7A3AC9BE58A4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97AB-73A4-48FE-BEE4-411931EBF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5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060EF-9EF0-4F93-A640-7A3AC9BE58A4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97AB-73A4-48FE-BEE4-411931EBF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07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58730"/>
          </a:xfrm>
        </p:spPr>
        <p:txBody>
          <a:bodyPr>
            <a:normAutofit/>
          </a:bodyPr>
          <a:lstStyle/>
          <a:p>
            <a:r>
              <a:rPr lang="pt-BR" sz="16600" b="1" dirty="0" smtClean="0"/>
              <a:t>PCH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PEQUENA CENTRAL HIDRELÉTRICA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1145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escopo do projeto contempla as etapas de Gerenciamento, Projetos Técnicos e Ações Ambientais, Implantação, Comissionamento e Operação Experimental </a:t>
            </a:r>
            <a:r>
              <a:rPr lang="pt-BR" dirty="0" smtClean="0"/>
              <a:t>de uma PCH – Pequena Central Hidrelétrica.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Tão </a:t>
            </a:r>
            <a:r>
              <a:rPr lang="pt-BR" dirty="0"/>
              <a:t>importante quanto os itens de implantação e comissionamento da usina, temos como requisito do patrocinador a obtenção do Selo Verde – LEED e Créditos de Carbono pelo Mecanismo de Desenvolvimento Limpo – MDL, que também fazem parte deste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6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Os seguintes prazos deverão ser adotados:</a:t>
            </a:r>
          </a:p>
          <a:p>
            <a:pPr lvl="1"/>
            <a:r>
              <a:rPr lang="pt-BR" dirty="0"/>
              <a:t>Projeto e Implantação do Empreendimento: 20 meses, a contar da liberação pelo Patrocinador;</a:t>
            </a:r>
          </a:p>
          <a:p>
            <a:pPr lvl="1"/>
            <a:r>
              <a:rPr lang="pt-BR" dirty="0"/>
              <a:t>Comissionamento: 4 meses, a contar do término da construção;</a:t>
            </a:r>
          </a:p>
          <a:p>
            <a:pPr lvl="1"/>
            <a:r>
              <a:rPr lang="pt-BR" dirty="0"/>
              <a:t>Garantia: 2 anos, a contar do aceite provisório. </a:t>
            </a:r>
          </a:p>
          <a:p>
            <a:pPr lvl="0"/>
            <a:r>
              <a:rPr lang="pt-BR" dirty="0"/>
              <a:t>Fornecedores do projeto devem ter aprovação </a:t>
            </a:r>
            <a:r>
              <a:rPr lang="pt-BR" dirty="0" smtClean="0"/>
              <a:t>ANEEL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6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Premissas: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Supõe-se que até o término do primeiro semestre de implantação do empreendimento deve-se celebrar o contrato de venda de energia para o período de </a:t>
            </a:r>
            <a:r>
              <a:rPr lang="pt-BR" dirty="0" smtClean="0"/>
              <a:t>concessão – </a:t>
            </a:r>
            <a:r>
              <a:rPr lang="pt-BR" dirty="0"/>
              <a:t>garantindo a viabilidade do </a:t>
            </a:r>
            <a:r>
              <a:rPr lang="pt-BR" dirty="0" smtClean="0"/>
              <a:t>empreendimento</a:t>
            </a:r>
            <a:endParaRPr lang="pt-BR" dirty="0"/>
          </a:p>
          <a:p>
            <a:pPr lvl="0"/>
            <a:r>
              <a:rPr lang="pt-BR" dirty="0"/>
              <a:t>Supõe-se que existe disponibilidade de Recursos Financeiros conforme previsão de desembolsos do Projeto </a:t>
            </a:r>
            <a:r>
              <a:rPr lang="pt-BR" dirty="0" smtClean="0"/>
              <a:t>Básico</a:t>
            </a:r>
          </a:p>
          <a:p>
            <a:pPr lvl="0"/>
            <a:r>
              <a:rPr lang="pt-BR" dirty="0" smtClean="0"/>
              <a:t>Supõe-se </a:t>
            </a:r>
            <a:r>
              <a:rPr lang="pt-BR" dirty="0"/>
              <a:t>que existe disponibilidade de mão de obra especializada em construção e operação de </a:t>
            </a:r>
            <a:r>
              <a:rPr lang="pt-BR" dirty="0" smtClean="0"/>
              <a:t>usinas,</a:t>
            </a:r>
            <a:endParaRPr lang="pt-BR" dirty="0"/>
          </a:p>
          <a:p>
            <a:pPr lvl="0"/>
            <a:r>
              <a:rPr lang="pt-BR" dirty="0"/>
              <a:t>Supõe-se que a Declaração de Utilidade Pública com Desapropriação das áreas será emitida até o início da fase de projetos.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8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9" y="619124"/>
            <a:ext cx="12085501" cy="6022975"/>
          </a:xfrm>
        </p:spPr>
      </p:pic>
    </p:spTree>
    <p:extLst>
      <p:ext uri="{BB962C8B-B14F-4D97-AF65-F5344CB8AC3E}">
        <p14:creationId xmlns:p14="http://schemas.microsoft.com/office/powerpoint/2010/main" val="3770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215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PCH PEQUENA CENTRAL HIDRELÉTRICA</vt:lpstr>
      <vt:lpstr>Escopo:</vt:lpstr>
      <vt:lpstr>Restrições:</vt:lpstr>
      <vt:lpstr>Premissas: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PCH PEQUENA CENTRAL HIDRELÉTRICA</dc:title>
  <dc:creator>Gustavo Guilherme Kunst</dc:creator>
  <cp:lastModifiedBy>Mauro Sotille</cp:lastModifiedBy>
  <cp:revision>4</cp:revision>
  <dcterms:created xsi:type="dcterms:W3CDTF">2016-06-30T22:37:58Z</dcterms:created>
  <dcterms:modified xsi:type="dcterms:W3CDTF">2016-07-01T13:08:55Z</dcterms:modified>
</cp:coreProperties>
</file>