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7" r:id="rId3"/>
    <p:sldId id="258" r:id="rId4"/>
    <p:sldId id="259" r:id="rId5"/>
    <p:sldId id="265" r:id="rId6"/>
    <p:sldId id="264" r:id="rId7"/>
    <p:sldId id="266" r:id="rId8"/>
    <p:sldId id="267" r:id="rId9"/>
    <p:sldId id="268" r:id="rId10"/>
    <p:sldId id="261" r:id="rId11"/>
    <p:sldId id="262" r:id="rId12"/>
    <p:sldId id="260" r:id="rId13"/>
    <p:sldId id="263" r:id="rId1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7" autoAdjust="0"/>
    <p:restoredTop sz="92969"/>
  </p:normalViewPr>
  <p:slideViewPr>
    <p:cSldViewPr>
      <p:cViewPr varScale="1">
        <p:scale>
          <a:sx n="83" d="100"/>
          <a:sy n="83" d="100"/>
        </p:scale>
        <p:origin x="1176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  <p:pic>
        <p:nvPicPr>
          <p:cNvPr id="13" name="Picture 5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2981" y="188640"/>
            <a:ext cx="11334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2981" y="6221685"/>
            <a:ext cx="11334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aixaDeTexto 8"/>
          <p:cNvSpPr txBox="1"/>
          <p:nvPr userDrawn="1"/>
        </p:nvSpPr>
        <p:spPr>
          <a:xfrm>
            <a:off x="251520" y="6381330"/>
            <a:ext cx="5328592" cy="461645"/>
          </a:xfrm>
          <a:prstGeom prst="rect">
            <a:avLst/>
          </a:prstGeom>
          <a:noFill/>
        </p:spPr>
        <p:txBody>
          <a:bodyPr wrap="square" lIns="91418" tIns="45710" rIns="91418" bIns="45710" rtlCol="0">
            <a:spAutoFit/>
          </a:bodyPr>
          <a:lstStyle/>
          <a:p>
            <a:r>
              <a:rPr lang="pt-BR" sz="1200" b="0" i="1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SISTEMA</a:t>
            </a:r>
            <a:r>
              <a:rPr lang="pt-BR" sz="1200" b="0" i="1" baseline="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FOTOVOLTAICO RESIDENCIAL</a:t>
            </a:r>
          </a:p>
          <a:p>
            <a:r>
              <a:rPr lang="pt-BR" sz="1200" b="0" i="1" baseline="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MBA EM GERENCIAMENTOS DE PROJETOS – TURMA 13</a:t>
            </a:r>
            <a:endParaRPr lang="pt-BR" sz="1200" b="0" i="1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CB97365-EBCA-4027-87D5-99FC1D4DF0B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4/26/2019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CB97365-EBCA-4027-87D5-99FC1D4DF0BB}" type="datetimeFigureOut">
              <a:rPr lang="en-US" smtClean="0"/>
              <a:pPr/>
              <a:t>4/26/2019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E29E33-B620-47F9-BB04-8846C2A5AFCC}" type="slidenum">
              <a:rPr kumimoji="0" lang="en-US" smtClean="0"/>
              <a:pPr/>
              <a:t>‹nº›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pic>
        <p:nvPicPr>
          <p:cNvPr id="11" name="Picture 7"/>
          <p:cNvPicPr>
            <a:picLocks noChangeAspect="1" noChangeArrowheads="1"/>
          </p:cNvPicPr>
          <p:nvPr userDrawn="1"/>
        </p:nvPicPr>
        <p:blipFill>
          <a:blip r:embed="rId14" cstate="print">
            <a:lum bright="62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71600" y="2414498"/>
            <a:ext cx="721915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SISTEMA </a:t>
            </a:r>
            <a:r>
              <a:rPr lang="pt-B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FOTOVOLTAICO</a:t>
            </a:r>
          </a:p>
          <a:p>
            <a:pPr algn="ctr"/>
            <a:r>
              <a:rPr lang="pt-BR" sz="4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RESIDENCIAL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95288" y="1196975"/>
            <a:ext cx="8569325" cy="5256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indent="-609600">
              <a:spcBef>
                <a:spcPts val="1000"/>
              </a:spcBef>
            </a:pPr>
            <a:r>
              <a:rPr lang="pt-BR" dirty="0"/>
              <a:t>Obras civis na residência;</a:t>
            </a:r>
          </a:p>
          <a:p>
            <a:pPr marL="609600" indent="-609600">
              <a:spcBef>
                <a:spcPts val="1000"/>
              </a:spcBef>
            </a:pPr>
            <a:r>
              <a:rPr lang="pt-BR" dirty="0"/>
              <a:t>Documentação junto a concessionária para venda da energia excedente;</a:t>
            </a:r>
          </a:p>
          <a:p>
            <a:pPr marL="609600" indent="-609600">
              <a:spcBef>
                <a:spcPts val="1000"/>
              </a:spcBef>
            </a:pPr>
            <a:r>
              <a:rPr lang="pt-BR" dirty="0"/>
              <a:t>Licenças Ambientais para instalação do sistema se necessário;</a:t>
            </a:r>
          </a:p>
          <a:p>
            <a:pPr marL="609600" indent="-609600">
              <a:spcBef>
                <a:spcPts val="1000"/>
              </a:spcBef>
            </a:pPr>
            <a:r>
              <a:rPr lang="pt-BR" dirty="0"/>
              <a:t>Limpeza das áreas para instalação na residência;</a:t>
            </a:r>
          </a:p>
          <a:p>
            <a:pPr marL="609600" indent="-609600">
              <a:spcBef>
                <a:spcPts val="1000"/>
              </a:spcBef>
            </a:pPr>
            <a:r>
              <a:rPr lang="pt-BR" dirty="0"/>
              <a:t>Responsabilidade pela indisponibilidade de energia durante a instalação do sistema.</a:t>
            </a:r>
          </a:p>
          <a:p>
            <a:pPr marL="609600" indent="-609600">
              <a:spcBef>
                <a:spcPts val="1000"/>
              </a:spcBef>
            </a:pPr>
            <a:r>
              <a:rPr lang="pt-BR" dirty="0"/>
              <a:t>Desenvolvimento de novos produtos.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809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4000" dirty="0"/>
              <a:t>EXCLUSÕES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388" y="1600200"/>
            <a:ext cx="8785225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/>
              <a:t>Orçamento: R$ 18.000,00;</a:t>
            </a:r>
          </a:p>
          <a:p>
            <a:r>
              <a:rPr lang="pt-BR" dirty="0"/>
              <a:t>Preço de venda: R$ 24.000,00;</a:t>
            </a:r>
          </a:p>
          <a:p>
            <a:r>
              <a:rPr lang="pt-BR" dirty="0"/>
              <a:t>Período entre demanda e instalação: 12 meses.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4000" dirty="0"/>
              <a:t>ORÇAMENTO / CRONOGRAMA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3200" dirty="0"/>
              <a:t>EAP – ESTRUTURA ANALÍTICA DE PROJETO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764704"/>
            <a:ext cx="8986837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4400" dirty="0"/>
              <a:t>Fim / Comentários / Reflexão</a:t>
            </a:r>
            <a:br>
              <a:rPr lang="pt-BR" sz="44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9512" y="2580273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Tempus Sans ITC" pitchFamily="82" charset="0"/>
              </a:rPr>
              <a:t>“</a:t>
            </a:r>
            <a:r>
              <a:rPr lang="pt-BR" sz="4000" dirty="0">
                <a:solidFill>
                  <a:schemeClr val="tx1"/>
                </a:solidFill>
                <a:latin typeface="Tempus Sans ITC" pitchFamily="82" charset="0"/>
              </a:rPr>
              <a:t>O FUTURO pertence àqueles que acreditam na beleza de seus sonhos“</a:t>
            </a:r>
          </a:p>
        </p:txBody>
      </p:sp>
      <p:sp>
        <p:nvSpPr>
          <p:cNvPr id="5" name="CaixaDeTexto 99"/>
          <p:cNvSpPr txBox="1">
            <a:spLocks noChangeArrowheads="1"/>
          </p:cNvSpPr>
          <p:nvPr/>
        </p:nvSpPr>
        <p:spPr bwMode="auto">
          <a:xfrm>
            <a:off x="467544" y="3876417"/>
            <a:ext cx="8676456" cy="27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6665" tIns="28333" rIns="56665" bIns="28333">
            <a:spAutoFit/>
          </a:bodyPr>
          <a:lstStyle/>
          <a:p>
            <a:pPr algn="r" eaLnBrk="0" hangingPunct="0"/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cript MT Bold" pitchFamily="66" charset="0"/>
              </a:rPr>
              <a:t>Elanor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cript MT Bold" pitchFamily="66" charset="0"/>
              </a:rPr>
              <a:t> Roosevelt, Ativista norte-americana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388" y="1052513"/>
            <a:ext cx="8785225" cy="5073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pt-BR" sz="2600" b="1" dirty="0"/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pt-BR" sz="2600" dirty="0"/>
              <a:t>Custo de energia elétrica no Brasil representa em média 10% dos gastos fixos de um orçamento familiar;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pt-BR" sz="2600" dirty="0"/>
              <a:t>Custo de implantação da tecnologia de geração de energia solar acessível para projetos residenciais (5% do custo de uma obra residencial);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pt-BR" sz="2600" dirty="0"/>
              <a:t>Onda verde - subsídios fiscais - boa oportunidade de investimento; 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pt-BR" sz="2600" dirty="0"/>
              <a:t>Verbas - Investimento em pesquisa e desenvolvimento;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pt-BR" sz="2600" dirty="0"/>
              <a:t>Processo de retorno (venda) de parte da energia gerada para a rede de distribuição em homologação;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pt-BR" sz="2600" dirty="0"/>
              <a:t> O mercado valoriza imóveis com sistemas de geração de energia solar;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3600"/>
              <a:t>JUSTIFICATIVAS DO PROJETO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79388" y="1052513"/>
            <a:ext cx="8785225" cy="47529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Tx/>
              <a:buNone/>
            </a:pPr>
            <a:endParaRPr lang="pt-BR" sz="2600" b="1" dirty="0"/>
          </a:p>
          <a:p>
            <a:pPr>
              <a:lnSpc>
                <a:spcPct val="90000"/>
              </a:lnSpc>
            </a:pPr>
            <a:r>
              <a:rPr lang="pt-BR" sz="2600" dirty="0"/>
              <a:t>Implantar um sistema de geração de energia fotovoltaica de  pelo menos 200 kWh por mês, em uma residência de 100 </a:t>
            </a:r>
            <a:r>
              <a:rPr lang="pt-BR" sz="2600" dirty="0" err="1"/>
              <a:t>m²</a:t>
            </a:r>
            <a:r>
              <a:rPr lang="pt-BR" sz="2600" dirty="0"/>
              <a:t>, e com custo total de R$ 18.000,00 (dezoito mil reais) em 12 meses;</a:t>
            </a:r>
          </a:p>
          <a:p>
            <a:pPr>
              <a:lnSpc>
                <a:spcPct val="90000"/>
              </a:lnSpc>
            </a:pPr>
            <a:endParaRPr lang="pt-BR" sz="2600" dirty="0"/>
          </a:p>
          <a:p>
            <a:pPr lvl="0"/>
            <a:r>
              <a:rPr lang="pt-BR" sz="2600" dirty="0"/>
              <a:t>Reduzir em 80% os gastos da residência com energia elétrica</a:t>
            </a:r>
            <a:r>
              <a:rPr lang="pt-BR" sz="2400" dirty="0"/>
              <a:t>;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4000"/>
              <a:t>OBJETIVOS DO PROJETO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196752"/>
            <a:ext cx="8507413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624078" lvl="0" indent="-514350">
              <a:spcBef>
                <a:spcPts val="1000"/>
              </a:spcBef>
              <a:buClrTx/>
              <a:buSzPct val="100000"/>
              <a:buFont typeface="+mj-lt"/>
              <a:buAutoNum type="arabicPeriod"/>
            </a:pPr>
            <a:r>
              <a:rPr lang="pt-BR" sz="2400" dirty="0"/>
              <a:t>Elaboração dos projetos elétricos, dimensionais e manuais para o usuário</a:t>
            </a:r>
          </a:p>
          <a:p>
            <a:pPr marL="624078" lvl="0" indent="-514350">
              <a:spcBef>
                <a:spcPts val="1000"/>
              </a:spcBef>
              <a:buClrTx/>
              <a:buSzPct val="100000"/>
              <a:buFont typeface="+mj-lt"/>
              <a:buAutoNum type="arabicPeriod"/>
            </a:pPr>
            <a:r>
              <a:rPr lang="pt-BR" sz="2400" dirty="0"/>
              <a:t>Relatórios Mensais de Andamento</a:t>
            </a:r>
          </a:p>
          <a:p>
            <a:pPr marL="624078" lvl="0" indent="-514350">
              <a:spcBef>
                <a:spcPts val="1000"/>
              </a:spcBef>
              <a:buClrTx/>
              <a:buSzPct val="100000"/>
              <a:buFont typeface="+mj-lt"/>
              <a:buAutoNum type="arabicPeriod"/>
            </a:pPr>
            <a:r>
              <a:rPr lang="pt-BR" sz="2400" dirty="0"/>
              <a:t>Aprovação do projeto junto a prefeitura e demais órgãos públicos</a:t>
            </a:r>
          </a:p>
          <a:p>
            <a:pPr marL="624078" lvl="0" indent="-514350">
              <a:spcBef>
                <a:spcPts val="1000"/>
              </a:spcBef>
              <a:buClrTx/>
              <a:buSzPct val="100000"/>
              <a:buFont typeface="+mj-lt"/>
              <a:buAutoNum type="arabicPeriod"/>
            </a:pPr>
            <a:r>
              <a:rPr lang="pt-BR" sz="2400" dirty="0"/>
              <a:t>Comprovação das aquisições</a:t>
            </a:r>
          </a:p>
          <a:p>
            <a:pPr marL="624078" lvl="0" indent="-514350">
              <a:spcBef>
                <a:spcPts val="1000"/>
              </a:spcBef>
              <a:buClrTx/>
              <a:buSzPct val="100000"/>
              <a:buFont typeface="+mj-lt"/>
              <a:buAutoNum type="arabicPeriod"/>
            </a:pPr>
            <a:r>
              <a:rPr lang="pt-BR" sz="2400" dirty="0"/>
              <a:t>Inicio das instalações na residência</a:t>
            </a:r>
          </a:p>
          <a:p>
            <a:pPr marL="624078" lvl="0" indent="-514350">
              <a:spcBef>
                <a:spcPts val="1000"/>
              </a:spcBef>
              <a:buClrTx/>
              <a:buSzPct val="100000"/>
              <a:buFont typeface="+mj-lt"/>
              <a:buAutoNum type="arabicPeriod"/>
            </a:pPr>
            <a:r>
              <a:rPr lang="pt-BR" sz="2400" dirty="0"/>
              <a:t>Fim das instalações na residência</a:t>
            </a:r>
          </a:p>
          <a:p>
            <a:pPr marL="624078" lvl="0" indent="-514350">
              <a:spcBef>
                <a:spcPts val="1000"/>
              </a:spcBef>
              <a:buClrTx/>
              <a:buSzPct val="100000"/>
              <a:buFont typeface="+mj-lt"/>
              <a:buAutoNum type="arabicPeriod"/>
            </a:pPr>
            <a:r>
              <a:rPr lang="pt-BR" sz="2400" dirty="0"/>
              <a:t>Interligação com a rede da concessionária</a:t>
            </a:r>
          </a:p>
          <a:p>
            <a:pPr marL="624078" lvl="0" indent="-514350">
              <a:spcBef>
                <a:spcPts val="1000"/>
              </a:spcBef>
              <a:buClrTx/>
              <a:buSzPct val="100000"/>
              <a:buFont typeface="+mj-lt"/>
              <a:buAutoNum type="arabicPeriod"/>
            </a:pPr>
            <a:r>
              <a:rPr lang="pt-BR" sz="2400" dirty="0"/>
              <a:t>Conclusão do treinamento do usuário e entrega final ao cliente.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5010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4000" dirty="0"/>
              <a:t>PRINCIPAIS ENTREGAS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5" y="1600200"/>
            <a:ext cx="8642350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000"/>
              </a:spcBef>
            </a:pPr>
            <a:r>
              <a:rPr lang="pt-BR" dirty="0"/>
              <a:t>Cliente;</a:t>
            </a:r>
          </a:p>
          <a:p>
            <a:pPr>
              <a:spcBef>
                <a:spcPts val="1000"/>
              </a:spcBef>
            </a:pPr>
            <a:r>
              <a:rPr lang="pt-BR" dirty="0"/>
              <a:t>Companhia estadual de energia;</a:t>
            </a:r>
          </a:p>
          <a:p>
            <a:pPr>
              <a:spcBef>
                <a:spcPts val="1000"/>
              </a:spcBef>
            </a:pPr>
            <a:r>
              <a:rPr lang="pt-BR" dirty="0"/>
              <a:t>Órgãos ligados ao meio ambiente;</a:t>
            </a:r>
          </a:p>
          <a:p>
            <a:pPr>
              <a:spcBef>
                <a:spcPts val="1000"/>
              </a:spcBef>
            </a:pPr>
            <a:r>
              <a:rPr lang="pt-BR" dirty="0"/>
              <a:t>Prefeitura municipal;</a:t>
            </a:r>
          </a:p>
          <a:p>
            <a:pPr>
              <a:spcBef>
                <a:spcPts val="1000"/>
              </a:spcBef>
            </a:pPr>
            <a:r>
              <a:rPr lang="pt-BR" dirty="0"/>
              <a:t>Equipe envolvida no projeto;</a:t>
            </a:r>
          </a:p>
          <a:p>
            <a:pPr>
              <a:spcBef>
                <a:spcPts val="1000"/>
              </a:spcBef>
            </a:pPr>
            <a:r>
              <a:rPr lang="pt-BR" dirty="0"/>
              <a:t>Fornecedores;</a:t>
            </a:r>
          </a:p>
          <a:p>
            <a:pPr>
              <a:spcBef>
                <a:spcPts val="1000"/>
              </a:spcBef>
            </a:pPr>
            <a:r>
              <a:rPr lang="pt-BR" dirty="0"/>
              <a:t>Vizinhança.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55345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3600"/>
              <a:t>INTERVENIENTES (STAKEHOLDERS)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pt-BR" sz="4000" dirty="0"/>
              <a:t>MATRIZ DE RASTREABILIDADE DE REQUISITOS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395536" y="1536068"/>
          <a:ext cx="8496943" cy="4413212"/>
        </p:xfrm>
        <a:graphic>
          <a:graphicData uri="http://schemas.openxmlformats.org/drawingml/2006/table">
            <a:tbl>
              <a:tblPr/>
              <a:tblGrid>
                <a:gridCol w="365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56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56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56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7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5153">
                <a:tc gridSpan="8"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Nome do Projeto: SISTEMA FOTOVOLTAICO RESIDENCIAL</a:t>
                      </a:r>
                    </a:p>
                  </a:txBody>
                  <a:tcPr marL="6102" marR="6102" marT="61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0D0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549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MATRIZ DE RASTRABILIDADE DE REQUISITOS</a:t>
                      </a:r>
                    </a:p>
                  </a:txBody>
                  <a:tcPr marL="6102" marR="6102" marT="610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49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Cód</a:t>
                      </a:r>
                    </a:p>
                  </a:txBody>
                  <a:tcPr marL="6102" marR="6102" marT="610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Descrição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FFFFFF"/>
                          </a:solidFill>
                          <a:latin typeface="Arial"/>
                        </a:rPr>
                        <a:t>Parte interessada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Fonte ou Origem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Prioridade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Versão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FFFFFF"/>
                          </a:solidFill>
                          <a:latin typeface="Arial"/>
                        </a:rPr>
                        <a:t>Data de conclusão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13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 rentabilidade do projeto deve ser superior a 10%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Diretoria Executiva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Relatório Gerencial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Ativo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102" marR="6102" marT="610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4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Reuniões mensais de resultado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Diretoria Executiva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Ata de reunião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Ativo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97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Quantidade e tipo de Mão de Obra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Gerente de RH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Relatorio de avanço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Ativo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102" marR="6102" marT="610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4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Satisfação do cliente maior que 80%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Diretor de Marketing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Avaliação mensal de satisfação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Ativo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060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Entrega do projeto conforme escopo, prazo, custo e qualidade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cliente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Documentos do Projeto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Ativo</a:t>
                      </a:r>
                    </a:p>
                  </a:txBody>
                  <a:tcPr marL="6102" marR="6102" marT="610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102" marR="6102" marT="610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850" y="1341438"/>
            <a:ext cx="8640763" cy="49291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627063" lvl="0" indent="-517525">
              <a:lnSpc>
                <a:spcPct val="120000"/>
              </a:lnSpc>
              <a:spcBef>
                <a:spcPts val="1000"/>
              </a:spcBef>
            </a:pPr>
            <a:r>
              <a:rPr lang="pt-BR" sz="2000" dirty="0"/>
              <a:t>Os trabalhos deverão ocorrer sempre durante horário comercial (8:00 as 17:00) de segunda a sexta e (8:00 a 12:00) nos sábados</a:t>
            </a:r>
          </a:p>
          <a:p>
            <a:pPr marL="627063" lvl="0" indent="-517525">
              <a:lnSpc>
                <a:spcPct val="120000"/>
              </a:lnSpc>
              <a:spcBef>
                <a:spcPts val="1000"/>
              </a:spcBef>
            </a:pPr>
            <a:r>
              <a:rPr lang="pt-BR" sz="2000" dirty="0"/>
              <a:t>Não haverá trabalho nos feriados</a:t>
            </a:r>
          </a:p>
          <a:p>
            <a:pPr marL="627063" lvl="0" indent="-517525">
              <a:lnSpc>
                <a:spcPct val="120000"/>
              </a:lnSpc>
              <a:spcBef>
                <a:spcPts val="1000"/>
              </a:spcBef>
            </a:pPr>
            <a:r>
              <a:rPr lang="pt-BR" sz="2000" dirty="0"/>
              <a:t>A capacidade do sistema estará limitada pela área disponível e a eficiência do sistema na época da aquisição.</a:t>
            </a:r>
          </a:p>
          <a:p>
            <a:pPr marL="627063" lvl="0" indent="-517525">
              <a:lnSpc>
                <a:spcPct val="120000"/>
              </a:lnSpc>
              <a:spcBef>
                <a:spcPts val="1000"/>
              </a:spcBef>
            </a:pPr>
            <a:r>
              <a:rPr lang="pt-BR" sz="2000" dirty="0"/>
              <a:t>Os painéis fotovoltaicos e produtos aplicados serão sempre os disponíveis no mercado.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4000" dirty="0"/>
              <a:t>RESTRIÇÕES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507413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609600" indent="-609600">
              <a:lnSpc>
                <a:spcPct val="110000"/>
              </a:lnSpc>
              <a:spcBef>
                <a:spcPts val="1000"/>
              </a:spcBef>
            </a:pPr>
            <a:r>
              <a:rPr lang="pt-BR" sz="2800" dirty="0"/>
              <a:t>Residências prontas ou com projeto definido;</a:t>
            </a:r>
          </a:p>
          <a:p>
            <a:pPr marL="609600" indent="-609600">
              <a:lnSpc>
                <a:spcPct val="110000"/>
              </a:lnSpc>
              <a:spcBef>
                <a:spcPts val="1000"/>
              </a:spcBef>
            </a:pPr>
            <a:r>
              <a:rPr lang="pt-BR" sz="2800" dirty="0"/>
              <a:t>O cliente honrará todos os eventos de pagamento conforme contrato;</a:t>
            </a:r>
          </a:p>
          <a:p>
            <a:pPr marL="609600" indent="-609600">
              <a:lnSpc>
                <a:spcPct val="110000"/>
              </a:lnSpc>
              <a:spcBef>
                <a:spcPts val="1000"/>
              </a:spcBef>
            </a:pPr>
            <a:r>
              <a:rPr lang="pt-BR" sz="2800" dirty="0"/>
              <a:t>A residência está conectada na rede da concessionária</a:t>
            </a:r>
          </a:p>
          <a:p>
            <a:pPr marL="609600" lvl="0" indent="-609600">
              <a:lnSpc>
                <a:spcPct val="110000"/>
              </a:lnSpc>
              <a:spcBef>
                <a:spcPts val="1000"/>
              </a:spcBef>
            </a:pPr>
            <a:r>
              <a:rPr lang="pt-BR" sz="2800" dirty="0"/>
              <a:t>O telhado da casa não será encoberto por nenhuma outra estrutura de terceiros;</a:t>
            </a:r>
          </a:p>
          <a:p>
            <a:pPr marL="609600" indent="-609600">
              <a:lnSpc>
                <a:spcPct val="110000"/>
              </a:lnSpc>
              <a:spcBef>
                <a:spcPts val="1000"/>
              </a:spcBef>
            </a:pPr>
            <a:r>
              <a:rPr lang="pt-BR" sz="2800" dirty="0"/>
              <a:t>Fase de instalação em dias sem chuva;</a:t>
            </a:r>
          </a:p>
          <a:p>
            <a:pPr marL="609600" indent="-609600">
              <a:lnSpc>
                <a:spcPct val="110000"/>
              </a:lnSpc>
              <a:spcBef>
                <a:spcPts val="1000"/>
              </a:spcBef>
            </a:pPr>
            <a:r>
              <a:rPr lang="pt-BR" sz="2800" dirty="0"/>
              <a:t>O cliente não possui nenhuma pendência com a concessionária local que impeça a interligação com o sistema.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4000"/>
              <a:t>PREMISSAS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9388" y="1600200"/>
            <a:ext cx="8507412" cy="4525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609600" indent="-609600">
              <a:spcBef>
                <a:spcPts val="1000"/>
              </a:spcBef>
            </a:pPr>
            <a:r>
              <a:rPr lang="pt-BR" sz="2400" dirty="0"/>
              <a:t>Baixa incidência solar poderá gerar economia de energia abaixo da esperada em períodos de baixa incidência solar;</a:t>
            </a:r>
          </a:p>
          <a:p>
            <a:pPr marL="609600" indent="-609600">
              <a:spcBef>
                <a:spcPts val="1000"/>
              </a:spcBef>
            </a:pPr>
            <a:r>
              <a:rPr lang="pt-BR" sz="2400" dirty="0"/>
              <a:t>Mudança de legislação e regulamentação que afetem o projeto – inviabilização econômica do projeto.</a:t>
            </a:r>
          </a:p>
          <a:p>
            <a:pPr marL="609600" indent="-609600">
              <a:spcBef>
                <a:spcPts val="1000"/>
              </a:spcBef>
            </a:pPr>
            <a:r>
              <a:rPr lang="pt-BR" sz="2400" dirty="0"/>
              <a:t>Indisponibilidade de componentes no mercado.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sz="4000"/>
              <a:t>RISCOS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150</TotalTime>
  <Words>631</Words>
  <Application>Microsoft Office PowerPoint</Application>
  <PresentationFormat>Apresentação na tela (4:3)</PresentationFormat>
  <Paragraphs>114</Paragraphs>
  <Slides>13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Lucida Sans Unicode</vt:lpstr>
      <vt:lpstr>Script MT Bold</vt:lpstr>
      <vt:lpstr>Tempus Sans ITC</vt:lpstr>
      <vt:lpstr>Verdana</vt:lpstr>
      <vt:lpstr>Wingdings 2</vt:lpstr>
      <vt:lpstr>Wingdings 3</vt:lpstr>
      <vt:lpstr>Concurso</vt:lpstr>
      <vt:lpstr>Apresentação do PowerPoint</vt:lpstr>
      <vt:lpstr>JUSTIFICATIVAS DO PROJETO</vt:lpstr>
      <vt:lpstr>OBJETIVOS DO PROJETO</vt:lpstr>
      <vt:lpstr>PRINCIPAIS ENTREGAS</vt:lpstr>
      <vt:lpstr>INTERVENIENTES (STAKEHOLDERS)</vt:lpstr>
      <vt:lpstr>MATRIZ DE RASTREABILIDADE DE REQUISITOS</vt:lpstr>
      <vt:lpstr>RESTRIÇÕES</vt:lpstr>
      <vt:lpstr>PREMISSAS</vt:lpstr>
      <vt:lpstr>RISCOS</vt:lpstr>
      <vt:lpstr>EXCLUSÕES</vt:lpstr>
      <vt:lpstr>ORÇAMENTO / CRONOGRAMA</vt:lpstr>
      <vt:lpstr>EAP – ESTRUTURA ANALÍTICA DE PROJETO</vt:lpstr>
      <vt:lpstr>Fim / Comentários / Reflexão 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uq0b</dc:creator>
  <cp:lastModifiedBy>maurosotille</cp:lastModifiedBy>
  <cp:revision>15</cp:revision>
  <dcterms:created xsi:type="dcterms:W3CDTF">2012-08-04T03:57:15Z</dcterms:created>
  <dcterms:modified xsi:type="dcterms:W3CDTF">2019-04-26T23:20:11Z</dcterms:modified>
</cp:coreProperties>
</file>