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6" r:id="rId9"/>
    <p:sldId id="267" r:id="rId10"/>
    <p:sldId id="268" r:id="rId11"/>
    <p:sldId id="269" r:id="rId12"/>
    <p:sldId id="26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72C"/>
    <a:srgbClr val="F3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957ECD3-9AEC-EDE6-C8FD-CD6E099BE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832C0B5-9BC6-B774-ED76-C8CE5C628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F044532-3CD6-4231-E8BC-71238FB7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350-6083-43FF-ADB9-0252B1979FA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FD69EC1-BDAD-23DF-C118-3B060250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A01C880-9C05-2568-0CB1-1C43DF82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F14-17DE-4D24-8D35-7C74B6293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3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9481E4-5FA4-2C0C-6113-3674B586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F1AC3508-81A0-9BFC-F4C7-277D75399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436E5DB-60E6-0D64-FE7C-99A91D59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350-6083-43FF-ADB9-0252B1979FA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7CC19BF-1144-393B-ABEC-AE7789E6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15DC837-FE87-CED5-506F-D83D0AA5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F14-17DE-4D24-8D35-7C74B6293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43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3865379F-EE44-F3DA-95F1-C311E0709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ABF1B6CA-E3B2-601D-1506-B29268C02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5F95ABB-CDFA-CA10-3DB3-EA4C3FC6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350-6083-43FF-ADB9-0252B1979FA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CB92FAA-B75B-6BC3-9E88-45FA60BB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0FD018A-F323-FB68-9E81-F716F427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F14-17DE-4D24-8D35-7C74B6293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00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00189B-94E0-C452-069D-F7B67052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A0762A3-1AE4-E573-A5E8-E99226A2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E22F9BF-C197-0B55-9930-9F15593C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350-6083-43FF-ADB9-0252B1979FA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E3B140-183D-085B-F01A-FD324EE0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0A43D65-E9FE-9F13-8332-28F12248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F14-17DE-4D24-8D35-7C74B6293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6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A45DBAE-DE93-C624-B818-71E11AD9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2E43CFA4-D3D9-6D6F-E548-5F49283F9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E4227AE-74B1-F04B-F038-1CB4FD8F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350-6083-43FF-ADB9-0252B1979FA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71FB312-576D-A4D9-727B-C6474ABF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C869546-8996-CEF8-FE77-59110B9D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F14-17DE-4D24-8D35-7C74B6293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06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E4B99A-63B1-66A6-C699-E145B8AD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F84B3D3-F4F4-5D82-6DBB-0BCC1DF4E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57B6F7D-AF87-8746-7441-29091D7DF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32A899-97E5-FA2F-C8A3-ED8C75C0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350-6083-43FF-ADB9-0252B1979FA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EACBE80-64E3-0E22-15DE-23622C4C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FDD4B37-4CA5-364F-A8BB-B47FDF8E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F14-17DE-4D24-8D35-7C74B6293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19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EA5E19-3654-E814-27A7-59DF2A9A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74EB5AA-0300-13E1-4FDA-8E2DE23E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08100175-A995-B641-03AA-66B490E62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1ACB81FF-7948-0E85-8D0C-BED657AC9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DE312BB3-B3EF-F22E-DD06-D409C6F6A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E489E267-4CB1-B1F7-E932-E6BA4837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350-6083-43FF-ADB9-0252B1979FA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E3C8DB01-6579-F0CF-D0BF-FE2E5697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BE225CF5-5DF3-7076-6AB3-7073CAD0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F14-17DE-4D24-8D35-7C74B6293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B576733-D7D9-F711-0CCA-5C781719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5A8D1A8A-3654-CD8E-6F33-645A399A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350-6083-43FF-ADB9-0252B1979FA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C2804751-D958-1E51-8C11-78284FE1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414E58A-CA9D-E459-449C-7435412A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F14-17DE-4D24-8D35-7C74B6293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99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50643799-A3E7-46C2-39B1-282A4CDD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350-6083-43FF-ADB9-0252B1979FA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58C64D1D-A63B-4E46-6B15-CC1E9D23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FA0F4B8A-D23D-D4D4-0272-10AF7436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F14-17DE-4D24-8D35-7C74B6293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4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7267EA-F3A9-175F-B23A-5D3A96E9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8C1C6E1-7B84-F81A-C2CA-94F1FA42C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DE14F07-9FFA-1294-B9EC-9C2D65918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5EA22227-E505-CC74-BCEE-3302D8ED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350-6083-43FF-ADB9-0252B1979FA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C585E8E9-E8E4-333E-1DB2-91C1653E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D07898A-EF27-7A0E-E170-422F3FE6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F14-17DE-4D24-8D35-7C74B6293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78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5117404-B619-A05F-7AE5-DB9C2F5C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DA3362D5-8A87-F9CA-E972-A1B0759D2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7858F776-21F5-817C-A1E8-D623B8F61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315A35A-86AF-6CEB-0666-E14476E9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350-6083-43FF-ADB9-0252B1979FA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4DEE520-8858-AFB7-07E7-34ABAC24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4A1C139-C9A6-D76E-03C1-C5DB35A9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F14-17DE-4D24-8D35-7C74B6293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0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ECE9D7E-2CE8-5C99-BC24-9A486EDA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E8E94E-0E0B-5DE2-F6DE-12F235942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5B23291-2027-F2EF-5EB6-08F86B3E1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016350-6083-43FF-ADB9-0252B1979FA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B8D1478-9080-5652-778E-2C24EDED8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07211C4-62C9-F886-5948-E6670603C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16F14-17DE-4D24-8D35-7C74B6293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56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Aplicativo, Ícone&#10;&#10;Descrição gerada automaticamente">
            <a:extLst>
              <a:ext uri="{FF2B5EF4-FFF2-40B4-BE49-F238E27FC236}">
                <a16:creationId xmlns:a16="http://schemas.microsoft.com/office/drawing/2014/main" xmlns="" id="{A9D44FA3-696D-488B-75B0-6B68509B5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" t="6442" r="56491" b="37378"/>
          <a:stretch/>
        </p:blipFill>
        <p:spPr>
          <a:xfrm>
            <a:off x="4639424" y="1502595"/>
            <a:ext cx="2913151" cy="385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203DE33-2CD4-4CA8-9AF3-37C3B6513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AF57B88-1D4C-41FA-A761-EC1DD10C35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2548F45-5164-4ABB-8212-7F293FDED8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omputador com jogo&#10;&#10;Descrição gerada automaticamente">
            <a:extLst>
              <a:ext uri="{FF2B5EF4-FFF2-40B4-BE49-F238E27FC236}">
                <a16:creationId xmlns:a16="http://schemas.microsoft.com/office/drawing/2014/main" xmlns="" id="{6ADB01A9-6523-31C3-B40E-4EA9820D3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3" b="2045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5E81CCFB-7BEF-4186-86FB-D09450B4D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3D90EC-9EB4-A0CE-8580-D02E357B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69" y="2665005"/>
            <a:ext cx="3620891" cy="39694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4. O que </a:t>
            </a:r>
            <a:r>
              <a:rPr lang="en-US" sz="3600" dirty="0" err="1">
                <a:solidFill>
                  <a:srgbClr val="FFFFFF"/>
                </a:solidFill>
              </a:rPr>
              <a:t>torna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nosso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produto</a:t>
            </a:r>
            <a:r>
              <a:rPr lang="en-US" sz="3600" dirty="0">
                <a:solidFill>
                  <a:srgbClr val="FFFFFF"/>
                </a:solidFill>
              </a:rPr>
              <a:t>/</a:t>
            </a:r>
            <a:r>
              <a:rPr lang="en-US" sz="3600" dirty="0" err="1">
                <a:solidFill>
                  <a:srgbClr val="FFFFFF"/>
                </a:solidFill>
              </a:rPr>
              <a:t>serviço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diferenciado</a:t>
            </a:r>
            <a:r>
              <a:rPr lang="en-US" sz="3600" dirty="0">
                <a:solidFill>
                  <a:srgbClr val="FFFFFF"/>
                </a:solidFill>
              </a:rPr>
              <a:t> para o </a:t>
            </a:r>
            <a:r>
              <a:rPr lang="en-US" sz="3600" dirty="0" err="1">
                <a:solidFill>
                  <a:srgbClr val="FFFFFF"/>
                </a:solidFill>
              </a:rPr>
              <a:t>nosso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público-alvo</a:t>
            </a:r>
            <a:r>
              <a:rPr lang="en-US" sz="3600" dirty="0">
                <a:solidFill>
                  <a:srgbClr val="FFFFFF"/>
                </a:solidFill>
              </a:rPr>
              <a:t> – Qual é a </a:t>
            </a:r>
            <a:r>
              <a:rPr lang="en-US" sz="3600" dirty="0" err="1">
                <a:solidFill>
                  <a:srgbClr val="FFFFFF"/>
                </a:solidFill>
              </a:rPr>
              <a:t>proposta</a:t>
            </a:r>
            <a:r>
              <a:rPr lang="en-US" sz="3600" dirty="0">
                <a:solidFill>
                  <a:srgbClr val="FFFFFF"/>
                </a:solidFill>
              </a:rPr>
              <a:t> de valor?</a:t>
            </a:r>
          </a:p>
        </p:txBody>
      </p:sp>
      <p:pic>
        <p:nvPicPr>
          <p:cNvPr id="6" name="Imagem 5" descr="Aplicativo, Ícone&#10;&#10;Descrição gerada automaticamente">
            <a:extLst>
              <a:ext uri="{FF2B5EF4-FFF2-40B4-BE49-F238E27FC236}">
                <a16:creationId xmlns:a16="http://schemas.microsoft.com/office/drawing/2014/main" xmlns="" id="{6E2D4472-A2E0-7060-C4EB-056C6390CB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73" b="59863" l="5176" r="39258">
                        <a14:foregroundMark x1="20410" y1="9570" x2="20410" y2="9570"/>
                        <a14:foregroundMark x1="34180" y1="55078" x2="34180" y2="55078"/>
                        <a14:foregroundMark x1="32422" y1="58496" x2="32422" y2="58496"/>
                        <a14:foregroundMark x1="9473" y1="57617" x2="9473" y2="57617"/>
                        <a14:foregroundMark x1="8398" y1="51660" x2="13184" y2="56445"/>
                        <a14:foregroundMark x1="15918" y1="51758" x2="29297" y2="53906"/>
                        <a14:foregroundMark x1="38965" y1="48047" x2="37012" y2="55176"/>
                        <a14:foregroundMark x1="37012" y1="55176" x2="25000" y2="59863"/>
                        <a14:foregroundMark x1="25000" y1="59863" x2="13379" y2="59863"/>
                        <a14:foregroundMark x1="27441" y1="54688" x2="27441" y2="54688"/>
                        <a14:foregroundMark x1="28809" y1="48828" x2="28809" y2="48828"/>
                        <a14:foregroundMark x1="38086" y1="48926" x2="8398" y2="49805"/>
                        <a14:foregroundMark x1="26855" y1="55957" x2="13086" y2="47852"/>
                        <a14:foregroundMark x1="13086" y1="47852" x2="22461" y2="49902"/>
                        <a14:foregroundMark x1="22461" y1="49902" x2="15918" y2="52441"/>
                        <a14:foregroundMark x1="15918" y1="52441" x2="24902" y2="55371"/>
                        <a14:foregroundMark x1="25781" y1="55371" x2="12207" y2="54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1" t="6442" r="56491" b="37378"/>
          <a:stretch/>
        </p:blipFill>
        <p:spPr>
          <a:xfrm>
            <a:off x="253788" y="218346"/>
            <a:ext cx="1256498" cy="16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6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foto, mesa, diferente, pequeno&#10;&#10;Descrição gerada automaticamente">
            <a:extLst>
              <a:ext uri="{FF2B5EF4-FFF2-40B4-BE49-F238E27FC236}">
                <a16:creationId xmlns:a16="http://schemas.microsoft.com/office/drawing/2014/main" xmlns="" id="{9D7D8B02-751B-6E16-C08A-9727AB1CF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7" r="-2" b="18563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  <p:pic>
        <p:nvPicPr>
          <p:cNvPr id="6" name="Imagem 5" descr="Aplicativo, Ícone&#10;&#10;Descrição gerada automaticamente">
            <a:extLst>
              <a:ext uri="{FF2B5EF4-FFF2-40B4-BE49-F238E27FC236}">
                <a16:creationId xmlns:a16="http://schemas.microsoft.com/office/drawing/2014/main" xmlns="" id="{5EA2FBC4-24BE-75E9-F671-305CF32E71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73" b="59863" l="5176" r="39258">
                        <a14:foregroundMark x1="20410" y1="9570" x2="20410" y2="9570"/>
                        <a14:foregroundMark x1="34180" y1="55078" x2="34180" y2="55078"/>
                        <a14:foregroundMark x1="32422" y1="58496" x2="32422" y2="58496"/>
                        <a14:foregroundMark x1="9473" y1="57617" x2="9473" y2="57617"/>
                        <a14:foregroundMark x1="8398" y1="51660" x2="13184" y2="56445"/>
                        <a14:foregroundMark x1="15918" y1="51758" x2="29297" y2="53906"/>
                        <a14:foregroundMark x1="38965" y1="48047" x2="37012" y2="55176"/>
                        <a14:foregroundMark x1="37012" y1="55176" x2="25000" y2="59863"/>
                        <a14:foregroundMark x1="25000" y1="59863" x2="13379" y2="59863"/>
                        <a14:foregroundMark x1="27441" y1="54688" x2="27441" y2="54688"/>
                        <a14:foregroundMark x1="28809" y1="48828" x2="28809" y2="48828"/>
                        <a14:foregroundMark x1="38086" y1="48926" x2="8398" y2="49805"/>
                        <a14:foregroundMark x1="26855" y1="55957" x2="13086" y2="47852"/>
                        <a14:foregroundMark x1="13086" y1="47852" x2="22461" y2="49902"/>
                        <a14:foregroundMark x1="22461" y1="49902" x2="15918" y2="52441"/>
                        <a14:foregroundMark x1="15918" y1="52441" x2="24902" y2="55371"/>
                        <a14:foregroundMark x1="25781" y1="55371" x2="12207" y2="54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1" t="6442" r="56491" b="37378"/>
          <a:stretch/>
        </p:blipFill>
        <p:spPr>
          <a:xfrm>
            <a:off x="253788" y="218346"/>
            <a:ext cx="1256498" cy="16617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3DAA2292-EEEC-CA8B-8701-64473C5AD48D}"/>
              </a:ext>
            </a:extLst>
          </p:cNvPr>
          <p:cNvSpPr txBox="1"/>
          <p:nvPr/>
        </p:nvSpPr>
        <p:spPr>
          <a:xfrm>
            <a:off x="1510286" y="1880136"/>
            <a:ext cx="10119360" cy="332398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pt-B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 que torna nosso produto/serviço diferenciado é o fato de que ele possui um registro completo de todos os estabelecimentos para sanar as necessidades de pesquisa do usuário, ele também gerencia perfis de usuários e segmenta as pesquisas por perfil. A plataforma também possui uma IA para auxiliar o usuário nas pesquisas, além disso possui realidade aumentada para visualizar a experiência. Ou seja, a proposta de valor é utilizar recursos e tecnologias inovadoras para ajudar o usuário em suas pesquisas e assim obter a melhor</a:t>
            </a:r>
            <a:br>
              <a:rPr lang="pt-B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pt-B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experiência possível.</a:t>
            </a:r>
            <a:r>
              <a:rPr lang="pt-BR" sz="2400" b="1" dirty="0"/>
              <a:t>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45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50851DD-0F7F-C4F7-28CA-BCA59BED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0" y="1128093"/>
            <a:ext cx="4206240" cy="5528737"/>
          </a:xfrm>
        </p:spPr>
        <p:txBody>
          <a:bodyPr anchor="t">
            <a:normAutofit fontScale="90000"/>
          </a:bodyPr>
          <a:lstStyle/>
          <a:p>
            <a:r>
              <a:rPr lang="pt-BR" sz="3200" dirty="0"/>
              <a:t>OBRIGADO.</a:t>
            </a:r>
            <a:br>
              <a:rPr lang="pt-BR" sz="3200" dirty="0"/>
            </a:b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/>
              <a:t/>
            </a:r>
            <a:br>
              <a:rPr lang="pt-BR" sz="3200" dirty="0"/>
            </a:br>
            <a:r>
              <a:rPr lang="pt-BR" sz="2000" dirty="0"/>
              <a:t>ALUNOS:</a:t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- JEAN ALVES;</a:t>
            </a:r>
            <a:br>
              <a:rPr lang="pt-BR" sz="2000" dirty="0"/>
            </a:br>
            <a:r>
              <a:rPr lang="pt-BR" sz="2000" dirty="0"/>
              <a:t>- JULIO CEZAR DE OLIVEIRA FILHO;</a:t>
            </a:r>
            <a:br>
              <a:rPr lang="pt-BR" sz="2000" dirty="0"/>
            </a:br>
            <a:r>
              <a:rPr lang="pt-BR" sz="2000" dirty="0"/>
              <a:t>- </a:t>
            </a:r>
            <a:r>
              <a:rPr lang="pt-BR" sz="2000" dirty="0" smtClean="0"/>
              <a:t>LEONARDO PADOAN;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- MARIA FERNANDA TRAMONTINA;</a:t>
            </a:r>
            <a:br>
              <a:rPr lang="pt-BR" sz="2000" dirty="0"/>
            </a:br>
            <a:r>
              <a:rPr lang="pt-BR" sz="2000" dirty="0"/>
              <a:t>- MURILO D’AVANÇO;</a:t>
            </a:r>
            <a:endParaRPr lang="pt-BR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ED7575E-88D2-B771-681D-46A7E55415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Aplicativo, Ícone&#10;&#10;Descrição gerada automaticamente">
            <a:extLst>
              <a:ext uri="{FF2B5EF4-FFF2-40B4-BE49-F238E27FC236}">
                <a16:creationId xmlns:a16="http://schemas.microsoft.com/office/drawing/2014/main" xmlns="" id="{DC187D32-F2DB-A1E2-B03F-9335FBDB1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37" y="702366"/>
            <a:ext cx="5459890" cy="54598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49EDD1B-F94D-B4E6-ACAA-566B9A26FD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04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9203DE33-2CD4-4CA8-9AF3-37C3B6513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AF57B88-1D4C-41FA-A761-EC1DD10C35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2548F45-5164-4ABB-8212-7F293FDED8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Pessoas sentadas ao redor de uma mesa com pratos de comida&#10;&#10;Descrição gerada automaticamente">
            <a:extLst>
              <a:ext uri="{FF2B5EF4-FFF2-40B4-BE49-F238E27FC236}">
                <a16:creationId xmlns:a16="http://schemas.microsoft.com/office/drawing/2014/main" xmlns="" id="{F727F06A-E77D-97BF-4402-169491473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" b="14856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5E81CCFB-7BEF-4186-86FB-D09450B4D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752047-2E72-3B67-617D-C0874E03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PERSONA CLIENTE</a:t>
            </a:r>
          </a:p>
        </p:txBody>
      </p:sp>
      <p:pic>
        <p:nvPicPr>
          <p:cNvPr id="7" name="Imagem 6" descr="Aplicativo, Ícone&#10;&#10;Descrição gerada automaticamente">
            <a:extLst>
              <a:ext uri="{FF2B5EF4-FFF2-40B4-BE49-F238E27FC236}">
                <a16:creationId xmlns:a16="http://schemas.microsoft.com/office/drawing/2014/main" xmlns="" id="{D40645D4-49EF-CA19-40F5-11E1CE41B6D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73" b="59863" l="5176" r="39258">
                        <a14:foregroundMark x1="20410" y1="9570" x2="20410" y2="9570"/>
                        <a14:foregroundMark x1="34180" y1="55078" x2="34180" y2="55078"/>
                        <a14:foregroundMark x1="32422" y1="58496" x2="32422" y2="58496"/>
                        <a14:foregroundMark x1="9473" y1="57617" x2="9473" y2="57617"/>
                        <a14:foregroundMark x1="8398" y1="51660" x2="13184" y2="56445"/>
                        <a14:foregroundMark x1="15918" y1="51758" x2="29297" y2="53906"/>
                        <a14:foregroundMark x1="38965" y1="48047" x2="37012" y2="55176"/>
                        <a14:foregroundMark x1="37012" y1="55176" x2="25000" y2="59863"/>
                        <a14:foregroundMark x1="25000" y1="59863" x2="13379" y2="59863"/>
                        <a14:foregroundMark x1="27441" y1="54688" x2="27441" y2="54688"/>
                        <a14:foregroundMark x1="28809" y1="48828" x2="28809" y2="48828"/>
                        <a14:foregroundMark x1="38086" y1="48926" x2="8398" y2="49805"/>
                        <a14:foregroundMark x1="26855" y1="55957" x2="13086" y2="47852"/>
                        <a14:foregroundMark x1="13086" y1="47852" x2="22461" y2="49902"/>
                        <a14:foregroundMark x1="22461" y1="49902" x2="15918" y2="52441"/>
                        <a14:foregroundMark x1="15918" y1="52441" x2="24902" y2="55371"/>
                        <a14:foregroundMark x1="25781" y1="55371" x2="12207" y2="54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1" t="6442" r="56491" b="37378"/>
          <a:stretch/>
        </p:blipFill>
        <p:spPr>
          <a:xfrm>
            <a:off x="253788" y="218346"/>
            <a:ext cx="1256498" cy="16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8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xmlns="" id="{C7F03AD3-C477-A8E6-CA3A-D1811E244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6" r="-2" b="18704"/>
          <a:stretch/>
        </p:blipFill>
        <p:spPr>
          <a:xfrm>
            <a:off x="-6588" y="-189189"/>
            <a:ext cx="12198588" cy="6857990"/>
          </a:xfrm>
          <a:prstGeom prst="rect">
            <a:avLst/>
          </a:prstGeom>
        </p:spPr>
      </p:pic>
      <p:pic>
        <p:nvPicPr>
          <p:cNvPr id="7" name="Imagem 6" descr="Mulher sorrindo com pessoas ao fundo&#10;&#10;Descrição gerada automaticamente">
            <a:extLst>
              <a:ext uri="{FF2B5EF4-FFF2-40B4-BE49-F238E27FC236}">
                <a16:creationId xmlns:a16="http://schemas.microsoft.com/office/drawing/2014/main" xmlns="" id="{E960AE93-1E63-2860-BBE4-75BFDFB908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62" y="218346"/>
            <a:ext cx="2964094" cy="29640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 descr="Aplicativo, Ícone&#10;&#10;Descrição gerada automaticamente">
            <a:extLst>
              <a:ext uri="{FF2B5EF4-FFF2-40B4-BE49-F238E27FC236}">
                <a16:creationId xmlns:a16="http://schemas.microsoft.com/office/drawing/2014/main" xmlns="" id="{BFD321F4-85FB-856C-3BEB-D4145387AF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73" b="59863" l="5176" r="39258">
                        <a14:foregroundMark x1="20410" y1="9570" x2="20410" y2="9570"/>
                        <a14:foregroundMark x1="34180" y1="55078" x2="34180" y2="55078"/>
                        <a14:foregroundMark x1="32422" y1="58496" x2="32422" y2="58496"/>
                        <a14:foregroundMark x1="9473" y1="57617" x2="9473" y2="57617"/>
                        <a14:foregroundMark x1="8398" y1="51660" x2="13184" y2="56445"/>
                        <a14:foregroundMark x1="15918" y1="51758" x2="29297" y2="53906"/>
                        <a14:foregroundMark x1="38965" y1="48047" x2="37012" y2="55176"/>
                        <a14:foregroundMark x1="37012" y1="55176" x2="25000" y2="59863"/>
                        <a14:foregroundMark x1="25000" y1="59863" x2="13379" y2="59863"/>
                        <a14:foregroundMark x1="27441" y1="54688" x2="27441" y2="54688"/>
                        <a14:foregroundMark x1="28809" y1="48828" x2="28809" y2="48828"/>
                        <a14:foregroundMark x1="38086" y1="48926" x2="8398" y2="49805"/>
                        <a14:foregroundMark x1="26855" y1="55957" x2="13086" y2="47852"/>
                        <a14:foregroundMark x1="13086" y1="47852" x2="22461" y2="49902"/>
                        <a14:foregroundMark x1="22461" y1="49902" x2="15918" y2="52441"/>
                        <a14:foregroundMark x1="15918" y1="52441" x2="24902" y2="55371"/>
                        <a14:foregroundMark x1="25781" y1="55371" x2="12207" y2="54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1" t="6442" r="56491" b="37378"/>
          <a:stretch/>
        </p:blipFill>
        <p:spPr>
          <a:xfrm>
            <a:off x="253788" y="218346"/>
            <a:ext cx="1256498" cy="1661790"/>
          </a:xfrm>
          <a:prstGeom prst="rect">
            <a:avLst/>
          </a:prstGeom>
        </p:spPr>
      </p:pic>
      <p:pic>
        <p:nvPicPr>
          <p:cNvPr id="10" name="Imagem 9" descr="Pessoa segurando um objeto na mão&#10;&#10;Descrição gerada automaticamente com confiança baixa">
            <a:extLst>
              <a:ext uri="{FF2B5EF4-FFF2-40B4-BE49-F238E27FC236}">
                <a16:creationId xmlns:a16="http://schemas.microsoft.com/office/drawing/2014/main" xmlns="" id="{F8D74492-20B4-8D67-3181-BDF68A6112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63" y="3675561"/>
            <a:ext cx="2964093" cy="29640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97079996-A62A-23EB-CA8B-AD0465F17563}"/>
              </a:ext>
            </a:extLst>
          </p:cNvPr>
          <p:cNvSpPr/>
          <p:nvPr/>
        </p:nvSpPr>
        <p:spPr>
          <a:xfrm>
            <a:off x="2306636" y="4325938"/>
            <a:ext cx="439738" cy="158750"/>
          </a:xfrm>
          <a:prstGeom prst="rect">
            <a:avLst/>
          </a:prstGeom>
          <a:solidFill>
            <a:srgbClr val="1E3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10A35318-0762-CA90-F78E-868B44C17E3E}"/>
              </a:ext>
            </a:extLst>
          </p:cNvPr>
          <p:cNvSpPr/>
          <p:nvPr/>
        </p:nvSpPr>
        <p:spPr>
          <a:xfrm>
            <a:off x="2422526" y="4325938"/>
            <a:ext cx="439738" cy="158750"/>
          </a:xfrm>
          <a:prstGeom prst="rect">
            <a:avLst/>
          </a:prstGeom>
          <a:solidFill>
            <a:srgbClr val="1E3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713C7B9B-C805-F21B-AC54-2B967C156E22}"/>
              </a:ext>
            </a:extLst>
          </p:cNvPr>
          <p:cNvSpPr/>
          <p:nvPr/>
        </p:nvSpPr>
        <p:spPr>
          <a:xfrm rot="259875">
            <a:off x="2306636" y="4309560"/>
            <a:ext cx="439738" cy="158750"/>
          </a:xfrm>
          <a:prstGeom prst="rect">
            <a:avLst/>
          </a:prstGeom>
          <a:solidFill>
            <a:srgbClr val="1E3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C76C4D44-5209-B88C-2460-175B31379CED}"/>
              </a:ext>
            </a:extLst>
          </p:cNvPr>
          <p:cNvSpPr txBox="1"/>
          <p:nvPr/>
        </p:nvSpPr>
        <p:spPr>
          <a:xfrm>
            <a:off x="4944140" y="186447"/>
            <a:ext cx="3253561" cy="29392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pt-BR" sz="500" dirty="0">
              <a:latin typeface="Fairwater Script" panose="020F0502020204030204" pitchFamily="2" charset="0"/>
            </a:endParaRPr>
          </a:p>
          <a:p>
            <a:r>
              <a:rPr lang="pt-BR" dirty="0">
                <a:latin typeface="Fairwater Script" panose="020F0502020204030204" pitchFamily="2" charset="0"/>
              </a:rPr>
              <a:t>Nome: Sueli;</a:t>
            </a:r>
          </a:p>
          <a:p>
            <a:r>
              <a:rPr lang="pt-BR" dirty="0">
                <a:latin typeface="Fairwater Script" panose="020F0502020204030204" pitchFamily="2" charset="0"/>
              </a:rPr>
              <a:t>Sexo: Feminino;</a:t>
            </a:r>
          </a:p>
          <a:p>
            <a:r>
              <a:rPr lang="pt-BR" dirty="0">
                <a:latin typeface="Fairwater Script" panose="020F0502020204030204" pitchFamily="2" charset="0"/>
              </a:rPr>
              <a:t>Idade: 48 anos;</a:t>
            </a:r>
          </a:p>
          <a:p>
            <a:r>
              <a:rPr lang="pt-BR" dirty="0">
                <a:latin typeface="Fairwater Script" panose="020F0502020204030204" pitchFamily="2" charset="0"/>
              </a:rPr>
              <a:t>Cargo: Servidora Pública;</a:t>
            </a:r>
          </a:p>
          <a:p>
            <a:r>
              <a:rPr lang="pt-BR" dirty="0">
                <a:latin typeface="Fairwater Script" panose="020F0502020204030204" pitchFamily="2" charset="0"/>
              </a:rPr>
              <a:t>Ramo de atividade: Educação;</a:t>
            </a:r>
          </a:p>
          <a:p>
            <a:r>
              <a:rPr lang="pt-BR" dirty="0">
                <a:latin typeface="Fairwater Script" panose="020F0502020204030204" pitchFamily="2" charset="0"/>
              </a:rPr>
              <a:t>Escolaridade: Superior Completo;</a:t>
            </a:r>
          </a:p>
          <a:p>
            <a:r>
              <a:rPr lang="pt-BR" dirty="0">
                <a:latin typeface="Fairwater Script" panose="020F0502020204030204" pitchFamily="2" charset="0"/>
              </a:rPr>
              <a:t>Meios de Comunicação: WhatsApp, Facebook e </a:t>
            </a:r>
            <a:r>
              <a:rPr lang="pt-BR" dirty="0" err="1">
                <a:latin typeface="Fairwater Script" panose="020F0502020204030204" pitchFamily="2" charset="0"/>
              </a:rPr>
              <a:t>Kwaii</a:t>
            </a:r>
            <a:r>
              <a:rPr lang="pt-BR" dirty="0">
                <a:latin typeface="Fairwater Script" panose="020F0502020204030204" pitchFamily="2" charset="0"/>
              </a:rPr>
              <a:t>;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8CD45986-8C49-1795-1831-7D99D4D73D53}"/>
              </a:ext>
            </a:extLst>
          </p:cNvPr>
          <p:cNvSpPr txBox="1"/>
          <p:nvPr/>
        </p:nvSpPr>
        <p:spPr>
          <a:xfrm>
            <a:off x="8407085" y="190008"/>
            <a:ext cx="2817626" cy="238526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pt-BR" sz="500" dirty="0">
              <a:latin typeface="Fairwater Script" panose="020F0502020204030204" pitchFamily="2" charset="0"/>
            </a:endParaRPr>
          </a:p>
          <a:p>
            <a:r>
              <a:rPr lang="pt-BR" dirty="0">
                <a:latin typeface="Fairwater Script" panose="020F0502020204030204" pitchFamily="2" charset="0"/>
              </a:rPr>
              <a:t>Hábitos: Gosta de viajar em família. Visitar parques e teatros. Sonha em se aposentar morar em uma chácara com viagens anuais, aprecia uma boa gastronomia com espaço kids.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D7F15CD4-5E53-BE5B-1468-E4128591A317}"/>
              </a:ext>
            </a:extLst>
          </p:cNvPr>
          <p:cNvSpPr txBox="1"/>
          <p:nvPr/>
        </p:nvSpPr>
        <p:spPr>
          <a:xfrm>
            <a:off x="4944140" y="3643662"/>
            <a:ext cx="4051003" cy="29392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pt-BR" sz="500" dirty="0">
              <a:latin typeface="Fairwater Script" panose="020F0502020204030204" pitchFamily="2" charset="0"/>
            </a:endParaRPr>
          </a:p>
          <a:p>
            <a:r>
              <a:rPr lang="pt-BR" dirty="0">
                <a:latin typeface="Square721 BT" panose="020B0504020202060204" pitchFamily="34" charset="0"/>
              </a:rPr>
              <a:t>Nome: Enzo;</a:t>
            </a:r>
          </a:p>
          <a:p>
            <a:r>
              <a:rPr lang="pt-BR" dirty="0">
                <a:latin typeface="Square721 BT" panose="020B0504020202060204" pitchFamily="34" charset="0"/>
              </a:rPr>
              <a:t>Sexo: Masculino;</a:t>
            </a:r>
          </a:p>
          <a:p>
            <a:r>
              <a:rPr lang="pt-BR" dirty="0">
                <a:latin typeface="Square721 BT" panose="020B0504020202060204" pitchFamily="34" charset="0"/>
              </a:rPr>
              <a:t>Idade: 21 anos;</a:t>
            </a:r>
          </a:p>
          <a:p>
            <a:r>
              <a:rPr lang="pt-BR" dirty="0">
                <a:latin typeface="Square721 BT" panose="020B0504020202060204" pitchFamily="34" charset="0"/>
              </a:rPr>
              <a:t>Cargo: Estudante</a:t>
            </a:r>
          </a:p>
          <a:p>
            <a:r>
              <a:rPr lang="pt-BR" dirty="0">
                <a:latin typeface="Square721 BT" panose="020B0504020202060204" pitchFamily="34" charset="0"/>
              </a:rPr>
              <a:t>Ramo de atividade: Presidente da Atlética;</a:t>
            </a:r>
          </a:p>
          <a:p>
            <a:r>
              <a:rPr lang="pt-BR" dirty="0">
                <a:latin typeface="Square721 BT" panose="020B0504020202060204" pitchFamily="34" charset="0"/>
              </a:rPr>
              <a:t>Escolaridade: Cursando Superior;</a:t>
            </a:r>
          </a:p>
          <a:p>
            <a:r>
              <a:rPr lang="pt-BR" dirty="0">
                <a:latin typeface="Square721 BT" panose="020B0504020202060204" pitchFamily="34" charset="0"/>
              </a:rPr>
              <a:t>Meios de Comunicação: Instagram, TikTok, </a:t>
            </a:r>
            <a:r>
              <a:rPr lang="pt-BR" dirty="0" err="1">
                <a:latin typeface="Square721 BT" panose="020B0504020202060204" pitchFamily="34" charset="0"/>
              </a:rPr>
              <a:t>Whastapp</a:t>
            </a:r>
            <a:r>
              <a:rPr lang="pt-BR" dirty="0">
                <a:latin typeface="Square721 BT" panose="020B0504020202060204" pitchFamily="34" charset="0"/>
              </a:rPr>
              <a:t> e </a:t>
            </a:r>
            <a:r>
              <a:rPr lang="pt-BR" dirty="0" err="1">
                <a:latin typeface="Square721 BT" panose="020B0504020202060204" pitchFamily="34" charset="0"/>
              </a:rPr>
              <a:t>Twitch</a:t>
            </a:r>
            <a:r>
              <a:rPr lang="pt-BR" dirty="0">
                <a:latin typeface="Square721 BT" panose="020B0504020202060204" pitchFamily="34" charset="0"/>
              </a:rPr>
              <a:t>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A2B9B9D6-F80E-562C-BA21-E92B945F7DA6}"/>
              </a:ext>
            </a:extLst>
          </p:cNvPr>
          <p:cNvSpPr txBox="1"/>
          <p:nvPr/>
        </p:nvSpPr>
        <p:spPr>
          <a:xfrm>
            <a:off x="9204527" y="3656075"/>
            <a:ext cx="2817626" cy="258532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latin typeface="Square721 BT" panose="020B0504020202060204" pitchFamily="34" charset="0"/>
              </a:rPr>
              <a:t>Hábitos: Frequenta baladas, pubs, bares, shows, festivais e festas universitárias. Busca conhecer lugares novos, ter experiências, socializar e tem preferência por lugares </a:t>
            </a:r>
            <a:r>
              <a:rPr lang="pt-BR" dirty="0" err="1">
                <a:latin typeface="Square721 BT" panose="020B0504020202060204" pitchFamily="34" charset="0"/>
              </a:rPr>
              <a:t>instagramáveis</a:t>
            </a:r>
            <a:endParaRPr lang="pt-BR" dirty="0">
              <a:latin typeface="Square721 BT" panose="020B05040202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8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203DE33-2CD4-4CA8-9AF3-37C3B6513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AF57B88-1D4C-41FA-A761-EC1DD10C35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2548F45-5164-4ABB-8212-7F293FDED8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Uma imagem contendo pessoa, mulher, pizza, segurando&#10;&#10;Descrição gerada automaticamente">
            <a:extLst>
              <a:ext uri="{FF2B5EF4-FFF2-40B4-BE49-F238E27FC236}">
                <a16:creationId xmlns:a16="http://schemas.microsoft.com/office/drawing/2014/main" xmlns="" id="{FA5199D4-0A3A-14C3-6E7F-59E8E30FC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5" b="577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5E81CCFB-7BEF-4186-86FB-D09450B4D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1EF2E3-CD2C-9723-4A75-489E91F9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1. Qual é o </a:t>
            </a:r>
            <a:r>
              <a:rPr lang="en-US" sz="3600" dirty="0" err="1">
                <a:solidFill>
                  <a:srgbClr val="FFFFFF"/>
                </a:solidFill>
              </a:rPr>
              <a:t>desafio</a:t>
            </a:r>
            <a:r>
              <a:rPr lang="en-US" sz="3600" dirty="0">
                <a:solidFill>
                  <a:srgbClr val="FFFFFF"/>
                </a:solidFill>
              </a:rPr>
              <a:t> e qual é o </a:t>
            </a:r>
            <a:r>
              <a:rPr lang="en-US" sz="3600" dirty="0" err="1">
                <a:solidFill>
                  <a:srgbClr val="FFFFFF"/>
                </a:solidFill>
              </a:rPr>
              <a:t>propósito</a:t>
            </a:r>
            <a:r>
              <a:rPr lang="en-US" sz="3600" dirty="0">
                <a:solidFill>
                  <a:srgbClr val="FFFFFF"/>
                </a:solidFill>
              </a:rPr>
              <a:t> da </a:t>
            </a:r>
            <a:r>
              <a:rPr lang="en-US" sz="3600" dirty="0" err="1">
                <a:solidFill>
                  <a:srgbClr val="FFFFFF"/>
                </a:solidFill>
              </a:rPr>
              <a:t>solução</a:t>
            </a:r>
            <a:r>
              <a:rPr lang="en-US" sz="3600" dirty="0">
                <a:solidFill>
                  <a:srgbClr val="FFFFFF"/>
                </a:solidFill>
              </a:rPr>
              <a:t>? O que </a:t>
            </a:r>
            <a:r>
              <a:rPr lang="en-US" sz="3600" dirty="0" err="1">
                <a:solidFill>
                  <a:srgbClr val="FFFFFF"/>
                </a:solidFill>
              </a:rPr>
              <a:t>ela</a:t>
            </a:r>
            <a:r>
              <a:rPr lang="en-US" sz="3600" dirty="0">
                <a:solidFill>
                  <a:srgbClr val="FFFFFF"/>
                </a:solidFill>
              </a:rPr>
              <a:t> visa resolver?</a:t>
            </a:r>
          </a:p>
        </p:txBody>
      </p:sp>
      <p:pic>
        <p:nvPicPr>
          <p:cNvPr id="6" name="Imagem 5" descr="Aplicativo, Ícone&#10;&#10;Descrição gerada automaticamente">
            <a:extLst>
              <a:ext uri="{FF2B5EF4-FFF2-40B4-BE49-F238E27FC236}">
                <a16:creationId xmlns:a16="http://schemas.microsoft.com/office/drawing/2014/main" xmlns="" id="{A7615FD4-869D-E8EE-7F6B-30993EE1EF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73" b="59863" l="5176" r="39258">
                        <a14:foregroundMark x1="20410" y1="9570" x2="20410" y2="9570"/>
                        <a14:foregroundMark x1="34180" y1="55078" x2="34180" y2="55078"/>
                        <a14:foregroundMark x1="32422" y1="58496" x2="32422" y2="58496"/>
                        <a14:foregroundMark x1="9473" y1="57617" x2="9473" y2="57617"/>
                        <a14:foregroundMark x1="8398" y1="51660" x2="13184" y2="56445"/>
                        <a14:foregroundMark x1="15918" y1="51758" x2="29297" y2="53906"/>
                        <a14:foregroundMark x1="38965" y1="48047" x2="37012" y2="55176"/>
                        <a14:foregroundMark x1="37012" y1="55176" x2="25000" y2="59863"/>
                        <a14:foregroundMark x1="25000" y1="59863" x2="13379" y2="59863"/>
                        <a14:foregroundMark x1="27441" y1="54688" x2="27441" y2="54688"/>
                        <a14:foregroundMark x1="28809" y1="48828" x2="28809" y2="48828"/>
                        <a14:foregroundMark x1="38086" y1="48926" x2="8398" y2="49805"/>
                        <a14:foregroundMark x1="26855" y1="55957" x2="13086" y2="47852"/>
                        <a14:foregroundMark x1="13086" y1="47852" x2="22461" y2="49902"/>
                        <a14:foregroundMark x1="22461" y1="49902" x2="15918" y2="52441"/>
                        <a14:foregroundMark x1="15918" y1="52441" x2="24902" y2="55371"/>
                        <a14:foregroundMark x1="25781" y1="55371" x2="12207" y2="54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1" t="6442" r="56491" b="37378"/>
          <a:stretch/>
        </p:blipFill>
        <p:spPr>
          <a:xfrm>
            <a:off x="253788" y="218346"/>
            <a:ext cx="1256498" cy="16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9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xmlns="" id="{5464760D-8F3B-6BAB-29EE-820C2FB9B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2" r="-2" b="25308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  <p:pic>
        <p:nvPicPr>
          <p:cNvPr id="6" name="Imagem 5" descr="Aplicativo, Ícone&#10;&#10;Descrição gerada automaticamente">
            <a:extLst>
              <a:ext uri="{FF2B5EF4-FFF2-40B4-BE49-F238E27FC236}">
                <a16:creationId xmlns:a16="http://schemas.microsoft.com/office/drawing/2014/main" xmlns="" id="{0330D84A-2A84-AA64-ACD3-FDC46DA9E2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73" b="59863" l="5176" r="39258">
                        <a14:foregroundMark x1="20410" y1="9570" x2="20410" y2="9570"/>
                        <a14:foregroundMark x1="34180" y1="55078" x2="34180" y2="55078"/>
                        <a14:foregroundMark x1="32422" y1="58496" x2="32422" y2="58496"/>
                        <a14:foregroundMark x1="9473" y1="57617" x2="9473" y2="57617"/>
                        <a14:foregroundMark x1="8398" y1="51660" x2="13184" y2="56445"/>
                        <a14:foregroundMark x1="15918" y1="51758" x2="29297" y2="53906"/>
                        <a14:foregroundMark x1="38965" y1="48047" x2="37012" y2="55176"/>
                        <a14:foregroundMark x1="37012" y1="55176" x2="25000" y2="59863"/>
                        <a14:foregroundMark x1="25000" y1="59863" x2="13379" y2="59863"/>
                        <a14:foregroundMark x1="27441" y1="54688" x2="27441" y2="54688"/>
                        <a14:foregroundMark x1="28809" y1="48828" x2="28809" y2="48828"/>
                        <a14:foregroundMark x1="38086" y1="48926" x2="8398" y2="49805"/>
                        <a14:foregroundMark x1="26855" y1="55957" x2="13086" y2="47852"/>
                        <a14:foregroundMark x1="13086" y1="47852" x2="22461" y2="49902"/>
                        <a14:foregroundMark x1="22461" y1="49902" x2="15918" y2="52441"/>
                        <a14:foregroundMark x1="15918" y1="52441" x2="24902" y2="55371"/>
                        <a14:foregroundMark x1="25781" y1="55371" x2="12207" y2="54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1" t="6442" r="56491" b="37378"/>
          <a:stretch/>
        </p:blipFill>
        <p:spPr>
          <a:xfrm>
            <a:off x="253788" y="218346"/>
            <a:ext cx="1256498" cy="16617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B2B73CD2-EC85-0E35-09FD-2E1F7E5359BA}"/>
              </a:ext>
            </a:extLst>
          </p:cNvPr>
          <p:cNvSpPr txBox="1"/>
          <p:nvPr/>
        </p:nvSpPr>
        <p:spPr>
          <a:xfrm>
            <a:off x="1510286" y="1880136"/>
            <a:ext cx="10231120" cy="332398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pt-B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 desafio e propósito da solução é proporcionar uma plataforma, chamada Rota Urbana, que apresente lugares e diversão de uma determinada cidade para o usuário da plataforma, independentemente se ele é visitante ou morador daquela cidade. </a:t>
            </a:r>
          </a:p>
          <a:p>
            <a:r>
              <a:rPr lang="pt-B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plataforma visa resolver a necessidade de encontrar lugares, restaurantes e pubs em um só lugar através de recomendações por perfil e IA proporcionando agilidade na busca e dando protagonismo ao público para escolher os melhores lugares para se frequentar.</a:t>
            </a:r>
            <a:r>
              <a:rPr lang="pt-BR" sz="2400" b="1" dirty="0"/>
              <a:t>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549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203DE33-2CD4-4CA8-9AF3-37C3B6513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AF57B88-1D4C-41FA-A761-EC1DD10C35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2548F45-5164-4ABB-8212-7F293FDED8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omputador com jogo&#10;&#10;Descrição gerada automaticamente">
            <a:extLst>
              <a:ext uri="{FF2B5EF4-FFF2-40B4-BE49-F238E27FC236}">
                <a16:creationId xmlns:a16="http://schemas.microsoft.com/office/drawing/2014/main" xmlns="" id="{6ADB01A9-6523-31C3-B40E-4EA9820D3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3" b="2045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5E81CCFB-7BEF-4186-86FB-D09450B4D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3D90EC-9EB4-A0CE-8580-D02E357B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2. </a:t>
            </a:r>
            <a:r>
              <a:rPr lang="en-US" sz="3600" dirty="0" err="1">
                <a:solidFill>
                  <a:srgbClr val="FFFFFF"/>
                </a:solidFill>
              </a:rPr>
              <a:t>Quem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são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os</a:t>
            </a:r>
            <a:r>
              <a:rPr lang="en-US" sz="3600" dirty="0">
                <a:solidFill>
                  <a:srgbClr val="FFFFFF"/>
                </a:solidFill>
              </a:rPr>
              <a:t> clients </a:t>
            </a:r>
            <a:r>
              <a:rPr lang="en-US" sz="3600" dirty="0" err="1">
                <a:solidFill>
                  <a:srgbClr val="FFFFFF"/>
                </a:solidFill>
              </a:rPr>
              <a:t>considerados</a:t>
            </a:r>
            <a:r>
              <a:rPr lang="en-US" sz="3600" dirty="0">
                <a:solidFill>
                  <a:srgbClr val="FFFFFF"/>
                </a:solidFill>
              </a:rPr>
              <a:t>?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6" name="Imagem 5" descr="Aplicativo, Ícone&#10;&#10;Descrição gerada automaticamente">
            <a:extLst>
              <a:ext uri="{FF2B5EF4-FFF2-40B4-BE49-F238E27FC236}">
                <a16:creationId xmlns:a16="http://schemas.microsoft.com/office/drawing/2014/main" xmlns="" id="{6E2D4472-A2E0-7060-C4EB-056C6390CB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73" b="59863" l="5176" r="39258">
                        <a14:foregroundMark x1="20410" y1="9570" x2="20410" y2="9570"/>
                        <a14:foregroundMark x1="34180" y1="55078" x2="34180" y2="55078"/>
                        <a14:foregroundMark x1="32422" y1="58496" x2="32422" y2="58496"/>
                        <a14:foregroundMark x1="9473" y1="57617" x2="9473" y2="57617"/>
                        <a14:foregroundMark x1="8398" y1="51660" x2="13184" y2="56445"/>
                        <a14:foregroundMark x1="15918" y1="51758" x2="29297" y2="53906"/>
                        <a14:foregroundMark x1="38965" y1="48047" x2="37012" y2="55176"/>
                        <a14:foregroundMark x1="37012" y1="55176" x2="25000" y2="59863"/>
                        <a14:foregroundMark x1="25000" y1="59863" x2="13379" y2="59863"/>
                        <a14:foregroundMark x1="27441" y1="54688" x2="27441" y2="54688"/>
                        <a14:foregroundMark x1="28809" y1="48828" x2="28809" y2="48828"/>
                        <a14:foregroundMark x1="38086" y1="48926" x2="8398" y2="49805"/>
                        <a14:foregroundMark x1="26855" y1="55957" x2="13086" y2="47852"/>
                        <a14:foregroundMark x1="13086" y1="47852" x2="22461" y2="49902"/>
                        <a14:foregroundMark x1="22461" y1="49902" x2="15918" y2="52441"/>
                        <a14:foregroundMark x1="15918" y1="52441" x2="24902" y2="55371"/>
                        <a14:foregroundMark x1="25781" y1="55371" x2="12207" y2="54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1" t="6442" r="56491" b="37378"/>
          <a:stretch/>
        </p:blipFill>
        <p:spPr>
          <a:xfrm>
            <a:off x="253788" y="218346"/>
            <a:ext cx="1256498" cy="16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9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foto, mesa, diferente, pequeno&#10;&#10;Descrição gerada automaticamente">
            <a:extLst>
              <a:ext uri="{FF2B5EF4-FFF2-40B4-BE49-F238E27FC236}">
                <a16:creationId xmlns:a16="http://schemas.microsoft.com/office/drawing/2014/main" xmlns="" id="{9D7D8B02-751B-6E16-C08A-9727AB1CF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7" r="-2" b="18563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  <p:pic>
        <p:nvPicPr>
          <p:cNvPr id="6" name="Imagem 5" descr="Aplicativo, Ícone&#10;&#10;Descrição gerada automaticamente">
            <a:extLst>
              <a:ext uri="{FF2B5EF4-FFF2-40B4-BE49-F238E27FC236}">
                <a16:creationId xmlns:a16="http://schemas.microsoft.com/office/drawing/2014/main" xmlns="" id="{5EA2FBC4-24BE-75E9-F671-305CF32E71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73" b="59863" l="5176" r="39258">
                        <a14:foregroundMark x1="20410" y1="9570" x2="20410" y2="9570"/>
                        <a14:foregroundMark x1="34180" y1="55078" x2="34180" y2="55078"/>
                        <a14:foregroundMark x1="32422" y1="58496" x2="32422" y2="58496"/>
                        <a14:foregroundMark x1="9473" y1="57617" x2="9473" y2="57617"/>
                        <a14:foregroundMark x1="8398" y1="51660" x2="13184" y2="56445"/>
                        <a14:foregroundMark x1="15918" y1="51758" x2="29297" y2="53906"/>
                        <a14:foregroundMark x1="38965" y1="48047" x2="37012" y2="55176"/>
                        <a14:foregroundMark x1="37012" y1="55176" x2="25000" y2="59863"/>
                        <a14:foregroundMark x1="25000" y1="59863" x2="13379" y2="59863"/>
                        <a14:foregroundMark x1="27441" y1="54688" x2="27441" y2="54688"/>
                        <a14:foregroundMark x1="28809" y1="48828" x2="28809" y2="48828"/>
                        <a14:foregroundMark x1="38086" y1="48926" x2="8398" y2="49805"/>
                        <a14:foregroundMark x1="26855" y1="55957" x2="13086" y2="47852"/>
                        <a14:foregroundMark x1="13086" y1="47852" x2="22461" y2="49902"/>
                        <a14:foregroundMark x1="22461" y1="49902" x2="15918" y2="52441"/>
                        <a14:foregroundMark x1="15918" y1="52441" x2="24902" y2="55371"/>
                        <a14:foregroundMark x1="25781" y1="55371" x2="12207" y2="54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1" t="6442" r="56491" b="37378"/>
          <a:stretch/>
        </p:blipFill>
        <p:spPr>
          <a:xfrm>
            <a:off x="253788" y="218346"/>
            <a:ext cx="1256498" cy="16617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78C1A8AE-5854-175F-8688-CD0318F35F9F}"/>
              </a:ext>
            </a:extLst>
          </p:cNvPr>
          <p:cNvSpPr txBox="1"/>
          <p:nvPr/>
        </p:nvSpPr>
        <p:spPr>
          <a:xfrm>
            <a:off x="1510286" y="2690341"/>
            <a:ext cx="10153394" cy="147732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pt-B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Os clientes considerados são moradores e visitantes de uma cidade em especifico, isso por que tanto os visitantes quanto os moradores tem interesse em visitar lugares diferentes proporcionados pela cidade que visitam/moram.</a:t>
            </a:r>
            <a:r>
              <a:rPr lang="pt-BR" sz="2400" b="1" dirty="0"/>
              <a:t>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629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203DE33-2CD4-4CA8-9AF3-37C3B6513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AF57B88-1D4C-41FA-A761-EC1DD10C35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2548F45-5164-4ABB-8212-7F293FDED8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omputador com jogo&#10;&#10;Descrição gerada automaticamente">
            <a:extLst>
              <a:ext uri="{FF2B5EF4-FFF2-40B4-BE49-F238E27FC236}">
                <a16:creationId xmlns:a16="http://schemas.microsoft.com/office/drawing/2014/main" xmlns="" id="{6ADB01A9-6523-31C3-B40E-4EA9820D3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3" b="2045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5E81CCFB-7BEF-4186-86FB-D09450B4D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3D90EC-9EB4-A0CE-8580-D02E357B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3. Dor/</a:t>
            </a:r>
            <a:r>
              <a:rPr lang="en-US" sz="3600" dirty="0" err="1">
                <a:solidFill>
                  <a:srgbClr val="FFFFFF"/>
                </a:solidFill>
              </a:rPr>
              <a:t>Ganho</a:t>
            </a:r>
            <a:r>
              <a:rPr lang="en-US" sz="3600" dirty="0">
                <a:solidFill>
                  <a:srgbClr val="FFFFFF"/>
                </a:solidFill>
              </a:rPr>
              <a:t>: </a:t>
            </a:r>
            <a:r>
              <a:rPr lang="en-US" sz="3600" dirty="0" err="1">
                <a:solidFill>
                  <a:srgbClr val="FFFFFF"/>
                </a:solidFill>
              </a:rPr>
              <a:t>quais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são</a:t>
            </a:r>
            <a:r>
              <a:rPr lang="en-US" sz="3600" dirty="0">
                <a:solidFill>
                  <a:srgbClr val="FFFFFF"/>
                </a:solidFill>
              </a:rPr>
              <a:t> as </a:t>
            </a:r>
            <a:r>
              <a:rPr lang="en-US" sz="3600" dirty="0" err="1">
                <a:solidFill>
                  <a:srgbClr val="FFFFFF"/>
                </a:solidFill>
              </a:rPr>
              <a:t>dores</a:t>
            </a:r>
            <a:r>
              <a:rPr lang="en-US" sz="3600" dirty="0">
                <a:solidFill>
                  <a:srgbClr val="FFFFFF"/>
                </a:solidFill>
              </a:rPr>
              <a:t> e </a:t>
            </a:r>
            <a:r>
              <a:rPr lang="en-US" sz="3600" dirty="0" err="1">
                <a:solidFill>
                  <a:srgbClr val="FFFFFF"/>
                </a:solidFill>
              </a:rPr>
              <a:t>ganhos</a:t>
            </a:r>
            <a:r>
              <a:rPr lang="en-US" sz="3600" dirty="0">
                <a:solidFill>
                  <a:srgbClr val="FFFFFF"/>
                </a:solidFill>
              </a:rPr>
              <a:t> do </a:t>
            </a:r>
            <a:r>
              <a:rPr lang="en-US" sz="3600" dirty="0" err="1">
                <a:solidFill>
                  <a:srgbClr val="FFFFFF"/>
                </a:solidFill>
              </a:rPr>
              <a:t>cliente</a:t>
            </a:r>
            <a:r>
              <a:rPr lang="en-US" sz="3600" dirty="0">
                <a:solidFill>
                  <a:srgbClr val="FFFFFF"/>
                </a:solidFill>
              </a:rPr>
              <a:t> que </a:t>
            </a:r>
            <a:r>
              <a:rPr lang="en-US" sz="3600" dirty="0" err="1">
                <a:solidFill>
                  <a:srgbClr val="FFFFFF"/>
                </a:solidFill>
              </a:rPr>
              <a:t>estão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sendo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considerados</a:t>
            </a:r>
            <a:r>
              <a:rPr lang="en-US" sz="3600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6" name="Imagem 5" descr="Aplicativo, Ícone&#10;&#10;Descrição gerada automaticamente">
            <a:extLst>
              <a:ext uri="{FF2B5EF4-FFF2-40B4-BE49-F238E27FC236}">
                <a16:creationId xmlns:a16="http://schemas.microsoft.com/office/drawing/2014/main" xmlns="" id="{6E2D4472-A2E0-7060-C4EB-056C6390CB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73" b="59863" l="5176" r="39258">
                        <a14:foregroundMark x1="20410" y1="9570" x2="20410" y2="9570"/>
                        <a14:foregroundMark x1="34180" y1="55078" x2="34180" y2="55078"/>
                        <a14:foregroundMark x1="32422" y1="58496" x2="32422" y2="58496"/>
                        <a14:foregroundMark x1="9473" y1="57617" x2="9473" y2="57617"/>
                        <a14:foregroundMark x1="8398" y1="51660" x2="13184" y2="56445"/>
                        <a14:foregroundMark x1="15918" y1="51758" x2="29297" y2="53906"/>
                        <a14:foregroundMark x1="38965" y1="48047" x2="37012" y2="55176"/>
                        <a14:foregroundMark x1="37012" y1="55176" x2="25000" y2="59863"/>
                        <a14:foregroundMark x1="25000" y1="59863" x2="13379" y2="59863"/>
                        <a14:foregroundMark x1="27441" y1="54688" x2="27441" y2="54688"/>
                        <a14:foregroundMark x1="28809" y1="48828" x2="28809" y2="48828"/>
                        <a14:foregroundMark x1="38086" y1="48926" x2="8398" y2="49805"/>
                        <a14:foregroundMark x1="26855" y1="55957" x2="13086" y2="47852"/>
                        <a14:foregroundMark x1="13086" y1="47852" x2="22461" y2="49902"/>
                        <a14:foregroundMark x1="22461" y1="49902" x2="15918" y2="52441"/>
                        <a14:foregroundMark x1="15918" y1="52441" x2="24902" y2="55371"/>
                        <a14:foregroundMark x1="25781" y1="55371" x2="12207" y2="54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1" t="6442" r="56491" b="37378"/>
          <a:stretch/>
        </p:blipFill>
        <p:spPr>
          <a:xfrm>
            <a:off x="253788" y="218346"/>
            <a:ext cx="1256498" cy="16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0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foto, mesa, diferente, pequeno&#10;&#10;Descrição gerada automaticamente">
            <a:extLst>
              <a:ext uri="{FF2B5EF4-FFF2-40B4-BE49-F238E27FC236}">
                <a16:creationId xmlns:a16="http://schemas.microsoft.com/office/drawing/2014/main" xmlns="" id="{9D7D8B02-751B-6E16-C08A-9727AB1CF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7" r="-2" b="18563"/>
          <a:stretch/>
        </p:blipFill>
        <p:spPr>
          <a:xfrm>
            <a:off x="0" y="10"/>
            <a:ext cx="12198588" cy="6857990"/>
          </a:xfrm>
          <a:prstGeom prst="rect">
            <a:avLst/>
          </a:prstGeom>
        </p:spPr>
      </p:pic>
      <p:pic>
        <p:nvPicPr>
          <p:cNvPr id="6" name="Imagem 5" descr="Aplicativo, Ícone&#10;&#10;Descrição gerada automaticamente">
            <a:extLst>
              <a:ext uri="{FF2B5EF4-FFF2-40B4-BE49-F238E27FC236}">
                <a16:creationId xmlns:a16="http://schemas.microsoft.com/office/drawing/2014/main" xmlns="" id="{5EA2FBC4-24BE-75E9-F671-305CF32E71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73" b="59863" l="5176" r="39258">
                        <a14:foregroundMark x1="20410" y1="9570" x2="20410" y2="9570"/>
                        <a14:foregroundMark x1="34180" y1="55078" x2="34180" y2="55078"/>
                        <a14:foregroundMark x1="32422" y1="58496" x2="32422" y2="58496"/>
                        <a14:foregroundMark x1="9473" y1="57617" x2="9473" y2="57617"/>
                        <a14:foregroundMark x1="8398" y1="51660" x2="13184" y2="56445"/>
                        <a14:foregroundMark x1="15918" y1="51758" x2="29297" y2="53906"/>
                        <a14:foregroundMark x1="38965" y1="48047" x2="37012" y2="55176"/>
                        <a14:foregroundMark x1="37012" y1="55176" x2="25000" y2="59863"/>
                        <a14:foregroundMark x1="25000" y1="59863" x2="13379" y2="59863"/>
                        <a14:foregroundMark x1="27441" y1="54688" x2="27441" y2="54688"/>
                        <a14:foregroundMark x1="28809" y1="48828" x2="28809" y2="48828"/>
                        <a14:foregroundMark x1="38086" y1="48926" x2="8398" y2="49805"/>
                        <a14:foregroundMark x1="26855" y1="55957" x2="13086" y2="47852"/>
                        <a14:foregroundMark x1="13086" y1="47852" x2="22461" y2="49902"/>
                        <a14:foregroundMark x1="22461" y1="49902" x2="15918" y2="52441"/>
                        <a14:foregroundMark x1="15918" y1="52441" x2="24902" y2="55371"/>
                        <a14:foregroundMark x1="25781" y1="55371" x2="12207" y2="54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1" t="6442" r="56491" b="37378"/>
          <a:stretch/>
        </p:blipFill>
        <p:spPr>
          <a:xfrm>
            <a:off x="253788" y="218346"/>
            <a:ext cx="1256498" cy="16617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C1D35E4A-275A-EC9E-7CBB-6721C69F1D31}"/>
              </a:ext>
            </a:extLst>
          </p:cNvPr>
          <p:cNvSpPr txBox="1"/>
          <p:nvPr/>
        </p:nvSpPr>
        <p:spPr>
          <a:xfrm>
            <a:off x="1510286" y="2321009"/>
            <a:ext cx="10068560" cy="221599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pt-B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dor/ganho que está sendo considerado é o fato de que em uma única plataforma poderão ter informações detalhadas de todos os estabelecimentos propiciados naquela cidade consultada, sendo que anteriormente à</a:t>
            </a:r>
            <a:br>
              <a:rPr lang="pt-B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pt-B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plataforma não havia serviços específicos para sanar essa necessidade, ou então sanavam parcialmente.</a:t>
            </a:r>
            <a:r>
              <a:rPr lang="pt-BR" sz="2400" b="1" dirty="0"/>
              <a:t>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684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451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Fairwater Script</vt:lpstr>
      <vt:lpstr>Square721 BT</vt:lpstr>
      <vt:lpstr>Tema do Office</vt:lpstr>
      <vt:lpstr>Apresentação do PowerPoint</vt:lpstr>
      <vt:lpstr>PERSONA CLIENTE</vt:lpstr>
      <vt:lpstr>Apresentação do PowerPoint</vt:lpstr>
      <vt:lpstr>1. Qual é o desafio e qual é o propósito da solução? O que ela visa resolver?</vt:lpstr>
      <vt:lpstr>Apresentação do PowerPoint</vt:lpstr>
      <vt:lpstr>2. Quem são os clients considerados? </vt:lpstr>
      <vt:lpstr>Apresentação do PowerPoint</vt:lpstr>
      <vt:lpstr>3. Dor/Ganho: quais são as dores e ganhos do cliente que estão sendo considerados?</vt:lpstr>
      <vt:lpstr>Apresentação do PowerPoint</vt:lpstr>
      <vt:lpstr>4. O que torna nosso produto/serviço diferenciado para o nosso público-alvo – Qual é a proposta de valor?</vt:lpstr>
      <vt:lpstr>Apresentação do PowerPoint</vt:lpstr>
      <vt:lpstr>OBRIGADO.       ALUNOS:   - JEAN ALVES; - JULIO CEZAR DE OLIVEIRA FILHO; - LEONARDO PADOAN; - MARIA FERNANDA TRAMONTINA; - MURILO D’AVANÇO;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Julio Cezar Oliveira</dc:creator>
  <cp:lastModifiedBy>Maria Fernanda Moreira Tramontina</cp:lastModifiedBy>
  <cp:revision>6</cp:revision>
  <dcterms:created xsi:type="dcterms:W3CDTF">2024-04-27T17:05:48Z</dcterms:created>
  <dcterms:modified xsi:type="dcterms:W3CDTF">2024-04-29T10:15:29Z</dcterms:modified>
</cp:coreProperties>
</file>