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72C"/>
    <a:srgbClr val="F3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ECD3-9AEC-EDE6-C8FD-CD6E099BE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2C0B5-9BC6-B774-ED76-C8CE5C62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044532-3CD6-4231-E8BC-71238FB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69EC1-BDAD-23DF-C118-3B060250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1C880-9C05-2568-0CB1-1C43DF8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481E4-5FA4-2C0C-6113-3674B58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AC3508-81A0-9BFC-F4C7-277D7539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6E5DB-60E6-0D64-FE7C-99A91D5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C19BF-1144-393B-ABEC-AE7789E6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DC837-FE87-CED5-506F-D83D0AA5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3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65379F-EE44-F3DA-95F1-C311E0709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1B6CA-E3B2-601D-1506-B29268C0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95ABB-CDFA-CA10-3DB3-EA4C3FC6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92FAA-B75B-6BC3-9E88-45FA60BB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D018A-F323-FB68-9E81-F716F427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0189B-94E0-C452-069D-F7B67052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762A3-1AE4-E573-A5E8-E99226A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2F9BF-C197-0B55-9930-9F15593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3B140-183D-085B-F01A-FD324EE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43D65-E9FE-9F13-8332-28F1224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DBAE-DE93-C624-B818-71E11AD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3CFA4-D3D9-6D6F-E548-5F49283F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27AE-74B1-F04B-F038-1CB4FD8F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FB312-576D-A4D9-727B-C6474ABF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69546-8996-CEF8-FE77-59110B9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4B99A-63B1-66A6-C699-E145B8AD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4B3D3-F4F4-5D82-6DBB-0BCC1DF4E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B6F7D-AF87-8746-7441-29091D7D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2A899-97E5-FA2F-C8A3-ED8C75C0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ACBE80-64E3-0E22-15DE-23622C4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DD4B37-4CA5-364F-A8BB-B47FDF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5E19-3654-E814-27A7-59DF2A9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EB5AA-0300-13E1-4FDA-8E2DE23E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100175-A995-B641-03AA-66B490E6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CB81FF-7948-0E85-8D0C-BED657AC9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312BB3-B3EF-F22E-DD06-D409C6F6A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89E267-4CB1-B1F7-E932-E6BA4837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C8DB01-6579-F0CF-D0BF-FE2E569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225CF5-5DF3-7076-6AB3-7073CAD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76733-D7D9-F711-0CCA-5C78171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8D1A8A-3654-CD8E-6F33-645A399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04751-D958-1E51-8C11-78284FE1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14E58A-CA9D-E459-449C-7435412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643799-A3E7-46C2-39B1-282A4CDD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C64D1D-A63B-4E46-6B15-CC1E9D23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F4B8A-D23D-D4D4-0272-10AF7436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67EA-F3A9-175F-B23A-5D3A96E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C6E1-7B84-F81A-C2CA-94F1FA42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14F07-9FFA-1294-B9EC-9C2D6591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A22227-E505-CC74-BCEE-3302D8E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5E8E9-E8E4-333E-1DB2-91C1653E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7898A-EF27-7A0E-E170-422F3FE6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8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7404-B619-A05F-7AE5-DB9C2F5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362D5-8A87-F9CA-E972-A1B0759D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58F776-21F5-817C-A1E8-D623B8F6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5A35A-86AF-6CEB-0666-E14476E9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EE520-8858-AFB7-07E7-34ABAC24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1C139-C9A6-D76E-03C1-C5DB35A9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CE9D7E-2CE8-5C99-BC24-9A486EDA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8E94E-0E0B-5DE2-F6DE-12F23594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23291-2027-F2EF-5EB6-08F86B3E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16350-6083-43FF-ADB9-0252B1979FA3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D1478-9080-5652-778E-2C24EDED8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211C4-62C9-F886-5948-E6670603C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A9D44FA3-696D-488B-75B0-6B68509B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4639424" y="1502595"/>
            <a:ext cx="2913151" cy="38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69" y="2665005"/>
            <a:ext cx="3620891" cy="39694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4. O que </a:t>
            </a:r>
            <a:r>
              <a:rPr lang="en-US" sz="3600" dirty="0" err="1">
                <a:solidFill>
                  <a:srgbClr val="FFFFFF"/>
                </a:solidFill>
              </a:rPr>
              <a:t>torna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nosso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produto</a:t>
            </a:r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serviço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diferenciado</a:t>
            </a:r>
            <a:r>
              <a:rPr lang="en-US" sz="3600" dirty="0">
                <a:solidFill>
                  <a:srgbClr val="FFFFFF"/>
                </a:solidFill>
              </a:rPr>
              <a:t> para o </a:t>
            </a:r>
            <a:r>
              <a:rPr lang="en-US" sz="3600" dirty="0" err="1">
                <a:solidFill>
                  <a:srgbClr val="FFFFFF"/>
                </a:solidFill>
              </a:rPr>
              <a:t>nosso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público-alvo</a:t>
            </a:r>
            <a:r>
              <a:rPr lang="en-US" sz="3600" dirty="0">
                <a:solidFill>
                  <a:srgbClr val="FFFFFF"/>
                </a:solidFill>
              </a:rPr>
              <a:t> – Qual é a </a:t>
            </a:r>
            <a:r>
              <a:rPr lang="en-US" sz="3600" dirty="0" err="1">
                <a:solidFill>
                  <a:srgbClr val="FFFFFF"/>
                </a:solidFill>
              </a:rPr>
              <a:t>proposta</a:t>
            </a:r>
            <a:r>
              <a:rPr lang="en-US" sz="3600" dirty="0">
                <a:solidFill>
                  <a:srgbClr val="FFFFFF"/>
                </a:solidFill>
              </a:rPr>
              <a:t> de valor?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AA2292-EEEC-CA8B-8701-64473C5AD48D}"/>
              </a:ext>
            </a:extLst>
          </p:cNvPr>
          <p:cNvSpPr txBox="1"/>
          <p:nvPr/>
        </p:nvSpPr>
        <p:spPr>
          <a:xfrm>
            <a:off x="1510286" y="1880136"/>
            <a:ext cx="101193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que torna nosso produto/serviço diferenciado é o fato de que ele possui um registro completo de todos os estabelecimentos para sanar as necessidades de pesquisa do usuário, ele também gerencia perfis de usuários e segmenta as pesquisas por perfil. A plataforma também possui uma IA para auxiliar o usuário nas pesquisas, além disso possui realidade aumentada para visualizar a experiência. Ou seja, a proposta de valor é utilizar recursos e tecnologias inovadoras para ajudar o usuário em suas pesquisas e assim obter a melhor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experiência possível.</a:t>
            </a:r>
            <a:r>
              <a:rPr lang="pt-BR" sz="2400" b="1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5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851DD-0F7F-C4F7-28CA-BCA59BED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28093"/>
            <a:ext cx="4206240" cy="5528737"/>
          </a:xfrm>
        </p:spPr>
        <p:txBody>
          <a:bodyPr anchor="t">
            <a:normAutofit/>
          </a:bodyPr>
          <a:lstStyle/>
          <a:p>
            <a:r>
              <a:rPr lang="pt-BR" sz="3200" dirty="0"/>
              <a:t>OBRIGADO.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000" dirty="0"/>
              <a:t>ALUNOS:</a:t>
            </a: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- JEAN ALVES;</a:t>
            </a:r>
            <a:br>
              <a:rPr lang="pt-BR" sz="2000" dirty="0"/>
            </a:br>
            <a:r>
              <a:rPr lang="pt-BR" sz="2000" dirty="0"/>
              <a:t>- JULIO CEZAR DE OLIVEIRA FILHO;</a:t>
            </a:r>
            <a:br>
              <a:rPr lang="pt-BR" sz="2000" dirty="0"/>
            </a:br>
            <a:r>
              <a:rPr lang="pt-BR" sz="2000" dirty="0"/>
              <a:t>- LEONARDO;</a:t>
            </a:r>
            <a:br>
              <a:rPr lang="pt-BR" sz="2000" dirty="0"/>
            </a:br>
            <a:r>
              <a:rPr lang="pt-BR" sz="2000" dirty="0"/>
              <a:t>- MARIA FERNANDA TRAMONTINA;</a:t>
            </a:r>
            <a:br>
              <a:rPr lang="pt-BR" sz="2000" dirty="0"/>
            </a:br>
            <a:r>
              <a:rPr lang="pt-BR" sz="2000" dirty="0"/>
              <a:t>- MURILO D’AVANÇO;</a:t>
            </a:r>
            <a:endParaRPr lang="pt-B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Aplicativo, Ícone&#10;&#10;Descrição gerada automaticamente">
            <a:extLst>
              <a:ext uri="{FF2B5EF4-FFF2-40B4-BE49-F238E27FC236}">
                <a16:creationId xmlns:a16="http://schemas.microsoft.com/office/drawing/2014/main" id="{DC187D32-F2DB-A1E2-B03F-9335FBDB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7" y="702366"/>
            <a:ext cx="5459890" cy="54598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Pessoas sentadas ao redor de uma mesa com pratos de comida&#10;&#10;Descrição gerada automaticamente">
            <a:extLst>
              <a:ext uri="{FF2B5EF4-FFF2-40B4-BE49-F238E27FC236}">
                <a16:creationId xmlns:a16="http://schemas.microsoft.com/office/drawing/2014/main" id="{F727F06A-E77D-97BF-4402-16949147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 b="1485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52047-2E72-3B67-617D-C0874E03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PERSONA CLIENTE</a:t>
            </a:r>
          </a:p>
        </p:txBody>
      </p:sp>
      <p:pic>
        <p:nvPicPr>
          <p:cNvPr id="7" name="Imagem 6" descr="Aplicativo, Ícone&#10;&#10;Descrição gerada automaticamente">
            <a:extLst>
              <a:ext uri="{FF2B5EF4-FFF2-40B4-BE49-F238E27FC236}">
                <a16:creationId xmlns:a16="http://schemas.microsoft.com/office/drawing/2014/main" id="{D40645D4-49EF-CA19-40F5-11E1CE41B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C7F03AD3-C477-A8E6-CA3A-D1811E24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6" r="-2" b="18704"/>
          <a:stretch/>
        </p:blipFill>
        <p:spPr>
          <a:xfrm>
            <a:off x="-6588" y="-189189"/>
            <a:ext cx="12198588" cy="6857990"/>
          </a:xfrm>
          <a:prstGeom prst="rect">
            <a:avLst/>
          </a:prstGeom>
        </p:spPr>
      </p:pic>
      <p:pic>
        <p:nvPicPr>
          <p:cNvPr id="7" name="Imagem 6" descr="Mulher sorrindo com pessoas ao fundo&#10;&#10;Descrição gerada automaticamente">
            <a:extLst>
              <a:ext uri="{FF2B5EF4-FFF2-40B4-BE49-F238E27FC236}">
                <a16:creationId xmlns:a16="http://schemas.microsoft.com/office/drawing/2014/main" id="{E960AE93-1E63-2860-BBE4-75BFDFB90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62" y="218346"/>
            <a:ext cx="2964094" cy="2964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 descr="Aplicativo, Ícone&#10;&#10;Descrição gerada automaticamente">
            <a:extLst>
              <a:ext uri="{FF2B5EF4-FFF2-40B4-BE49-F238E27FC236}">
                <a16:creationId xmlns:a16="http://schemas.microsoft.com/office/drawing/2014/main" id="{BFD321F4-85FB-856C-3BEB-D4145387A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pic>
        <p:nvPicPr>
          <p:cNvPr id="10" name="Imagem 9" descr="Pessoa segurando um objeto na mão&#10;&#10;Descrição gerada automaticamente com confiança baixa">
            <a:extLst>
              <a:ext uri="{FF2B5EF4-FFF2-40B4-BE49-F238E27FC236}">
                <a16:creationId xmlns:a16="http://schemas.microsoft.com/office/drawing/2014/main" id="{F8D74492-20B4-8D67-3181-BDF68A611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63" y="3675561"/>
            <a:ext cx="2964093" cy="296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7079996-A62A-23EB-CA8B-AD0465F17563}"/>
              </a:ext>
            </a:extLst>
          </p:cNvPr>
          <p:cNvSpPr/>
          <p:nvPr/>
        </p:nvSpPr>
        <p:spPr>
          <a:xfrm>
            <a:off x="2306636" y="4325938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35318-0762-CA90-F78E-868B44C17E3E}"/>
              </a:ext>
            </a:extLst>
          </p:cNvPr>
          <p:cNvSpPr/>
          <p:nvPr/>
        </p:nvSpPr>
        <p:spPr>
          <a:xfrm>
            <a:off x="2422526" y="4325938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3C7B9B-C805-F21B-AC54-2B967C156E22}"/>
              </a:ext>
            </a:extLst>
          </p:cNvPr>
          <p:cNvSpPr/>
          <p:nvPr/>
        </p:nvSpPr>
        <p:spPr>
          <a:xfrm rot="259875">
            <a:off x="2306636" y="4309560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6C4D44-5209-B88C-2460-175B31379CED}"/>
              </a:ext>
            </a:extLst>
          </p:cNvPr>
          <p:cNvSpPr txBox="1"/>
          <p:nvPr/>
        </p:nvSpPr>
        <p:spPr>
          <a:xfrm>
            <a:off x="4944140" y="186447"/>
            <a:ext cx="3253561" cy="29392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Fairwater Script" panose="020F0502020204030204" pitchFamily="2" charset="0"/>
              </a:rPr>
              <a:t>Nome: Sueli;</a:t>
            </a:r>
          </a:p>
          <a:p>
            <a:r>
              <a:rPr lang="pt-BR" dirty="0">
                <a:latin typeface="Fairwater Script" panose="020F0502020204030204" pitchFamily="2" charset="0"/>
              </a:rPr>
              <a:t>Sexo: Feminino;</a:t>
            </a:r>
          </a:p>
          <a:p>
            <a:r>
              <a:rPr lang="pt-BR" dirty="0">
                <a:latin typeface="Fairwater Script" panose="020F0502020204030204" pitchFamily="2" charset="0"/>
              </a:rPr>
              <a:t>Idade: 48 anos;</a:t>
            </a:r>
          </a:p>
          <a:p>
            <a:r>
              <a:rPr lang="pt-BR" dirty="0">
                <a:latin typeface="Fairwater Script" panose="020F0502020204030204" pitchFamily="2" charset="0"/>
              </a:rPr>
              <a:t>Cargo: Servidora Pública;</a:t>
            </a:r>
          </a:p>
          <a:p>
            <a:r>
              <a:rPr lang="pt-BR" dirty="0">
                <a:latin typeface="Fairwater Script" panose="020F0502020204030204" pitchFamily="2" charset="0"/>
              </a:rPr>
              <a:t>Ramo de atividade: Educação;</a:t>
            </a:r>
          </a:p>
          <a:p>
            <a:r>
              <a:rPr lang="pt-BR" dirty="0">
                <a:latin typeface="Fairwater Script" panose="020F0502020204030204" pitchFamily="2" charset="0"/>
              </a:rPr>
              <a:t>Escolaridade: Superior Completo;</a:t>
            </a:r>
          </a:p>
          <a:p>
            <a:r>
              <a:rPr lang="pt-BR" dirty="0">
                <a:latin typeface="Fairwater Script" panose="020F0502020204030204" pitchFamily="2" charset="0"/>
              </a:rPr>
              <a:t>Meios de Comunicação: WhatsApp, Facebook e </a:t>
            </a:r>
            <a:r>
              <a:rPr lang="pt-BR" dirty="0" err="1">
                <a:latin typeface="Fairwater Script" panose="020F0502020204030204" pitchFamily="2" charset="0"/>
              </a:rPr>
              <a:t>Kwaii</a:t>
            </a:r>
            <a:r>
              <a:rPr lang="pt-BR" dirty="0">
                <a:latin typeface="Fairwater Script" panose="020F0502020204030204" pitchFamily="2" charset="0"/>
              </a:rPr>
              <a:t>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D45986-8C49-1795-1831-7D99D4D73D53}"/>
              </a:ext>
            </a:extLst>
          </p:cNvPr>
          <p:cNvSpPr txBox="1"/>
          <p:nvPr/>
        </p:nvSpPr>
        <p:spPr>
          <a:xfrm>
            <a:off x="8407085" y="190008"/>
            <a:ext cx="2817626" cy="23852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Fairwater Script" panose="020F0502020204030204" pitchFamily="2" charset="0"/>
              </a:rPr>
              <a:t>Hábitos: Gosta de viajar em família. Visitar parques e teatros. Sonha em se aposentar morar em uma chácara com viagens anuais, aprecia uma boa gastronomia com espaço kids.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7F15CD4-5E53-BE5B-1468-E4128591A317}"/>
              </a:ext>
            </a:extLst>
          </p:cNvPr>
          <p:cNvSpPr txBox="1"/>
          <p:nvPr/>
        </p:nvSpPr>
        <p:spPr>
          <a:xfrm>
            <a:off x="4944140" y="3643662"/>
            <a:ext cx="4051003" cy="29392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Square721 BT" panose="020B0504020202060204" pitchFamily="34" charset="0"/>
              </a:rPr>
              <a:t>Nome: Enzo;</a:t>
            </a:r>
          </a:p>
          <a:p>
            <a:r>
              <a:rPr lang="pt-BR" dirty="0">
                <a:latin typeface="Square721 BT" panose="020B0504020202060204" pitchFamily="34" charset="0"/>
              </a:rPr>
              <a:t>Sexo: Masculino;</a:t>
            </a:r>
          </a:p>
          <a:p>
            <a:r>
              <a:rPr lang="pt-BR" dirty="0">
                <a:latin typeface="Square721 BT" panose="020B0504020202060204" pitchFamily="34" charset="0"/>
              </a:rPr>
              <a:t>Idade: 21 anos;</a:t>
            </a:r>
          </a:p>
          <a:p>
            <a:r>
              <a:rPr lang="pt-BR" dirty="0">
                <a:latin typeface="Square721 BT" panose="020B0504020202060204" pitchFamily="34" charset="0"/>
              </a:rPr>
              <a:t>Cargo: Estudante</a:t>
            </a:r>
          </a:p>
          <a:p>
            <a:r>
              <a:rPr lang="pt-BR" dirty="0">
                <a:latin typeface="Square721 BT" panose="020B0504020202060204" pitchFamily="34" charset="0"/>
              </a:rPr>
              <a:t>Ramo de atividade: Presidente da Atlética;</a:t>
            </a:r>
          </a:p>
          <a:p>
            <a:r>
              <a:rPr lang="pt-BR" dirty="0">
                <a:latin typeface="Square721 BT" panose="020B0504020202060204" pitchFamily="34" charset="0"/>
              </a:rPr>
              <a:t>Escolaridade: Cursando Superior;</a:t>
            </a:r>
          </a:p>
          <a:p>
            <a:r>
              <a:rPr lang="pt-BR" dirty="0">
                <a:latin typeface="Square721 BT" panose="020B0504020202060204" pitchFamily="34" charset="0"/>
              </a:rPr>
              <a:t>Meios de Comunicação: Instagram, TikTok, </a:t>
            </a:r>
            <a:r>
              <a:rPr lang="pt-BR" dirty="0" err="1">
                <a:latin typeface="Square721 BT" panose="020B0504020202060204" pitchFamily="34" charset="0"/>
              </a:rPr>
              <a:t>Whastapp</a:t>
            </a:r>
            <a:r>
              <a:rPr lang="pt-BR" dirty="0">
                <a:latin typeface="Square721 BT" panose="020B0504020202060204" pitchFamily="34" charset="0"/>
              </a:rPr>
              <a:t> e </a:t>
            </a:r>
            <a:r>
              <a:rPr lang="pt-BR" dirty="0" err="1">
                <a:latin typeface="Square721 BT" panose="020B0504020202060204" pitchFamily="34" charset="0"/>
              </a:rPr>
              <a:t>Twitch</a:t>
            </a:r>
            <a:r>
              <a:rPr lang="pt-BR" dirty="0">
                <a:latin typeface="Square721 BT" panose="020B0504020202060204" pitchFamily="34" charset="0"/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B9B9D6-F80E-562C-BA21-E92B945F7DA6}"/>
              </a:ext>
            </a:extLst>
          </p:cNvPr>
          <p:cNvSpPr txBox="1"/>
          <p:nvPr/>
        </p:nvSpPr>
        <p:spPr>
          <a:xfrm>
            <a:off x="9204527" y="3656075"/>
            <a:ext cx="2817626" cy="258532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latin typeface="Square721 BT" panose="020B0504020202060204" pitchFamily="34" charset="0"/>
              </a:rPr>
              <a:t>Hábitos: Frequenta baladas, pubs, bares, shows, festivais e festas universitárias. Busca conhecer lugares novos, ter experiências, socializar e tem preferência por lugares </a:t>
            </a:r>
            <a:r>
              <a:rPr lang="pt-BR" dirty="0" err="1">
                <a:latin typeface="Square721 BT" panose="020B0504020202060204" pitchFamily="34" charset="0"/>
              </a:rPr>
              <a:t>instagramáveis</a:t>
            </a:r>
            <a:endParaRPr lang="pt-BR" dirty="0">
              <a:latin typeface="Square721 BT" panose="020B0504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pessoa, mulher, pizza, segurando&#10;&#10;Descrição gerada automaticamente">
            <a:extLst>
              <a:ext uri="{FF2B5EF4-FFF2-40B4-BE49-F238E27FC236}">
                <a16:creationId xmlns:a16="http://schemas.microsoft.com/office/drawing/2014/main" id="{FA5199D4-0A3A-14C3-6E7F-59E8E30FC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577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1EF2E3-CD2C-9723-4A75-489E91F9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1. Qual é o </a:t>
            </a:r>
            <a:r>
              <a:rPr lang="en-US" sz="3600" dirty="0" err="1">
                <a:solidFill>
                  <a:srgbClr val="FFFFFF"/>
                </a:solidFill>
              </a:rPr>
              <a:t>desafio</a:t>
            </a:r>
            <a:r>
              <a:rPr lang="en-US" sz="3600" dirty="0">
                <a:solidFill>
                  <a:srgbClr val="FFFFFF"/>
                </a:solidFill>
              </a:rPr>
              <a:t> e qual é o </a:t>
            </a:r>
            <a:r>
              <a:rPr lang="en-US" sz="3600" dirty="0" err="1">
                <a:solidFill>
                  <a:srgbClr val="FFFFFF"/>
                </a:solidFill>
              </a:rPr>
              <a:t>propósito</a:t>
            </a:r>
            <a:r>
              <a:rPr lang="en-US" sz="3600" dirty="0">
                <a:solidFill>
                  <a:srgbClr val="FFFFFF"/>
                </a:solidFill>
              </a:rPr>
              <a:t> da </a:t>
            </a:r>
            <a:r>
              <a:rPr lang="en-US" sz="3600" dirty="0" err="1">
                <a:solidFill>
                  <a:srgbClr val="FFFFFF"/>
                </a:solidFill>
              </a:rPr>
              <a:t>solução</a:t>
            </a:r>
            <a:r>
              <a:rPr lang="en-US" sz="3600" dirty="0">
                <a:solidFill>
                  <a:srgbClr val="FFFFFF"/>
                </a:solidFill>
              </a:rPr>
              <a:t>? O que </a:t>
            </a:r>
            <a:r>
              <a:rPr lang="en-US" sz="3600" dirty="0" err="1">
                <a:solidFill>
                  <a:srgbClr val="FFFFFF"/>
                </a:solidFill>
              </a:rPr>
              <a:t>ela</a:t>
            </a:r>
            <a:r>
              <a:rPr lang="en-US" sz="3600" dirty="0">
                <a:solidFill>
                  <a:srgbClr val="FFFFFF"/>
                </a:solidFill>
              </a:rPr>
              <a:t> visa resolver?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A7615FD4-869D-E8EE-7F6B-30993EE1E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464760D-8F3B-6BAB-29EE-820C2FB9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2" r="-2" b="25308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0330D84A-2A84-AA64-ACD3-FDC46DA9E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B73CD2-EC85-0E35-09FD-2E1F7E5359BA}"/>
              </a:ext>
            </a:extLst>
          </p:cNvPr>
          <p:cNvSpPr txBox="1"/>
          <p:nvPr/>
        </p:nvSpPr>
        <p:spPr>
          <a:xfrm>
            <a:off x="1510286" y="1880136"/>
            <a:ext cx="102311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desafio e propósito da solução é proporcionar uma plataforma, chamada Rota Urbana, que apresente lugares e diversão de uma determinada cidade para o usuário da plataforma, independentemente se ele é visitante ou morador daquela cidade. </a:t>
            </a:r>
          </a:p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plataforma visa resolver a necessidade de encontrar lugares, restaurantes e pubs em um só lugar através de recomendações por perfil e IA proporcionando agilidade na busca e dando protagonismo ao público para escolher os melhores lugares para se frequentar.</a:t>
            </a:r>
            <a:r>
              <a:rPr lang="pt-BR" sz="2400" b="1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4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2. </a:t>
            </a:r>
            <a:r>
              <a:rPr lang="en-US" sz="3600" dirty="0" err="1">
                <a:solidFill>
                  <a:srgbClr val="FFFFFF"/>
                </a:solidFill>
              </a:rPr>
              <a:t>Quem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são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os</a:t>
            </a:r>
            <a:r>
              <a:rPr lang="en-US" sz="3600" dirty="0">
                <a:solidFill>
                  <a:srgbClr val="FFFFFF"/>
                </a:solidFill>
              </a:rPr>
              <a:t> clients </a:t>
            </a:r>
            <a:r>
              <a:rPr lang="en-US" sz="3600" dirty="0" err="1">
                <a:solidFill>
                  <a:srgbClr val="FFFFFF"/>
                </a:solidFill>
              </a:rPr>
              <a:t>considerados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8C1A8AE-5854-175F-8688-CD0318F35F9F}"/>
              </a:ext>
            </a:extLst>
          </p:cNvPr>
          <p:cNvSpPr txBox="1"/>
          <p:nvPr/>
        </p:nvSpPr>
        <p:spPr>
          <a:xfrm>
            <a:off x="1510286" y="1880136"/>
            <a:ext cx="10153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 clientes considerados são moradores e visitantes de uma cidade em especifico, isso por que tanto os visitantes quanto os moradores tem interesse em visitar lugares diferentes proporcionados pela cidade que visitam/moram.</a:t>
            </a:r>
            <a:r>
              <a:rPr lang="pt-BR" sz="2400" b="1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2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3. Dor/</a:t>
            </a:r>
            <a:r>
              <a:rPr lang="en-US" sz="3600" dirty="0" err="1">
                <a:solidFill>
                  <a:srgbClr val="FFFFFF"/>
                </a:solidFill>
              </a:rPr>
              <a:t>Ganho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quais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são</a:t>
            </a:r>
            <a:r>
              <a:rPr lang="en-US" sz="3600" dirty="0">
                <a:solidFill>
                  <a:srgbClr val="FFFFFF"/>
                </a:solidFill>
              </a:rPr>
              <a:t> as </a:t>
            </a:r>
            <a:r>
              <a:rPr lang="en-US" sz="3600" dirty="0" err="1">
                <a:solidFill>
                  <a:srgbClr val="FFFFFF"/>
                </a:solidFill>
              </a:rPr>
              <a:t>dores</a:t>
            </a:r>
            <a:r>
              <a:rPr lang="en-US" sz="3600" dirty="0">
                <a:solidFill>
                  <a:srgbClr val="FFFFFF"/>
                </a:solidFill>
              </a:rPr>
              <a:t> e </a:t>
            </a:r>
            <a:r>
              <a:rPr lang="en-US" sz="3600" dirty="0" err="1">
                <a:solidFill>
                  <a:srgbClr val="FFFFFF"/>
                </a:solidFill>
              </a:rPr>
              <a:t>ganhos</a:t>
            </a:r>
            <a:r>
              <a:rPr lang="en-US" sz="3600" dirty="0">
                <a:solidFill>
                  <a:srgbClr val="FFFFFF"/>
                </a:solidFill>
              </a:rPr>
              <a:t> do </a:t>
            </a:r>
            <a:r>
              <a:rPr lang="en-US" sz="3600" dirty="0" err="1">
                <a:solidFill>
                  <a:srgbClr val="FFFFFF"/>
                </a:solidFill>
              </a:rPr>
              <a:t>cliente</a:t>
            </a:r>
            <a:r>
              <a:rPr lang="en-US" sz="3600" dirty="0">
                <a:solidFill>
                  <a:srgbClr val="FFFFFF"/>
                </a:solidFill>
              </a:rPr>
              <a:t> que </a:t>
            </a:r>
            <a:r>
              <a:rPr lang="en-US" sz="3600" dirty="0" err="1">
                <a:solidFill>
                  <a:srgbClr val="FFFFFF"/>
                </a:solidFill>
              </a:rPr>
              <a:t>estão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sendo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considerados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0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D35E4A-275A-EC9E-7CBB-6721C69F1D31}"/>
              </a:ext>
            </a:extLst>
          </p:cNvPr>
          <p:cNvSpPr txBox="1"/>
          <p:nvPr/>
        </p:nvSpPr>
        <p:spPr>
          <a:xfrm>
            <a:off x="1510286" y="1880136"/>
            <a:ext cx="100685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dor/ganho que está sendo considerado é o fato de que em uma única plataforma poderão ter informações detalhadas de todos os estabelecimentos propiciados naquela cidade consultada, sendo que anteriormente à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plataforma não havia serviços específicos para sanar essa necessidade, ou então sanavam parcialmente.</a:t>
            </a:r>
            <a:r>
              <a:rPr lang="pt-BR" sz="2400" b="1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684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Fairwater Script</vt:lpstr>
      <vt:lpstr>Square721 BT</vt:lpstr>
      <vt:lpstr>Tema do Office</vt:lpstr>
      <vt:lpstr>Apresentação do PowerPoint</vt:lpstr>
      <vt:lpstr>PERSONA CLIENTE</vt:lpstr>
      <vt:lpstr>Apresentação do PowerPoint</vt:lpstr>
      <vt:lpstr>1. Qual é o desafio e qual é o propósito da solução? O que ela visa resolver?</vt:lpstr>
      <vt:lpstr>Apresentação do PowerPoint</vt:lpstr>
      <vt:lpstr>2. Quem são os clients considerados? </vt:lpstr>
      <vt:lpstr>Apresentação do PowerPoint</vt:lpstr>
      <vt:lpstr>3. Dor/Ganho: quais são as dores e ganhos do cliente que estão sendo considerados?</vt:lpstr>
      <vt:lpstr>Apresentação do PowerPoint</vt:lpstr>
      <vt:lpstr>4. O que torna nosso produto/serviço diferenciado para o nosso público-alvo – Qual é a proposta de valor?</vt:lpstr>
      <vt:lpstr>Apresentação do PowerPoint</vt:lpstr>
      <vt:lpstr>OBRIGADO.       ALUNOS:   - JEAN ALVES; - JULIO CEZAR DE OLIVEIRA FILHO; - LEONARDO; - MARIA FERNANDA TRAMONTINA; - MURILO D’AVANÇO;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Cezar Oliveira</dc:creator>
  <cp:lastModifiedBy>Jean Alves</cp:lastModifiedBy>
  <cp:revision>5</cp:revision>
  <dcterms:created xsi:type="dcterms:W3CDTF">2024-04-27T17:05:48Z</dcterms:created>
  <dcterms:modified xsi:type="dcterms:W3CDTF">2024-04-27T21:08:15Z</dcterms:modified>
</cp:coreProperties>
</file>