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6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00C92-0059-6045-AC2D-E3DFA69D6E6D}" type="datetimeFigureOut">
              <a:rPr lang="en-US" smtClean="0"/>
              <a:t>4/24/13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B1A47-CD8E-1143-A812-E376CEF9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9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Avoid easy</a:t>
            </a:r>
            <a:r>
              <a:rPr lang="en-US" baseline="0" dirty="0" smtClean="0"/>
              <a:t> bitches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B1A47-CD8E-1143-A812-E376CEF900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B1A47-CD8E-1143-A812-E376CEF900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8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23,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23,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23,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23, 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8837"/>
            <a:ext cx="7088096" cy="996576"/>
          </a:xfrm>
        </p:spPr>
        <p:txBody>
          <a:bodyPr/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Avenir Medium"/>
                <a:cs typeface="Avenir Medium"/>
              </a:rPr>
              <a:t>Title goes here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Avenir Medium"/>
              <a:cs typeface="Avenir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23, 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23,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23, 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23, 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23, 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23,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23, 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23,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967" y="168837"/>
            <a:ext cx="7282329" cy="996576"/>
          </a:xfrm>
        </p:spPr>
        <p:txBody>
          <a:bodyPr/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Avenir Medium"/>
                <a:cs typeface="Avenir Medium"/>
              </a:rPr>
              <a:t>Welcome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Avenir Medium"/>
              <a:cs typeface="Avenir Medium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967" y="4232842"/>
            <a:ext cx="8537385" cy="914400"/>
          </a:xfrm>
        </p:spPr>
        <p:txBody>
          <a:bodyPr>
            <a:normAutofit/>
          </a:bodyPr>
          <a:lstStyle/>
          <a:p>
            <a:pPr algn="ctr"/>
            <a:r>
              <a:rPr lang="en-US" sz="2400" cap="non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Next Condensed Medium"/>
                <a:cs typeface="Avenir Next Condensed Medium"/>
              </a:rPr>
              <a:t>Easing communication between </a:t>
            </a:r>
            <a:r>
              <a:rPr lang="en-US" sz="2400" cap="none" dirty="0">
                <a:solidFill>
                  <a:schemeClr val="tx2">
                    <a:lumMod val="60000"/>
                    <a:lumOff val="40000"/>
                  </a:schemeClr>
                </a:solidFill>
                <a:latin typeface="Avenir Next Condensed Medium"/>
                <a:cs typeface="Avenir Next Condensed Medium"/>
              </a:rPr>
              <a:t>l</a:t>
            </a:r>
            <a:r>
              <a:rPr lang="en-US" sz="2400" cap="none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Next Condensed Medium"/>
                <a:cs typeface="Avenir Next Condensed Medium"/>
              </a:rPr>
              <a:t>andlords and tenants. </a:t>
            </a:r>
            <a:endParaRPr lang="en-US" sz="2400" cap="none" dirty="0">
              <a:solidFill>
                <a:schemeClr val="tx2">
                  <a:lumMod val="60000"/>
                  <a:lumOff val="40000"/>
                </a:schemeClr>
              </a:solidFill>
              <a:latin typeface="Avenir Next Condensed Medium"/>
              <a:cs typeface="Avenir Next Condensed Medium"/>
            </a:endParaRPr>
          </a:p>
        </p:txBody>
      </p:sp>
      <p:pic>
        <p:nvPicPr>
          <p:cNvPr id="5" name="Picture 4" descr="logo-fi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65" y="1316325"/>
            <a:ext cx="4325471" cy="333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9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Heavy"/>
                <a:cs typeface="Avenir Heavy"/>
              </a:rPr>
              <a:t>No easy way exists </a:t>
            </a:r>
            <a:r>
              <a:rPr lang="en-US" b="0" dirty="0" smtClean="0">
                <a:latin typeface="Avenir Roman"/>
                <a:cs typeface="Avenir Roman"/>
              </a:rPr>
              <a:t>to track communication between landlords and tenants.</a:t>
            </a:r>
          </a:p>
          <a:p>
            <a:endParaRPr lang="en-US" dirty="0" smtClean="0">
              <a:latin typeface="Avenir Heavy"/>
              <a:cs typeface="Avenir Heavy"/>
            </a:endParaRPr>
          </a:p>
          <a:p>
            <a:r>
              <a:rPr lang="en-US" dirty="0" smtClean="0">
                <a:latin typeface="Avenir Heavy"/>
                <a:cs typeface="Avenir Heavy"/>
              </a:rPr>
              <a:t>Accounting </a:t>
            </a:r>
            <a:r>
              <a:rPr lang="en-US" b="0" dirty="0" smtClean="0">
                <a:latin typeface="Avenir Roman"/>
                <a:cs typeface="Avenir Roman"/>
              </a:rPr>
              <a:t>is a important concern </a:t>
            </a:r>
            <a:r>
              <a:rPr lang="en-US" b="0" dirty="0" smtClean="0">
                <a:solidFill>
                  <a:srgbClr val="FF0000"/>
                </a:solidFill>
                <a:latin typeface="Avenir Roman"/>
                <a:cs typeface="Avenir Roman"/>
              </a:rPr>
              <a:t>(feature) </a:t>
            </a:r>
            <a:r>
              <a:rPr lang="en-US" b="0" dirty="0" smtClean="0">
                <a:latin typeface="Avenir Roman"/>
                <a:cs typeface="Avenir Roman"/>
              </a:rPr>
              <a:t>for the landlords managing multiple properties. </a:t>
            </a:r>
            <a:endParaRPr lang="en-US" dirty="0">
              <a:latin typeface="Avenir Heavy"/>
              <a:cs typeface="Avenir Heavy"/>
            </a:endParaRPr>
          </a:p>
          <a:p>
            <a:endParaRPr lang="en-US" b="0" dirty="0" smtClean="0">
              <a:latin typeface="Avenir Heavy"/>
              <a:cs typeface="Avenir Heavy"/>
            </a:endParaRPr>
          </a:p>
          <a:p>
            <a:r>
              <a:rPr lang="en-US" dirty="0" smtClean="0">
                <a:latin typeface="Avenir Heavy"/>
                <a:cs typeface="Avenir Heavy"/>
              </a:rPr>
              <a:t>Accessibility </a:t>
            </a:r>
            <a:r>
              <a:rPr lang="en-US" b="0" dirty="0" smtClean="0">
                <a:latin typeface="Avenir Roman"/>
                <a:cs typeface="Avenir Roman"/>
              </a:rPr>
              <a:t>to information to each property when they are on the go.	</a:t>
            </a:r>
            <a:endParaRPr lang="en-US" b="0" dirty="0">
              <a:latin typeface="Avenir Roman"/>
              <a:cs typeface="Avenir Roman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2967" y="228601"/>
            <a:ext cx="7282329" cy="727634"/>
          </a:xfrm>
        </p:spPr>
        <p:txBody>
          <a:bodyPr/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Avenir Medium"/>
                <a:cs typeface="Avenir Medium"/>
              </a:rPr>
              <a:t>Problem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0658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venir Heavy"/>
                <a:cs typeface="Avenir Heavy"/>
              </a:rPr>
              <a:t>Helping </a:t>
            </a:r>
            <a:r>
              <a:rPr lang="en-US" b="0" dirty="0" smtClean="0">
                <a:latin typeface="Avenir Roman"/>
                <a:cs typeface="Avenir Roman"/>
              </a:rPr>
              <a:t>landlords and tenants can keep track of their communication</a:t>
            </a:r>
            <a:endParaRPr lang="en-US" b="0" dirty="0">
              <a:latin typeface="Avenir Roman"/>
              <a:cs typeface="Avenir Roman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2967" y="228601"/>
            <a:ext cx="7282329" cy="727634"/>
          </a:xfrm>
        </p:spPr>
        <p:txBody>
          <a:bodyPr/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Avenir Medium"/>
                <a:cs typeface="Avenir Medium"/>
              </a:rPr>
              <a:t>Solution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Avenir Medium"/>
              <a:cs typeface="Avenir Medium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7059" y="3481294"/>
            <a:ext cx="1987177" cy="198717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latin typeface="Cubano Regular"/>
                <a:cs typeface="Cubano Regular"/>
              </a:rPr>
              <a:t>LESS DISPUTES</a:t>
            </a:r>
          </a:p>
          <a:p>
            <a:pPr algn="ctr">
              <a:lnSpc>
                <a:spcPct val="200000"/>
              </a:lnSpc>
            </a:pPr>
            <a:r>
              <a:rPr lang="en-US" sz="2000" dirty="0">
                <a:latin typeface="Avenir Roman"/>
                <a:cs typeface="Avenir Roman"/>
              </a:rPr>
              <a:t>l</a:t>
            </a:r>
            <a:r>
              <a:rPr lang="en-US" sz="2000" dirty="0" smtClean="0">
                <a:latin typeface="Avenir Roman"/>
                <a:cs typeface="Avenir Roman"/>
              </a:rPr>
              <a:t>og activities</a:t>
            </a:r>
            <a:endParaRPr lang="en-US" sz="2000" dirty="0">
              <a:latin typeface="Avenir Roman"/>
              <a:cs typeface="Avenir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54401" y="3481294"/>
            <a:ext cx="1987177" cy="198717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latin typeface="Cubano Regular"/>
                <a:cs typeface="Cubano Regular"/>
              </a:rPr>
              <a:t>Save Money</a:t>
            </a:r>
            <a:endParaRPr lang="en-US" sz="2800" dirty="0">
              <a:latin typeface="Cubano Regular"/>
              <a:cs typeface="Cubano Regular"/>
            </a:endParaRPr>
          </a:p>
          <a:p>
            <a:pPr algn="ctr">
              <a:lnSpc>
                <a:spcPct val="200000"/>
              </a:lnSpc>
            </a:pPr>
            <a:r>
              <a:rPr lang="en-US" sz="2000" dirty="0" smtClean="0">
                <a:latin typeface="Avenir Roman"/>
                <a:cs typeface="Avenir Roman"/>
              </a:rPr>
              <a:t>efficiency</a:t>
            </a:r>
            <a:endParaRPr lang="en-US" sz="2000" dirty="0">
              <a:latin typeface="Avenir Roman"/>
              <a:cs typeface="Avenir Roman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90023" y="3481294"/>
            <a:ext cx="1987177" cy="198717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 smtClean="0">
                <a:latin typeface="Cubano Regular"/>
                <a:cs typeface="Cubano Regular"/>
              </a:rPr>
              <a:t>Mobile First</a:t>
            </a:r>
            <a:endParaRPr lang="en-US" sz="2800" dirty="0">
              <a:latin typeface="Cubano Regular"/>
              <a:cs typeface="Cubano Regular"/>
            </a:endParaRPr>
          </a:p>
          <a:p>
            <a:pPr algn="ctr">
              <a:lnSpc>
                <a:spcPct val="200000"/>
              </a:lnSpc>
            </a:pPr>
            <a:r>
              <a:rPr lang="en-US" sz="2000" dirty="0" smtClean="0">
                <a:latin typeface="Avenir Roman"/>
                <a:cs typeface="Avenir Roman"/>
              </a:rPr>
              <a:t>accessibility</a:t>
            </a:r>
            <a:endParaRPr lang="en-US" sz="2000" dirty="0"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198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2967" y="228601"/>
            <a:ext cx="7282329" cy="727634"/>
          </a:xfrm>
        </p:spPr>
        <p:txBody>
          <a:bodyPr/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Avenir Medium"/>
                <a:cs typeface="Avenir Medium"/>
              </a:rPr>
              <a:t>Market Validation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Avenir Medium"/>
              <a:cs typeface="Avenir Medium"/>
            </a:endParaRP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42114" y="1752600"/>
            <a:ext cx="3801035" cy="4373563"/>
          </a:xfrm>
        </p:spPr>
        <p:txBody>
          <a:bodyPr anchor="ctr"/>
          <a:lstStyle/>
          <a:p>
            <a:pPr algn="ctr"/>
            <a:r>
              <a:rPr lang="en-US" sz="7200" b="0" dirty="0" smtClean="0">
                <a:solidFill>
                  <a:schemeClr val="bg2">
                    <a:lumMod val="50000"/>
                  </a:schemeClr>
                </a:solidFill>
                <a:latin typeface="Avenir Medium"/>
                <a:cs typeface="Avenir Medium"/>
              </a:rPr>
              <a:t>2 of 10</a:t>
            </a:r>
            <a:endParaRPr lang="en-US" sz="7200" b="0" dirty="0">
              <a:solidFill>
                <a:schemeClr val="bg2">
                  <a:lumMod val="50000"/>
                </a:schemeClr>
              </a:solidFill>
              <a:latin typeface="Avenir Medium"/>
              <a:cs typeface="Avenir Medium"/>
            </a:endParaRPr>
          </a:p>
          <a:p>
            <a:pPr algn="ctr"/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Medium"/>
                <a:cs typeface="Avenir Medium"/>
              </a:rPr>
              <a:t>Disputes over payment and maintenance requests files.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Avenir Medium"/>
              <a:cs typeface="Avenir Medium"/>
            </a:endParaRPr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475131" y="1752600"/>
            <a:ext cx="3801035" cy="4373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0" dirty="0" smtClean="0">
                <a:solidFill>
                  <a:schemeClr val="bg2">
                    <a:lumMod val="50000"/>
                  </a:schemeClr>
                </a:solidFill>
                <a:latin typeface="Avenir Medium"/>
                <a:cs typeface="Avenir Medium"/>
              </a:rPr>
              <a:t>2</a:t>
            </a:r>
            <a:r>
              <a:rPr lang="en-US" sz="6600" b="0" dirty="0">
                <a:solidFill>
                  <a:schemeClr val="bg2">
                    <a:lumMod val="50000"/>
                  </a:schemeClr>
                </a:solidFill>
                <a:latin typeface="Avenir Medium"/>
                <a:cs typeface="Avenir Medium"/>
              </a:rPr>
              <a:t>3</a:t>
            </a:r>
            <a:r>
              <a:rPr lang="en-US" sz="6600" b="0" dirty="0" smtClean="0">
                <a:solidFill>
                  <a:schemeClr val="bg2">
                    <a:lumMod val="50000"/>
                  </a:schemeClr>
                </a:solidFill>
                <a:latin typeface="Avenir Medium"/>
                <a:cs typeface="Avenir Medium"/>
              </a:rPr>
              <a:t>0,000</a:t>
            </a:r>
          </a:p>
          <a:p>
            <a:pPr algn="ctr"/>
            <a:r>
              <a:rPr lang="en-US" sz="1800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venir Medium"/>
                <a:cs typeface="Avenir Medium"/>
              </a:rPr>
              <a:t>Independent property mangers unhappy with current solutions</a:t>
            </a:r>
            <a:endParaRPr lang="en-US" sz="1800" b="0" dirty="0">
              <a:solidFill>
                <a:schemeClr val="tx2">
                  <a:lumMod val="60000"/>
                  <a:lumOff val="40000"/>
                </a:schemeClr>
              </a:solidFill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7082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2967" y="228601"/>
            <a:ext cx="7282329" cy="727634"/>
          </a:xfrm>
        </p:spPr>
        <p:txBody>
          <a:bodyPr/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Avenir Medium"/>
                <a:cs typeface="Avenir Medium"/>
              </a:rPr>
              <a:t>Market Size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Avenir Medium"/>
              <a:cs typeface="Avenir Medium"/>
            </a:endParaRPr>
          </a:p>
        </p:txBody>
      </p:sp>
      <p:sp>
        <p:nvSpPr>
          <p:cNvPr id="3" name="Oval 2"/>
          <p:cNvSpPr/>
          <p:nvPr/>
        </p:nvSpPr>
        <p:spPr>
          <a:xfrm>
            <a:off x="457200" y="1752600"/>
            <a:ext cx="3092823" cy="309282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venir Heavy"/>
                <a:cs typeface="Avenir Heavy"/>
              </a:rPr>
              <a:t>11.5 Billion+</a:t>
            </a:r>
            <a:endParaRPr lang="en-US" sz="2400" dirty="0">
              <a:latin typeface="Avenir Heavy"/>
              <a:cs typeface="Avenir Heavy"/>
            </a:endParaRPr>
          </a:p>
        </p:txBody>
      </p:sp>
      <p:sp>
        <p:nvSpPr>
          <p:cNvPr id="7" name="Oval 6"/>
          <p:cNvSpPr/>
          <p:nvPr/>
        </p:nvSpPr>
        <p:spPr>
          <a:xfrm>
            <a:off x="3993776" y="2958353"/>
            <a:ext cx="1887070" cy="18870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Heavy"/>
                <a:cs typeface="Avenir Heavy"/>
              </a:rPr>
              <a:t>2 Billion+</a:t>
            </a:r>
            <a:endParaRPr lang="en-US" dirty="0">
              <a:latin typeface="Avenir Heavy"/>
              <a:cs typeface="Avenir Heavy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84469" y="3511176"/>
            <a:ext cx="1334247" cy="133424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venir Heavy"/>
                <a:cs typeface="Avenir Heavy"/>
              </a:rPr>
              <a:t>100M</a:t>
            </a:r>
            <a:endParaRPr lang="en-US" dirty="0">
              <a:latin typeface="Avenir Heavy"/>
              <a:cs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127269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latin typeface="Avenir Roman"/>
                <a:cs typeface="Avenir Roman"/>
              </a:rPr>
              <a:t>Screen shots of some sort</a:t>
            </a:r>
          </a:p>
          <a:p>
            <a:endParaRPr lang="en-US" b="0" dirty="0">
              <a:latin typeface="Avenir Roman"/>
              <a:cs typeface="Avenir Roman"/>
            </a:endParaRPr>
          </a:p>
          <a:p>
            <a:r>
              <a:rPr lang="en-US" b="0" dirty="0" smtClean="0">
                <a:latin typeface="Avenir Roman"/>
                <a:cs typeface="Avenir Roman"/>
              </a:rPr>
              <a:t>Showing how our process works for the landlord more than the tenant.</a:t>
            </a:r>
            <a:endParaRPr lang="en-US" b="0" dirty="0">
              <a:latin typeface="Avenir Roman"/>
              <a:cs typeface="Avenir Roman"/>
            </a:endParaRPr>
          </a:p>
          <a:p>
            <a:r>
              <a:rPr lang="en-US" b="0" dirty="0" smtClean="0">
                <a:latin typeface="Avenir Roman"/>
                <a:cs typeface="Avenir Roman"/>
              </a:rPr>
              <a:t>Why mobile first</a:t>
            </a:r>
          </a:p>
          <a:p>
            <a:r>
              <a:rPr lang="en-US" b="0" dirty="0" smtClean="0">
                <a:latin typeface="Avenir Roman"/>
                <a:cs typeface="Avenir Roman"/>
              </a:rPr>
              <a:t>On the go</a:t>
            </a:r>
          </a:p>
          <a:p>
            <a:r>
              <a:rPr lang="en-US" b="0" dirty="0" smtClean="0">
                <a:latin typeface="Avenir Roman"/>
                <a:cs typeface="Avenir Roman"/>
              </a:rPr>
              <a:t>Notification s</a:t>
            </a:r>
          </a:p>
          <a:p>
            <a:r>
              <a:rPr lang="en-US" b="0" dirty="0" smtClean="0">
                <a:latin typeface="Avenir Roman"/>
                <a:cs typeface="Avenir Roman"/>
              </a:rPr>
              <a:t>Possible use of GPS</a:t>
            </a:r>
          </a:p>
          <a:p>
            <a:endParaRPr lang="en-US" b="0" dirty="0">
              <a:latin typeface="Avenir Roman"/>
              <a:cs typeface="Avenir Roman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2967" y="228601"/>
            <a:ext cx="7282329" cy="727634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Avenir Medium"/>
                <a:cs typeface="Avenir Medium"/>
              </a:rPr>
              <a:t>Product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5069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2967" y="228601"/>
            <a:ext cx="7282329" cy="727634"/>
          </a:xfrm>
        </p:spPr>
        <p:txBody>
          <a:bodyPr/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Avenir Medium"/>
                <a:cs typeface="Avenir Medium"/>
              </a:rPr>
              <a:t>Business Model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Avenir Medium"/>
              <a:cs typeface="Avenir Medium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/>
          <a:lstStyle/>
          <a:p>
            <a:r>
              <a:rPr lang="en-US" b="0" dirty="0" smtClean="0">
                <a:latin typeface="Avenir Roman"/>
                <a:cs typeface="Avenir Roman"/>
              </a:rPr>
              <a:t>We charge </a:t>
            </a:r>
            <a:r>
              <a:rPr lang="en-US" dirty="0" smtClean="0">
                <a:latin typeface="Avenir Heavy"/>
                <a:cs typeface="Avenir Heavy"/>
              </a:rPr>
              <a:t>$2/property per month. </a:t>
            </a:r>
            <a:r>
              <a:rPr lang="en-US" b="0" dirty="0" smtClean="0">
                <a:latin typeface="Avenir Roman"/>
                <a:cs typeface="Avenir Roman"/>
              </a:rPr>
              <a:t>$50/mo. minimum</a:t>
            </a:r>
            <a:endParaRPr lang="en-US" b="0" dirty="0"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703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2967" y="228601"/>
            <a:ext cx="7282329" cy="727634"/>
          </a:xfrm>
        </p:spPr>
        <p:txBody>
          <a:bodyPr/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Avenir Medium"/>
                <a:cs typeface="Avenir Medium"/>
              </a:rPr>
              <a:t>Market Adoption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Avenir Medium"/>
              <a:cs typeface="Avenir Medium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/>
          <a:lstStyle/>
          <a:p>
            <a:r>
              <a:rPr lang="en-US" b="0" dirty="0" smtClean="0">
                <a:latin typeface="Avenir Roman"/>
                <a:cs typeface="Avenir Roman"/>
              </a:rPr>
              <a:t>We plan on partnering up with Houston minority business.</a:t>
            </a:r>
            <a:endParaRPr lang="en-US" b="0" dirty="0"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3669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2967" y="228601"/>
            <a:ext cx="7282329" cy="727634"/>
          </a:xfrm>
        </p:spPr>
        <p:txBody>
          <a:bodyPr/>
          <a:lstStyle/>
          <a:p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  <a:latin typeface="Avenir Medium"/>
                <a:cs typeface="Avenir Medium"/>
              </a:rPr>
              <a:t>Competitive Advantage</a:t>
            </a:r>
            <a:endParaRPr lang="en-US" sz="3200" dirty="0">
              <a:solidFill>
                <a:schemeClr val="bg1">
                  <a:lumMod val="65000"/>
                </a:schemeClr>
              </a:solidFill>
              <a:latin typeface="Avenir Medium"/>
              <a:cs typeface="Avenir Medium"/>
            </a:endParaRPr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373563"/>
          </a:xfrm>
        </p:spPr>
        <p:txBody>
          <a:bodyPr/>
          <a:lstStyle/>
          <a:p>
            <a:r>
              <a:rPr lang="en-US" b="0" dirty="0" smtClean="0">
                <a:latin typeface="Avenir Roman"/>
                <a:cs typeface="Avenir Roman"/>
              </a:rPr>
              <a:t>First to Market</a:t>
            </a:r>
          </a:p>
          <a:p>
            <a:r>
              <a:rPr lang="en-US" b="0" dirty="0" smtClean="0">
                <a:latin typeface="Avenir Roman"/>
                <a:cs typeface="Avenir Roman"/>
              </a:rPr>
              <a:t>Manage all properties</a:t>
            </a:r>
          </a:p>
          <a:p>
            <a:r>
              <a:rPr lang="en-US" b="0" dirty="0" smtClean="0">
                <a:latin typeface="Avenir Roman"/>
                <a:cs typeface="Avenir Roman"/>
              </a:rPr>
              <a:t>Ease of use</a:t>
            </a:r>
          </a:p>
          <a:p>
            <a:r>
              <a:rPr lang="en-US" b="0" dirty="0" smtClean="0">
                <a:latin typeface="Avenir Roman"/>
                <a:cs typeface="Avenir Roman"/>
              </a:rPr>
              <a:t>Design</a:t>
            </a:r>
            <a:endParaRPr lang="en-US" b="0" dirty="0">
              <a:latin typeface="Avenir Roman"/>
              <a:cs typeface="Avenir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2568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solidFill>
          <a:srgbClr val="F5C201"/>
        </a:solidFill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1277</TotalTime>
  <Words>179</Words>
  <Application>Microsoft Macintosh PowerPoint</Application>
  <PresentationFormat>On-screen Show (4:3)</PresentationFormat>
  <Paragraphs>48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Welcome</vt:lpstr>
      <vt:lpstr>Problem</vt:lpstr>
      <vt:lpstr>Solution</vt:lpstr>
      <vt:lpstr>Market Validation</vt:lpstr>
      <vt:lpstr>Market Size</vt:lpstr>
      <vt:lpstr>Product</vt:lpstr>
      <vt:lpstr>Business Model</vt:lpstr>
      <vt:lpstr>Market Adoption</vt:lpstr>
      <vt:lpstr>Competitive Advantage</vt:lpstr>
    </vt:vector>
  </TitlesOfParts>
  <Company>Optic5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Adrik Grigorian</dc:creator>
  <cp:lastModifiedBy>Adrik Grigorian</cp:lastModifiedBy>
  <cp:revision>22</cp:revision>
  <dcterms:created xsi:type="dcterms:W3CDTF">2013-04-24T02:46:34Z</dcterms:created>
  <dcterms:modified xsi:type="dcterms:W3CDTF">2013-04-25T00:04:29Z</dcterms:modified>
</cp:coreProperties>
</file>