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98"/>
  </p:notesMasterIdLst>
  <p:handoutMasterIdLst>
    <p:handoutMasterId r:id="rId99"/>
  </p:handoutMasterIdLst>
  <p:sldIdLst>
    <p:sldId id="257" r:id="rId2"/>
    <p:sldId id="346" r:id="rId3"/>
    <p:sldId id="352" r:id="rId4"/>
    <p:sldId id="985" r:id="rId5"/>
    <p:sldId id="410" r:id="rId6"/>
    <p:sldId id="417" r:id="rId7"/>
    <p:sldId id="415" r:id="rId8"/>
    <p:sldId id="416" r:id="rId9"/>
    <p:sldId id="411" r:id="rId10"/>
    <p:sldId id="709" r:id="rId11"/>
    <p:sldId id="710" r:id="rId12"/>
    <p:sldId id="986" r:id="rId13"/>
    <p:sldId id="412" r:id="rId14"/>
    <p:sldId id="711" r:id="rId15"/>
    <p:sldId id="712" r:id="rId16"/>
    <p:sldId id="465" r:id="rId17"/>
    <p:sldId id="713" r:id="rId18"/>
    <p:sldId id="714" r:id="rId19"/>
    <p:sldId id="393" r:id="rId20"/>
    <p:sldId id="715" r:id="rId21"/>
    <p:sldId id="444" r:id="rId22"/>
    <p:sldId id="1103" r:id="rId23"/>
    <p:sldId id="377" r:id="rId24"/>
    <p:sldId id="272" r:id="rId25"/>
    <p:sldId id="1105" r:id="rId26"/>
    <p:sldId id="464" r:id="rId27"/>
    <p:sldId id="394" r:id="rId28"/>
    <p:sldId id="716" r:id="rId29"/>
    <p:sldId id="435" r:id="rId30"/>
    <p:sldId id="987" r:id="rId31"/>
    <p:sldId id="988" r:id="rId32"/>
    <p:sldId id="717" r:id="rId33"/>
    <p:sldId id="718" r:id="rId34"/>
    <p:sldId id="719" r:id="rId35"/>
    <p:sldId id="961" r:id="rId36"/>
    <p:sldId id="962" r:id="rId37"/>
    <p:sldId id="963" r:id="rId38"/>
    <p:sldId id="414" r:id="rId39"/>
    <p:sldId id="422" r:id="rId40"/>
    <p:sldId id="964" r:id="rId41"/>
    <p:sldId id="424" r:id="rId42"/>
    <p:sldId id="425" r:id="rId43"/>
    <p:sldId id="1161" r:id="rId44"/>
    <p:sldId id="965" r:id="rId45"/>
    <p:sldId id="966" r:id="rId46"/>
    <p:sldId id="967" r:id="rId47"/>
    <p:sldId id="450" r:id="rId48"/>
    <p:sldId id="432" r:id="rId49"/>
    <p:sldId id="968" r:id="rId50"/>
    <p:sldId id="969" r:id="rId51"/>
    <p:sldId id="970" r:id="rId52"/>
    <p:sldId id="971" r:id="rId53"/>
    <p:sldId id="973" r:id="rId54"/>
    <p:sldId id="974" r:id="rId55"/>
    <p:sldId id="446" r:id="rId56"/>
    <p:sldId id="451" r:id="rId57"/>
    <p:sldId id="982" r:id="rId58"/>
    <p:sldId id="1182" r:id="rId59"/>
    <p:sldId id="1164" r:id="rId60"/>
    <p:sldId id="1165" r:id="rId61"/>
    <p:sldId id="1166" r:id="rId62"/>
    <p:sldId id="1167" r:id="rId63"/>
    <p:sldId id="1168" r:id="rId64"/>
    <p:sldId id="1169" r:id="rId65"/>
    <p:sldId id="1093" r:id="rId66"/>
    <p:sldId id="1092" r:id="rId67"/>
    <p:sldId id="1094" r:id="rId68"/>
    <p:sldId id="1097" r:id="rId69"/>
    <p:sldId id="1098" r:id="rId70"/>
    <p:sldId id="1183" r:id="rId71"/>
    <p:sldId id="1170" r:id="rId72"/>
    <p:sldId id="1177" r:id="rId73"/>
    <p:sldId id="1178" r:id="rId74"/>
    <p:sldId id="1179" r:id="rId75"/>
    <p:sldId id="1180" r:id="rId76"/>
    <p:sldId id="1181" r:id="rId77"/>
    <p:sldId id="1171" r:id="rId78"/>
    <p:sldId id="1172" r:id="rId79"/>
    <p:sldId id="1096" r:id="rId80"/>
    <p:sldId id="413" r:id="rId81"/>
    <p:sldId id="975" r:id="rId82"/>
    <p:sldId id="976" r:id="rId83"/>
    <p:sldId id="454" r:id="rId84"/>
    <p:sldId id="455" r:id="rId85"/>
    <p:sldId id="977" r:id="rId86"/>
    <p:sldId id="979" r:id="rId87"/>
    <p:sldId id="980" r:id="rId88"/>
    <p:sldId id="1173" r:id="rId89"/>
    <p:sldId id="1174" r:id="rId90"/>
    <p:sldId id="1175" r:id="rId91"/>
    <p:sldId id="1176" r:id="rId92"/>
    <p:sldId id="983" r:id="rId93"/>
    <p:sldId id="1185" r:id="rId94"/>
    <p:sldId id="984" r:id="rId95"/>
    <p:sldId id="461" r:id="rId96"/>
    <p:sldId id="1184" r:id="rId97"/>
  </p:sldIdLst>
  <p:sldSz cx="12192000" cy="6858000"/>
  <p:notesSz cx="6858000" cy="9144000"/>
  <p:defaultTextStyle>
    <a:defPPr>
      <a:defRPr lang="pt-BR"/>
    </a:defPPr>
    <a:lvl1pPr algn="l" rtl="0" fontAlgn="base">
      <a:spcBef>
        <a:spcPct val="0"/>
      </a:spcBef>
      <a:spcAft>
        <a:spcPct val="0"/>
      </a:spcAft>
      <a:defRPr sz="2400" kern="1200">
        <a:solidFill>
          <a:schemeClr val="tx1"/>
        </a:solidFill>
        <a:latin typeface="Times New Roman" charset="0"/>
        <a:ea typeface="ＭＳ Ｐゴシック" charset="-128"/>
        <a:cs typeface="ＭＳ Ｐゴシック" charset="-128"/>
      </a:defRPr>
    </a:lvl1pPr>
    <a:lvl2pPr marL="457200" algn="l" rtl="0" fontAlgn="base">
      <a:spcBef>
        <a:spcPct val="0"/>
      </a:spcBef>
      <a:spcAft>
        <a:spcPct val="0"/>
      </a:spcAft>
      <a:defRPr sz="2400" kern="1200">
        <a:solidFill>
          <a:schemeClr val="tx1"/>
        </a:solidFill>
        <a:latin typeface="Times New Roman" charset="0"/>
        <a:ea typeface="ＭＳ Ｐゴシック" charset="-128"/>
        <a:cs typeface="ＭＳ Ｐゴシック" charset="-128"/>
      </a:defRPr>
    </a:lvl2pPr>
    <a:lvl3pPr marL="914400" algn="l" rtl="0" fontAlgn="base">
      <a:spcBef>
        <a:spcPct val="0"/>
      </a:spcBef>
      <a:spcAft>
        <a:spcPct val="0"/>
      </a:spcAft>
      <a:defRPr sz="2400" kern="1200">
        <a:solidFill>
          <a:schemeClr val="tx1"/>
        </a:solidFill>
        <a:latin typeface="Times New Roman" charset="0"/>
        <a:ea typeface="ＭＳ Ｐゴシック" charset="-128"/>
        <a:cs typeface="ＭＳ Ｐゴシック" charset="-128"/>
      </a:defRPr>
    </a:lvl3pPr>
    <a:lvl4pPr marL="1371600" algn="l" rtl="0" fontAlgn="base">
      <a:spcBef>
        <a:spcPct val="0"/>
      </a:spcBef>
      <a:spcAft>
        <a:spcPct val="0"/>
      </a:spcAft>
      <a:defRPr sz="2400" kern="1200">
        <a:solidFill>
          <a:schemeClr val="tx1"/>
        </a:solidFill>
        <a:latin typeface="Times New Roman" charset="0"/>
        <a:ea typeface="ＭＳ Ｐゴシック" charset="-128"/>
        <a:cs typeface="ＭＳ Ｐゴシック" charset="-128"/>
      </a:defRPr>
    </a:lvl4pPr>
    <a:lvl5pPr marL="1828800" algn="l" rtl="0" fontAlgn="base">
      <a:spcBef>
        <a:spcPct val="0"/>
      </a:spcBef>
      <a:spcAft>
        <a:spcPct val="0"/>
      </a:spcAft>
      <a:defRPr sz="2400" kern="1200">
        <a:solidFill>
          <a:schemeClr val="tx1"/>
        </a:solidFill>
        <a:latin typeface="Times New Roman"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imes New Roman"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imes New Roman"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imes New Roman"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imes New Roman"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9"/>
    <p:restoredTop sz="94694"/>
  </p:normalViewPr>
  <p:slideViewPr>
    <p:cSldViewPr>
      <p:cViewPr varScale="1">
        <p:scale>
          <a:sx n="112" d="100"/>
          <a:sy n="112" d="100"/>
        </p:scale>
        <p:origin x="176" y="38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100" d="100"/>
        <a:sy n="100" d="100"/>
      </p:scale>
      <p:origin x="0" y="47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44.xml"/><Relationship Id="rId3" Type="http://schemas.openxmlformats.org/officeDocument/2006/relationships/slide" Target="slides/slide14.xml"/><Relationship Id="rId7" Type="http://schemas.openxmlformats.org/officeDocument/2006/relationships/slide" Target="slides/slide33.xml"/><Relationship Id="rId2" Type="http://schemas.openxmlformats.org/officeDocument/2006/relationships/slide" Target="slides/slide12.xml"/><Relationship Id="rId1" Type="http://schemas.openxmlformats.org/officeDocument/2006/relationships/slide" Target="slides/slide11.xml"/><Relationship Id="rId6" Type="http://schemas.openxmlformats.org/officeDocument/2006/relationships/slide" Target="slides/slide31.xml"/><Relationship Id="rId5" Type="http://schemas.openxmlformats.org/officeDocument/2006/relationships/slide" Target="slides/slide30.xml"/><Relationship Id="rId4" Type="http://schemas.openxmlformats.org/officeDocument/2006/relationships/slide" Target="slides/slide17.xml"/><Relationship Id="rId9"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5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09" charset="0"/>
                <a:ea typeface="+mn-ea"/>
                <a:cs typeface="+mn-cs"/>
              </a:defRPr>
            </a:lvl1pPr>
          </a:lstStyle>
          <a:p>
            <a:pPr>
              <a:defRPr/>
            </a:pPr>
            <a:endParaRPr lang="en-US"/>
          </a:p>
        </p:txBody>
      </p:sp>
      <p:sp>
        <p:nvSpPr>
          <p:cNvPr id="465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09" charset="0"/>
                <a:ea typeface="+mn-ea"/>
                <a:cs typeface="+mn-cs"/>
              </a:defRPr>
            </a:lvl1pPr>
          </a:lstStyle>
          <a:p>
            <a:pPr>
              <a:defRPr/>
            </a:pPr>
            <a:endParaRPr lang="en-US"/>
          </a:p>
        </p:txBody>
      </p:sp>
      <p:sp>
        <p:nvSpPr>
          <p:cNvPr id="465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09" charset="0"/>
                <a:ea typeface="+mn-ea"/>
                <a:cs typeface="+mn-cs"/>
              </a:defRPr>
            </a:lvl1pPr>
          </a:lstStyle>
          <a:p>
            <a:pPr>
              <a:defRPr/>
            </a:pPr>
            <a:endParaRPr lang="en-US"/>
          </a:p>
        </p:txBody>
      </p:sp>
      <p:sp>
        <p:nvSpPr>
          <p:cNvPr id="465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09" charset="0"/>
                <a:ea typeface="+mn-ea"/>
                <a:cs typeface="+mn-cs"/>
              </a:defRPr>
            </a:lvl1pPr>
          </a:lstStyle>
          <a:p>
            <a:pPr>
              <a:defRPr/>
            </a:pPr>
            <a:fld id="{6B8D576D-EB81-0246-9EF5-8A3AAC135F23}" type="slidenum">
              <a:rPr lang="pt-BR"/>
              <a:pPr>
                <a:defRPr/>
              </a:pPr>
              <a:t>‹nº›</a:t>
            </a:fld>
            <a:endParaRPr lang="pt-BR"/>
          </a:p>
        </p:txBody>
      </p:sp>
    </p:spTree>
    <p:extLst>
      <p:ext uri="{BB962C8B-B14F-4D97-AF65-F5344CB8AC3E}">
        <p14:creationId xmlns:p14="http://schemas.microsoft.com/office/powerpoint/2010/main" val="285284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09" charset="0"/>
                <a:ea typeface="+mn-ea"/>
                <a:cs typeface="+mn-cs"/>
              </a:defRPr>
            </a:lvl1pPr>
          </a:lstStyle>
          <a:p>
            <a:pPr>
              <a:defRPr/>
            </a:pPr>
            <a:endParaRPr lang="en-US"/>
          </a:p>
        </p:txBody>
      </p:sp>
      <p:sp>
        <p:nvSpPr>
          <p:cNvPr id="890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09"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890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Click to edit Master text styles</a:t>
            </a:r>
          </a:p>
          <a:p>
            <a:pPr lvl="1"/>
            <a:r>
              <a:rPr lang="pt-BR" noProof="0"/>
              <a:t>Second level</a:t>
            </a:r>
          </a:p>
          <a:p>
            <a:pPr lvl="2"/>
            <a:r>
              <a:rPr lang="pt-BR" noProof="0"/>
              <a:t>Third level</a:t>
            </a:r>
          </a:p>
          <a:p>
            <a:pPr lvl="3"/>
            <a:r>
              <a:rPr lang="pt-BR" noProof="0"/>
              <a:t>Fourth level</a:t>
            </a:r>
          </a:p>
          <a:p>
            <a:pPr lvl="4"/>
            <a:r>
              <a:rPr lang="pt-BR" noProof="0"/>
              <a:t>Fifth level</a:t>
            </a:r>
          </a:p>
        </p:txBody>
      </p:sp>
      <p:sp>
        <p:nvSpPr>
          <p:cNvPr id="890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09" charset="0"/>
                <a:ea typeface="+mn-ea"/>
                <a:cs typeface="+mn-cs"/>
              </a:defRPr>
            </a:lvl1pPr>
          </a:lstStyle>
          <a:p>
            <a:pPr>
              <a:defRPr/>
            </a:pPr>
            <a:endParaRPr lang="en-US"/>
          </a:p>
        </p:txBody>
      </p:sp>
      <p:sp>
        <p:nvSpPr>
          <p:cNvPr id="890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09" charset="0"/>
                <a:ea typeface="+mn-ea"/>
                <a:cs typeface="+mn-cs"/>
              </a:defRPr>
            </a:lvl1pPr>
          </a:lstStyle>
          <a:p>
            <a:pPr>
              <a:defRPr/>
            </a:pPr>
            <a:fld id="{A77A77C2-C048-D742-B87E-DE768AA3EF00}" type="slidenum">
              <a:rPr lang="pt-BR"/>
              <a:pPr>
                <a:defRPr/>
              </a:pPr>
              <a:t>‹nº›</a:t>
            </a:fld>
            <a:endParaRPr lang="pt-BR"/>
          </a:p>
        </p:txBody>
      </p:sp>
    </p:spTree>
    <p:extLst>
      <p:ext uri="{BB962C8B-B14F-4D97-AF65-F5344CB8AC3E}">
        <p14:creationId xmlns:p14="http://schemas.microsoft.com/office/powerpoint/2010/main" val="214380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7780710D-91CA-E449-8A6A-DDD909AB9DD7}" type="slidenum">
              <a:rPr lang="pt-BR"/>
              <a:pPr/>
              <a:t>1</a:t>
            </a:fld>
            <a:endParaRPr lang="pt-BR"/>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spcBef>
                <a:spcPct val="0"/>
              </a:spcBef>
            </a:pPr>
            <a:endParaRPr kumimoji="0" lang="pt-BR" sz="2400" dirty="0"/>
          </a:p>
        </p:txBody>
      </p:sp>
    </p:spTree>
    <p:extLst>
      <p:ext uri="{BB962C8B-B14F-4D97-AF65-F5344CB8AC3E}">
        <p14:creationId xmlns:p14="http://schemas.microsoft.com/office/powerpoint/2010/main" val="110623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126F92A-A4DE-404C-9F5A-A2A438D99B6D}" type="slidenum">
              <a:rPr lang="pt-BR">
                <a:ea typeface="ＭＳ Ｐゴシック" charset="-128"/>
                <a:cs typeface="ＭＳ Ｐゴシック" charset="-128"/>
              </a:rPr>
              <a:pPr/>
              <a:t>2</a:t>
            </a:fld>
            <a:endParaRPr lang="pt-BR">
              <a:ea typeface="ＭＳ Ｐゴシック" charset="-128"/>
              <a:cs typeface="ＭＳ Ｐゴシック" charset="-128"/>
            </a:endParaRPr>
          </a:p>
        </p:txBody>
      </p:sp>
      <p:sp>
        <p:nvSpPr>
          <p:cNvPr id="20483" name="Rectangle 2"/>
          <p:cNvSpPr>
            <a:spLocks noGrp="1" noRot="1" noChangeAspect="1" noChangeArrowheads="1" noTextEdit="1"/>
          </p:cNvSpPr>
          <p:nvPr>
            <p:ph type="sldImg"/>
          </p:nvPr>
        </p:nvSpPr>
        <p:spPr>
          <a:xfrm>
            <a:off x="381000" y="685800"/>
            <a:ext cx="6096000" cy="3429000"/>
          </a:xfrm>
          <a:ln/>
        </p:spPr>
      </p:sp>
      <p:sp>
        <p:nvSpPr>
          <p:cNvPr id="204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8332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21BF563F-59F0-EF42-AC18-E697FC5A2AC1}" type="slidenum">
              <a:rPr lang="pt-BR">
                <a:ea typeface="ＭＳ Ｐゴシック" charset="-128"/>
                <a:cs typeface="ＭＳ Ｐゴシック" charset="-128"/>
              </a:rPr>
              <a:pPr/>
              <a:t>3</a:t>
            </a:fld>
            <a:endParaRPr lang="pt-BR">
              <a:ea typeface="ＭＳ Ｐゴシック" charset="-128"/>
              <a:cs typeface="ＭＳ Ｐゴシック" charset="-128"/>
            </a:endParaRPr>
          </a:p>
        </p:txBody>
      </p:sp>
      <p:sp>
        <p:nvSpPr>
          <p:cNvPr id="22531" name="Rectangle 2"/>
          <p:cNvSpPr>
            <a:spLocks noGrp="1" noRot="1" noChangeAspect="1" noChangeArrowheads="1" noTextEdit="1"/>
          </p:cNvSpPr>
          <p:nvPr>
            <p:ph type="sldImg"/>
          </p:nvPr>
        </p:nvSpPr>
        <p:spPr>
          <a:xfrm>
            <a:off x="381000" y="685800"/>
            <a:ext cx="6096000" cy="3429000"/>
          </a:xfrm>
          <a:ln/>
        </p:spPr>
      </p:sp>
      <p:sp>
        <p:nvSpPr>
          <p:cNvPr id="225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74250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9E5CB01-249C-0C4E-B112-6443108450B4}" type="slidenum">
              <a:rPr lang="en-US"/>
              <a:pPr/>
              <a:t>11</a:t>
            </a:fld>
            <a:endParaRPr lang="en-US"/>
          </a:p>
        </p:txBody>
      </p:sp>
    </p:spTree>
    <p:extLst>
      <p:ext uri="{BB962C8B-B14F-4D97-AF65-F5344CB8AC3E}">
        <p14:creationId xmlns:p14="http://schemas.microsoft.com/office/powerpoint/2010/main" val="9212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9E5CB01-249C-0C4E-B112-6443108450B4}" type="slidenum">
              <a:rPr lang="en-US"/>
              <a:pPr/>
              <a:t>12</a:t>
            </a:fld>
            <a:endParaRPr lang="en-US"/>
          </a:p>
        </p:txBody>
      </p:sp>
    </p:spTree>
    <p:extLst>
      <p:ext uri="{BB962C8B-B14F-4D97-AF65-F5344CB8AC3E}">
        <p14:creationId xmlns:p14="http://schemas.microsoft.com/office/powerpoint/2010/main" val="1293447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381000" y="685800"/>
            <a:ext cx="6096000" cy="3429000"/>
          </a:xfrm>
          <a:ln/>
        </p:spPr>
      </p:sp>
      <p:sp>
        <p:nvSpPr>
          <p:cNvPr id="62467"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pt-BR"/>
          </a:p>
        </p:txBody>
      </p:sp>
      <p:sp>
        <p:nvSpPr>
          <p:cNvPr id="62468" name="Slide Number Placeholder 3"/>
          <p:cNvSpPr>
            <a:spLocks noGrp="1"/>
          </p:cNvSpPr>
          <p:nvPr>
            <p:ph type="sldNum" sz="quarter" idx="4294967295"/>
          </p:nvPr>
        </p:nvSpPr>
        <p:spPr bwMode="auto">
          <a:xfrm>
            <a:off x="3884463" y="8685381"/>
            <a:ext cx="2972004"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6" rIns="91432" bIns="45716"/>
          <a:lstStyle>
            <a:lvl1pPr>
              <a:defRPr sz="1300" b="1">
                <a:solidFill>
                  <a:schemeClr val="tx1"/>
                </a:solidFill>
                <a:latin typeface="Arial" charset="0"/>
                <a:ea typeface="ＭＳ Ｐゴシック" charset="0"/>
              </a:defRPr>
            </a:lvl1pPr>
            <a:lvl2pPr marL="686263" indent="-263947">
              <a:defRPr sz="1300" b="1">
                <a:solidFill>
                  <a:schemeClr val="tx1"/>
                </a:solidFill>
                <a:latin typeface="Arial" charset="0"/>
                <a:ea typeface="ＭＳ Ｐゴシック" charset="0"/>
              </a:defRPr>
            </a:lvl2pPr>
            <a:lvl3pPr marL="1055789" indent="-211158">
              <a:defRPr sz="1300" b="1">
                <a:solidFill>
                  <a:schemeClr val="tx1"/>
                </a:solidFill>
                <a:latin typeface="Arial" charset="0"/>
                <a:ea typeface="ＭＳ Ｐゴシック" charset="0"/>
              </a:defRPr>
            </a:lvl3pPr>
            <a:lvl4pPr marL="1478105" indent="-211158">
              <a:defRPr sz="1300" b="1">
                <a:solidFill>
                  <a:schemeClr val="tx1"/>
                </a:solidFill>
                <a:latin typeface="Arial" charset="0"/>
                <a:ea typeface="ＭＳ Ｐゴシック" charset="0"/>
              </a:defRPr>
            </a:lvl4pPr>
            <a:lvl5pPr marL="1900420" indent="-211158">
              <a:defRPr sz="1300" b="1">
                <a:solidFill>
                  <a:schemeClr val="tx1"/>
                </a:solidFill>
                <a:latin typeface="Arial" charset="0"/>
                <a:ea typeface="ＭＳ Ｐゴシック" charset="0"/>
              </a:defRPr>
            </a:lvl5pPr>
            <a:lvl6pPr marL="2322736" indent="-211158" eaLnBrk="0" fontAlgn="base" hangingPunct="0">
              <a:spcBef>
                <a:spcPct val="0"/>
              </a:spcBef>
              <a:spcAft>
                <a:spcPct val="0"/>
              </a:spcAft>
              <a:defRPr sz="1300" b="1">
                <a:solidFill>
                  <a:schemeClr val="tx1"/>
                </a:solidFill>
                <a:latin typeface="Arial" charset="0"/>
                <a:ea typeface="ＭＳ Ｐゴシック" charset="0"/>
              </a:defRPr>
            </a:lvl6pPr>
            <a:lvl7pPr marL="2745052" indent="-211158" eaLnBrk="0" fontAlgn="base" hangingPunct="0">
              <a:spcBef>
                <a:spcPct val="0"/>
              </a:spcBef>
              <a:spcAft>
                <a:spcPct val="0"/>
              </a:spcAft>
              <a:defRPr sz="1300" b="1">
                <a:solidFill>
                  <a:schemeClr val="tx1"/>
                </a:solidFill>
                <a:latin typeface="Arial" charset="0"/>
                <a:ea typeface="ＭＳ Ｐゴシック" charset="0"/>
              </a:defRPr>
            </a:lvl7pPr>
            <a:lvl8pPr marL="3167367" indent="-211158" eaLnBrk="0" fontAlgn="base" hangingPunct="0">
              <a:spcBef>
                <a:spcPct val="0"/>
              </a:spcBef>
              <a:spcAft>
                <a:spcPct val="0"/>
              </a:spcAft>
              <a:defRPr sz="1300" b="1">
                <a:solidFill>
                  <a:schemeClr val="tx1"/>
                </a:solidFill>
                <a:latin typeface="Arial" charset="0"/>
                <a:ea typeface="ＭＳ Ｐゴシック" charset="0"/>
              </a:defRPr>
            </a:lvl8pPr>
            <a:lvl9pPr marL="3589683" indent="-211158" eaLnBrk="0" fontAlgn="base" hangingPunct="0">
              <a:spcBef>
                <a:spcPct val="0"/>
              </a:spcBef>
              <a:spcAft>
                <a:spcPct val="0"/>
              </a:spcAft>
              <a:defRPr sz="1300" b="1">
                <a:solidFill>
                  <a:schemeClr val="tx1"/>
                </a:solidFill>
                <a:latin typeface="Arial" charset="0"/>
                <a:ea typeface="ＭＳ Ｐゴシック" charset="0"/>
              </a:defRPr>
            </a:lvl9pPr>
          </a:lstStyle>
          <a:p>
            <a:fld id="{B6B73DBB-DA16-0749-8345-C1FA083E3B64}" type="slidenum">
              <a:rPr lang="pt-BR"/>
              <a:pPr/>
              <a:t>45</a:t>
            </a:fld>
            <a:endParaRPr lang="pt-BR"/>
          </a:p>
        </p:txBody>
      </p:sp>
    </p:spTree>
    <p:extLst>
      <p:ext uri="{BB962C8B-B14F-4D97-AF65-F5344CB8AC3E}">
        <p14:creationId xmlns:p14="http://schemas.microsoft.com/office/powerpoint/2010/main" val="170228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#1: Saigon. Grey, Anthony</a:t>
            </a:r>
          </a:p>
          <a:p>
            <a:r>
              <a:rPr lang="en-US" dirty="0"/>
              <a:t>#2: </a:t>
            </a:r>
            <a:r>
              <a:rPr lang="en-US" baseline="0" dirty="0"/>
              <a:t> </a:t>
            </a:r>
            <a:r>
              <a:rPr lang="en-US" dirty="0"/>
              <a:t>Jerusalem the Golden. Drabble, Margaret</a:t>
            </a:r>
          </a:p>
          <a:p>
            <a:r>
              <a:rPr lang="en-US" dirty="0"/>
              <a:t>From </a:t>
            </a:r>
            <a:r>
              <a:rPr lang="en-US" dirty="0" err="1"/>
              <a:t>shlomo</a:t>
            </a:r>
            <a:r>
              <a:rPr lang="en-US" baseline="0" dirty="0"/>
              <a:t> </a:t>
            </a:r>
            <a:r>
              <a:rPr lang="en-US" baseline="0" dirty="0" err="1"/>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83</a:t>
            </a:fld>
            <a:endParaRPr lang="en-US"/>
          </a:p>
        </p:txBody>
      </p:sp>
    </p:spTree>
    <p:extLst>
      <p:ext uri="{BB962C8B-B14F-4D97-AF65-F5344CB8AC3E}">
        <p14:creationId xmlns:p14="http://schemas.microsoft.com/office/powerpoint/2010/main" val="400027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4233" y="2438401"/>
            <a:ext cx="12196233" cy="1063625"/>
            <a:chOff x="-2" y="1536"/>
            <a:chExt cx="5762" cy="670"/>
          </a:xfrm>
        </p:grpSpPr>
        <p:grpSp>
          <p:nvGrpSpPr>
            <p:cNvPr id="5" name="Group 3"/>
            <p:cNvGrpSpPr>
              <a:grpSpLocks/>
            </p:cNvGrpSpPr>
            <p:nvPr userDrawn="1"/>
          </p:nvGrpSpPr>
          <p:grpSpPr bwMode="auto">
            <a:xfrm flipH="1">
              <a:off x="-2" y="1562"/>
              <a:ext cx="5763" cy="640"/>
              <a:chOff x="-3" y="1562"/>
              <a:chExt cx="5763" cy="640"/>
            </a:xfrm>
          </p:grpSpPr>
          <p:sp>
            <p:nvSpPr>
              <p:cNvPr id="8" name="Freeform 4"/>
              <p:cNvSpPr>
                <a:spLocks/>
              </p:cNvSpPr>
              <p:nvPr/>
            </p:nvSpPr>
            <p:spPr bwMode="ltGray">
              <a:xfrm rot="-5400000">
                <a:off x="2558"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9" name="Freeform 5"/>
              <p:cNvSpPr>
                <a:spLocks/>
              </p:cNvSpPr>
              <p:nvPr/>
            </p:nvSpPr>
            <p:spPr bwMode="ltGray">
              <a:xfrm rot="-5400000">
                <a:off x="132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0"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1" name="Freeform 7"/>
              <p:cNvSpPr>
                <a:spLocks/>
              </p:cNvSpPr>
              <p:nvPr/>
            </p:nvSpPr>
            <p:spPr bwMode="ltGray">
              <a:xfrm rot="-5400000">
                <a:off x="-58" y="1754"/>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2"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3"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4" name="Freeform 10"/>
              <p:cNvSpPr>
                <a:spLocks/>
              </p:cNvSpPr>
              <p:nvPr/>
            </p:nvSpPr>
            <p:spPr bwMode="ltGray">
              <a:xfrm rot="-5400000">
                <a:off x="154" y="1728"/>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5" name="Freeform 11"/>
              <p:cNvSpPr>
                <a:spLocks/>
              </p:cNvSpPr>
              <p:nvPr/>
            </p:nvSpPr>
            <p:spPr bwMode="ltGray">
              <a:xfrm rot="-5400000">
                <a:off x="3210" y="1665"/>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6"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7" name="Freeform 13"/>
              <p:cNvSpPr>
                <a:spLocks/>
              </p:cNvSpPr>
              <p:nvPr/>
            </p:nvSpPr>
            <p:spPr bwMode="ltGray">
              <a:xfrm rot="-5400000">
                <a:off x="1828" y="1749"/>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8"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19" name="Freeform 15"/>
              <p:cNvSpPr>
                <a:spLocks/>
              </p:cNvSpPr>
              <p:nvPr/>
            </p:nvSpPr>
            <p:spPr bwMode="ltGray">
              <a:xfrm rot="-5400000">
                <a:off x="2328"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0"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1" name="Freeform 17"/>
              <p:cNvSpPr>
                <a:spLocks/>
              </p:cNvSpPr>
              <p:nvPr/>
            </p:nvSpPr>
            <p:spPr bwMode="ltGray">
              <a:xfrm rot="-5400000">
                <a:off x="4076"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2"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 name="Freeform 19"/>
              <p:cNvSpPr>
                <a:spLocks/>
              </p:cNvSpPr>
              <p:nvPr/>
            </p:nvSpPr>
            <p:spPr bwMode="ltGray">
              <a:xfrm rot="-5400000">
                <a:off x="4582" y="1749"/>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4"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5" name="Freeform 21"/>
              <p:cNvSpPr>
                <a:spLocks/>
              </p:cNvSpPr>
              <p:nvPr/>
            </p:nvSpPr>
            <p:spPr bwMode="ltGray">
              <a:xfrm rot="-5400000">
                <a:off x="5082"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6"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grpSp>
        <p:sp>
          <p:nvSpPr>
            <p:cNvPr id="6"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chemeClr val="bg1">
                    <a:gamma/>
                    <a:shade val="46275"/>
                    <a:invGamma/>
                  </a:schemeClr>
                </a:gs>
              </a:gsLst>
              <a:lin ang="5400000" scaled="1"/>
            </a:gradFill>
            <a:ln w="9525" cap="flat">
              <a:noFill/>
              <a:prstDash val="solid"/>
              <a:miter lim="800000"/>
              <a:headEnd type="none" w="med" len="med"/>
              <a:tailEnd type="none" w="med" len="med"/>
            </a:ln>
            <a:effectLst/>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7"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chemeClr val="bg1">
                    <a:gamma/>
                    <a:shade val="46275"/>
                    <a:invGamma/>
                  </a:schemeClr>
                </a:gs>
                <a:gs pos="100000">
                  <a:schemeClr val="bg1"/>
                </a:gs>
              </a:gsLst>
              <a:lin ang="5400000" scaled="1"/>
            </a:gradFill>
            <a:ln w="9525" cap="flat">
              <a:noFill/>
              <a:prstDash val="solid"/>
              <a:miter lim="800000"/>
              <a:headEnd/>
              <a:tailEnd/>
            </a:ln>
            <a:effectLst/>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grpSp>
      <p:sp>
        <p:nvSpPr>
          <p:cNvPr id="235545" name="Rectangle 25"/>
          <p:cNvSpPr>
            <a:spLocks noGrp="1" noChangeArrowheads="1"/>
          </p:cNvSpPr>
          <p:nvPr>
            <p:ph type="ctrTitle"/>
          </p:nvPr>
        </p:nvSpPr>
        <p:spPr>
          <a:xfrm>
            <a:off x="1564217" y="1371600"/>
            <a:ext cx="10363200" cy="1112838"/>
          </a:xfrm>
        </p:spPr>
        <p:txBody>
          <a:bodyPr/>
          <a:lstStyle>
            <a:lvl1pPr>
              <a:defRPr/>
            </a:lvl1pPr>
          </a:lstStyle>
          <a:p>
            <a:r>
              <a:rPr lang="en-US"/>
              <a:t>Click to edit Master title style</a:t>
            </a:r>
          </a:p>
        </p:txBody>
      </p:sp>
      <p:sp>
        <p:nvSpPr>
          <p:cNvPr id="235546" name="Rectangle 26"/>
          <p:cNvSpPr>
            <a:spLocks noGrp="1" noChangeArrowheads="1"/>
          </p:cNvSpPr>
          <p:nvPr>
            <p:ph type="subTitle" idx="1"/>
          </p:nvPr>
        </p:nvSpPr>
        <p:spPr>
          <a:xfrm>
            <a:off x="1555751" y="3886200"/>
            <a:ext cx="8534400" cy="1752600"/>
          </a:xfrm>
        </p:spPr>
        <p:txBody>
          <a:bodyPr/>
          <a:lstStyle>
            <a:lvl1pPr marL="0" indent="0">
              <a:buFont typeface="Wingdings"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555751" y="6248400"/>
            <a:ext cx="2540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5BAD32B0-42C5-954D-94FA-E05D47A7CCEF}"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n-US"/>
          </a:p>
        </p:txBody>
      </p:sp>
      <p:sp>
        <p:nvSpPr>
          <p:cNvPr id="3" name="Marcador de texto vertical 2"/>
          <p:cNvSpPr>
            <a:spLocks noGrp="1"/>
          </p:cNvSpPr>
          <p:nvPr>
            <p:ph type="body" orient="vert" idx="1"/>
          </p:nvPr>
        </p:nvSpPr>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447C7E77-0AF7-E644-8851-F6FE2DEF1EAA}"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336617" y="457200"/>
            <a:ext cx="2590800" cy="5638800"/>
          </a:xfrm>
        </p:spPr>
        <p:txBody>
          <a:bodyPr vert="eaVert"/>
          <a:lstStyle/>
          <a:p>
            <a:r>
              <a:rPr lang="x-none"/>
              <a:t>Clic para editar título</a:t>
            </a:r>
            <a:endParaRPr lang="en-US"/>
          </a:p>
        </p:txBody>
      </p:sp>
      <p:sp>
        <p:nvSpPr>
          <p:cNvPr id="3" name="Marcador de texto vertical 2"/>
          <p:cNvSpPr>
            <a:spLocks noGrp="1"/>
          </p:cNvSpPr>
          <p:nvPr>
            <p:ph type="body" orient="vert" idx="1"/>
          </p:nvPr>
        </p:nvSpPr>
        <p:spPr>
          <a:xfrm>
            <a:off x="1564217" y="457200"/>
            <a:ext cx="7569200" cy="5638800"/>
          </a:xfrm>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DAC74C62-3616-684C-97B7-D3A15B3C17BF}"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n-US"/>
          </a:p>
        </p:txBody>
      </p:sp>
      <p:sp>
        <p:nvSpPr>
          <p:cNvPr id="3" name="Marcador de contenido 2"/>
          <p:cNvSpPr>
            <a:spLocks noGrp="1"/>
          </p:cNvSpPr>
          <p:nvPr>
            <p:ph idx="1"/>
          </p:nvPr>
        </p:nvSpPr>
        <p:spPr/>
        <p:txBody>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ADC3C876-86CF-354A-8C45-003865CCF822}"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x-none"/>
              <a:t>Clic para editar título</a:t>
            </a:r>
            <a:endParaRPr lang="en-U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a:t>Haga clic para modificar el estilo de texto del patrón</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BC79A7EB-6897-C746-9732-72D9DA437F9F}"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n-US"/>
          </a:p>
        </p:txBody>
      </p:sp>
      <p:sp>
        <p:nvSpPr>
          <p:cNvPr id="3" name="Marcador de contenido 2"/>
          <p:cNvSpPr>
            <a:spLocks noGrp="1"/>
          </p:cNvSpPr>
          <p:nvPr>
            <p:ph sz="half" idx="1"/>
          </p:nvPr>
        </p:nvSpPr>
        <p:spPr>
          <a:xfrm>
            <a:off x="1564217"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4" name="Marcador de contenido 3"/>
          <p:cNvSpPr>
            <a:spLocks noGrp="1"/>
          </p:cNvSpPr>
          <p:nvPr>
            <p:ph sz="half" idx="2"/>
          </p:nvPr>
        </p:nvSpPr>
        <p:spPr>
          <a:xfrm>
            <a:off x="6847417"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B26ABB4E-41D1-8A44-AA21-32FFB1A8F7BB}"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x-none"/>
              <a:t>Clic para editar título</a:t>
            </a:r>
            <a:endParaRPr lang="en-U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7" name="Rectangle 27"/>
          <p:cNvSpPr>
            <a:spLocks noGrp="1" noChangeArrowheads="1"/>
          </p:cNvSpPr>
          <p:nvPr>
            <p:ph type="dt" sz="half" idx="10"/>
          </p:nvPr>
        </p:nvSpPr>
        <p:spPr>
          <a:ln/>
        </p:spPr>
        <p:txBody>
          <a:bodyPr/>
          <a:lstStyle>
            <a:lvl1pPr>
              <a:defRPr/>
            </a:lvl1pPr>
          </a:lstStyle>
          <a:p>
            <a:pPr>
              <a:defRPr/>
            </a:pPr>
            <a:endParaRPr lang="en-US"/>
          </a:p>
        </p:txBody>
      </p:sp>
      <p:sp>
        <p:nvSpPr>
          <p:cNvPr id="8" name="Rectangle 28"/>
          <p:cNvSpPr>
            <a:spLocks noGrp="1" noChangeArrowheads="1"/>
          </p:cNvSpPr>
          <p:nvPr>
            <p:ph type="ftr" sz="quarter" idx="11"/>
          </p:nvPr>
        </p:nvSpPr>
        <p:spPr>
          <a:ln/>
        </p:spPr>
        <p:txBody>
          <a:bodyPr/>
          <a:lstStyle>
            <a:lvl1pPr>
              <a:defRPr/>
            </a:lvl1pPr>
          </a:lstStyle>
          <a:p>
            <a:pPr>
              <a:defRPr/>
            </a:pPr>
            <a:endParaRPr lang="en-US"/>
          </a:p>
        </p:txBody>
      </p:sp>
      <p:sp>
        <p:nvSpPr>
          <p:cNvPr id="9" name="Rectangle 29"/>
          <p:cNvSpPr>
            <a:spLocks noGrp="1" noChangeArrowheads="1"/>
          </p:cNvSpPr>
          <p:nvPr>
            <p:ph type="sldNum" sz="quarter" idx="12"/>
          </p:nvPr>
        </p:nvSpPr>
        <p:spPr>
          <a:ln/>
        </p:spPr>
        <p:txBody>
          <a:bodyPr/>
          <a:lstStyle>
            <a:lvl1pPr>
              <a:defRPr/>
            </a:lvl1pPr>
          </a:lstStyle>
          <a:p>
            <a:pPr>
              <a:defRPr/>
            </a:pPr>
            <a:fld id="{1F67BA4A-A6F8-094F-B3A7-0EE4483777C5}"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n-US"/>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28"/>
          <p:cNvSpPr>
            <a:spLocks noGrp="1" noChangeArrowheads="1"/>
          </p:cNvSpPr>
          <p:nvPr>
            <p:ph type="ftr" sz="quarter" idx="11"/>
          </p:nvPr>
        </p:nvSpPr>
        <p:spPr>
          <a:ln/>
        </p:spPr>
        <p:txBody>
          <a:bodyPr/>
          <a:lstStyle>
            <a:lvl1pPr>
              <a:defRPr/>
            </a:lvl1pPr>
          </a:lstStyle>
          <a:p>
            <a:pPr>
              <a:defRPr/>
            </a:pPr>
            <a:endParaRPr lang="en-US"/>
          </a:p>
        </p:txBody>
      </p:sp>
      <p:sp>
        <p:nvSpPr>
          <p:cNvPr id="5" name="Rectangle 29"/>
          <p:cNvSpPr>
            <a:spLocks noGrp="1" noChangeArrowheads="1"/>
          </p:cNvSpPr>
          <p:nvPr>
            <p:ph type="sldNum" sz="quarter" idx="12"/>
          </p:nvPr>
        </p:nvSpPr>
        <p:spPr>
          <a:ln/>
        </p:spPr>
        <p:txBody>
          <a:bodyPr/>
          <a:lstStyle>
            <a:lvl1pPr>
              <a:defRPr/>
            </a:lvl1pPr>
          </a:lstStyle>
          <a:p>
            <a:pPr>
              <a:defRPr/>
            </a:pPr>
            <a:fld id="{98C18ED4-2870-7F45-8875-3379D0AD30CC}"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p>
        </p:txBody>
      </p:sp>
      <p:sp>
        <p:nvSpPr>
          <p:cNvPr id="3" name="Rectangle 28"/>
          <p:cNvSpPr>
            <a:spLocks noGrp="1" noChangeArrowheads="1"/>
          </p:cNvSpPr>
          <p:nvPr>
            <p:ph type="ftr" sz="quarter" idx="11"/>
          </p:nvPr>
        </p:nvSpPr>
        <p:spPr>
          <a:ln/>
        </p:spPr>
        <p:txBody>
          <a:bodyPr/>
          <a:lstStyle>
            <a:lvl1pPr>
              <a:defRPr/>
            </a:lvl1pPr>
          </a:lstStyle>
          <a:p>
            <a:pPr>
              <a:defRPr/>
            </a:pPr>
            <a:endParaRPr lang="en-US"/>
          </a:p>
        </p:txBody>
      </p:sp>
      <p:sp>
        <p:nvSpPr>
          <p:cNvPr id="4" name="Rectangle 29"/>
          <p:cNvSpPr>
            <a:spLocks noGrp="1" noChangeArrowheads="1"/>
          </p:cNvSpPr>
          <p:nvPr>
            <p:ph type="sldNum" sz="quarter" idx="12"/>
          </p:nvPr>
        </p:nvSpPr>
        <p:spPr>
          <a:ln/>
        </p:spPr>
        <p:txBody>
          <a:bodyPr/>
          <a:lstStyle>
            <a:lvl1pPr>
              <a:defRPr/>
            </a:lvl1pPr>
          </a:lstStyle>
          <a:p>
            <a:pPr>
              <a:defRPr/>
            </a:pPr>
            <a:fld id="{7DA0AD8C-F8BB-EA4E-B9A0-D6BA90381428}"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x-none"/>
              <a:t>Clic para editar título</a:t>
            </a:r>
            <a:endParaRPr lang="en-U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34A81906-6884-BD43-99D8-A455D5640645}"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x-none"/>
              <a:t>Clic para editar título</a:t>
            </a:r>
            <a:endParaRPr lang="en-U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108479D6-A922-3C43-82E0-CEA981C816F9}"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1422400" cy="6858001"/>
            <a:chOff x="0" y="-3"/>
            <a:chExt cx="672" cy="4320"/>
          </a:xfrm>
        </p:grpSpPr>
        <p:grpSp>
          <p:nvGrpSpPr>
            <p:cNvPr id="1032" name="Group 3"/>
            <p:cNvGrpSpPr>
              <a:grpSpLocks/>
            </p:cNvGrpSpPr>
            <p:nvPr/>
          </p:nvGrpSpPr>
          <p:grpSpPr bwMode="auto">
            <a:xfrm rot="16200000" flipH="1">
              <a:off x="-1815" y="1838"/>
              <a:ext cx="4320" cy="638"/>
              <a:chOff x="-2" y="1562"/>
              <a:chExt cx="5762" cy="638"/>
            </a:xfrm>
          </p:grpSpPr>
          <p:sp>
            <p:nvSpPr>
              <p:cNvPr id="234500" name="Freeform 4"/>
              <p:cNvSpPr>
                <a:spLocks/>
              </p:cNvSpPr>
              <p:nvPr/>
            </p:nvSpPr>
            <p:spPr bwMode="ltGray">
              <a:xfrm rot="-5400000">
                <a:off x="2550"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01" name="Freeform 5"/>
              <p:cNvSpPr>
                <a:spLocks/>
              </p:cNvSpPr>
              <p:nvPr/>
            </p:nvSpPr>
            <p:spPr bwMode="ltGray">
              <a:xfrm rot="-5400000">
                <a:off x="1315" y="1670"/>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02" name="Freeform 6"/>
              <p:cNvSpPr>
                <a:spLocks/>
              </p:cNvSpPr>
              <p:nvPr/>
            </p:nvSpPr>
            <p:spPr bwMode="ltGray">
              <a:xfrm rot="-5400000">
                <a:off x="976" y="1669"/>
                <a:ext cx="624" cy="42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03" name="Freeform 7"/>
              <p:cNvSpPr>
                <a:spLocks/>
              </p:cNvSpPr>
              <p:nvPr/>
            </p:nvSpPr>
            <p:spPr bwMode="ltGray">
              <a:xfrm rot="-5400000">
                <a:off x="-63" y="1753"/>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04" name="Freeform 8"/>
              <p:cNvSpPr>
                <a:spLocks/>
              </p:cNvSpPr>
              <p:nvPr/>
            </p:nvSpPr>
            <p:spPr bwMode="ltGray">
              <a:xfrm rot="-5400000">
                <a:off x="656" y="1734"/>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05" name="Freeform 9"/>
              <p:cNvSpPr>
                <a:spLocks/>
              </p:cNvSpPr>
              <p:nvPr/>
            </p:nvSpPr>
            <p:spPr bwMode="ltGray">
              <a:xfrm rot="-5400000">
                <a:off x="438" y="1701"/>
                <a:ext cx="624" cy="363"/>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06" name="Freeform 10"/>
              <p:cNvSpPr>
                <a:spLocks/>
              </p:cNvSpPr>
              <p:nvPr/>
            </p:nvSpPr>
            <p:spPr bwMode="ltGray">
              <a:xfrm rot="-5400000">
                <a:off x="148" y="1727"/>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07" name="Freeform 11"/>
              <p:cNvSpPr>
                <a:spLocks/>
              </p:cNvSpPr>
              <p:nvPr/>
            </p:nvSpPr>
            <p:spPr bwMode="ltGray">
              <a:xfrm rot="-5400000">
                <a:off x="3203" y="1659"/>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08" name="Freeform 12"/>
              <p:cNvSpPr>
                <a:spLocks/>
              </p:cNvSpPr>
              <p:nvPr/>
            </p:nvSpPr>
            <p:spPr bwMode="ltGray">
              <a:xfrm rot="-5400000">
                <a:off x="2870" y="1661"/>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09" name="Freeform 13"/>
              <p:cNvSpPr>
                <a:spLocks/>
              </p:cNvSpPr>
              <p:nvPr/>
            </p:nvSpPr>
            <p:spPr bwMode="ltGray">
              <a:xfrm rot="-5400000">
                <a:off x="1825"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10" name="Freeform 14"/>
              <p:cNvSpPr>
                <a:spLocks/>
              </p:cNvSpPr>
              <p:nvPr/>
            </p:nvSpPr>
            <p:spPr bwMode="ltGray">
              <a:xfrm rot="-5400000">
                <a:off x="2545" y="1726"/>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11" name="Freeform 15"/>
              <p:cNvSpPr>
                <a:spLocks/>
              </p:cNvSpPr>
              <p:nvPr/>
            </p:nvSpPr>
            <p:spPr bwMode="ltGray">
              <a:xfrm rot="-5400000">
                <a:off x="2326"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12" name="Freeform 16"/>
              <p:cNvSpPr>
                <a:spLocks/>
              </p:cNvSpPr>
              <p:nvPr/>
            </p:nvSpPr>
            <p:spPr bwMode="ltGray">
              <a:xfrm rot="-5400000">
                <a:off x="2035"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13" name="Freeform 17"/>
              <p:cNvSpPr>
                <a:spLocks/>
              </p:cNvSpPr>
              <p:nvPr/>
            </p:nvSpPr>
            <p:spPr bwMode="ltGray">
              <a:xfrm rot="-5400000">
                <a:off x="4071" y="1664"/>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14" name="Freeform 18"/>
              <p:cNvSpPr>
                <a:spLocks/>
              </p:cNvSpPr>
              <p:nvPr/>
            </p:nvSpPr>
            <p:spPr bwMode="ltGray">
              <a:xfrm rot="-5400000">
                <a:off x="3725" y="1665"/>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15" name="Freeform 19"/>
              <p:cNvSpPr>
                <a:spLocks/>
              </p:cNvSpPr>
              <p:nvPr/>
            </p:nvSpPr>
            <p:spPr bwMode="ltGray">
              <a:xfrm rot="-5400000">
                <a:off x="4572" y="1744"/>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16" name="Freeform 20"/>
              <p:cNvSpPr>
                <a:spLocks/>
              </p:cNvSpPr>
              <p:nvPr/>
            </p:nvSpPr>
            <p:spPr bwMode="ltGray">
              <a:xfrm>
                <a:off x="5469" y="1559"/>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17" name="Freeform 21"/>
              <p:cNvSpPr>
                <a:spLocks/>
              </p:cNvSpPr>
              <p:nvPr/>
            </p:nvSpPr>
            <p:spPr bwMode="ltGray">
              <a:xfrm rot="-5400000">
                <a:off x="5075" y="1688"/>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18" name="Freeform 22"/>
              <p:cNvSpPr>
                <a:spLocks/>
              </p:cNvSpPr>
              <p:nvPr/>
            </p:nvSpPr>
            <p:spPr bwMode="ltGray">
              <a:xfrm rot="-5400000">
                <a:off x="4788" y="1715"/>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grpSp>
        <p:sp>
          <p:nvSpPr>
            <p:cNvPr id="234519"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chemeClr val="bg1">
                    <a:gamma/>
                    <a:shade val="46275"/>
                    <a:invGamma/>
                  </a:schemeClr>
                </a:gs>
              </a:gsLst>
              <a:lin ang="0" scaled="1"/>
            </a:gradFill>
            <a:ln w="9525" cap="flat">
              <a:noFill/>
              <a:prstDash val="solid"/>
              <a:miter lim="800000"/>
              <a:headEnd type="none" w="med" len="med"/>
              <a:tailEnd type="none" w="med" len="med"/>
            </a:ln>
            <a:effectLst/>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sp>
          <p:nvSpPr>
            <p:cNvPr id="234520" name="Freeform 24"/>
            <p:cNvSpPr>
              <a:spLocks/>
            </p:cNvSpPr>
            <p:nvPr/>
          </p:nvSpPr>
          <p:spPr bwMode="ltGray">
            <a:xfrm rot="16200000" flipH="1">
              <a:off x="-1582"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chemeClr val="bg1">
                    <a:gamma/>
                    <a:shade val="46275"/>
                    <a:invGamma/>
                  </a:schemeClr>
                </a:gs>
                <a:gs pos="100000">
                  <a:schemeClr val="bg1"/>
                </a:gs>
              </a:gsLst>
              <a:lin ang="0" scaled="1"/>
            </a:gradFill>
            <a:ln w="9525" cap="flat">
              <a:noFill/>
              <a:prstDash val="solid"/>
              <a:miter lim="800000"/>
              <a:headEnd type="none" w="med" len="med"/>
              <a:tailEnd type="none" w="med" len="med"/>
            </a:ln>
            <a:effectLst/>
          </p:spPr>
          <p:txBody>
            <a:bodyPr wrap="none" anchor="ctr">
              <a:prstTxWarp prst="textNoShape">
                <a:avLst/>
              </a:prstTxWarp>
            </a:bodyPr>
            <a:lstStyle/>
            <a:p>
              <a:pPr eaLnBrk="0" hangingPunct="0">
                <a:defRPr/>
              </a:pPr>
              <a:endParaRPr lang="en-US" sz="2400">
                <a:latin typeface="Times New Roman" pitchFamily="-109" charset="0"/>
                <a:ea typeface="+mn-ea"/>
                <a:cs typeface="+mn-cs"/>
              </a:endParaRPr>
            </a:p>
          </p:txBody>
        </p:sp>
      </p:grpSp>
      <p:sp>
        <p:nvSpPr>
          <p:cNvPr id="1027" name="Rectangle 25"/>
          <p:cNvSpPr>
            <a:spLocks noGrp="1" noChangeArrowheads="1"/>
          </p:cNvSpPr>
          <p:nvPr>
            <p:ph type="title"/>
          </p:nvPr>
        </p:nvSpPr>
        <p:spPr bwMode="auto">
          <a:xfrm>
            <a:off x="1564217" y="4572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26"/>
          <p:cNvSpPr>
            <a:spLocks noGrp="1" noChangeArrowheads="1"/>
          </p:cNvSpPr>
          <p:nvPr>
            <p:ph type="body" idx="1"/>
          </p:nvPr>
        </p:nvSpPr>
        <p:spPr bwMode="auto">
          <a:xfrm>
            <a:off x="1564217"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4523" name="Rectangle 27"/>
          <p:cNvSpPr>
            <a:spLocks noGrp="1" noChangeArrowheads="1"/>
          </p:cNvSpPr>
          <p:nvPr>
            <p:ph type="dt" sz="half" idx="2"/>
          </p:nvPr>
        </p:nvSpPr>
        <p:spPr bwMode="auto">
          <a:xfrm>
            <a:off x="1564217" y="6265863"/>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400">
                <a:latin typeface="Arial" pitchFamily="-109" charset="0"/>
                <a:ea typeface="+mn-ea"/>
                <a:cs typeface="+mn-cs"/>
              </a:defRPr>
            </a:lvl1pPr>
          </a:lstStyle>
          <a:p>
            <a:pPr>
              <a:defRPr/>
            </a:pPr>
            <a:endParaRPr lang="en-US"/>
          </a:p>
        </p:txBody>
      </p:sp>
      <p:sp>
        <p:nvSpPr>
          <p:cNvPr id="234524" name="Rectangle 28"/>
          <p:cNvSpPr>
            <a:spLocks noGrp="1" noChangeArrowheads="1"/>
          </p:cNvSpPr>
          <p:nvPr>
            <p:ph type="ftr" sz="quarter" idx="3"/>
          </p:nvPr>
        </p:nvSpPr>
        <p:spPr bwMode="auto">
          <a:xfrm>
            <a:off x="4775200"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sz="1400">
                <a:latin typeface="Arial" pitchFamily="-109" charset="0"/>
                <a:ea typeface="+mn-ea"/>
                <a:cs typeface="+mn-cs"/>
              </a:defRPr>
            </a:lvl1pPr>
          </a:lstStyle>
          <a:p>
            <a:pPr>
              <a:defRPr/>
            </a:pPr>
            <a:endParaRPr lang="en-US"/>
          </a:p>
        </p:txBody>
      </p:sp>
      <p:sp>
        <p:nvSpPr>
          <p:cNvPr id="234525" name="Rectangle 29"/>
          <p:cNvSpPr>
            <a:spLocks noGrp="1" noChangeArrowheads="1"/>
          </p:cNvSpPr>
          <p:nvPr>
            <p:ph type="sldNum" sz="quarter" idx="4"/>
          </p:nvPr>
        </p:nvSpPr>
        <p:spPr bwMode="auto">
          <a:xfrm>
            <a:off x="93472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a:latin typeface="Arial" pitchFamily="-109" charset="0"/>
                <a:ea typeface="+mn-ea"/>
                <a:cs typeface="+mn-cs"/>
              </a:defRPr>
            </a:lvl1pPr>
          </a:lstStyle>
          <a:p>
            <a:pPr>
              <a:defRPr/>
            </a:pPr>
            <a:fld id="{9F588B36-3BA9-F749-A0CA-7A1CC0C41FE9}"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4400">
          <a:solidFill>
            <a:schemeClr val="tx2"/>
          </a:solidFill>
          <a:latin typeface="+mj-lt"/>
          <a:ea typeface="ＭＳ Ｐゴシック" pitchFamily="-109" charset="-128"/>
          <a:cs typeface="ＭＳ Ｐゴシック" pitchFamily="-109" charset="-128"/>
        </a:defRPr>
      </a:lvl1pPr>
      <a:lvl2pPr algn="l" rtl="0" eaLnBrk="0" fontAlgn="base" hangingPunct="0">
        <a:spcBef>
          <a:spcPct val="0"/>
        </a:spcBef>
        <a:spcAft>
          <a:spcPct val="0"/>
        </a:spcAft>
        <a:defRPr sz="4400">
          <a:solidFill>
            <a:schemeClr val="tx2"/>
          </a:solidFill>
          <a:latin typeface="Times New Roman" charset="0"/>
          <a:ea typeface="ＭＳ Ｐゴシック" pitchFamily="-109" charset="-128"/>
          <a:cs typeface="ＭＳ Ｐゴシック" pitchFamily="-109" charset="-128"/>
        </a:defRPr>
      </a:lvl2pPr>
      <a:lvl3pPr algn="l" rtl="0" eaLnBrk="0" fontAlgn="base" hangingPunct="0">
        <a:spcBef>
          <a:spcPct val="0"/>
        </a:spcBef>
        <a:spcAft>
          <a:spcPct val="0"/>
        </a:spcAft>
        <a:defRPr sz="4400">
          <a:solidFill>
            <a:schemeClr val="tx2"/>
          </a:solidFill>
          <a:latin typeface="Times New Roman" charset="0"/>
          <a:ea typeface="ＭＳ Ｐゴシック" pitchFamily="-109" charset="-128"/>
          <a:cs typeface="ＭＳ Ｐゴシック" pitchFamily="-109" charset="-128"/>
        </a:defRPr>
      </a:lvl3pPr>
      <a:lvl4pPr algn="l" rtl="0" eaLnBrk="0" fontAlgn="base" hangingPunct="0">
        <a:spcBef>
          <a:spcPct val="0"/>
        </a:spcBef>
        <a:spcAft>
          <a:spcPct val="0"/>
        </a:spcAft>
        <a:defRPr sz="4400">
          <a:solidFill>
            <a:schemeClr val="tx2"/>
          </a:solidFill>
          <a:latin typeface="Times New Roman" charset="0"/>
          <a:ea typeface="ＭＳ Ｐゴシック" pitchFamily="-109" charset="-128"/>
          <a:cs typeface="ＭＳ Ｐゴシック" pitchFamily="-109" charset="-128"/>
        </a:defRPr>
      </a:lvl4pPr>
      <a:lvl5pPr algn="l" rtl="0" eaLnBrk="0" fontAlgn="base" hangingPunct="0">
        <a:spcBef>
          <a:spcPct val="0"/>
        </a:spcBef>
        <a:spcAft>
          <a:spcPct val="0"/>
        </a:spcAft>
        <a:defRPr sz="4400">
          <a:solidFill>
            <a:schemeClr val="tx2"/>
          </a:solidFill>
          <a:latin typeface="Times New Roman" charset="0"/>
          <a:ea typeface="ＭＳ Ｐゴシック" pitchFamily="-109" charset="-128"/>
          <a:cs typeface="ＭＳ Ｐゴシック" pitchFamily="-109" charset="-128"/>
        </a:defRPr>
      </a:lvl5pPr>
      <a:lvl6pPr marL="457200" algn="l" rtl="0" fontAlgn="base">
        <a:spcBef>
          <a:spcPct val="0"/>
        </a:spcBef>
        <a:spcAft>
          <a:spcPct val="0"/>
        </a:spcAft>
        <a:defRPr sz="4400">
          <a:solidFill>
            <a:schemeClr val="tx2"/>
          </a:solidFill>
          <a:latin typeface="Times New Roman" charset="0"/>
        </a:defRPr>
      </a:lvl6pPr>
      <a:lvl7pPr marL="914400" algn="l" rtl="0" fontAlgn="base">
        <a:spcBef>
          <a:spcPct val="0"/>
        </a:spcBef>
        <a:spcAft>
          <a:spcPct val="0"/>
        </a:spcAft>
        <a:defRPr sz="4400">
          <a:solidFill>
            <a:schemeClr val="tx2"/>
          </a:solidFill>
          <a:latin typeface="Times New Roman" charset="0"/>
        </a:defRPr>
      </a:lvl7pPr>
      <a:lvl8pPr marL="1371600" algn="l" rtl="0" fontAlgn="base">
        <a:spcBef>
          <a:spcPct val="0"/>
        </a:spcBef>
        <a:spcAft>
          <a:spcPct val="0"/>
        </a:spcAft>
        <a:defRPr sz="4400">
          <a:solidFill>
            <a:schemeClr val="tx2"/>
          </a:solidFill>
          <a:latin typeface="Times New Roman" charset="0"/>
        </a:defRPr>
      </a:lvl8pPr>
      <a:lvl9pPr marL="1828800" algn="l"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accent1"/>
        </a:buClr>
        <a:buSzPct val="80000"/>
        <a:buFont typeface="Wingdings" charset="2"/>
        <a:buChar char="n"/>
        <a:defRPr sz="3200">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4.wmf"/><Relationship Id="rId5" Type="http://schemas.openxmlformats.org/officeDocument/2006/relationships/oleObject" Target="../embeddings/oleObject29.bin"/><Relationship Id="rId4" Type="http://schemas.openxmlformats.org/officeDocument/2006/relationships/image" Target="../media/image33.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5.wmf"/></Relationships>
</file>

<file path=ppt/slides/_rels/slide55.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37.wmf"/><Relationship Id="rId5" Type="http://schemas.openxmlformats.org/officeDocument/2006/relationships/oleObject" Target="../embeddings/oleObject33.bin"/><Relationship Id="rId4" Type="http://schemas.openxmlformats.org/officeDocument/2006/relationships/image" Target="../media/image3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2.tif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5.tif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7.tiff"/><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p:cNvSpPr>
            <a:spLocks noChangeArrowheads="1"/>
          </p:cNvSpPr>
          <p:nvPr/>
        </p:nvSpPr>
        <p:spPr bwMode="auto">
          <a:xfrm>
            <a:off x="1987550" y="6350000"/>
            <a:ext cx="8154988" cy="350838"/>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s-ES_tradnl"/>
          </a:p>
        </p:txBody>
      </p:sp>
      <p:sp>
        <p:nvSpPr>
          <p:cNvPr id="17411" name="Rectangle 1028"/>
          <p:cNvSpPr>
            <a:spLocks noGrp="1" noChangeArrowheads="1"/>
          </p:cNvSpPr>
          <p:nvPr>
            <p:ph type="ctrTitle"/>
          </p:nvPr>
        </p:nvSpPr>
        <p:spPr/>
        <p:txBody>
          <a:bodyPr/>
          <a:lstStyle/>
          <a:p>
            <a:r>
              <a:rPr lang="pt-BR"/>
              <a:t>Tópicos Especiais em Aprendizagem</a:t>
            </a:r>
            <a:br>
              <a:rPr lang="pt-BR"/>
            </a:br>
            <a:endParaRPr lang="pt-BR"/>
          </a:p>
        </p:txBody>
      </p:sp>
      <p:sp>
        <p:nvSpPr>
          <p:cNvPr id="17412" name="Rectangle 1029"/>
          <p:cNvSpPr>
            <a:spLocks noGrp="1" noChangeArrowheads="1"/>
          </p:cNvSpPr>
          <p:nvPr>
            <p:ph type="subTitle" idx="1"/>
          </p:nvPr>
        </p:nvSpPr>
        <p:spPr/>
        <p:txBody>
          <a:bodyPr/>
          <a:lstStyle/>
          <a:p>
            <a:r>
              <a:rPr lang="pt-BR" dirty="0"/>
              <a:t>Reinaldo Bianchi</a:t>
            </a:r>
          </a:p>
          <a:p>
            <a:r>
              <a:rPr lang="pt-BR" dirty="0"/>
              <a:t>Centro Universitário FEI</a:t>
            </a:r>
          </a:p>
          <a:p>
            <a:r>
              <a:rPr lang="pt-BR" dirty="0"/>
              <a:t>2020.3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Aprendizado Probabilístico</a:t>
            </a:r>
            <a:endParaRPr lang="en-US" dirty="0"/>
          </a:p>
        </p:txBody>
      </p:sp>
      <p:sp>
        <p:nvSpPr>
          <p:cNvPr id="3" name="Content Placeholder 2"/>
          <p:cNvSpPr>
            <a:spLocks noGrp="1"/>
          </p:cNvSpPr>
          <p:nvPr>
            <p:ph idx="1"/>
          </p:nvPr>
        </p:nvSpPr>
        <p:spPr/>
        <p:txBody>
          <a:bodyPr/>
          <a:lstStyle/>
          <a:p>
            <a:r>
              <a:rPr lang="en-US" dirty="0"/>
              <a:t>O </a:t>
            </a:r>
            <a:r>
              <a:rPr lang="en-US" dirty="0" err="1"/>
              <a:t>Aprendizado</a:t>
            </a:r>
            <a:r>
              <a:rPr lang="en-US" dirty="0"/>
              <a:t> </a:t>
            </a:r>
            <a:r>
              <a:rPr lang="en-US" dirty="0" err="1"/>
              <a:t>Probabilístico</a:t>
            </a:r>
            <a:r>
              <a:rPr lang="en-US" dirty="0"/>
              <a:t> se </a:t>
            </a:r>
            <a:r>
              <a:rPr lang="en-US" dirty="0" err="1"/>
              <a:t>baseia</a:t>
            </a:r>
            <a:r>
              <a:rPr lang="en-US" dirty="0"/>
              <a:t> </a:t>
            </a:r>
            <a:r>
              <a:rPr lang="en-US" dirty="0" err="1"/>
              <a:t>principalmente</a:t>
            </a:r>
            <a:r>
              <a:rPr lang="en-US" dirty="0"/>
              <a:t> </a:t>
            </a:r>
            <a:r>
              <a:rPr lang="en-US" dirty="0" err="1"/>
              <a:t>nos</a:t>
            </a:r>
            <a:r>
              <a:rPr lang="en-US" dirty="0"/>
              <a:t> </a:t>
            </a:r>
            <a:r>
              <a:rPr lang="en-US" dirty="0" err="1"/>
              <a:t>teoremas</a:t>
            </a:r>
            <a:r>
              <a:rPr lang="en-US" dirty="0"/>
              <a:t> de Bayes.</a:t>
            </a:r>
          </a:p>
          <a:p>
            <a:r>
              <a:rPr lang="en-US" dirty="0" err="1"/>
              <a:t>Métodos</a:t>
            </a:r>
            <a:r>
              <a:rPr lang="en-US" dirty="0"/>
              <a:t> </a:t>
            </a:r>
            <a:r>
              <a:rPr lang="en-US" dirty="0" err="1"/>
              <a:t>mais</a:t>
            </a:r>
            <a:r>
              <a:rPr lang="en-US" dirty="0"/>
              <a:t> </a:t>
            </a:r>
            <a:r>
              <a:rPr lang="en-US" dirty="0" err="1"/>
              <a:t>conhecidos</a:t>
            </a:r>
            <a:r>
              <a:rPr lang="en-US" dirty="0"/>
              <a:t>:</a:t>
            </a:r>
          </a:p>
          <a:p>
            <a:pPr lvl="1"/>
            <a:r>
              <a:rPr lang="en-US" dirty="0" err="1"/>
              <a:t>Vizinhos</a:t>
            </a:r>
            <a:r>
              <a:rPr lang="en-US" dirty="0"/>
              <a:t> </a:t>
            </a:r>
            <a:r>
              <a:rPr lang="en-US" dirty="0" err="1"/>
              <a:t>mais</a:t>
            </a:r>
            <a:r>
              <a:rPr lang="en-US" dirty="0"/>
              <a:t> </a:t>
            </a:r>
            <a:r>
              <a:rPr lang="en-US" dirty="0" err="1"/>
              <a:t>próximos</a:t>
            </a:r>
            <a:r>
              <a:rPr lang="en-US" dirty="0"/>
              <a:t> (k-NN)</a:t>
            </a:r>
          </a:p>
          <a:p>
            <a:pPr lvl="1"/>
            <a:r>
              <a:rPr lang="en-US" dirty="0"/>
              <a:t>Naïve Bayes</a:t>
            </a:r>
          </a:p>
          <a:p>
            <a:pPr lvl="1"/>
            <a:r>
              <a:rPr lang="en-US" dirty="0" err="1"/>
              <a:t>Regressão</a:t>
            </a:r>
            <a:r>
              <a:rPr lang="en-US" dirty="0"/>
              <a:t> </a:t>
            </a:r>
            <a:r>
              <a:rPr lang="en-US" dirty="0" err="1"/>
              <a:t>Logística</a:t>
            </a:r>
            <a:r>
              <a:rPr lang="en-US" dirty="0"/>
              <a:t> </a:t>
            </a:r>
          </a:p>
          <a:p>
            <a:pPr lvl="1"/>
            <a:r>
              <a:rPr lang="en-US" dirty="0"/>
              <a:t>Expectation-Maximization</a:t>
            </a:r>
          </a:p>
          <a:p>
            <a:pPr lvl="1"/>
            <a:r>
              <a:rPr lang="en-US" dirty="0"/>
              <a:t>e outros…</a:t>
            </a:r>
          </a:p>
          <a:p>
            <a:pPr lvl="1"/>
            <a:endParaRPr lang="en-US" dirty="0"/>
          </a:p>
          <a:p>
            <a:endParaRPr lang="en-US" dirty="0"/>
          </a:p>
        </p:txBody>
      </p:sp>
    </p:spTree>
    <p:extLst>
      <p:ext uri="{BB962C8B-B14F-4D97-AF65-F5344CB8AC3E}">
        <p14:creationId xmlns:p14="http://schemas.microsoft.com/office/powerpoint/2010/main" val="316958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Bayesian Classification: Why?</a:t>
            </a:r>
          </a:p>
        </p:txBody>
      </p:sp>
      <p:sp>
        <p:nvSpPr>
          <p:cNvPr id="15363" name="Rectangle 3"/>
          <p:cNvSpPr>
            <a:spLocks noGrp="1" noChangeArrowheads="1"/>
          </p:cNvSpPr>
          <p:nvPr>
            <p:ph idx="1"/>
          </p:nvPr>
        </p:nvSpPr>
        <p:spPr/>
        <p:txBody>
          <a:bodyPr/>
          <a:lstStyle/>
          <a:p>
            <a:r>
              <a:rPr lang="en-US" dirty="0"/>
              <a:t>Probabilistic learning:  </a:t>
            </a:r>
          </a:p>
          <a:p>
            <a:pPr lvl="1"/>
            <a:r>
              <a:rPr lang="en-US" dirty="0"/>
              <a:t>Calculate explicit probabilities for hypothesis, among the most practical approaches to certain types of learning problems</a:t>
            </a:r>
          </a:p>
          <a:p>
            <a:r>
              <a:rPr lang="en-US" dirty="0"/>
              <a:t>Incremental: </a:t>
            </a:r>
          </a:p>
          <a:p>
            <a:pPr lvl="1"/>
            <a:r>
              <a:rPr lang="en-US" dirty="0"/>
              <a:t>Each training example can incrementally increase/decrease the probability that a hypothesis is correct.  Prior knowledge can be combined with observed data.</a:t>
            </a:r>
          </a:p>
        </p:txBody>
      </p:sp>
    </p:spTree>
    <p:extLst>
      <p:ext uri="{BB962C8B-B14F-4D97-AF65-F5344CB8AC3E}">
        <p14:creationId xmlns:p14="http://schemas.microsoft.com/office/powerpoint/2010/main" val="1388444657"/>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Bayesian Classification: Why?</a:t>
            </a:r>
          </a:p>
        </p:txBody>
      </p:sp>
      <p:sp>
        <p:nvSpPr>
          <p:cNvPr id="15363" name="Rectangle 3"/>
          <p:cNvSpPr>
            <a:spLocks noGrp="1" noChangeArrowheads="1"/>
          </p:cNvSpPr>
          <p:nvPr>
            <p:ph idx="1"/>
          </p:nvPr>
        </p:nvSpPr>
        <p:spPr/>
        <p:txBody>
          <a:bodyPr/>
          <a:lstStyle/>
          <a:p>
            <a:r>
              <a:rPr lang="en-US" dirty="0"/>
              <a:t>Probabilistic prediction:  </a:t>
            </a:r>
          </a:p>
          <a:p>
            <a:pPr lvl="1"/>
            <a:r>
              <a:rPr lang="en-US" dirty="0"/>
              <a:t>Predict multiple hypotheses, weighted by their probabilities</a:t>
            </a:r>
          </a:p>
          <a:p>
            <a:r>
              <a:rPr lang="en-US" dirty="0"/>
              <a:t>Standard: </a:t>
            </a:r>
          </a:p>
          <a:p>
            <a:pPr lvl="1"/>
            <a:r>
              <a:rPr lang="en-US" dirty="0"/>
              <a:t>Even when Bayesian methods are computationally intractable, they can provide a standard of optimal decision making against which other methods can be measured</a:t>
            </a:r>
          </a:p>
        </p:txBody>
      </p:sp>
    </p:spTree>
    <p:extLst>
      <p:ext uri="{BB962C8B-B14F-4D97-AF65-F5344CB8AC3E}">
        <p14:creationId xmlns:p14="http://schemas.microsoft.com/office/powerpoint/2010/main" val="1657126862"/>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Fundamentos teóricos do AP:</a:t>
            </a:r>
            <a:br>
              <a:rPr lang="en-US"/>
            </a:br>
            <a:r>
              <a:rPr lang="en-US"/>
              <a:t>Bayes</a:t>
            </a:r>
            <a:endParaRPr lang="en-US" dirty="0"/>
          </a:p>
        </p:txBody>
      </p:sp>
      <p:sp>
        <p:nvSpPr>
          <p:cNvPr id="3" name="Subtitle 2"/>
          <p:cNvSpPr>
            <a:spLocks noGrp="1"/>
          </p:cNvSpPr>
          <p:nvPr>
            <p:ph type="subTitle" idx="1"/>
          </p:nvPr>
        </p:nvSpPr>
        <p:spPr/>
        <p:txBody>
          <a:bodyPr/>
          <a:lstStyle/>
          <a:p>
            <a:r>
              <a:rPr lang="en-US"/>
              <a:t>Baseado no Livro </a:t>
            </a:r>
          </a:p>
          <a:p>
            <a:r>
              <a:rPr lang="en-US"/>
              <a:t>Machine Learning, Tom Mitchell</a:t>
            </a:r>
            <a:endParaRPr lang="en-US" dirty="0"/>
          </a:p>
        </p:txBody>
      </p:sp>
    </p:spTree>
    <p:extLst>
      <p:ext uri="{BB962C8B-B14F-4D97-AF65-F5344CB8AC3E}">
        <p14:creationId xmlns:p14="http://schemas.microsoft.com/office/powerpoint/2010/main" val="161003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1752600" y="457200"/>
            <a:ext cx="86868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b"/>
          <a:lstStyle/>
          <a:p>
            <a:endParaRPr kumimoji="1" lang="pt-BR" sz="3200" dirty="0">
              <a:solidFill>
                <a:schemeClr val="tx2"/>
              </a:solidFill>
              <a:effectLst>
                <a:outerShdw blurRad="38100" dist="38100" dir="2700000" algn="tl">
                  <a:srgbClr val="000000"/>
                </a:outerShdw>
              </a:effectLst>
              <a:latin typeface="Comic Sans MS" charset="0"/>
            </a:endParaRPr>
          </a:p>
        </p:txBody>
      </p:sp>
      <p:sp>
        <p:nvSpPr>
          <p:cNvPr id="87043" name="Rectangle 3"/>
          <p:cNvSpPr>
            <a:spLocks noChangeArrowheads="1"/>
          </p:cNvSpPr>
          <p:nvPr/>
        </p:nvSpPr>
        <p:spPr bwMode="auto">
          <a:xfrm>
            <a:off x="1752600" y="1719263"/>
            <a:ext cx="8686800"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5000"/>
            </a:pPr>
            <a:endParaRPr kumimoji="1" lang="pt-BR" dirty="0">
              <a:latin typeface="Comic Sans MS" charset="0"/>
            </a:endParaRPr>
          </a:p>
        </p:txBody>
      </p:sp>
      <p:sp>
        <p:nvSpPr>
          <p:cNvPr id="2" name="Title 1"/>
          <p:cNvSpPr>
            <a:spLocks noGrp="1"/>
          </p:cNvSpPr>
          <p:nvPr>
            <p:ph type="title"/>
          </p:nvPr>
        </p:nvSpPr>
        <p:spPr/>
        <p:txBody>
          <a:bodyPr/>
          <a:lstStyle/>
          <a:p>
            <a:r>
              <a:rPr lang="pt-BR"/>
              <a:t>Métodos Bayesianos</a:t>
            </a:r>
            <a:endParaRPr lang="en-US" dirty="0"/>
          </a:p>
        </p:txBody>
      </p:sp>
      <p:sp>
        <p:nvSpPr>
          <p:cNvPr id="3" name="Content Placeholder 2"/>
          <p:cNvSpPr>
            <a:spLocks noGrp="1"/>
          </p:cNvSpPr>
          <p:nvPr>
            <p:ph idx="1"/>
          </p:nvPr>
        </p:nvSpPr>
        <p:spPr/>
        <p:txBody>
          <a:bodyPr/>
          <a:lstStyle/>
          <a:p>
            <a:r>
              <a:rPr lang="pt-BR"/>
              <a:t>Fornece algoritmos práticos de aprendizagem:</a:t>
            </a:r>
          </a:p>
          <a:p>
            <a:pPr lvl="1"/>
            <a:r>
              <a:rPr lang="pt-BR"/>
              <a:t>Aprendizagem Bayesiana ingênua.</a:t>
            </a:r>
          </a:p>
          <a:p>
            <a:pPr lvl="1"/>
            <a:r>
              <a:rPr lang="pt-BR"/>
              <a:t>Aprendizagem de Redes Bayesianas.</a:t>
            </a:r>
          </a:p>
          <a:p>
            <a:pPr lvl="1"/>
            <a:r>
              <a:rPr lang="pt-BR"/>
              <a:t>Combina conhecimento a priori. (probabilidade a priori ou incondicional) com dados de observação.</a:t>
            </a:r>
          </a:p>
          <a:p>
            <a:pPr lvl="1"/>
            <a:r>
              <a:rPr lang="pt-BR"/>
              <a:t>Requer conhecimento das probabilidades à priori</a:t>
            </a:r>
          </a:p>
          <a:p>
            <a:endParaRPr lang="en-US" dirty="0"/>
          </a:p>
        </p:txBody>
      </p:sp>
    </p:spTree>
    <p:extLst>
      <p:ext uri="{BB962C8B-B14F-4D97-AF65-F5344CB8AC3E}">
        <p14:creationId xmlns:p14="http://schemas.microsoft.com/office/powerpoint/2010/main" val="3657416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Probability Basics	</a:t>
            </a:r>
          </a:p>
        </p:txBody>
      </p:sp>
      <p:sp>
        <p:nvSpPr>
          <p:cNvPr id="19" name="Rectangle 4"/>
          <p:cNvSpPr>
            <a:spLocks noGrp="1" noChangeArrowheads="1"/>
          </p:cNvSpPr>
          <p:nvPr>
            <p:ph idx="1"/>
          </p:nvPr>
        </p:nvSpPr>
        <p:spPr/>
        <p:txBody>
          <a:bodyPr/>
          <a:lstStyle/>
          <a:p>
            <a:r>
              <a:rPr lang="en-US"/>
              <a:t>Prior, conditional and joint probability for random variables</a:t>
            </a:r>
          </a:p>
          <a:p>
            <a:pPr lvl="1"/>
            <a:r>
              <a:rPr lang="en-US"/>
              <a:t>Prior probability: </a:t>
            </a:r>
          </a:p>
          <a:p>
            <a:pPr lvl="1"/>
            <a:r>
              <a:rPr lang="en-US"/>
              <a:t>Conditional probability: </a:t>
            </a:r>
          </a:p>
          <a:p>
            <a:pPr lvl="1"/>
            <a:r>
              <a:rPr lang="en-US"/>
              <a:t>Joint probability: </a:t>
            </a:r>
          </a:p>
          <a:p>
            <a:pPr lvl="1"/>
            <a:r>
              <a:rPr lang="en-US"/>
              <a:t>Relationship:</a:t>
            </a:r>
          </a:p>
          <a:p>
            <a:pPr lvl="1"/>
            <a:endParaRPr lang="en-US"/>
          </a:p>
          <a:p>
            <a:pPr lvl="1"/>
            <a:r>
              <a:rPr lang="en-US"/>
              <a:t>Independence: </a:t>
            </a:r>
            <a:endParaRPr lang="en-US" dirty="0"/>
          </a:p>
        </p:txBody>
      </p:sp>
      <p:graphicFrame>
        <p:nvGraphicFramePr>
          <p:cNvPr id="5126" name="Object 6"/>
          <p:cNvGraphicFramePr>
            <a:graphicFrameLocks noChangeAspect="1"/>
          </p:cNvGraphicFramePr>
          <p:nvPr/>
        </p:nvGraphicFramePr>
        <p:xfrm>
          <a:off x="7244837" y="3638647"/>
          <a:ext cx="2682875" cy="446087"/>
        </p:xfrm>
        <a:graphic>
          <a:graphicData uri="http://schemas.openxmlformats.org/presentationml/2006/ole">
            <mc:AlternateContent xmlns:mc="http://schemas.openxmlformats.org/markup-compatibility/2006">
              <mc:Choice xmlns:v="urn:schemas-microsoft-com:vml" Requires="v">
                <p:oleObj spid="_x0000_s4293" name="Equação" r:id="rId3" imgW="1384200" imgH="215640" progId="Equation.3">
                  <p:embed/>
                </p:oleObj>
              </mc:Choice>
              <mc:Fallback>
                <p:oleObj name="Equação" r:id="rId3" imgW="1384200" imgH="215640" progId="Equation.3">
                  <p:embed/>
                  <p:pic>
                    <p:nvPicPr>
                      <p:cNvPr id="5126" name="Object 6"/>
                      <p:cNvPicPr>
                        <a:picLocks noChangeAspect="1" noChangeArrowheads="1"/>
                      </p:cNvPicPr>
                      <p:nvPr/>
                    </p:nvPicPr>
                    <p:blipFill>
                      <a:blip r:embed="rId4"/>
                      <a:srcRect/>
                      <a:stretch>
                        <a:fillRect/>
                      </a:stretch>
                    </p:blipFill>
                    <p:spPr bwMode="auto">
                      <a:xfrm>
                        <a:off x="7244837" y="3638647"/>
                        <a:ext cx="2682875" cy="446087"/>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chemeClr val="accent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128" name="Object 9"/>
          <p:cNvGraphicFramePr>
            <a:graphicFrameLocks noChangeAspect="1"/>
          </p:cNvGraphicFramePr>
          <p:nvPr/>
        </p:nvGraphicFramePr>
        <p:xfrm>
          <a:off x="6334126" y="3157539"/>
          <a:ext cx="963613" cy="441325"/>
        </p:xfrm>
        <a:graphic>
          <a:graphicData uri="http://schemas.openxmlformats.org/presentationml/2006/ole">
            <mc:AlternateContent xmlns:mc="http://schemas.openxmlformats.org/markup-compatibility/2006">
              <mc:Choice xmlns:v="urn:schemas-microsoft-com:vml" Requires="v">
                <p:oleObj spid="_x0000_s4294" name="Equação" r:id="rId5" imgW="469800" imgH="203040" progId="Equation.3">
                  <p:embed/>
                </p:oleObj>
              </mc:Choice>
              <mc:Fallback>
                <p:oleObj name="Equação" r:id="rId5" imgW="469800" imgH="203040" progId="Equation.3">
                  <p:embed/>
                  <p:pic>
                    <p:nvPicPr>
                      <p:cNvPr id="5128" name="Object 9"/>
                      <p:cNvPicPr>
                        <a:picLocks noChangeAspect="1" noChangeArrowheads="1"/>
                      </p:cNvPicPr>
                      <p:nvPr/>
                    </p:nvPicPr>
                    <p:blipFill>
                      <a:blip r:embed="rId6"/>
                      <a:srcRect/>
                      <a:stretch>
                        <a:fillRect/>
                      </a:stretch>
                    </p:blipFill>
                    <p:spPr bwMode="auto">
                      <a:xfrm>
                        <a:off x="6334126" y="3157539"/>
                        <a:ext cx="963613" cy="441325"/>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chemeClr val="accent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129" name="Object 10"/>
          <p:cNvGraphicFramePr>
            <a:graphicFrameLocks noChangeAspect="1"/>
          </p:cNvGraphicFramePr>
          <p:nvPr/>
        </p:nvGraphicFramePr>
        <p:xfrm>
          <a:off x="6204387" y="4165505"/>
          <a:ext cx="3841750" cy="444500"/>
        </p:xfrm>
        <a:graphic>
          <a:graphicData uri="http://schemas.openxmlformats.org/presentationml/2006/ole">
            <mc:AlternateContent xmlns:mc="http://schemas.openxmlformats.org/markup-compatibility/2006">
              <mc:Choice xmlns:v="urn:schemas-microsoft-com:vml" Requires="v">
                <p:oleObj spid="_x0000_s4295" name="Equação" r:id="rId7" imgW="1981080" imgH="215640" progId="Equation.3">
                  <p:embed/>
                </p:oleObj>
              </mc:Choice>
              <mc:Fallback>
                <p:oleObj name="Equação" r:id="rId7" imgW="1981080" imgH="215640" progId="Equation.3">
                  <p:embed/>
                  <p:pic>
                    <p:nvPicPr>
                      <p:cNvPr id="5129" name="Object 10"/>
                      <p:cNvPicPr>
                        <a:picLocks noChangeAspect="1" noChangeArrowheads="1"/>
                      </p:cNvPicPr>
                      <p:nvPr/>
                    </p:nvPicPr>
                    <p:blipFill>
                      <a:blip r:embed="rId8"/>
                      <a:srcRect/>
                      <a:stretch>
                        <a:fillRect/>
                      </a:stretch>
                    </p:blipFill>
                    <p:spPr bwMode="auto">
                      <a:xfrm>
                        <a:off x="6204387" y="4165505"/>
                        <a:ext cx="3841750" cy="444500"/>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chemeClr val="accent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130" name="Object 11"/>
          <p:cNvGraphicFramePr>
            <a:graphicFrameLocks noChangeAspect="1"/>
          </p:cNvGraphicFramePr>
          <p:nvPr/>
        </p:nvGraphicFramePr>
        <p:xfrm>
          <a:off x="4351338" y="5124450"/>
          <a:ext cx="5892800" cy="446088"/>
        </p:xfrm>
        <a:graphic>
          <a:graphicData uri="http://schemas.openxmlformats.org/presentationml/2006/ole">
            <mc:AlternateContent xmlns:mc="http://schemas.openxmlformats.org/markup-compatibility/2006">
              <mc:Choice xmlns:v="urn:schemas-microsoft-com:vml" Requires="v">
                <p:oleObj spid="_x0000_s4296" name="Equação" r:id="rId9" imgW="3035160" imgH="215640" progId="Equation.3">
                  <p:embed/>
                </p:oleObj>
              </mc:Choice>
              <mc:Fallback>
                <p:oleObj name="Equação" r:id="rId9" imgW="3035160" imgH="215640" progId="Equation.3">
                  <p:embed/>
                  <p:pic>
                    <p:nvPicPr>
                      <p:cNvPr id="5130" name="Object 11"/>
                      <p:cNvPicPr>
                        <a:picLocks noChangeAspect="1" noChangeArrowheads="1"/>
                      </p:cNvPicPr>
                      <p:nvPr/>
                    </p:nvPicPr>
                    <p:blipFill>
                      <a:blip r:embed="rId10"/>
                      <a:srcRect/>
                      <a:stretch>
                        <a:fillRect/>
                      </a:stretch>
                    </p:blipFill>
                    <p:spPr bwMode="auto">
                      <a:xfrm>
                        <a:off x="4351338" y="5124450"/>
                        <a:ext cx="5892800" cy="446088"/>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chemeClr val="accent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131" name="Object 12"/>
          <p:cNvGraphicFramePr>
            <a:graphicFrameLocks noChangeAspect="1"/>
          </p:cNvGraphicFramePr>
          <p:nvPr/>
        </p:nvGraphicFramePr>
        <p:xfrm>
          <a:off x="2697163" y="6243835"/>
          <a:ext cx="7931150" cy="444500"/>
        </p:xfrm>
        <a:graphic>
          <a:graphicData uri="http://schemas.openxmlformats.org/presentationml/2006/ole">
            <mc:AlternateContent xmlns:mc="http://schemas.openxmlformats.org/markup-compatibility/2006">
              <mc:Choice xmlns:v="urn:schemas-microsoft-com:vml" Requires="v">
                <p:oleObj spid="_x0000_s4297" name="Equação" r:id="rId11" imgW="4089240" imgH="215640" progId="Equation.3">
                  <p:embed/>
                </p:oleObj>
              </mc:Choice>
              <mc:Fallback>
                <p:oleObj name="Equação" r:id="rId11" imgW="4089240" imgH="215640" progId="Equation.3">
                  <p:embed/>
                  <p:pic>
                    <p:nvPicPr>
                      <p:cNvPr id="5131" name="Object 12"/>
                      <p:cNvPicPr>
                        <a:picLocks noChangeAspect="1" noChangeArrowheads="1"/>
                      </p:cNvPicPr>
                      <p:nvPr/>
                    </p:nvPicPr>
                    <p:blipFill>
                      <a:blip r:embed="rId12"/>
                      <a:srcRect/>
                      <a:stretch>
                        <a:fillRect/>
                      </a:stretch>
                    </p:blipFill>
                    <p:spPr bwMode="auto">
                      <a:xfrm>
                        <a:off x="2697163" y="6243835"/>
                        <a:ext cx="7931150" cy="444500"/>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chemeClr val="accent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5686718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pt-BR"/>
              <a:t>Fórmulas Básicas de Probabilidade</a:t>
            </a:r>
            <a:endParaRPr lang="pt-BR" dirty="0"/>
          </a:p>
        </p:txBody>
      </p:sp>
      <p:sp>
        <p:nvSpPr>
          <p:cNvPr id="13" name="Rectangle 3"/>
          <p:cNvSpPr>
            <a:spLocks noGrp="1" noChangeArrowheads="1"/>
          </p:cNvSpPr>
          <p:nvPr>
            <p:ph idx="1"/>
          </p:nvPr>
        </p:nvSpPr>
        <p:spPr/>
        <p:txBody>
          <a:bodyPr/>
          <a:lstStyle/>
          <a:p>
            <a:r>
              <a:rPr lang="pt-BR"/>
              <a:t>Regra do Produto: Probabilidade de uma conjunção de dois eventos A e B</a:t>
            </a:r>
          </a:p>
          <a:p>
            <a:endParaRPr lang="pt-BR"/>
          </a:p>
          <a:p>
            <a:endParaRPr lang="pt-BR"/>
          </a:p>
          <a:p>
            <a:r>
              <a:rPr lang="pt-BR"/>
              <a:t>Regra da Soma: Probabilidade de uma disjunção de dois eventos A e B</a:t>
            </a:r>
          </a:p>
          <a:p>
            <a:endParaRPr lang="pt-BR" dirty="0"/>
          </a:p>
        </p:txBody>
      </p:sp>
      <p:graphicFrame>
        <p:nvGraphicFramePr>
          <p:cNvPr id="91142" name="Object 6"/>
          <p:cNvGraphicFramePr>
            <a:graphicFrameLocks noChangeAspect="1"/>
          </p:cNvGraphicFramePr>
          <p:nvPr/>
        </p:nvGraphicFramePr>
        <p:xfrm>
          <a:off x="3872802" y="3370705"/>
          <a:ext cx="5421121" cy="431532"/>
        </p:xfrm>
        <a:graphic>
          <a:graphicData uri="http://schemas.openxmlformats.org/presentationml/2006/ole">
            <mc:AlternateContent xmlns:mc="http://schemas.openxmlformats.org/markup-compatibility/2006">
              <mc:Choice xmlns:v="urn:schemas-microsoft-com:vml" Requires="v">
                <p:oleObj spid="_x0000_s5200" name="Equação" r:id="rId3" imgW="2552400" imgH="203040" progId="Equation.3">
                  <p:embed/>
                </p:oleObj>
              </mc:Choice>
              <mc:Fallback>
                <p:oleObj name="Equação" r:id="rId3" imgW="2552400" imgH="203040" progId="Equation.3">
                  <p:embed/>
                  <p:pic>
                    <p:nvPicPr>
                      <p:cNvPr id="91142" name="Object 6"/>
                      <p:cNvPicPr>
                        <a:picLocks noChangeAspect="1" noChangeArrowheads="1"/>
                      </p:cNvPicPr>
                      <p:nvPr/>
                    </p:nvPicPr>
                    <p:blipFill>
                      <a:blip r:embed="rId4"/>
                      <a:srcRect/>
                      <a:stretch>
                        <a:fillRect/>
                      </a:stretch>
                    </p:blipFill>
                    <p:spPr bwMode="auto">
                      <a:xfrm>
                        <a:off x="3872802" y="3370705"/>
                        <a:ext cx="5421121" cy="4315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1143" name="Object 7"/>
          <p:cNvGraphicFramePr>
            <a:graphicFrameLocks noChangeAspect="1"/>
          </p:cNvGraphicFramePr>
          <p:nvPr/>
        </p:nvGraphicFramePr>
        <p:xfrm>
          <a:off x="4366488" y="5475383"/>
          <a:ext cx="4433748" cy="407701"/>
        </p:xfrm>
        <a:graphic>
          <a:graphicData uri="http://schemas.openxmlformats.org/presentationml/2006/ole">
            <mc:AlternateContent xmlns:mc="http://schemas.openxmlformats.org/markup-compatibility/2006">
              <mc:Choice xmlns:v="urn:schemas-microsoft-com:vml" Requires="v">
                <p:oleObj spid="_x0000_s5201" name="Equação" r:id="rId5" imgW="2209680" imgH="203040" progId="Equation.3">
                  <p:embed/>
                </p:oleObj>
              </mc:Choice>
              <mc:Fallback>
                <p:oleObj name="Equação" r:id="rId5" imgW="2209680" imgH="203040" progId="Equation.3">
                  <p:embed/>
                  <p:pic>
                    <p:nvPicPr>
                      <p:cNvPr id="91143" name="Object 7"/>
                      <p:cNvPicPr>
                        <a:picLocks noChangeAspect="1" noChangeArrowheads="1"/>
                      </p:cNvPicPr>
                      <p:nvPr/>
                    </p:nvPicPr>
                    <p:blipFill>
                      <a:blip r:embed="rId6"/>
                      <a:srcRect/>
                      <a:stretch>
                        <a:fillRect/>
                      </a:stretch>
                    </p:blipFill>
                    <p:spPr bwMode="auto">
                      <a:xfrm>
                        <a:off x="4366488" y="5475383"/>
                        <a:ext cx="4433748" cy="4077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71944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Rectangle 12"/>
          <p:cNvSpPr>
            <a:spLocks noGrp="1" noChangeArrowheads="1"/>
          </p:cNvSpPr>
          <p:nvPr>
            <p:ph type="title"/>
          </p:nvPr>
        </p:nvSpPr>
        <p:spPr/>
        <p:txBody>
          <a:bodyPr/>
          <a:lstStyle/>
          <a:p>
            <a:r>
              <a:rPr lang="pt-BR" dirty="0"/>
              <a:t>Teorema de </a:t>
            </a:r>
            <a:r>
              <a:rPr lang="pt-BR" dirty="0" err="1"/>
              <a:t>Bayes</a:t>
            </a:r>
            <a:endParaRPr lang="pt-BR" dirty="0"/>
          </a:p>
        </p:txBody>
      </p:sp>
      <p:sp>
        <p:nvSpPr>
          <p:cNvPr id="8195" name="Rectangle 3" descr="Rectangle: Click to edit Master text styles&#10;Second level&#10;Third level&#10;Fourth level&#10;Fifth level"/>
          <p:cNvSpPr>
            <a:spLocks noGrp="1" noChangeArrowheads="1"/>
          </p:cNvSpPr>
          <p:nvPr>
            <p:ph type="body" idx="1"/>
          </p:nvPr>
        </p:nvSpPr>
        <p:spPr/>
        <p:txBody>
          <a:bodyPr/>
          <a:lstStyle/>
          <a:p>
            <a:r>
              <a:rPr lang="pt-BR" dirty="0"/>
              <a:t>Calcula a probabilidade de diferentes hipóteses a medida que novas evidências são observadas.</a:t>
            </a:r>
          </a:p>
          <a:p>
            <a:r>
              <a:rPr lang="pt-BR" dirty="0"/>
              <a:t>Sejam:</a:t>
            </a:r>
          </a:p>
          <a:p>
            <a:pPr lvl="1"/>
            <a:r>
              <a:rPr lang="pt-BR" dirty="0" err="1"/>
              <a:t>h</a:t>
            </a:r>
            <a:r>
              <a:rPr lang="pt-BR" dirty="0"/>
              <a:t> : hipótese  </a:t>
            </a:r>
          </a:p>
          <a:p>
            <a:pPr lvl="1"/>
            <a:r>
              <a:rPr lang="pt-BR" dirty="0" err="1"/>
              <a:t>D</a:t>
            </a:r>
            <a:r>
              <a:rPr lang="pt-BR" dirty="0"/>
              <a:t>: evidência </a:t>
            </a:r>
          </a:p>
          <a:p>
            <a:r>
              <a:rPr lang="pt-BR" dirty="0"/>
              <a:t>Objetivo: </a:t>
            </a:r>
          </a:p>
          <a:p>
            <a:pPr lvl="1"/>
            <a:r>
              <a:rPr lang="pt-BR" dirty="0"/>
              <a:t>Calcular P(h | D) </a:t>
            </a:r>
          </a:p>
          <a:p>
            <a:pPr lvl="1"/>
            <a:endParaRPr lang="pt-BR" dirty="0"/>
          </a:p>
          <a:p>
            <a:endParaRPr lang="pt-BR" dirty="0"/>
          </a:p>
        </p:txBody>
      </p:sp>
    </p:spTree>
    <p:extLst>
      <p:ext uri="{BB962C8B-B14F-4D97-AF65-F5344CB8AC3E}">
        <p14:creationId xmlns:p14="http://schemas.microsoft.com/office/powerpoint/2010/main" val="360911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Teorema de Bayes</a:t>
            </a:r>
            <a:endParaRPr lang="pt-BR" dirty="0"/>
          </a:p>
        </p:txBody>
      </p:sp>
      <p:sp>
        <p:nvSpPr>
          <p:cNvPr id="8" name="Espaço Reservado para Conteúdo 7"/>
          <p:cNvSpPr>
            <a:spLocks noGrp="1"/>
          </p:cNvSpPr>
          <p:nvPr>
            <p:ph sz="half" idx="1"/>
          </p:nvPr>
        </p:nvSpPr>
        <p:spPr/>
        <p:txBody>
          <a:bodyPr/>
          <a:lstStyle/>
          <a:p>
            <a:r>
              <a:rPr lang="pt-BR" dirty="0"/>
              <a:t>O teorema de </a:t>
            </a:r>
            <a:r>
              <a:rPr lang="pt-BR" dirty="0" err="1"/>
              <a:t>Bayes</a:t>
            </a:r>
            <a:r>
              <a:rPr lang="pt-BR" dirty="0"/>
              <a:t> foi proposto pelo pastor e matemático inglês </a:t>
            </a:r>
            <a:br>
              <a:rPr lang="pt-BR" dirty="0"/>
            </a:br>
            <a:r>
              <a:rPr lang="pt-BR" dirty="0"/>
              <a:t>Thomas </a:t>
            </a:r>
            <a:r>
              <a:rPr lang="pt-BR" dirty="0" err="1"/>
              <a:t>Bayes</a:t>
            </a:r>
            <a:r>
              <a:rPr lang="pt-BR" dirty="0"/>
              <a:t> (1701 – 1761).</a:t>
            </a:r>
          </a:p>
        </p:txBody>
      </p:sp>
      <p:pic>
        <p:nvPicPr>
          <p:cNvPr id="9" name="Espaço Reservado para Conteú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39088" y="2486025"/>
            <a:ext cx="2895600" cy="3105150"/>
          </a:xfrm>
        </p:spPr>
      </p:pic>
    </p:spTree>
    <p:extLst>
      <p:ext uri="{BB962C8B-B14F-4D97-AF65-F5344CB8AC3E}">
        <p14:creationId xmlns:p14="http://schemas.microsoft.com/office/powerpoint/2010/main" val="120324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Teorema de Bayes</a:t>
            </a:r>
            <a:endParaRPr lang="pt-BR" dirty="0"/>
          </a:p>
        </p:txBody>
      </p:sp>
      <p:sp>
        <p:nvSpPr>
          <p:cNvPr id="3" name="Espaço Reservado para Conteúdo 2"/>
          <p:cNvSpPr>
            <a:spLocks noGrp="1"/>
          </p:cNvSpPr>
          <p:nvPr>
            <p:ph idx="1"/>
          </p:nvPr>
        </p:nvSpPr>
        <p:spPr/>
        <p:txBody>
          <a:bodyPr/>
          <a:lstStyle/>
          <a:p>
            <a:r>
              <a:rPr lang="en-US"/>
              <a:t>Bayes, Thomas (1763) </a:t>
            </a:r>
          </a:p>
          <a:p>
            <a:pPr lvl="1"/>
            <a:r>
              <a:rPr lang="en-US"/>
              <a:t>An essay towards solving a problem in the doctrine </a:t>
            </a:r>
            <a:r>
              <a:rPr lang="pt-BR"/>
              <a:t>of chances. Philosophical Transactions </a:t>
            </a:r>
            <a:r>
              <a:rPr lang="en-US"/>
              <a:t>of the Royal Society of London, 53:370-</a:t>
            </a:r>
            <a:r>
              <a:rPr lang="pt-BR"/>
              <a:t>418.</a:t>
            </a:r>
          </a:p>
          <a:p>
            <a:r>
              <a:rPr lang="pt-BR"/>
              <a:t>Dada a Regra do Produto:</a:t>
            </a:r>
          </a:p>
          <a:p>
            <a:pPr lvl="1"/>
            <a:r>
              <a:rPr lang="pt-BR"/>
              <a:t>P(a </a:t>
            </a:r>
            <a:r>
              <a:rPr lang="pt-BR">
                <a:sym typeface="Symbol"/>
              </a:rPr>
              <a:t> b) = P(a | b) P(b) = P(b | a) P(a)</a:t>
            </a:r>
          </a:p>
          <a:p>
            <a:r>
              <a:rPr lang="pt-BR">
                <a:sym typeface="Symbol"/>
              </a:rPr>
              <a:t>Regra de Bayes é encontrada:</a:t>
            </a:r>
          </a:p>
          <a:p>
            <a:pPr lvl="1"/>
            <a:r>
              <a:rPr lang="pt-BR">
                <a:sym typeface="Symbol"/>
              </a:rPr>
              <a:t>P( a | b) = P( b | a)  P(a) / P(b)</a:t>
            </a:r>
          </a:p>
          <a:p>
            <a:pPr lvl="1"/>
            <a:endParaRPr lang="pt-BR">
              <a:sym typeface="Symbol"/>
            </a:endParaRPr>
          </a:p>
          <a:p>
            <a:pPr lvl="1"/>
            <a:endParaRPr lang="pt-BR" dirty="0"/>
          </a:p>
        </p:txBody>
      </p:sp>
      <p:sp>
        <p:nvSpPr>
          <p:cNvPr id="104450" name="AutoShape 2" descr="data:image/jpg;base64,/9j/4AAQSkZJRgABAQAAAQABAAD/2wCEAAkGBhMSERUTExQWFRUWFhkYGBcYGBkaGRkaGBodGB0gGBoXGyYfGBsjGRgdHzIgIygqLSwsFx4xNTAqNSYrLSkBCQoKBQUFDQUFDSkYEhgpKSkpKSkpKSkpKSkpKSkpKSkpKSkpKSkpKSkpKSkpKSkpKSkpKSkpKSkpKSkpKSkpKf/AABEIAOgA2QMBIgACEQEDEQH/xAAcAAACAgMBAQAAAAAAAAAAAAAEBQIGAQMHAAj/xABEEAACAQMCBAQDBAcGBQMFAAABAhEDEiEAMQQFIkEGE1FhMnGBQlKRoQcUI7HB0fAzU2LS4fEVcpKT0yRjwjRzoqPi/8QAFAEBAAAAAAAAAAAAAAAAAAAAAP/EABQRAQAAAAAAAAAAAAAAAAAAAAD/2gAMAwEAAhEDEQA/AO368G1GI1gNoJga8GnWIOoqugmHGsFtaWXBAMHYH39tbWP+ughUcD07fnqL1YOvVTgevtH5/wAtaKjkglc+m87wO/pnQe88gbR2+s+p21rHEhsbZIBxjP8Av9NRrpMXCCSZ3zG39RqNV9oAgfv9MA4OgKFY9hif6wPc6534m/TJS4WrXpql7UmCTmC4iVn7ols+w0F+kv8ASW9Fv1ThGBqnFWopyh+6pmAwGSTsDrjo4xqrFmGWvYsT1HYtkjJKzv8Ae+Wg6Fz39LvF1KZFJxSIM/s1AJUSD1MxKwQDEZyDPfRyv9PPF0rhWpjiCygoD0lWmfsiSpzj5RjVMpcmq9NUf2cKwciJQ3DbF1pQqc7mO4OsBlYSsJHSGSBbAADZ65DEEnPSd9B1zgv02KyhqlJbbluAObSBLKTg2nJDQYGr5yfxDT4tanlEkoxVhKkg9iIJBBEZGYOvl9a1VVkSaYOTAAaZEjbBON8kE6sXIPEfEcIV8ioeot0gLAGQC9xtYTJ9JBAOg+j6BiQTImI2xuMj8NblfMT3OMZEf7fnrm/h79LFGuVpV6brUBsZkCmmW9RBuiJJwcDfV/Wn1AxiMYzv8o/PsdAaSB/DUKgG87j5/l661FyREDvH8M681TGIxP8AXsfbQZkyQPcH1/PWlqhxjMkZ9snJ37/jr1Soc5EEwD7/AIY1pDgHIgehkb43HxaDdTqEwJ39zj8pnvv31tVt+5g43wD6/wAPfWg0urDb7CZ3z3BxqJqENAknJO8H0yB/UaDYWySRI2jfHckR6n641mnVmekj37mTGhmLyRnBn5x7DJHfUzT9IkZliZ9jGNAYGXsDt9DH8dQ82n97XkkYnMTPYT/DGgvPPp+egeDWG14nWA2+gzqDLqQM6wdBHvrzH0+usnvjXjjQa6i+v46g9ICe0/vB1sc57ajvv9J/rfQaKg7HP8B/rjQ3HcavD06lV8JSpl2idlGwgxMA/jo9p/Me/wCM6p/6UqpHKuJjBbyxuczUXHTvIn89Bw9nNau3EVQGpvXZ6l9sEMSbQe7BSRG2O+ieXctFRWBALlgVskfswILF2EwAUbYmD7nVs8CeAV4tFq1G/YKALV6S7KZYs2TAaQPr89Xup+j/AIUfAppzE5kY+yfYjcT2HpoOaGpSUs1hdDX4hqYELKRTZeqYAaogOM4MZ1TeKpteuCgAsJgLhQoN07m4Cdo9867JxvgdyQi1FgGVIYgKCzMSyCCTBAxM/mGXLPBVHhmkt5tUQb3GAJn9mswpk/mNByPl/JGqhVfh3MUwSqdJmVEycMoVZjEkmT21u4nwyHSVAHXawdwApJyBfDDJwxzIIgAdXXOczG0zFwBJgkSYFwtOwmDAJOue8dW8xihkip0sILBgIIDLeMgyAZu7D4tBVghp1VLBKmPtKTLAH2ycbiY/f3zwjzAVuCo1Fu+G03kmChtIBMXD0O8RPfXz5zqiUmQS3ULVugFYBMQHVgfvTgd510z9CVSqaNUEA0gRBg4fEge7LmPYaDqsnGY7bxrx2P78+n7p0OjQc4n+sSfptrYjGIM9vc/X5aD1RQQSY7+49NQRzGcASJDGR9AJBx66y7xOMZJUwSZ+v01lVhpn5/dzHviP46D1RM9MGFxv/sdRnYAzjMEek/uP7tbGBIOcHuIyIEZ1q8shg3aNhHpEGdx8vTQZNHBEDecbY7xGNp9tS4atIgmT/EkxOO+oq3aYIIONtvxideAgZO3yAx8/fOg2rT7bCIIj6jftP79Yt/q9v56gT27QI/qNZ/WF/wDc/AaBgBrHfUtYI0EQIxrOsxqJQaDz6xGP56i6T/WdQpq259TiQe+D84z9dBMgev56hiInOPT+WpsI/rfWg0SO4zsYmD/PQelZJxO34/kcnVf8bURX4HiKdtx8ssogzK9QKkfa31YKqwRBG+3t3jH9ToGsYRlxEYEepzEnYA+vroEXgTglp8BwoEKWpK/1IuI3zvtqwVKewDSJ3Bz39DnO3ppNyvj6VCnSotVppbdTplyOuxyoCktkxH0IPrDNyCBaSS0ZBGYMjr9gZ9/roIq5+1KxMnp2jGY3CgnUajC0QR1QTJ3x3A3x2nbS6qSXtLKyswi4KZkxG/UTkfz0Hzjxdw/CgirVC9iFUMcwcxgCIjt840CznfNSGsWogNv3G2CyO5kZycdp21QK8mtNyTcwuUtg77gFmMQcjtpzW/SbQqEhqdWEFy1FykgEiabrNrYkH6aQpD/tB8LYIWRYARN0HBuIEmfz0EeeVFWqc92MSSLvhxnIMbfewRiBd/0K1/2fEpeptan0ElWBF2xMysTj27DXO+bVBdDMQxSCAZBOBkDdoPxYmdW79Dr+VxFUVDHmUlRVgKGaS2ZyDauPcxoOx06mZnB+o2JEkbD569XrAYYmDAEe5nGCf9NCU6gjCkHI7Agge28gbDWhqmckyph+2InfuJyCTEHI0BwrAs0EXAdhB3nIORjHbW1GFsDMY3GPXOxzoEukjYSRtlSDkEG204JEdvrrer9gW3MSCRO047AmcDQb3rztbJAkH8Zx6aiwO25mRA98SMd++hV4gYgdzsDAg2sTGEyO7fTRPDTETJgSQQflLfX5YGg20KMA5JyM4/29salUpiB2Ppifz99RVGn1AiAOw98QT/DW1aZnBMeggfvGg89IxHeN/T5R8tR8pPU/9X+upVUmNgPprEN94fnoDCNe14jUGPp/pOgzH+2suuoZ3GvO+O2+gzEjUWBifT8dR82O39R+WgK/EsHWGAB3kyxODA+8I+6Ox0DO2R/U/jofBXOx7zPtv657aitbAnbuYI+pMwM6WcVxbyYIUERuSQwju0gxkQik6BoQY+6cdtvoNaalCNxIIgiY+eDjOgeE41klIwCO2BPaD1ZzBI7emtr82UmGOxgie/uR8InGToORfpD8Pxxr+bWK0YBQSTAYfZVp+2Ix64GlvLKVbhgTRrugW4MsoYH/ANovfbj7vfbXUuZcmocwLU6oDDy6RDhuq65nAERAAYAnIM+2q5zrwNwy16TrT8xhbdST+yd0aA1SFY3NIUycjuNAR4PoHiup6oNWgQQQLlKPPY9wwj2Mx6Cg828JVa/E11UBirOz1C0oqA4Yt6dJWO0fTXZOScrWiwFlh8hb1EsBcx6QxElRbiZOdcy5Tzyzjq7tFSi7ulWm0Sy3SSOqCQQN+5g6BRXprw0LUqVSlsKfKQJVW63pBdWdLpEjtHz1s5AP/UEAMvUy3XhVY9wQ4kbdxiPXXReeeHP1qmgpFCqSafmWgIpzKBqd1OPQmIAjAGq14i5UnBUKY8wVOIvBLSMXQDAOSsDM7k7DQV3xZTpGpT8uFVSMlrmyYkn7URESY/HTDwbxVnFKzPctTy6nSMmx7GujYoG7TI76r/G8VVasm8iCqxORkFYOMCM+mnXhjlIDUKMlpa9zb0hnsDKH3ISmpv8A8R740HX+LQDpDEHt6KuN2PSIxuZPvoCnWVsloUDBIB/xYkW4GwVYkbnfWvj+IudiozcvlgCJtjAuDAkx9lSYG+huCqGmp+43URcxIMZ8y7qMkHBImBsCQAe8OypMvJHUtwyFjckgk/lvt6wrcRB3UgWsLjkn0ANqDEbzP0OheDqlmUWxTEGFtgMAfiFMxbsDLE4yNiZ1I3JGQIMSNhABgkgwG6QYAbQbC7MwGFz8RbpM/dLScjsqjaZ0y4UvAY2zGQs+4jJmB9M9tB0W6p6Spg3DBAOF26iSIEkgaYcMwVYBGMCNj6xmJmSd9BsXhYO5x7dp+frrYqbTPfHb5ZzP79ZZwSQJ9P6A9tQujvj6Y22P1+eg329vX1j6jH01Ow/0D/m1p8xsdJOYnAgGc5yYjW/66DZd7awTqWtbaDz1NRqtGc/Ify1LyxM94j3/AB31rroCpHqNon8v56AbiOKP+EW5yTBkGJjCifnttoGq/aWyd8ySTAG98HuAAPfRNUgQwCkAfSO0GbVzOwY6VV+IVZRWs3iRBMwfhLhzuRLxuY0Bf/EFCko0lWUGWUWXZgz0qB65M/jpVxHF/tDOTACtacjGDm5pOMCMbkxrL8X0sAWgqYEkQIumbYWFDSF7gbZJHqoy3L5hEgkHpPx+oBLOCMk1DgggHQDcXzJkW5lZRB6GJBRiu5BM4FuC30wdKOO8RAQVZnsXsoiSd1PwqPiBYAHJAB0wr8OrgPddndpsaAFKqoBt6gSbiRkmNK+Y8sUspUo1jQVtIEOT8GZj/lEkzlZ0DfkPPqdOrTkkXq6kGxSzX3i5QBuGYAyT0HbVrHM1Wo0jEwGxAMxAjP8AtrmnLeCU8ZSBe0E7gW2kgsm7RGYjJ69XGpRY02mBMSekCJIkGMDEj/XQG8LzyjUaqyuptVgVEXdDFZ6sZP5Ea4rw3Nlpg1Xq3VBWNlE2sWUkze0YMqAMkGD7a6ZzDwnwXFUHNCkl+VapQe1jUXEE2y4zJwScRnXJueeBa/DVghE4BHTmDMXCTElSIPY6Dt1XxBTqcMOJoMCHQsACTkASuPTbI7HXEuf8+rcRXZ46fiaRIwC2c9oMbe+nXhOoV4ZklQRIFoBOcw3/AC5MntI1XzxKLRctMuwRoGEWCFiTEg9sxO+gjSe8qFliCcBpBIm116pY794Efi343xJxOeMpt5RLWAMqlmuH7WexWVUbCLV9NIKVI07ppyQDtEdO4k9rm7gyRGmnMh5dKjw5DhgodiIwapBPxAZPrtFonvoLTybnhro2SrnAUSRdgySTebxOS303l9T41/tENkr1BYAVem4f2asMSxk9Q9tc98HVlp1VuAUMCgICkXkXKCSTsJAkHJIMxq/KVtFxXIEMzMJu6RlwTsMWjBjOcARS4mpId2JsLWljn4QIZi0m4jZE+oM6bcMzFjJLNJXpExA+JRljcfUgw2N9KkqoXEgBlF8AwwktAI3yDMsQJOjOD4tAwZSoF0AEKRLENJIAVQYjpViYWJyCDArgkMbpQXfMTiRawk4gHbJOiOA4hnyoAk985yCYkkZH2iMdhoKrxHfcKCzCbSAMgVAwBuW0ALgGZ2GiaVTuqgENaGBUrg47GCQAIIJyBPfQN1qy3wbkQSI27zgmT6euttFiwm7fPcZ+RzHtj56Ep8XdOB6jMGIMXXjG0ZAGRBOi14iASwQEkEdREg43OWONAVSQQI2IIifXMwf6zqNg/vG/Ea2UqkxtGNjJyP8AfWf1kemgI1rqn93yGpjUawkH5f13GgENQ7Df5YHfJPf0J3g41ratvNyj7349icfMiNZ4ipjJg4yTEE+jZz/yydCPxBJ3AhtsAickxsNjlsncCY0AVSv1NTDEi0GbjMgYyDucRaI30vpUwUIYh3kNAzHSQD8VgYiWksT0gWnRy0RNz72kEiGB3KzJBYHaD05iO+krsGYJlipI2+zkxOPLWZGwzGwGgK4rikEdOxEMJwCtu+WO8dAUYJxpWeLCA5DhTJSJBmW+EHOSSbrh9dbDw5Qt0yL+ljmAwMqokXjpEKIiBE6hxHCgy7SGZwQZxCki3aAO5YdU476AJ69hB6HY7Z6gIJhVIgoTbhR337muc38UimpCIlxVgDbAuWCbpm8ZtA3E52ki+JPE2SlFnqOwJqOMr6dJUgVGH3sZb5apfm2IEqKZlrTAk9ImDEnZcYznQHVebVWqq7MxsKMFkCApDAG0kLMb74BnXdOccsPEcIFu/tLepWGzZuA+0dvnuY18/wBVKaubSxlZi2CHjIbAJgD079tXnwT+kpqVvDVqbVgkLTIPX2hYY5GcbdtAy8Q+HOB4KmLKT1qlpwOJdXDrAuAUHJJmIwfTVbLIKBK8OFqMRNSpUqPUVpIuMkSDJAgYk766tw3POArnzGampViSKyw6uRDA3AFSDKmfTSjnHiPgHRzbTBS5VUWgsAd8AQDMwd479wpnh88MUdDRWi9I9NRZkyCCjFjlvT2zpFzKvFV1QDDSwwSSQJPT2kgQRHYzo/xB4ipVujh6ITLM5pghDC+rjOLe30zpXwHDqV81mUoB146YDYBZhJftA9BJ0BnLkSS7tFNFLFpHxBgUknBYMRt6baRc15o9fiGrGFmW9IEQZkYBBO/rv31Lm3OEdAiJ0gYnBkmSTB3ORGe2dAUlOLp6gAR37iJjcCNsZ9dA15RwikFma1hBVvRQPsCD1AwRJwBOdWrl3immKYQsFmLkMm3pgmWWTBPb89tVvhJEs1QsGaHu6bhbapFsCBBG+Z1rr8ExoecgkL0t2m3qugE4jvHbt3Dp1E3G0iICXBgCP7QAkgAgA/4riJ2GieX23hZBZrFlZ8xUVBuTgZIBugN6RGuWcu561NitwqqJWJcQFM9JkSCowpxkdydX3k3iejWaBWcsqsVvJBGQsQMW7NOfh7kzoLXT474SepWCrJEpggdJiBEnEH2OJ0TwrhCLiLwIgB7rCbYYqSxECASABpdwfGMzsAS5CuytLsSEBBJY5UMDEAAEsDvvteuApWLcqVutsBc3bSFaIgiXPr6aB1TZCJFsLLBoBUN9kSsrODIyc++jqGZ9ZBJE4MCJMzG2T+EbgcLzEXwDO9sJbAILCdxn1BUDTHhmMYB+IYJxHoAw+LBMDf10BnDgj3HeO0jHpidE+X/z6CZeoDuZY9jCiJMDftkxrb+sL/e//kP82gYHUGeNSbbQ3ELttv7/AE7/AJnQDcVxNrHGTaJ6o3I3G59gJ0t4rinAGJ+7cFIUrEz1ELJ7m46NrpOBJyZJuMiJx3aD8l/DQHGKRAgTfDLMi2JO82gYgKD3yZ0GeKMrgxcOkSwJDEEgtusS3f8AfpbT8xWtd1KlyDlhcYyskRgQOk9tzvo3i6ZCEDJEbmBaAMkXxII+2Y3gHuJxPEuM0xcSPsLEkEjAPVDBQcbEk5nQA8fTa1T04Jf7MFQm2CbgIIktAA2nVF8WeIFIaiDAaJiDkQwVU3Cw0zgESO5078V+JqdBSj2s2TTQMXKm20kgCFUdzuY7ba5jV4hmqO19SZ6iVK5AMXQZBJ7n69zoNVesrDqDBrQ1oMAZzgSQe2fQYGp0eWVnAYU3gDqkGbVUT2FxAPr89F8Jy+5merCqHHxTDEdwwGSBHcyT66Z8bU8imABLuEVUaboi0dNRSAS0kiSMiDAyA3h3wjW43iGooGVxkk3QtMgZdp7qAAIzd89dP4f9GvDUFKKq1TIDVag67gLcZIAg4AGIAJOiuTCnynh6dGPM4msfMrkZa4jOBsB8I7YJ1aeCqpUQOJKli0ZGdiCJ3mNAh4rwxSemo4pPOZZRaysUqgEDpJBlz7T9O2q/zD9F3DkXK/GCYuvNMx82rKD9B6Rq4eI+cpwdGtxLhSKY6Fz1O3w4jBLQO+JJjQXIuEdODpiq91euPOreZ1G9wrEBWwAogAHa0bzoOZeIOBpoUVFmPifiWSSV2Apj4WIB7MSDjbFK4XiGNZDVdmW9Sc4xgEDYxvHtr6J5xyWhxNJkKjpyrW5DERMjIP8AvriPE8lalXcNINNlAiIqMSD9BKmR79tAq5vQmtWEgi+VMRkyRAJ9AfrHroY1OkKtwTYiZLMDkgkYIwABO3fRfPQxrOjEtkGIjqZFYwJO2MTm3UOB4ANUHwiLWlm3GMTODDSZ9DGgnxwso2vcSMxM3EgQAIIsyxmc3DO40T4T4sw1O57WAloBCnIySJ9cZ3OtHNirKV2KssUzBkNcW2IIAgmIkY7QNR5IgdgvT1KVnuu0YYz6GR2O40GanJfL4hqc3LAsaRaCSAAdwDcCpDfPG+ga/Cb7KVH2mnqLER7YEbbgZ1Zed8MalFKpFz5Vo6jiaTXd2g2/DjJ0kuVYwsDpYglhcLmm1T3AGCe2gbcm8R1aQNMtepVhY4a0m0CFiShGBmRt66vHKfFq1brAFby0kEEFVI3xuIb4wyxIncjXNK5Vf2ZFi23JJkyCTBLAWmSJAAm0euiuBeoCMhavxiAAXI7FsdecjM5AydB27l3HqRajq0COthYTgkgruJOAFJOdoOnReXBUggKIwM5yBPXJGN7dcy8P+M6IYU3VaNUKQGqEgdotdZ7AgEAARj01fqHEAoSi9RAhSucRIY5YxdsTEnsdA0o1yZvJBgAG4Dpk5IwqwQe5O2icffP/AHD/AC0EaIMG2Yz2BGBgXbC2JCjvojzW+4v41v8Ax6Bs2hqlMEjbv6/mPke+iDoGvBkzsTtOO2CNvpnQC1K9rRMHupEm0Tkt2BggFsHMCdCNUWGcqcdwsEj3mCRsSTaDONZLEswQgBSZmFIYzEAghMH4zLGSMaIEqIywA74mD6Htv1Me22gX8RxBtUAWrE9IjaSQqlo9PTf5aq/jfnScHTLgA1HxTVgVPxeitBCgbnPUPXTHxJ4rpcNSYlludTZTUgM2DcTd1LbIyQJwBM443zHj3rVqlSpVDyCsgqpAgHpQEEr2gfEe5zoIvX8xWqVHudmJmVB+KDmJzJgL3g6D5dy/z6qoH3iRAAAyd9yc7R330RW4MikhBiVXACmTIM9yZLbtAx3wNNOX01o0y7girVtSRaHUHYrItUEW75IXfOgcUEpthQUoLaSImm1kFcooBEXnAJJX0k6H5TUTiOM84qWoUZqKskKci0kMMF6lgiDAtGwELOfc2RKX6v1hhBZyynH2sgSSWmVGAQRsRonw4ii5rT1lApIZTUJhgM5zhpjJbfQWfyzUrNWa6+qZtuMdMyuCCBODJ7iTnV58Ln9nZeGMSSBsD82x6QDgL7arvBwoVVZLQ0FyWxgIBM3GWkR3uaJGdN+RcUPPWmssM4MlQYM9TdyVLW/PEDQJ/wBJlU1eJ4HgQwCvUR3G9zX2pcIMDDH+erLzLiZretqm0SUm4757gDsO+qtxXFir4kppH9mqiCD020mqXDMTLESdsfPVnouor1mYDLYJJ3UBSAG3iMAes6De9ZoBkQSACuBkev2iPodK+O5MvEVLCWVnFRS6kAgGbltGCSMzj5nTOnSWzAxBiCQJMr853wdR5coFakh6RazBSF7xgYG0tH9DQcE8RWU+K4hUW5RVdFF5iElFKxmQBucZOocoovY9TpsiDILGBP8A8th3IzGtXOYPFV8wBVrEGCdnMT6Tt6Z99OaXBtTsgr9kYBduoKzAACGtzGTtG2gr/N6rYViIhRgQQQDue8ScHe7tGiuT8O3m+YLYAJvIJUGJVYMbKIAOCVjUOI4PzagKkiWCoRMgDAJUjFwFwIPfTHlPL3NVGLqAFus2jabPcMSYMZBN2dA2Wm9XzKAW0uSB1ktkeZaSBOVW7YbRtqscBQJZUPUv3YwCds/eYKOoYjtvq0cJwaXmkTLNUtAMkoGQ5TIuqEwYzgbRsnrWUqpcmOpTIa6ZhWBKtlhMyRmfQjQDDg2tCSTYfiAVoYLKwTPQQNtsE9tMeWEVVKO1zT8IkTiVa4dQCuQcmOkROrPR5JwtPhwxVGvKiEqEVGRh9gIoBA+LORDfeGq9x/JbAGWqAVJ6yWF0TKvBkE4z2n0GAT8xZbyXDAgFWKxFxB6yMgKSSLfWczq6+BfHp4d14fiCPJwEY2r5MxhiRIQsYn7MjO+ktega1JK9GXZBABuILSS6RI2HYSTE4gaH5fxIdEdQS9Pq+BWI+JRaDh94MiRuIIGg73QmR0m0YE7wemcksduwHtqP6vxH3E/62/zaon6O/EZWmOFrXwvTSdwwjE+VUYwJWeljjMYgDXQvLb1X8/5aBux0JxNaAYPtkGNvxP00U4GguOcAGJJMGNts5MiDoF/EsyqFkAiIxiAAT2Koe8AE9Oq34u8XLwlIsxDVGjywfhqMAJJVsrbKy25jEbaN8Rc9XheGNZ7iotxO5OwAGV3jpWIMmdcQ4vj6/E8Ua1Q3u90KYGOqFUH41AWT6gaDbzvnTVXarWaaxfcDCRMCCMECOmAMd9K6sEk9KjFwMQWEbBfsmd/+b10TU4g3uwa55ADwbQtxM9WSCIXqzn11q4emWqKDADVQC6xAggi0KJA+mYGgbcVw7LUKSCjKSMjbBEt1FbRaT7A40RyjhvLmsxAIApqSMFh6zEqyk5G3TsdaedcUFYQCWAksDkNcR2HmRGwOZJMxrZzivbwYW+sA0ABiZbJPUSJyxIx90baBIte93ZiALpPV8wILdgDMnBNsjVu8OoKaAwJYLVdFwwVYCgkyIIAmT32nVY5RwsPTZ0VqZabWa3zFpwzDuVkC3aOqNdH4T9JfLuLtp8RQHDiIW+mroBECKlKHpxgTECPwAOlWEhUQElW3FxIgAjcQo7EH7R1YPBxv4pqloA8mD0xJwMQoBH+L5zkHQ1PwdT4j/wCj4qjVpCAUJFQAZxdTyQZnIHzOm/hnw9V4WpU8402lVtC3DFwPVfBHfvB9NBV+TVWqeIKjggg1OIBXEdCWyCNyIG/f8dN1492rVARB8xoOBAmAV3aJEkZ1W/AYLc2diJ6uJZjCzBcISsZuLjYQAJ7afcJyqtVlxRrQxZgYVSQ1xnqImRER+WgeUeYlgQxAHUCc/FcN43B/+WieWM/6wB0wVODPfeCAQeqcCIHppTR4StcSaNQbNJXJYZORjsAYidFclo10rS9JlQKYbp3kbztjEwNvfQcb5hy+7iHUyC3FVFKjsC5JN3p7QJsJx3P5jw4Si5SDK2oJg2kG4zuYAkggASVmcalxPBf+s4pZI8qpWtVNz+0c+pJOZjGw7Z0TzLhiOKoUgUxTRYIi3qhriowAcA+hOPQJUOULT4Xz6kqyiFMQrCShIkyQBtbG/eJEuX8G3kmobpDsFEC8kAiIiIzu24WcnW7xLW8+ulA3BUCszAHAmVBt6dxGPY7g62czSVMQArwAdiHgCEBEKuUBjsRkZIBeH6bNVUTD3BGWZJVLixhB9lVIu2hmPua5zdG86obpi0kIcwQsDOBBxMEyBgxqycpplCepQFN4W6BcBPSbwbjF2YBg+karnOqq/rNQIFAAA3A3UHphhd8J9RDE530Fw4bjyyqtJ7mIQTgqIpDrcthQuZJibztoscI9Vn6lqZmaZLsAbTBZf7NgsxuBkG7shoK44UVCAOhVQgxAKqWb3JAi5sdxOIG5dW8qvSZGi5yGWFhScNIuAuziYxOQNAwbhzwlbzVxTqACqtOGKzi5rsAGfn3k3CdvNKL0GHEJEEK1ZQR+0G5ZAIBaG7CCLSQCTcwr8Cr16oeIq2lRK7VFDxAOLpUWjswMAgkL+T8ey1P1equwENAYMApMFgp6rTP2oN0zoN9PhajstRQDTdArFbQG2YkFWi4yFDCYiDuCGn/Hea/3w/71L/LrVy7hfKapQYoA7EqcggkkQLGC3CJiMlhsRpp/wYelT8H/AMug6mW0v41wLSfvKBLdyZxODgbAE6NqT2Ge065P+kvxmrMeFoMA0xUqEmFbJCU2XIIIywMCI3J0FY/Slzpa9VadPrWhfdHwCoxk9Uy1oMYAg6rIW2GZip/Z2kwrwIIwTKsBBk+gjRjcCz5f9nChYgFUQwssQBDH4ogkgGQJE7OE4C4OTiCSwkxbBAYMcCSZIWfhkjaQG4hw1JnKoSXa2VALfa3XGZBLTORtmV/BFfNpxKrcssIuIukEGDB7bHadH8fRBORYA4iB1VBNot3AaJySO3tAhpftAVKB1cgSQql5BwVAsTOJ2iO8aC0c55URVpg2pYcAqpIYvcR0mIMEA/PHqF4z4ysq01DABnPTas/CrBhOWlgcxG3torn3FhnV5DbNZb01CrBiDaxg9RUCdyfUAD+L1N1ElgAGKgQQFgkyQzHMZ3zOJmdBqoVilKo6Mj2qYHlqWVXnBuaTCjYTEjMHVc8lRQRgQJZl+0SWAUQMwZ3me5095pxJPC1cQKjSubSSti/Crne05yMb9tBcRw4HC07FGAwczJDFoIAjfI2xCkjfQDU+Hn9sSadymPK6WDdMGG+zPuBgwdWjlfjrmfCQq1/PQN8NWypAZWcANdeQYIwSMRPbSLlbkUgmGDMZBiMhQPi3PuMqC2mXD8FcgABLLIAUTaD8JUHrYyLhk/CADoNnB8xrh3rK54Y1pmqFYEXPeVyCRJYQJG4kzrFLm3HBfKp8dUQEwBcZIybmO9MyvwTtPtqXEU6ophlDTYqFhIy/UF6jibY+ZDe+geM4cUwy1bC3xqGLFMkmJJEEERMmZB3iQzW8WcdTNq8bWUR9uAFWYWQwN2e/fadF8F+krmdI54hauASlVEjeIBAU5GYBmANK+AoXFqjBji82wHW8gIQYzLdo3HcnQnMOGsLISjRIlSLQVAyFGCCLRInvk50Fk5JzV63EV69corVagYrTyhYCARMiBjBMSdxIOp87480uLUw7lQoZbSBaGgAW5GBMZgk50D4ZDr5cBSpfAgmJPe3IAKbHb19C+eFxWh8FTlxuykdJYAmSHAg94MnOgs7cYzB6uKKsAfOZg7tcFz0qLACIkyc7zqr8dJqtYPLFjWANJKkKAQq9Sg/FJ+HBOxhtw1b9ggC5kjzQXtLbW0xkd4O4J+Wl9Xhwoa0hScjpKlFMkKbZwQJgAQRvnQE8NJW7F1TJvhWIAAugY2yJOxydtJ+ecOKfEkBhJpjclRu43xAtUSCI6zGM6fcl4SyooJDGZHQ3UyziJF2R8O5DKRg6rXiSkPNKquLTJM5AdgpJeACBtJ7+ugfcDwX/AKThZtU1CpBuGVICCwnEhhOe86X8Xw7CkpAuNOwg9MXKxUQrbtchx7nESdMuLUrwlAKQ4W0smS0lSsx65kY3Ag+onGU6j3dEAJewwLlWR5kKR1Qc5nbvoLAVUmgFDdVMB4WTCFSAQDGzqcyBCxPfdU4K5CQGDi1pwYM7lViQpBFsCQT3J0N4W4nzeHmDUNMrkSSIU08d0+FSAJEnPfQ6UDQrsym3zF6g8tcD2x9gMMDtnQGtWYVPO/ZhUtc2qSILFouaGI+InYiBAjOm96fdp/l/m1XuI5eHrQhcwUWnAZQwdmYyXmZDAEYMsSNp1dfMb+7T/op/+DQM/HniY8Lwx8rNZwQo7qo+N8TAQdziYzrjlD4VBZHYkMsMrOGYMpwB1Fg63AmJOwyNXHxFUbiQatS4qzYphmClFHSApAlSCSXLQSowAcg1uWhkXCqCfLM9CoTCtBWVhTLdsoDMmACPy4p3WM7FluqBTIFmVjGQmSQBmD1D4Vq02YyXWmwhVtuChQt47TUuWG6T90sdtP8AnHJLNmVWqFplLOkBlIFVZWoWfNwO0D00o47gTw/SAzFgpR1Mgkq0vMfHIkLmBBnQJl4ZZpuoUENiZME5UsrA7R6ZlZntipQU1EJQmWAIkwTdJG1zQWHwsThs63M0uoaEZmR7ApZCzYEKJAn8TcfbXuUGo3E0UALANYokgqtzAkxswBbMem+gsnPfLbh0LQrqAJUmKk/EQEClcrMwYtncHSznHEvxNGnYpu3gXErYbRcfskSMd7hA30bzLjFFGqS4JvdRa7BRhLCwSImSpB6QLpzpZ4dpstRyx6KYa+0kQsDrvpmGMlR3we8jQC894UBKdNFBKyXMCZEAA9xktvEkjuNFvYtFEwbTDkzEASrAj0ZiDPYdxtq47moqvVcNhdjkQEMAJBtX1BiOvYETrHK1LrUVVxYoZukKoCtHmfaNzErdIm4E+ugE5Q0GqjBSLQLA7dRME5hpMSJGN8nu5p2hpMKWWCVB6S9PBvWLh6mIgECcDVcp8QxqrVcsS/S+TcQoC94k22nOZAO+rJy5lLA3FqhVUDOMhjkA2rAkdIF1zXH5aCNSjWewwXIDLie5FyvGARBMgAdXeY0i5nXa1QPSXXqEs0wTsIB2UbWR7atmCreWaV1xUlnIZ7RJjMjpgQZkEMRI1WeMrPW4jywMAxbd0xTljasD3hRGT76ArhOKKoHho8s0yJEG3qAYFSFAIDD0uEd9ApwoAquVELChpYAliFBADT0+oJ2z7seatYoUEH7fwFXG5vy04Cjf37RoTnLNSo0qG0guT265O0AA4A2OVI0DnwrwTRS6FZbWJQk/tQDIJAglg10TmIx20X4rSotQAqrUjDU3yGi0SgYW+YoJO43LA5Ean4bYiusqSBvIDG4kEFcEyQ4if7ztGoeMOYVQ0FgysVSLRJJkbtIDZmf8QxnQCJx807ZuBJgqGmVAYWmCA3UVtbAHvB1mjxzGlDXkFg90EWmZa022kMTAPYDMydLKPE03cqw3IDNaRIMbAE5BEgWwZjERoiVBBDMBgIDsGn5QoiDAOCQYHYLBySjUZ0BtUtIIF21hkWgiwYwTBOqz4hqBnggdSsZAtAF5zHoQNuxPaNW3kfELdfIRjLBZABDTAjAzFpOBcxyZ1S/F9QGvMHKEw2SoYsYnGQxORg76C0mqRwlKnBAVVYmVJ7AhjucmfZcRvrPGAU+ENVmCswAUiQJLXGekEocrEZuX6a+OCihQTEeUkYlMAnIUm61mb5byMaH5qgd6PCKOq0O7kPKgZGQCQBJMY7ToCfDNM0uHa5lnrA2xGIF0BxuT9MSCATX82pTDJiwBlYtDOuzgkwLoW6e2F3OscRzFbkQBSFkC1QZEkgkZA6RcCe5yZnTXl1cGoDSO3xlZuLiftNFzEiLZI/DQB+EeIlxJc2Lda0G4QUW64wYBMQPs4nvZf+KUf7o/9r/+tV7wxV/acQsoUW0CMwhLsLWWVAIByJgz6as36gP8P/ff/wAmgNqcrSQSr1GlrRkqSBBAYdVoJYziY9DrW3BqBbSpUKbDCu0SPszFTYle0T841aFuBEItzDGDCwJhm3+ul3M+XvUV76IYRgK0NmJgwrTAOx0FN5hwldGboV1ulkpoKoAJJEKApUG0KOoBYye2qrxvF21RF9jVC1RGhrem8GbGbAkQASY741eanh6ms2VatArBKlSVVTB6Tm2WBlgQYJx31XObc0q8PTH60f1ijef2yhSbgwECRK7bMJzgmJ0FQ5vyJ6bIwN97lGG6yOuCRgSkNggdJMADUuRUXPHLDGVDuo6MwqhQDOxVlyYEHG51YOe0lHC0qqMfKeIBgkZk9SQSQQ9xuHxRGNIOHFvHqysATLKAZALA4FwzLRBAjq376A5xdQqVFhAxZizWlZWwNbAEAwI9gYPbSfgeLK8LXHwllAkAFWAJhMn1mQB2BOmXB0L0q03WLXQC4XlAVEtJhbRv3x2xnXQrf+j4gStS0K+d8EMcKRgLERvGCOwJ+IpL5NgEMtPYkyGmSzYyjZ2OLTjGt/JatQt5RpBuotELIYdjlYUqCvsGJzp/zjmdOnTaVPmsqKrVBlpCNcoYEhYkEZk59dVulVLMSzCWDFoaVA6SpMbm8ZAj56CHPEKOBgWMdyZwwAi7JwFEkZic506oI918FGYzUJFsQpDMxHw2tscb4OlfiGiFwSLigLenmAw2QYJJkg5EGMHdstQPRphRcjLDQSMqAMKPhEnaFJEDdsBDmHGsiLuxP7QsxuJChhBuAdlkxdPYAjA0t8Mm7iaJeWWmRfMdM7AmZUFyIJ9Y9tMeNa6j8SGAOi4qR8CkMGxLDsstjIjOhuXFafnvaVAtp4InII3+Excpkz23gaDyVF4ji6QMhRUysqGEEsVkn2Cj321DxNxK1K4Zz0g2gSCLSZwYJEM0wcZiFB1u8P8AB206lZukxakoAGENAgrbJaIja3fQHFHqoWglnYtACqrXFQIg4Er8OPh+cBa+Q1FZgb0UreDDdajtaAQMyMXCCSIGBoDxVxF7KWtiCLlA2bBEsoBe1dxtAxnRnhbh+t7QxBptKxJAuF074NxMZ9YMaB8X8WxrvBDwwCkZEQFH9pufW2YJOdAr5fSX4QL5hbJAkHIgkAIpYjJO4IxOtwqgkNTFS0npMSoukehBb4PXBzuNalqm0M04BBJgAqwuAPbscb5+QB/Av+0DKCwsF9xwAYgwTKgBoiQTCmROAd8sQ0qNVyBCoCAozccYJYiM7RuTHpqq8w4YVOKFMFVAsT4lNtp62Fi+mZn1PyvXMqUeTSJH3muPSUAkkWwQCTttjVU8J8MeI4mrxDT0yywqgZJzbsAF2iMk5xoHDcSlSvbaYQs8qCA1gJMAQSpcSZnIBzOk3BcSGNbiSJLksFIxYGIG28wVlgQInMaMo8W1OjxTTaQIpRF/oLQwnBIkA7TvE6DqcWRSSkxUCPKeA0mwgCRiG6WyQD1kMNAZRq34XpUYEiCwa0WvJMkICYIMQxnJidI+ap4egrESQzLeS0NOe4EyQSp+GJAYjXuScpqcUXNAMFxdVdXi5m2lSzeYqzJHcCTkk3bknL6fDIBSzINxuBZicZClhGPhhQszHbQR5NyQ0KIo48wz5jqGt3PTTVTKhQ89JEwIERLn/gnC/wDuf9D6b8v4O1QxALXZIO2dzgAtOcCflqH6w33T/wDt/wDDoHzf1toPiqVwggHGPr8h+WjCNazgbyZMdvp9BjQLalKpZkBxIwVzblTKsdx65n01WuM5WrSyQwOGpOAUkEABJtIbEkHcjsdXZl2x2jB/npfzzlVKsAH6WgwwAJHc/Fg59fpoOYcTy6twMKhL8NW6CrmCtRamLcG3sATIlcnvqsca5SrSLSPL4hZbuphW6ABmFM77DIknXRa9CtwzGnVzQa61gQxIEsFhz0r6bkNAGImr+I+BFdGsaVG25VDfDMjETLTBncYyBgFVaiUqcQvlh/hfJMqFYhV6hvienItIiN1vKeGCjiE6P7HF3aOkxaQcyRHpE5jVk47lJasXIdnZGJ8tsFSQSIMEISpYSPXfEJeVU2QvCk4Kki0BmBLAx2w8SMwriBoGFWlQsQwGd6dI5mSphIYmLRgi5SCJn1Gq7x9YKgBQIXRQRBlZaO67GGEA/bkAbasPCcnjh6RKBwaayxAtC7kbXIyhQC3fMSMaQc54Zr8jBgkibQZm0TlqYaAPTf20BL8SvEUGwqBGRbREhKhEHo3ghiSTm8TJA1t8MsPIVpBKVGlmvbAZWlcgIhuz3wN8DWjkqkNWp3wn6uxBaY6YrC4IFLbMbhEj1008I1KpoV1pUKbsnEK1SWtMPAUjPUsqZHaRG+AH42upKoSYPlGAigYcAR5gDJmYaQItFsbj8QhPDoFBLcTXeQbQAC0DBC9RUA47L7jRfGVHNal5tG0iqBewQBrTcoFjkEfbL7Zx205r8IfOp0wpXyqahb6gWWqMQzAElpIY5ggycGJ0C/i6a2rQBtZviAnpVAQhLdy0lvUljvqs8+UrxCUwrBlskBiSHj4dhk4wTJxBg6sBq3cQWkhLxZIFpY9KiCYJMGQRsF2wdIOcVieLJ6mBZTEsV7nAbKwWkCTv3nQWvkfERWLiIxJtNrATAAYTAE47HuDGkniqm9Ou6AG0lGVpIU4gyCuTf6xHeTqy8jrObgJklAAwJBIlmnqt7/Z6TPVk6TeLQ7uVgTYoYAZkgzJIBPWQI3MEZmdAmNTowtwYkWsM4OSSsAkQFggyTGrb4f5QRa1SmQLRDL1CRmy4NJAlmxKgqSTB0h5Pwb1GVEUWkgvJYFg0K2ZEAwPT0zB1eBEMhfiCr5NMukEjpIhVgmIgLjA+WgQ854tlTieIFMrTaaC7EXsAty3CZCgrGxu9sRqUBwfBLSIWowgFolOo/DcSAWFwydowcAaJ4+mlXjBSNGaNFVgOB0vUAeXUfGRtAgdbZxrVzKpc9JAqoBTNwC/CpIiVXEFDBxifloFHMA60qaWG138xpjdEDFpgkgKy59J7To7knhxuOFzl/LW0swM1HaMgKqtCgg5jcXTBxLhfDzcTxJLqypQwQC1wkdKoAJyThhtC797xXVaYAt6V6QlpMEjBIG4uabgi+pI30EEo2xTpELTnoHawEEsq3NK/eIQSZJ045FwbmKla4EyAtvTkzJEYPbO8TnGhOVcnv62TDfGrk1IP2gD8JwBn6dsvqVAThJ9ScZBgQCIB7baDZUe4FQcfaBBIj0G2Plor9WT2/PWeHo2wIA7Y2GZgY0TPufwOgnH++sMmvOce+osMaDLzGPz1GqQRkfw155jWCpj66BZzfgVq0mW2SVJUn1jEH5gR8gdUDmPAulJSFa4qLrjawKld2t6ZickRcYznXTikDHvjEZz20p5zy7zFIOVItYSMBsnfQVXjJepTgCDSU5PwyAAxYiRmBA3lTO+ql+oU/PYrTKqFcsS9xYiaiAkEn7uPvRG8G+8VSASk4HVHRkmTtEN8Aa4rPvnVbrcNbxAVkCyDEMQ6KCvTAnpEkhgATIEnA0GvnInh0YtUJemtTyyrSSoJa5cMQASDOxIw0RqocchW20hYhXUgwFmIwJ3YS3ckST26b4o5Lei8ROFVVILGLbLVWIEyxm094JI21R+J5Kv2kkLHcMYVULYLgjY/aB+EQRGgS8o4oUeKW8MgLGwgAhVyCCCYJjv6RsJ038JcwPD8VWZENRatEhkyWOQwIAIZoNx7b/LQ9XkrCmQgLQrlQucyWEKCMMpC9IiQNN+E4Ka3DsbWJZUYXsSCL1KqxugGTjfBOwGgzw5o1eIRUUjqM5dBDUj09WQSATAeBmInJNQP5lao4UENUemJsZlpoUWGBhG6jncj020y4flZXiqSiGZTUPwiFVUOzBQZueIM/HOgee8rijZCgg3AkEgdZboKEZJeDufY7gK7y9alOiGYFoBJW4RJ+J0Rh1bSCsRB220i5nRH6+hW4AsoIGCBH2DkkWiMiZEauvLkBaCBKkRAKlSQCSpxgggEn0JECBqrV1KcyELB85cBmgXrmTloIOcSYbbQXPw5whq1IIBWnSPw3wxcRLMxyYEW5Mg/DsEvN1d6jVqYtRwDZKzKlkkSAVawCM3CTMdr54Z5PTV6nTdBycxIgAmTsR1EDcsZ0JW5eUqMoFy3s9xdgbmO9xYmBjtGc7RoKPw3NkHliooYGC9wAF0gAMWkq0LG5B6pGxN15TzUVRTSn5KzJdLF6fUgM2DuNolu+NDnwurVAKqL1Ak2mzpJBZWIn5wPQbTOnHKOSBOg3Opui4ISpgC4MWzdt3WFEgRkEviBWo1XaFVqtOi7ZtUsoZHCGCBcFtkwIODk6rAoKBUqUza7lwmYfI6FSFEZMsAZgbCNXHx9yS9uEtDEMWps05IBDAX9iSWjbPprdyTkIr1BVuDJSYhCVG43Kg9SA/Dacwp+9Og08l5WaFEWksWa/E4MAXNHaFLTJyRiTOm3K+UF3dnH2gLoAJA7KdxIME+/c501ocuRqkk3ERkqQYkBQYwdj7ZG0aPWks4xicwCP4jHc6CFGgBEYWLVUbCTuTvP5aKAKrjJ95JOfpmNYURn+MD2751sopBkkk99v3Db66CTV/cD01m4+2syNsAf6a95v9ToNs4nUD6/l/L017XtB6f4DUfMJBx7eus69oIFcfWREDWvOSdvp+c69r2gGNNF6cQSxAA27nOwk/LfSTieUs7AhQjGbXiY6dmU+vsYx+Pte0DGrwKsqzuFA7YkA7HAJImSN41VeO5ItIxTps/UHFwxhhbMReZE+oycAaxr2gBfly33CnueqDezbj0IaIAOwj5ZnyrhnSoy3MWLXKzBiL0j4mBwoBO/TK/TWde0Fvq8AKttRbgrZIkmZFoK5hTsZUfv0PzDw2tWmBAm5TEwpKiBdaBNu4GBjbXte0C1fDHlGLm+16AyTi5omAe8zMnPZIPBhHEmqwKsGUKCSSWUACAo/aKsT2wFgTM417QX7h+CCSRkGfwgdhjtOBr3EolSA674BAM4zg+49fTXte0EuG4IIcEk+/tA2O4xrfUpHaYnBETOZyNZ17QR4zhJtLCQC0z7qV6vXftGpUOGAWE6Vg4ERsB29B7a9r2gm1S0x++NZWmS07RuCN9te17QZCGRj+Q+f9dtTiTBA7Eepj29jr2vaDbb9PnH9Aa1S/8Ag/6j/l17XtB//9k="/>
          <p:cNvSpPr>
            <a:spLocks noChangeAspect="1" noChangeArrowheads="1"/>
          </p:cNvSpPr>
          <p:nvPr/>
        </p:nvSpPr>
        <p:spPr bwMode="auto">
          <a:xfrm>
            <a:off x="1600201" y="-1058863"/>
            <a:ext cx="2066925" cy="2209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4452" name="AutoShape 4" descr="data:image/jpg;base64,/9j/4AAQSkZJRgABAQAAAQABAAD/2wCEAAkGBhMSERUTExQWFRUWFhkYGBcYGBkaGRkaGBodGB0gGBoXGyYfGBsjGRgdHzIgIygqLSwsFx4xNTAqNSYrLSkBCQoKBQUFDQUFDSkYEhgpKSkpKSkpKSkpKSkpKSkpKSkpKSkpKSkpKSkpKSkpKSkpKSkpKSkpKSkpKSkpKSkpKf/AABEIAOgA2QMBIgACEQEDEQH/xAAcAAACAgMBAQAAAAAAAAAAAAAEBQIGAQMHAAj/xABEEAACAQMCBAQDBAcGBQMFAAABAhEDEiEAMQQFIkEGE1FhMnGBQlKRoQcUI7HB0fAzU2LS4fEVcpKT0yRjwjRzoqPi/8QAFAEBAAAAAAAAAAAAAAAAAAAAAP/EABQRAQAAAAAAAAAAAAAAAAAAAAD/2gAMAwEAAhEDEQA/AO368G1GI1gNoJga8GnWIOoqugmHGsFtaWXBAMHYH39tbWP+ughUcD07fnqL1YOvVTgevtH5/wAtaKjkglc+m87wO/pnQe88gbR2+s+p21rHEhsbZIBxjP8Av9NRrpMXCCSZ3zG39RqNV9oAgfv9MA4OgKFY9hif6wPc6534m/TJS4WrXpql7UmCTmC4iVn7ols+w0F+kv8ASW9Fv1ThGBqnFWopyh+6pmAwGSTsDrjo4xqrFmGWvYsT1HYtkjJKzv8Ae+Wg6Fz39LvF1KZFJxSIM/s1AJUSD1MxKwQDEZyDPfRyv9PPF0rhWpjiCygoD0lWmfsiSpzj5RjVMpcmq9NUf2cKwciJQ3DbF1pQqc7mO4OsBlYSsJHSGSBbAADZ65DEEnPSd9B1zgv02KyhqlJbbluAObSBLKTg2nJDQYGr5yfxDT4tanlEkoxVhKkg9iIJBBEZGYOvl9a1VVkSaYOTAAaZEjbBON8kE6sXIPEfEcIV8ioeot0gLAGQC9xtYTJ9JBAOg+j6BiQTImI2xuMj8NblfMT3OMZEf7fnrm/h79LFGuVpV6brUBsZkCmmW9RBuiJJwcDfV/Wn1AxiMYzv8o/PsdAaSB/DUKgG87j5/l661FyREDvH8M681TGIxP8AXsfbQZkyQPcH1/PWlqhxjMkZ9snJ37/jr1Soc5EEwD7/AIY1pDgHIgehkb43HxaDdTqEwJ39zj8pnvv31tVt+5g43wD6/wAPfWg0urDb7CZ3z3BxqJqENAknJO8H0yB/UaDYWySRI2jfHckR6n641mnVmekj37mTGhmLyRnBn5x7DJHfUzT9IkZliZ9jGNAYGXsDt9DH8dQ82n97XkkYnMTPYT/DGgvPPp+egeDWG14nWA2+gzqDLqQM6wdBHvrzH0+usnvjXjjQa6i+v46g9ICe0/vB1sc57ajvv9J/rfQaKg7HP8B/rjQ3HcavD06lV8JSpl2idlGwgxMA/jo9p/Me/wCM6p/6UqpHKuJjBbyxuczUXHTvIn89Bw9nNau3EVQGpvXZ6l9sEMSbQe7BSRG2O+ieXctFRWBALlgVskfswILF2EwAUbYmD7nVs8CeAV4tFq1G/YKALV6S7KZYs2TAaQPr89Xup+j/AIUfAppzE5kY+yfYjcT2HpoOaGpSUs1hdDX4hqYELKRTZeqYAaogOM4MZ1TeKpteuCgAsJgLhQoN07m4Cdo9867JxvgdyQi1FgGVIYgKCzMSyCCTBAxM/mGXLPBVHhmkt5tUQb3GAJn9mswpk/mNByPl/JGqhVfh3MUwSqdJmVEycMoVZjEkmT21u4nwyHSVAHXawdwApJyBfDDJwxzIIgAdXXOczG0zFwBJgkSYFwtOwmDAJOue8dW8xihkip0sILBgIIDLeMgyAZu7D4tBVghp1VLBKmPtKTLAH2ycbiY/f3zwjzAVuCo1Fu+G03kmChtIBMXD0O8RPfXz5zqiUmQS3ULVugFYBMQHVgfvTgd510z9CVSqaNUEA0gRBg4fEge7LmPYaDqsnGY7bxrx2P78+n7p0OjQc4n+sSfptrYjGIM9vc/X5aD1RQQSY7+49NQRzGcASJDGR9AJBx66y7xOMZJUwSZ+v01lVhpn5/dzHviP46D1RM9MGFxv/sdRnYAzjMEek/uP7tbGBIOcHuIyIEZ1q8shg3aNhHpEGdx8vTQZNHBEDecbY7xGNp9tS4atIgmT/EkxOO+oq3aYIIONtvxideAgZO3yAx8/fOg2rT7bCIIj6jftP79Yt/q9v56gT27QI/qNZ/WF/wDc/AaBgBrHfUtYI0EQIxrOsxqJQaDz6xGP56i6T/WdQpq259TiQe+D84z9dBMgev56hiInOPT+WpsI/rfWg0SO4zsYmD/PQelZJxO34/kcnVf8bURX4HiKdtx8ssogzK9QKkfa31YKqwRBG+3t3jH9ToGsYRlxEYEepzEnYA+vroEXgTglp8BwoEKWpK/1IuI3zvtqwVKewDSJ3Bz39DnO3ppNyvj6VCnSotVppbdTplyOuxyoCktkxH0IPrDNyCBaSS0ZBGYMjr9gZ9/roIq5+1KxMnp2jGY3CgnUajC0QR1QTJ3x3A3x2nbS6qSXtLKyswi4KZkxG/UTkfz0Hzjxdw/CgirVC9iFUMcwcxgCIjt840CznfNSGsWogNv3G2CyO5kZycdp21QK8mtNyTcwuUtg77gFmMQcjtpzW/SbQqEhqdWEFy1FykgEiabrNrYkH6aQpD/tB8LYIWRYARN0HBuIEmfz0EeeVFWqc92MSSLvhxnIMbfewRiBd/0K1/2fEpeptan0ElWBF2xMysTj27DXO+bVBdDMQxSCAZBOBkDdoPxYmdW79Dr+VxFUVDHmUlRVgKGaS2ZyDauPcxoOx06mZnB+o2JEkbD569XrAYYmDAEe5nGCf9NCU6gjCkHI7Agge28gbDWhqmckyph+2InfuJyCTEHI0BwrAs0EXAdhB3nIORjHbW1GFsDMY3GPXOxzoEukjYSRtlSDkEG204JEdvrrer9gW3MSCRO047AmcDQb3rztbJAkH8Zx6aiwO25mRA98SMd++hV4gYgdzsDAg2sTGEyO7fTRPDTETJgSQQflLfX5YGg20KMA5JyM4/29salUpiB2Ppifz99RVGn1AiAOw98QT/DW1aZnBMeggfvGg89IxHeN/T5R8tR8pPU/9X+upVUmNgPprEN94fnoDCNe14jUGPp/pOgzH+2suuoZ3GvO+O2+gzEjUWBifT8dR82O39R+WgK/EsHWGAB3kyxODA+8I+6Ox0DO2R/U/jofBXOx7zPtv657aitbAnbuYI+pMwM6WcVxbyYIUERuSQwju0gxkQik6BoQY+6cdtvoNaalCNxIIgiY+eDjOgeE41klIwCO2BPaD1ZzBI7emtr82UmGOxgie/uR8InGToORfpD8Pxxr+bWK0YBQSTAYfZVp+2Ix64GlvLKVbhgTRrugW4MsoYH/ANovfbj7vfbXUuZcmocwLU6oDDy6RDhuq65nAERAAYAnIM+2q5zrwNwy16TrT8xhbdST+yd0aA1SFY3NIUycjuNAR4PoHiup6oNWgQQQLlKPPY9wwj2Mx6Cg828JVa/E11UBirOz1C0oqA4Yt6dJWO0fTXZOScrWiwFlh8hb1EsBcx6QxElRbiZOdcy5Tzyzjq7tFSi7ulWm0Sy3SSOqCQQN+5g6BRXprw0LUqVSlsKfKQJVW63pBdWdLpEjtHz1s5AP/UEAMvUy3XhVY9wQ4kbdxiPXXReeeHP1qmgpFCqSafmWgIpzKBqd1OPQmIAjAGq14i5UnBUKY8wVOIvBLSMXQDAOSsDM7k7DQV3xZTpGpT8uFVSMlrmyYkn7URESY/HTDwbxVnFKzPctTy6nSMmx7GujYoG7TI76r/G8VVasm8iCqxORkFYOMCM+mnXhjlIDUKMlpa9zb0hnsDKH3ISmpv8A8R740HX+LQDpDEHt6KuN2PSIxuZPvoCnWVsloUDBIB/xYkW4GwVYkbnfWvj+IudiozcvlgCJtjAuDAkx9lSYG+huCqGmp+43URcxIMZ8y7qMkHBImBsCQAe8OypMvJHUtwyFjckgk/lvt6wrcRB3UgWsLjkn0ANqDEbzP0OheDqlmUWxTEGFtgMAfiFMxbsDLE4yNiZ1I3JGQIMSNhABgkgwG6QYAbQbC7MwGFz8RbpM/dLScjsqjaZ0y4UvAY2zGQs+4jJmB9M9tB0W6p6Spg3DBAOF26iSIEkgaYcMwVYBGMCNj6xmJmSd9BsXhYO5x7dp+frrYqbTPfHb5ZzP79ZZwSQJ9P6A9tQujvj6Y22P1+eg329vX1j6jH01Ow/0D/m1p8xsdJOYnAgGc5yYjW/66DZd7awTqWtbaDz1NRqtGc/Ify1LyxM94j3/AB31rroCpHqNon8v56AbiOKP+EW5yTBkGJjCifnttoGq/aWyd8ySTAG98HuAAPfRNUgQwCkAfSO0GbVzOwY6VV+IVZRWs3iRBMwfhLhzuRLxuY0Bf/EFCko0lWUGWUWXZgz0qB65M/jpVxHF/tDOTACtacjGDm5pOMCMbkxrL8X0sAWgqYEkQIumbYWFDSF7gbZJHqoy3L5hEgkHpPx+oBLOCMk1DgggHQDcXzJkW5lZRB6GJBRiu5BM4FuC30wdKOO8RAQVZnsXsoiSd1PwqPiBYAHJAB0wr8OrgPddndpsaAFKqoBt6gSbiRkmNK+Y8sUspUo1jQVtIEOT8GZj/lEkzlZ0DfkPPqdOrTkkXq6kGxSzX3i5QBuGYAyT0HbVrHM1Wo0jEwGxAMxAjP8AtrmnLeCU8ZSBe0E7gW2kgsm7RGYjJ69XGpRY02mBMSekCJIkGMDEj/XQG8LzyjUaqyuptVgVEXdDFZ6sZP5Ea4rw3Nlpg1Xq3VBWNlE2sWUkze0YMqAMkGD7a6ZzDwnwXFUHNCkl+VapQe1jUXEE2y4zJwScRnXJueeBa/DVghE4BHTmDMXCTElSIPY6Dt1XxBTqcMOJoMCHQsACTkASuPTbI7HXEuf8+rcRXZ46fiaRIwC2c9oMbe+nXhOoV4ZklQRIFoBOcw3/AC5MntI1XzxKLRctMuwRoGEWCFiTEg9sxO+gjSe8qFliCcBpBIm116pY794Efi343xJxOeMpt5RLWAMqlmuH7WexWVUbCLV9NIKVI07ppyQDtEdO4k9rm7gyRGmnMh5dKjw5DhgodiIwapBPxAZPrtFonvoLTybnhro2SrnAUSRdgySTebxOS303l9T41/tENkr1BYAVem4f2asMSxk9Q9tc98HVlp1VuAUMCgICkXkXKCSTsJAkHJIMxq/KVtFxXIEMzMJu6RlwTsMWjBjOcARS4mpId2JsLWljn4QIZi0m4jZE+oM6bcMzFjJLNJXpExA+JRljcfUgw2N9KkqoXEgBlF8AwwktAI3yDMsQJOjOD4tAwZSoF0AEKRLENJIAVQYjpViYWJyCDArgkMbpQXfMTiRawk4gHbJOiOA4hnyoAk985yCYkkZH2iMdhoKrxHfcKCzCbSAMgVAwBuW0ALgGZ2GiaVTuqgENaGBUrg47GCQAIIJyBPfQN1qy3wbkQSI27zgmT6euttFiwm7fPcZ+RzHtj56Ep8XdOB6jMGIMXXjG0ZAGRBOi14iASwQEkEdREg43OWONAVSQQI2IIifXMwf6zqNg/vG/Ea2UqkxtGNjJyP8AfWf1kemgI1rqn93yGpjUawkH5f13GgENQ7Df5YHfJPf0J3g41ratvNyj7349icfMiNZ4ipjJg4yTEE+jZz/yydCPxBJ3AhtsAickxsNjlsncCY0AVSv1NTDEi0GbjMgYyDucRaI30vpUwUIYh3kNAzHSQD8VgYiWksT0gWnRy0RNz72kEiGB3KzJBYHaD05iO+krsGYJlipI2+zkxOPLWZGwzGwGgK4rikEdOxEMJwCtu+WO8dAUYJxpWeLCA5DhTJSJBmW+EHOSSbrh9dbDw5Qt0yL+ljmAwMqokXjpEKIiBE6hxHCgy7SGZwQZxCki3aAO5YdU476AJ69hB6HY7Z6gIJhVIgoTbhR337muc38UimpCIlxVgDbAuWCbpm8ZtA3E52ki+JPE2SlFnqOwJqOMr6dJUgVGH3sZb5apfm2IEqKZlrTAk9ImDEnZcYznQHVebVWqq7MxsKMFkCApDAG0kLMb74BnXdOccsPEcIFu/tLepWGzZuA+0dvnuY18/wBVKaubSxlZi2CHjIbAJgD079tXnwT+kpqVvDVqbVgkLTIPX2hYY5GcbdtAy8Q+HOB4KmLKT1qlpwOJdXDrAuAUHJJmIwfTVbLIKBK8OFqMRNSpUqPUVpIuMkSDJAgYk766tw3POArnzGampViSKyw6uRDA3AFSDKmfTSjnHiPgHRzbTBS5VUWgsAd8AQDMwd479wpnh88MUdDRWi9I9NRZkyCCjFjlvT2zpFzKvFV1QDDSwwSSQJPT2kgQRHYzo/xB4ipVujh6ITLM5pghDC+rjOLe30zpXwHDqV81mUoB146YDYBZhJftA9BJ0BnLkSS7tFNFLFpHxBgUknBYMRt6baRc15o9fiGrGFmW9IEQZkYBBO/rv31Lm3OEdAiJ0gYnBkmSTB3ORGe2dAUlOLp6gAR37iJjcCNsZ9dA15RwikFma1hBVvRQPsCD1AwRJwBOdWrl3immKYQsFmLkMm3pgmWWTBPb89tVvhJEs1QsGaHu6bhbapFsCBBG+Z1rr8ExoecgkL0t2m3qugE4jvHbt3Dp1E3G0iICXBgCP7QAkgAgA/4riJ2GieX23hZBZrFlZ8xUVBuTgZIBugN6RGuWcu561NitwqqJWJcQFM9JkSCowpxkdydX3k3iejWaBWcsqsVvJBGQsQMW7NOfh7kzoLXT474SepWCrJEpggdJiBEnEH2OJ0TwrhCLiLwIgB7rCbYYqSxECASABpdwfGMzsAS5CuytLsSEBBJY5UMDEAAEsDvvteuApWLcqVutsBc3bSFaIgiXPr6aB1TZCJFsLLBoBUN9kSsrODIyc++jqGZ9ZBJE4MCJMzG2T+EbgcLzEXwDO9sJbAILCdxn1BUDTHhmMYB+IYJxHoAw+LBMDf10BnDgj3HeO0jHpidE+X/z6CZeoDuZY9jCiJMDftkxrb+sL/e//kP82gYHUGeNSbbQ3ELttv7/AE7/AJnQDcVxNrHGTaJ6o3I3G59gJ0t4rinAGJ+7cFIUrEz1ELJ7m46NrpOBJyZJuMiJx3aD8l/DQHGKRAgTfDLMi2JO82gYgKD3yZ0GeKMrgxcOkSwJDEEgtusS3f8AfpbT8xWtd1KlyDlhcYyskRgQOk9tzvo3i6ZCEDJEbmBaAMkXxII+2Y3gHuJxPEuM0xcSPsLEkEjAPVDBQcbEk5nQA8fTa1T04Jf7MFQm2CbgIIktAA2nVF8WeIFIaiDAaJiDkQwVU3Cw0zgESO5078V+JqdBSj2s2TTQMXKm20kgCFUdzuY7ba5jV4hmqO19SZ6iVK5AMXQZBJ7n69zoNVesrDqDBrQ1oMAZzgSQe2fQYGp0eWVnAYU3gDqkGbVUT2FxAPr89F8Jy+5merCqHHxTDEdwwGSBHcyT66Z8bU8imABLuEVUaboi0dNRSAS0kiSMiDAyA3h3wjW43iGooGVxkk3QtMgZdp7qAAIzd89dP4f9GvDUFKKq1TIDVag67gLcZIAg4AGIAJOiuTCnynh6dGPM4msfMrkZa4jOBsB8I7YJ1aeCqpUQOJKli0ZGdiCJ3mNAh4rwxSemo4pPOZZRaysUqgEDpJBlz7T9O2q/zD9F3DkXK/GCYuvNMx82rKD9B6Rq4eI+cpwdGtxLhSKY6Fz1O3w4jBLQO+JJjQXIuEdODpiq91euPOreZ1G9wrEBWwAogAHa0bzoOZeIOBpoUVFmPifiWSSV2Apj4WIB7MSDjbFK4XiGNZDVdmW9Sc4xgEDYxvHtr6J5xyWhxNJkKjpyrW5DERMjIP8AvriPE8lalXcNINNlAiIqMSD9BKmR79tAq5vQmtWEgi+VMRkyRAJ9AfrHroY1OkKtwTYiZLMDkgkYIwABO3fRfPQxrOjEtkGIjqZFYwJO2MTm3UOB4ANUHwiLWlm3GMTODDSZ9DGgnxwso2vcSMxM3EgQAIIsyxmc3DO40T4T4sw1O57WAloBCnIySJ9cZ3OtHNirKV2KssUzBkNcW2IIAgmIkY7QNR5IgdgvT1KVnuu0YYz6GR2O40GanJfL4hqc3LAsaRaCSAAdwDcCpDfPG+ga/Cb7KVH2mnqLER7YEbbgZ1Zed8MalFKpFz5Vo6jiaTXd2g2/DjJ0kuVYwsDpYglhcLmm1T3AGCe2gbcm8R1aQNMtepVhY4a0m0CFiShGBmRt66vHKfFq1brAFby0kEEFVI3xuIb4wyxIncjXNK5Vf2ZFi23JJkyCTBLAWmSJAAm0euiuBeoCMhavxiAAXI7FsdecjM5AydB27l3HqRajq0COthYTgkgruJOAFJOdoOnReXBUggKIwM5yBPXJGN7dcy8P+M6IYU3VaNUKQGqEgdotdZ7AgEAARj01fqHEAoSi9RAhSucRIY5YxdsTEnsdA0o1yZvJBgAG4Dpk5IwqwQe5O2icffP/AHD/AC0EaIMG2Yz2BGBgXbC2JCjvojzW+4v41v8Ax6Bs2hqlMEjbv6/mPke+iDoGvBkzsTtOO2CNvpnQC1K9rRMHupEm0Tkt2BggFsHMCdCNUWGcqcdwsEj3mCRsSTaDONZLEswQgBSZmFIYzEAghMH4zLGSMaIEqIywA74mD6Htv1Me22gX8RxBtUAWrE9IjaSQqlo9PTf5aq/jfnScHTLgA1HxTVgVPxeitBCgbnPUPXTHxJ4rpcNSYlludTZTUgM2DcTd1LbIyQJwBM443zHj3rVqlSpVDyCsgqpAgHpQEEr2gfEe5zoIvX8xWqVHudmJmVB+KDmJzJgL3g6D5dy/z6qoH3iRAAAyd9yc7R330RW4MikhBiVXACmTIM9yZLbtAx3wNNOX01o0y7girVtSRaHUHYrItUEW75IXfOgcUEpthQUoLaSImm1kFcooBEXnAJJX0k6H5TUTiOM84qWoUZqKskKci0kMMF6lgiDAtGwELOfc2RKX6v1hhBZyynH2sgSSWmVGAQRsRonw4ii5rT1lApIZTUJhgM5zhpjJbfQWfyzUrNWa6+qZtuMdMyuCCBODJ7iTnV58Ln9nZeGMSSBsD82x6QDgL7arvBwoVVZLQ0FyWxgIBM3GWkR3uaJGdN+RcUPPWmssM4MlQYM9TdyVLW/PEDQJ/wBJlU1eJ4HgQwCvUR3G9zX2pcIMDDH+erLzLiZretqm0SUm4757gDsO+qtxXFir4kppH9mqiCD020mqXDMTLESdsfPVnouor1mYDLYJJ3UBSAG3iMAes6De9ZoBkQSACuBkev2iPodK+O5MvEVLCWVnFRS6kAgGbltGCSMzj5nTOnSWzAxBiCQJMr853wdR5coFakh6RazBSF7xgYG0tH9DQcE8RWU+K4hUW5RVdFF5iElFKxmQBucZOocoovY9TpsiDILGBP8A8th3IzGtXOYPFV8wBVrEGCdnMT6Tt6Z99OaXBtTsgr9kYBduoKzAACGtzGTtG2gr/N6rYViIhRgQQQDue8ScHe7tGiuT8O3m+YLYAJvIJUGJVYMbKIAOCVjUOI4PzagKkiWCoRMgDAJUjFwFwIPfTHlPL3NVGLqAFus2jabPcMSYMZBN2dA2Wm9XzKAW0uSB1ktkeZaSBOVW7YbRtqscBQJZUPUv3YwCds/eYKOoYjtvq0cJwaXmkTLNUtAMkoGQ5TIuqEwYzgbRsnrWUqpcmOpTIa6ZhWBKtlhMyRmfQjQDDg2tCSTYfiAVoYLKwTPQQNtsE9tMeWEVVKO1zT8IkTiVa4dQCuQcmOkROrPR5JwtPhwxVGvKiEqEVGRh9gIoBA+LORDfeGq9x/JbAGWqAVJ6yWF0TKvBkE4z2n0GAT8xZbyXDAgFWKxFxB6yMgKSSLfWczq6+BfHp4d14fiCPJwEY2r5MxhiRIQsYn7MjO+ktega1JK9GXZBABuILSS6RI2HYSTE4gaH5fxIdEdQS9Pq+BWI+JRaDh94MiRuIIGg73QmR0m0YE7wemcksduwHtqP6vxH3E/62/zaon6O/EZWmOFrXwvTSdwwjE+VUYwJWeljjMYgDXQvLb1X8/5aBux0JxNaAYPtkGNvxP00U4GguOcAGJJMGNts5MiDoF/EsyqFkAiIxiAAT2Koe8AE9Oq34u8XLwlIsxDVGjywfhqMAJJVsrbKy25jEbaN8Rc9XheGNZ7iotxO5OwAGV3jpWIMmdcQ4vj6/E8Ua1Q3u90KYGOqFUH41AWT6gaDbzvnTVXarWaaxfcDCRMCCMECOmAMd9K6sEk9KjFwMQWEbBfsmd/+b10TU4g3uwa55ADwbQtxM9WSCIXqzn11q4emWqKDADVQC6xAggi0KJA+mYGgbcVw7LUKSCjKSMjbBEt1FbRaT7A40RyjhvLmsxAIApqSMFh6zEqyk5G3TsdaedcUFYQCWAksDkNcR2HmRGwOZJMxrZzivbwYW+sA0ABiZbJPUSJyxIx90baBIte93ZiALpPV8wILdgDMnBNsjVu8OoKaAwJYLVdFwwVYCgkyIIAmT32nVY5RwsPTZ0VqZabWa3zFpwzDuVkC3aOqNdH4T9JfLuLtp8RQHDiIW+mroBECKlKHpxgTECPwAOlWEhUQElW3FxIgAjcQo7EH7R1YPBxv4pqloA8mD0xJwMQoBH+L5zkHQ1PwdT4j/wCj4qjVpCAUJFQAZxdTyQZnIHzOm/hnw9V4WpU8402lVtC3DFwPVfBHfvB9NBV+TVWqeIKjggg1OIBXEdCWyCNyIG/f8dN1492rVARB8xoOBAmAV3aJEkZ1W/AYLc2diJ6uJZjCzBcISsZuLjYQAJ7afcJyqtVlxRrQxZgYVSQ1xnqImRER+WgeUeYlgQxAHUCc/FcN43B/+WieWM/6wB0wVODPfeCAQeqcCIHppTR4StcSaNQbNJXJYZORjsAYidFclo10rS9JlQKYbp3kbztjEwNvfQcb5hy+7iHUyC3FVFKjsC5JN3p7QJsJx3P5jw4Si5SDK2oJg2kG4zuYAkggASVmcalxPBf+s4pZI8qpWtVNz+0c+pJOZjGw7Z0TzLhiOKoUgUxTRYIi3qhriowAcA+hOPQJUOULT4Xz6kqyiFMQrCShIkyQBtbG/eJEuX8G3kmobpDsFEC8kAiIiIzu24WcnW7xLW8+ulA3BUCszAHAmVBt6dxGPY7g62czSVMQArwAdiHgCEBEKuUBjsRkZIBeH6bNVUTD3BGWZJVLixhB9lVIu2hmPua5zdG86obpi0kIcwQsDOBBxMEyBgxqycpplCepQFN4W6BcBPSbwbjF2YBg+karnOqq/rNQIFAAA3A3UHphhd8J9RDE530Fw4bjyyqtJ7mIQTgqIpDrcthQuZJibztoscI9Vn6lqZmaZLsAbTBZf7NgsxuBkG7shoK44UVCAOhVQgxAKqWb3JAi5sdxOIG5dW8qvSZGi5yGWFhScNIuAuziYxOQNAwbhzwlbzVxTqACqtOGKzi5rsAGfn3k3CdvNKL0GHEJEEK1ZQR+0G5ZAIBaG7CCLSQCTcwr8Cr16oeIq2lRK7VFDxAOLpUWjswMAgkL+T8ey1P1equwENAYMApMFgp6rTP2oN0zoN9PhajstRQDTdArFbQG2YkFWi4yFDCYiDuCGn/Hea/3w/71L/LrVy7hfKapQYoA7EqcggkkQLGC3CJiMlhsRpp/wYelT8H/AMug6mW0v41wLSfvKBLdyZxODgbAE6NqT2Ge065P+kvxmrMeFoMA0xUqEmFbJCU2XIIIywMCI3J0FY/Slzpa9VadPrWhfdHwCoxk9Uy1oMYAg6rIW2GZip/Z2kwrwIIwTKsBBk+gjRjcCz5f9nChYgFUQwssQBDH4ogkgGQJE7OE4C4OTiCSwkxbBAYMcCSZIWfhkjaQG4hw1JnKoSXa2VALfa3XGZBLTORtmV/BFfNpxKrcssIuIukEGDB7bHadH8fRBORYA4iB1VBNot3AaJySO3tAhpftAVKB1cgSQql5BwVAsTOJ2iO8aC0c55URVpg2pYcAqpIYvcR0mIMEA/PHqF4z4ysq01DABnPTas/CrBhOWlgcxG3torn3FhnV5DbNZb01CrBiDaxg9RUCdyfUAD+L1N1ElgAGKgQQFgkyQzHMZ3zOJmdBqoVilKo6Mj2qYHlqWVXnBuaTCjYTEjMHVc8lRQRgQJZl+0SWAUQMwZ3me5095pxJPC1cQKjSubSSti/Crne05yMb9tBcRw4HC07FGAwczJDFoIAjfI2xCkjfQDU+Hn9sSadymPK6WDdMGG+zPuBgwdWjlfjrmfCQq1/PQN8NWypAZWcANdeQYIwSMRPbSLlbkUgmGDMZBiMhQPi3PuMqC2mXD8FcgABLLIAUTaD8JUHrYyLhk/CADoNnB8xrh3rK54Y1pmqFYEXPeVyCRJYQJG4kzrFLm3HBfKp8dUQEwBcZIybmO9MyvwTtPtqXEU6ophlDTYqFhIy/UF6jibY+ZDe+geM4cUwy1bC3xqGLFMkmJJEEERMmZB3iQzW8WcdTNq8bWUR9uAFWYWQwN2e/fadF8F+krmdI54hauASlVEjeIBAU5GYBmANK+AoXFqjBji82wHW8gIQYzLdo3HcnQnMOGsLISjRIlSLQVAyFGCCLRInvk50Fk5JzV63EV69corVagYrTyhYCARMiBjBMSdxIOp87480uLUw7lQoZbSBaGgAW5GBMZgk50D4ZDr5cBSpfAgmJPe3IAKbHb19C+eFxWh8FTlxuykdJYAmSHAg94MnOgs7cYzB6uKKsAfOZg7tcFz0qLACIkyc7zqr8dJqtYPLFjWANJKkKAQq9Sg/FJ+HBOxhtw1b9ggC5kjzQXtLbW0xkd4O4J+Wl9Xhwoa0hScjpKlFMkKbZwQJgAQRvnQE8NJW7F1TJvhWIAAugY2yJOxydtJ+ecOKfEkBhJpjclRu43xAtUSCI6zGM6fcl4SyooJDGZHQ3UyziJF2R8O5DKRg6rXiSkPNKquLTJM5AdgpJeACBtJ7+ugfcDwX/AKThZtU1CpBuGVICCwnEhhOe86X8Xw7CkpAuNOwg9MXKxUQrbtchx7nESdMuLUrwlAKQ4W0smS0lSsx65kY3Ag+onGU6j3dEAJewwLlWR5kKR1Qc5nbvoLAVUmgFDdVMB4WTCFSAQDGzqcyBCxPfdU4K5CQGDi1pwYM7lViQpBFsCQT3J0N4W4nzeHmDUNMrkSSIU08d0+FSAJEnPfQ6UDQrsym3zF6g8tcD2x9gMMDtnQGtWYVPO/ZhUtc2qSILFouaGI+InYiBAjOm96fdp/l/m1XuI5eHrQhcwUWnAZQwdmYyXmZDAEYMsSNp1dfMb+7T/op/+DQM/HniY8Lwx8rNZwQo7qo+N8TAQdziYzrjlD4VBZHYkMsMrOGYMpwB1Fg63AmJOwyNXHxFUbiQatS4qzYphmClFHSApAlSCSXLQSowAcg1uWhkXCqCfLM9CoTCtBWVhTLdsoDMmACPy4p3WM7FluqBTIFmVjGQmSQBmD1D4Vq02YyXWmwhVtuChQt47TUuWG6T90sdtP8AnHJLNmVWqFplLOkBlIFVZWoWfNwO0D00o47gTw/SAzFgpR1Mgkq0vMfHIkLmBBnQJl4ZZpuoUENiZME5UsrA7R6ZlZntipQU1EJQmWAIkwTdJG1zQWHwsThs63M0uoaEZmR7ApZCzYEKJAn8TcfbXuUGo3E0UALANYokgqtzAkxswBbMem+gsnPfLbh0LQrqAJUmKk/EQEClcrMwYtncHSznHEvxNGnYpu3gXErYbRcfskSMd7hA30bzLjFFGqS4JvdRa7BRhLCwSImSpB6QLpzpZ4dpstRyx6KYa+0kQsDrvpmGMlR3we8jQC894UBKdNFBKyXMCZEAA9xktvEkjuNFvYtFEwbTDkzEASrAj0ZiDPYdxtq47moqvVcNhdjkQEMAJBtX1BiOvYETrHK1LrUVVxYoZukKoCtHmfaNzErdIm4E+ugE5Q0GqjBSLQLA7dRME5hpMSJGN8nu5p2hpMKWWCVB6S9PBvWLh6mIgECcDVcp8QxqrVcsS/S+TcQoC94k22nOZAO+rJy5lLA3FqhVUDOMhjkA2rAkdIF1zXH5aCNSjWewwXIDLie5FyvGARBMgAdXeY0i5nXa1QPSXXqEs0wTsIB2UbWR7atmCreWaV1xUlnIZ7RJjMjpgQZkEMRI1WeMrPW4jywMAxbd0xTljasD3hRGT76ArhOKKoHho8s0yJEG3qAYFSFAIDD0uEd9ApwoAquVELChpYAliFBADT0+oJ2z7seatYoUEH7fwFXG5vy04Cjf37RoTnLNSo0qG0guT265O0AA4A2OVI0DnwrwTRS6FZbWJQk/tQDIJAglg10TmIx20X4rSotQAqrUjDU3yGi0SgYW+YoJO43LA5Ean4bYiusqSBvIDG4kEFcEyQ4if7ztGoeMOYVQ0FgysVSLRJJkbtIDZmf8QxnQCJx807ZuBJgqGmVAYWmCA3UVtbAHvB1mjxzGlDXkFg90EWmZa022kMTAPYDMydLKPE03cqw3IDNaRIMbAE5BEgWwZjERoiVBBDMBgIDsGn5QoiDAOCQYHYLBySjUZ0BtUtIIF21hkWgiwYwTBOqz4hqBnggdSsZAtAF5zHoQNuxPaNW3kfELdfIRjLBZABDTAjAzFpOBcxyZ1S/F9QGvMHKEw2SoYsYnGQxORg76C0mqRwlKnBAVVYmVJ7AhjucmfZcRvrPGAU+ENVmCswAUiQJLXGekEocrEZuX6a+OCihQTEeUkYlMAnIUm61mb5byMaH5qgd6PCKOq0O7kPKgZGQCQBJMY7ToCfDNM0uHa5lnrA2xGIF0BxuT9MSCATX82pTDJiwBlYtDOuzgkwLoW6e2F3OscRzFbkQBSFkC1QZEkgkZA6RcCe5yZnTXl1cGoDSO3xlZuLiftNFzEiLZI/DQB+EeIlxJc2Lda0G4QUW64wYBMQPs4nvZf+KUf7o/9r/+tV7wxV/acQsoUW0CMwhLsLWWVAIByJgz6as36gP8P/ff/wAmgNqcrSQSr1GlrRkqSBBAYdVoJYziY9DrW3BqBbSpUKbDCu0SPszFTYle0T841aFuBEItzDGDCwJhm3+ul3M+XvUV76IYRgK0NmJgwrTAOx0FN5hwldGboV1ulkpoKoAJJEKApUG0KOoBYye2qrxvF21RF9jVC1RGhrem8GbGbAkQASY741eanh6ms2VatArBKlSVVTB6Tm2WBlgQYJx31XObc0q8PTH60f1ijef2yhSbgwECRK7bMJzgmJ0FQ5vyJ6bIwN97lGG6yOuCRgSkNggdJMADUuRUXPHLDGVDuo6MwqhQDOxVlyYEHG51YOe0lHC0qqMfKeIBgkZk9SQSQQ9xuHxRGNIOHFvHqysATLKAZALA4FwzLRBAjq376A5xdQqVFhAxZizWlZWwNbAEAwI9gYPbSfgeLK8LXHwllAkAFWAJhMn1mQB2BOmXB0L0q03WLXQC4XlAVEtJhbRv3x2xnXQrf+j4gStS0K+d8EMcKRgLERvGCOwJ+IpL5NgEMtPYkyGmSzYyjZ2OLTjGt/JatQt5RpBuotELIYdjlYUqCvsGJzp/zjmdOnTaVPmsqKrVBlpCNcoYEhYkEZk59dVulVLMSzCWDFoaVA6SpMbm8ZAj56CHPEKOBgWMdyZwwAi7JwFEkZic506oI918FGYzUJFsQpDMxHw2tscb4OlfiGiFwSLigLenmAw2QYJJkg5EGMHdstQPRphRcjLDQSMqAMKPhEnaFJEDdsBDmHGsiLuxP7QsxuJChhBuAdlkxdPYAjA0t8Mm7iaJeWWmRfMdM7AmZUFyIJ9Y9tMeNa6j8SGAOi4qR8CkMGxLDsstjIjOhuXFafnvaVAtp4InII3+Excpkz23gaDyVF4ji6QMhRUysqGEEsVkn2Cj321DxNxK1K4Zz0g2gSCLSZwYJEM0wcZiFB1u8P8AB206lZukxakoAGENAgrbJaIja3fQHFHqoWglnYtACqrXFQIg4Er8OPh+cBa+Q1FZgb0UreDDdajtaAQMyMXCCSIGBoDxVxF7KWtiCLlA2bBEsoBe1dxtAxnRnhbh+t7QxBptKxJAuF074NxMZ9YMaB8X8WxrvBDwwCkZEQFH9pufW2YJOdAr5fSX4QL5hbJAkHIgkAIpYjJO4IxOtwqgkNTFS0npMSoukehBb4PXBzuNalqm0M04BBJgAqwuAPbscb5+QB/Av+0DKCwsF9xwAYgwTKgBoiQTCmROAd8sQ0qNVyBCoCAozccYJYiM7RuTHpqq8w4YVOKFMFVAsT4lNtp62Fi+mZn1PyvXMqUeTSJH3muPSUAkkWwQCTttjVU8J8MeI4mrxDT0yywqgZJzbsAF2iMk5xoHDcSlSvbaYQs8qCA1gJMAQSpcSZnIBzOk3BcSGNbiSJLksFIxYGIG28wVlgQInMaMo8W1OjxTTaQIpRF/oLQwnBIkA7TvE6DqcWRSSkxUCPKeA0mwgCRiG6WyQD1kMNAZRq34XpUYEiCwa0WvJMkICYIMQxnJidI+ap4egrESQzLeS0NOe4EyQSp+GJAYjXuScpqcUXNAMFxdVdXi5m2lSzeYqzJHcCTkk3bknL6fDIBSzINxuBZicZClhGPhhQszHbQR5NyQ0KIo48wz5jqGt3PTTVTKhQ89JEwIERLn/gnC/wDuf9D6b8v4O1QxALXZIO2dzgAtOcCflqH6w33T/wDt/wDDoHzf1toPiqVwggHGPr8h+WjCNazgbyZMdvp9BjQLalKpZkBxIwVzblTKsdx65n01WuM5WrSyQwOGpOAUkEABJtIbEkHcjsdXZl2x2jB/npfzzlVKsAH6WgwwAJHc/Fg59fpoOYcTy6twMKhL8NW6CrmCtRamLcG3sATIlcnvqsca5SrSLSPL4hZbuphW6ABmFM77DIknXRa9CtwzGnVzQa61gQxIEsFhz0r6bkNAGImr+I+BFdGsaVG25VDfDMjETLTBncYyBgFVaiUqcQvlh/hfJMqFYhV6hvienItIiN1vKeGCjiE6P7HF3aOkxaQcyRHpE5jVk47lJasXIdnZGJ8tsFSQSIMEISpYSPXfEJeVU2QvCk4Kki0BmBLAx2w8SMwriBoGFWlQsQwGd6dI5mSphIYmLRgi5SCJn1Gq7x9YKgBQIXRQRBlZaO67GGEA/bkAbasPCcnjh6RKBwaayxAtC7kbXIyhQC3fMSMaQc54Zr8jBgkibQZm0TlqYaAPTf20BL8SvEUGwqBGRbREhKhEHo3ghiSTm8TJA1t8MsPIVpBKVGlmvbAZWlcgIhuz3wN8DWjkqkNWp3wn6uxBaY6YrC4IFLbMbhEj1008I1KpoV1pUKbsnEK1SWtMPAUjPUsqZHaRG+AH42upKoSYPlGAigYcAR5gDJmYaQItFsbj8QhPDoFBLcTXeQbQAC0DBC9RUA47L7jRfGVHNal5tG0iqBewQBrTcoFjkEfbL7Zx205r8IfOp0wpXyqahb6gWWqMQzAElpIY5ggycGJ0C/i6a2rQBtZviAnpVAQhLdy0lvUljvqs8+UrxCUwrBlskBiSHj4dhk4wTJxBg6sBq3cQWkhLxZIFpY9KiCYJMGQRsF2wdIOcVieLJ6mBZTEsV7nAbKwWkCTv3nQWvkfERWLiIxJtNrATAAYTAE47HuDGkniqm9Ou6AG0lGVpIU4gyCuTf6xHeTqy8jrObgJklAAwJBIlmnqt7/Z6TPVk6TeLQ7uVgTYoYAZkgzJIBPWQI3MEZmdAmNTowtwYkWsM4OSSsAkQFggyTGrb4f5QRa1SmQLRDL1CRmy4NJAlmxKgqSTB0h5Pwb1GVEUWkgvJYFg0K2ZEAwPT0zB1eBEMhfiCr5NMukEjpIhVgmIgLjA+WgQ854tlTieIFMrTaaC7EXsAty3CZCgrGxu9sRqUBwfBLSIWowgFolOo/DcSAWFwydowcAaJ4+mlXjBSNGaNFVgOB0vUAeXUfGRtAgdbZxrVzKpc9JAqoBTNwC/CpIiVXEFDBxifloFHMA60qaWG138xpjdEDFpgkgKy59J7To7knhxuOFzl/LW0swM1HaMgKqtCgg5jcXTBxLhfDzcTxJLqypQwQC1wkdKoAJyThhtC797xXVaYAt6V6QlpMEjBIG4uabgi+pI30EEo2xTpELTnoHawEEsq3NK/eIQSZJ045FwbmKla4EyAtvTkzJEYPbO8TnGhOVcnv62TDfGrk1IP2gD8JwBn6dsvqVAThJ9ScZBgQCIB7baDZUe4FQcfaBBIj0G2Plor9WT2/PWeHo2wIA7Y2GZgY0TPufwOgnH++sMmvOce+osMaDLzGPz1GqQRkfw155jWCpj66BZzfgVq0mW2SVJUn1jEH5gR8gdUDmPAulJSFa4qLrjawKld2t6ZickRcYznXTikDHvjEZz20p5zy7zFIOVItYSMBsnfQVXjJepTgCDSU5PwyAAxYiRmBA3lTO+ql+oU/PYrTKqFcsS9xYiaiAkEn7uPvRG8G+8VSASk4HVHRkmTtEN8Aa4rPvnVbrcNbxAVkCyDEMQ6KCvTAnpEkhgATIEnA0GvnInh0YtUJemtTyyrSSoJa5cMQASDOxIw0RqocchW20hYhXUgwFmIwJ3YS3ckST26b4o5Lei8ROFVVILGLbLVWIEyxm094JI21R+J5Kv2kkLHcMYVULYLgjY/aB+EQRGgS8o4oUeKW8MgLGwgAhVyCCCYJjv6RsJ038JcwPD8VWZENRatEhkyWOQwIAIZoNx7b/LQ9XkrCmQgLQrlQucyWEKCMMpC9IiQNN+E4Ka3DsbWJZUYXsSCL1KqxugGTjfBOwGgzw5o1eIRUUjqM5dBDUj09WQSATAeBmInJNQP5lao4UENUemJsZlpoUWGBhG6jncj020y4flZXiqSiGZTUPwiFVUOzBQZueIM/HOgee8rijZCgg3AkEgdZboKEZJeDufY7gK7y9alOiGYFoBJW4RJ+J0Rh1bSCsRB220i5nRH6+hW4AsoIGCBH2DkkWiMiZEauvLkBaCBKkRAKlSQCSpxgggEn0JECBqrV1KcyELB85cBmgXrmTloIOcSYbbQXPw5whq1IIBWnSPw3wxcRLMxyYEW5Mg/DsEvN1d6jVqYtRwDZKzKlkkSAVawCM3CTMdr54Z5PTV6nTdBycxIgAmTsR1EDcsZ0JW5eUqMoFy3s9xdgbmO9xYmBjtGc7RoKPw3NkHliooYGC9wAF0gAMWkq0LG5B6pGxN15TzUVRTSn5KzJdLF6fUgM2DuNolu+NDnwurVAKqL1Ak2mzpJBZWIn5wPQbTOnHKOSBOg3Opui4ISpgC4MWzdt3WFEgRkEviBWo1XaFVqtOi7ZtUsoZHCGCBcFtkwIODk6rAoKBUqUza7lwmYfI6FSFEZMsAZgbCNXHx9yS9uEtDEMWps05IBDAX9iSWjbPprdyTkIr1BVuDJSYhCVG43Kg9SA/Dacwp+9Og08l5WaFEWksWa/E4MAXNHaFLTJyRiTOm3K+UF3dnH2gLoAJA7KdxIME+/c501ocuRqkk3ERkqQYkBQYwdj7ZG0aPWks4xicwCP4jHc6CFGgBEYWLVUbCTuTvP5aKAKrjJ95JOfpmNYURn+MD2751sopBkkk99v3Db66CTV/cD01m4+2syNsAf6a95v9ToNs4nUD6/l/L017XtB6f4DUfMJBx7eus69oIFcfWREDWvOSdvp+c69r2gGNNF6cQSxAA27nOwk/LfSTieUs7AhQjGbXiY6dmU+vsYx+Pte0DGrwKsqzuFA7YkA7HAJImSN41VeO5ItIxTps/UHFwxhhbMReZE+oycAaxr2gBfly33CnueqDezbj0IaIAOwj5ZnyrhnSoy3MWLXKzBiL0j4mBwoBO/TK/TWde0Fvq8AKttRbgrZIkmZFoK5hTsZUfv0PzDw2tWmBAm5TEwpKiBdaBNu4GBjbXte0C1fDHlGLm+16AyTi5omAe8zMnPZIPBhHEmqwKsGUKCSSWUACAo/aKsT2wFgTM417QX7h+CCSRkGfwgdhjtOBr3EolSA674BAM4zg+49fTXte0EuG4IIcEk+/tA2O4xrfUpHaYnBETOZyNZ17QR4zhJtLCQC0z7qV6vXftGpUOGAWE6Vg4ERsB29B7a9r2gm1S0x++NZWmS07RuCN9te17QZCGRj+Q+f9dtTiTBA7Eepj29jr2vaDbb9PnH9Aa1S/8Ag/6j/l17XtB//9k="/>
          <p:cNvSpPr>
            <a:spLocks noChangeAspect="1" noChangeArrowheads="1"/>
          </p:cNvSpPr>
          <p:nvPr/>
        </p:nvSpPr>
        <p:spPr bwMode="auto">
          <a:xfrm>
            <a:off x="1600201" y="-1058863"/>
            <a:ext cx="2066925" cy="2209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04454" name="Picture 6" descr="http://4.bp.blogspot.com/_2Jyw6kO8x_c/TCTjn6H249I/AAAAAAAABHo/NlQ59ddqweo/s1600/Bayes.jpeg"/>
          <p:cNvPicPr>
            <a:picLocks noChangeAspect="1" noChangeArrowheads="1"/>
          </p:cNvPicPr>
          <p:nvPr/>
        </p:nvPicPr>
        <p:blipFill>
          <a:blip r:embed="rId2" cstate="print"/>
          <a:srcRect/>
          <a:stretch>
            <a:fillRect/>
          </a:stretch>
        </p:blipFill>
        <p:spPr bwMode="auto">
          <a:xfrm>
            <a:off x="9823021" y="137477"/>
            <a:ext cx="2104396" cy="2256687"/>
          </a:xfrm>
          <a:prstGeom prst="rect">
            <a:avLst/>
          </a:prstGeom>
          <a:noFill/>
        </p:spPr>
      </p:pic>
    </p:spTree>
    <p:extLst>
      <p:ext uri="{BB962C8B-B14F-4D97-AF65-F5344CB8AC3E}">
        <p14:creationId xmlns:p14="http://schemas.microsoft.com/office/powerpoint/2010/main" val="404637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pt-BR" dirty="0"/>
              <a:t>5ª Aula</a:t>
            </a:r>
          </a:p>
        </p:txBody>
      </p:sp>
      <p:sp>
        <p:nvSpPr>
          <p:cNvPr id="19459" name="Rectangle 3"/>
          <p:cNvSpPr>
            <a:spLocks noGrp="1" noChangeArrowheads="1"/>
          </p:cNvSpPr>
          <p:nvPr>
            <p:ph type="subTitle" idx="1"/>
          </p:nvPr>
        </p:nvSpPr>
        <p:spPr/>
        <p:txBody>
          <a:bodyPr/>
          <a:lstStyle/>
          <a:p>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752600" y="457200"/>
            <a:ext cx="86868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b"/>
          <a:lstStyle/>
          <a:p>
            <a:endParaRPr kumimoji="1" lang="pt-BR" sz="3200" dirty="0">
              <a:solidFill>
                <a:schemeClr val="tx2"/>
              </a:solidFill>
              <a:effectLst>
                <a:outerShdw blurRad="38100" dist="38100" dir="2700000" algn="tl">
                  <a:srgbClr val="000000"/>
                </a:outerShdw>
              </a:effectLst>
              <a:latin typeface="Comic Sans MS" charset="0"/>
            </a:endParaRPr>
          </a:p>
        </p:txBody>
      </p:sp>
      <p:sp>
        <p:nvSpPr>
          <p:cNvPr id="90115" name="Rectangle 3"/>
          <p:cNvSpPr>
            <a:spLocks noChangeArrowheads="1"/>
          </p:cNvSpPr>
          <p:nvPr/>
        </p:nvSpPr>
        <p:spPr bwMode="auto">
          <a:xfrm>
            <a:off x="1752600" y="2667000"/>
            <a:ext cx="8686800" cy="38433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5000"/>
              <a:buFont typeface="Monotype Sorts" charset="0"/>
              <a:buChar char="*"/>
            </a:pPr>
            <a:endParaRPr kumimoji="1" lang="pt-BR" dirty="0">
              <a:latin typeface="Comic Sans MS" charset="0"/>
            </a:endParaRPr>
          </a:p>
        </p:txBody>
      </p:sp>
      <p:graphicFrame>
        <p:nvGraphicFramePr>
          <p:cNvPr id="90116" name="Object 4"/>
          <p:cNvGraphicFramePr>
            <a:graphicFrameLocks noChangeAspect="1"/>
          </p:cNvGraphicFramePr>
          <p:nvPr/>
        </p:nvGraphicFramePr>
        <p:xfrm>
          <a:off x="4616450" y="1676401"/>
          <a:ext cx="3149600" cy="873125"/>
        </p:xfrm>
        <a:graphic>
          <a:graphicData uri="http://schemas.openxmlformats.org/presentationml/2006/ole">
            <mc:AlternateContent xmlns:mc="http://schemas.openxmlformats.org/markup-compatibility/2006">
              <mc:Choice xmlns:v="urn:schemas-microsoft-com:vml" Requires="v">
                <p:oleObj spid="_x0000_s6185" name="Equação" r:id="rId3" imgW="1511280" imgH="419040" progId="Equation.3">
                  <p:embed/>
                </p:oleObj>
              </mc:Choice>
              <mc:Fallback>
                <p:oleObj name="Equação" r:id="rId3" imgW="1511280" imgH="419040" progId="Equation.3">
                  <p:embed/>
                  <p:pic>
                    <p:nvPicPr>
                      <p:cNvPr id="90116" name="Object 4"/>
                      <p:cNvPicPr>
                        <a:picLocks noChangeAspect="1" noChangeArrowheads="1"/>
                      </p:cNvPicPr>
                      <p:nvPr/>
                    </p:nvPicPr>
                    <p:blipFill>
                      <a:blip r:embed="rId4"/>
                      <a:srcRect/>
                      <a:stretch>
                        <a:fillRect/>
                      </a:stretch>
                    </p:blipFill>
                    <p:spPr bwMode="auto">
                      <a:xfrm>
                        <a:off x="4616450" y="1676401"/>
                        <a:ext cx="3149600" cy="873125"/>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pt-BR"/>
              <a:t>Teorema de Bayes</a:t>
            </a:r>
            <a:endParaRPr lang="en-US" dirty="0"/>
          </a:p>
        </p:txBody>
      </p:sp>
      <p:sp>
        <p:nvSpPr>
          <p:cNvPr id="3" name="Content Placeholder 2"/>
          <p:cNvSpPr>
            <a:spLocks noGrp="1"/>
          </p:cNvSpPr>
          <p:nvPr>
            <p:ph idx="1"/>
          </p:nvPr>
        </p:nvSpPr>
        <p:spPr/>
        <p:txBody>
          <a:bodyPr/>
          <a:lstStyle/>
          <a:p>
            <a:endParaRPr lang="pt-BR"/>
          </a:p>
          <a:p>
            <a:r>
              <a:rPr lang="pt-BR"/>
              <a:t>P(h): probabilidade a priori da hipótese h</a:t>
            </a:r>
          </a:p>
          <a:p>
            <a:r>
              <a:rPr lang="pt-BR"/>
              <a:t>P(D): probabilidade a priori dos dados de treinamento D</a:t>
            </a:r>
          </a:p>
          <a:p>
            <a:r>
              <a:rPr lang="pt-BR"/>
              <a:t>P(h/D): probabilidade de h dado D</a:t>
            </a:r>
          </a:p>
          <a:p>
            <a:r>
              <a:rPr lang="pt-BR"/>
              <a:t>P(D/h): probabilidade de observar D dado que h aconteceu</a:t>
            </a:r>
          </a:p>
          <a:p>
            <a:endParaRPr lang="en-US" dirty="0"/>
          </a:p>
        </p:txBody>
      </p:sp>
    </p:spTree>
    <p:extLst>
      <p:ext uri="{BB962C8B-B14F-4D97-AF65-F5344CB8AC3E}">
        <p14:creationId xmlns:p14="http://schemas.microsoft.com/office/powerpoint/2010/main" val="318340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752600" y="457200"/>
            <a:ext cx="86868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b"/>
          <a:lstStyle/>
          <a:p>
            <a:endParaRPr kumimoji="1" lang="pt-BR" sz="3200" dirty="0">
              <a:solidFill>
                <a:schemeClr val="tx2"/>
              </a:solidFill>
              <a:effectLst>
                <a:outerShdw blurRad="38100" dist="38100" dir="2700000" algn="tl">
                  <a:srgbClr val="000000"/>
                </a:outerShdw>
              </a:effectLst>
              <a:latin typeface="Comic Sans MS" charset="0"/>
            </a:endParaRPr>
          </a:p>
        </p:txBody>
      </p:sp>
      <p:sp>
        <p:nvSpPr>
          <p:cNvPr id="90115" name="Rectangle 3"/>
          <p:cNvSpPr>
            <a:spLocks noChangeArrowheads="1"/>
          </p:cNvSpPr>
          <p:nvPr/>
        </p:nvSpPr>
        <p:spPr bwMode="auto">
          <a:xfrm>
            <a:off x="1752600" y="2667000"/>
            <a:ext cx="8686800" cy="38433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5000"/>
              <a:buFont typeface="Monotype Sorts" charset="0"/>
              <a:buChar char="*"/>
            </a:pPr>
            <a:endParaRPr kumimoji="1" lang="pt-BR" dirty="0">
              <a:latin typeface="Comic Sans MS" charset="0"/>
            </a:endParaRPr>
          </a:p>
        </p:txBody>
      </p:sp>
      <p:sp>
        <p:nvSpPr>
          <p:cNvPr id="2" name="Title 1"/>
          <p:cNvSpPr>
            <a:spLocks noGrp="1"/>
          </p:cNvSpPr>
          <p:nvPr>
            <p:ph type="title"/>
          </p:nvPr>
        </p:nvSpPr>
        <p:spPr/>
        <p:txBody>
          <a:bodyPr/>
          <a:lstStyle/>
          <a:p>
            <a:r>
              <a:rPr lang="pt-BR"/>
              <a:t>Teorema de Bayes</a:t>
            </a:r>
            <a:endParaRPr lang="en-US" dirty="0"/>
          </a:p>
        </p:txBody>
      </p:sp>
      <p:sp>
        <p:nvSpPr>
          <p:cNvPr id="3" name="Content Placeholder 2"/>
          <p:cNvSpPr>
            <a:spLocks noGrp="1"/>
          </p:cNvSpPr>
          <p:nvPr>
            <p:ph idx="1"/>
          </p:nvPr>
        </p:nvSpPr>
        <p:spPr/>
        <p:txBody>
          <a:bodyPr/>
          <a:lstStyle/>
          <a:p>
            <a:endParaRPr lang="pt-BR"/>
          </a:p>
          <a:p>
            <a:r>
              <a:rPr lang="pt-BR"/>
              <a:t>P(h): probabilidade a priori da hipótese h</a:t>
            </a:r>
          </a:p>
          <a:p>
            <a:r>
              <a:rPr lang="pt-BR"/>
              <a:t>P(D): probabilidade a priori dos dados de treinamento D</a:t>
            </a:r>
          </a:p>
          <a:p>
            <a:r>
              <a:rPr lang="pt-BR"/>
              <a:t>P(h/D): probabilidade de h dado D</a:t>
            </a:r>
          </a:p>
          <a:p>
            <a:r>
              <a:rPr lang="pt-BR"/>
              <a:t>P(D/h): probabilidade de observar D dado que h aconteceu</a:t>
            </a:r>
          </a:p>
          <a:p>
            <a:endParaRPr lang="en-US" dirty="0"/>
          </a:p>
        </p:txBody>
      </p:sp>
      <p:graphicFrame>
        <p:nvGraphicFramePr>
          <p:cNvPr id="4" name="Object 3"/>
          <p:cNvGraphicFramePr>
            <a:graphicFrameLocks noChangeAspect="1"/>
          </p:cNvGraphicFramePr>
          <p:nvPr/>
        </p:nvGraphicFramePr>
        <p:xfrm>
          <a:off x="4414838" y="1670050"/>
          <a:ext cx="4106862" cy="827088"/>
        </p:xfrm>
        <a:graphic>
          <a:graphicData uri="http://schemas.openxmlformats.org/presentationml/2006/ole">
            <mc:AlternateContent xmlns:mc="http://schemas.openxmlformats.org/markup-compatibility/2006">
              <mc:Choice xmlns:v="urn:schemas-microsoft-com:vml" Requires="v">
                <p:oleObj spid="_x0000_s7209" name="Equação" r:id="rId3" imgW="1955520" imgH="393480" progId="Equation.3">
                  <p:embed/>
                </p:oleObj>
              </mc:Choice>
              <mc:Fallback>
                <p:oleObj name="Equação" r:id="rId3" imgW="1955520" imgH="393480" progId="Equation.3">
                  <p:embed/>
                  <p:pic>
                    <p:nvPicPr>
                      <p:cNvPr id="4" name="Object 3"/>
                      <p:cNvPicPr/>
                      <p:nvPr/>
                    </p:nvPicPr>
                    <p:blipFill>
                      <a:blip r:embed="rId4"/>
                      <a:stretch>
                        <a:fillRect/>
                      </a:stretch>
                    </p:blipFill>
                    <p:spPr>
                      <a:xfrm>
                        <a:off x="4414838" y="1670050"/>
                        <a:ext cx="4106862" cy="827088"/>
                      </a:xfrm>
                      <a:prstGeom prst="rect">
                        <a:avLst/>
                      </a:prstGeom>
                    </p:spPr>
                  </p:pic>
                </p:oleObj>
              </mc:Fallback>
            </mc:AlternateContent>
          </a:graphicData>
        </a:graphic>
      </p:graphicFrame>
    </p:spTree>
    <p:extLst>
      <p:ext uri="{BB962C8B-B14F-4D97-AF65-F5344CB8AC3E}">
        <p14:creationId xmlns:p14="http://schemas.microsoft.com/office/powerpoint/2010/main" val="278236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D48F916E-8AE7-9648-9A60-2A4B7FC4B499}"/>
              </a:ext>
            </a:extLst>
          </p:cNvPr>
          <p:cNvSpPr>
            <a:spLocks noGrp="1" noChangeArrowheads="1"/>
          </p:cNvSpPr>
          <p:nvPr>
            <p:ph type="title"/>
          </p:nvPr>
        </p:nvSpPr>
        <p:spPr>
          <a:xfrm>
            <a:off x="1564217" y="457200"/>
            <a:ext cx="10363200" cy="1143000"/>
          </a:xfrm>
        </p:spPr>
        <p:txBody>
          <a:bodyPr/>
          <a:lstStyle/>
          <a:p>
            <a:r>
              <a:rPr lang="en-US">
                <a:sym typeface="Arial" charset="0"/>
              </a:rPr>
              <a:t> Probabilidade incondicional ou a priori </a:t>
            </a:r>
          </a:p>
        </p:txBody>
      </p:sp>
      <p:sp>
        <p:nvSpPr>
          <p:cNvPr id="16386" name="Rectangle 2">
            <a:extLst>
              <a:ext uri="{FF2B5EF4-FFF2-40B4-BE49-F238E27FC236}">
                <a16:creationId xmlns:a16="http://schemas.microsoft.com/office/drawing/2014/main" id="{3220856E-3EE2-DB42-ADE7-23BD28C6E789}"/>
              </a:ext>
            </a:extLst>
          </p:cNvPr>
          <p:cNvSpPr>
            <a:spLocks noGrp="1" noChangeArrowheads="1"/>
          </p:cNvSpPr>
          <p:nvPr>
            <p:ph idx="1"/>
          </p:nvPr>
        </p:nvSpPr>
        <p:spPr>
          <a:xfrm>
            <a:off x="1564217" y="1981200"/>
            <a:ext cx="10363200" cy="4114800"/>
          </a:xfrm>
        </p:spPr>
        <p:txBody>
          <a:bodyPr/>
          <a:lstStyle/>
          <a:p>
            <a:r>
              <a:rPr lang="en-US" altLang="pt-BR" dirty="0" err="1"/>
              <a:t>É</a:t>
            </a:r>
            <a:r>
              <a:rPr lang="en-US" altLang="pt-BR" dirty="0"/>
              <a:t> o </a:t>
            </a:r>
            <a:r>
              <a:rPr lang="en-US" altLang="pt-BR" dirty="0" err="1"/>
              <a:t>grau</a:t>
            </a:r>
            <a:r>
              <a:rPr lang="en-US" altLang="pt-BR" dirty="0"/>
              <a:t> de </a:t>
            </a:r>
            <a:r>
              <a:rPr lang="en-US" altLang="pt-BR" dirty="0" err="1"/>
              <a:t>crença</a:t>
            </a:r>
            <a:r>
              <a:rPr lang="en-US" altLang="pt-BR" dirty="0"/>
              <a:t> </a:t>
            </a:r>
            <a:r>
              <a:rPr lang="en-US" altLang="pt-BR" dirty="0" err="1"/>
              <a:t>acordado</a:t>
            </a:r>
            <a:r>
              <a:rPr lang="en-US" altLang="pt-BR" dirty="0"/>
              <a:t> para </a:t>
            </a:r>
            <a:r>
              <a:rPr lang="en-US" altLang="pt-BR" dirty="0" err="1"/>
              <a:t>uma</a:t>
            </a:r>
            <a:r>
              <a:rPr lang="en-US" altLang="pt-BR" dirty="0"/>
              <a:t> </a:t>
            </a:r>
            <a:r>
              <a:rPr lang="en-US" altLang="pt-BR" dirty="0" err="1"/>
              <a:t>proposição</a:t>
            </a:r>
            <a:r>
              <a:rPr lang="en-US" altLang="pt-BR" dirty="0"/>
              <a:t> </a:t>
            </a:r>
            <a:r>
              <a:rPr lang="en-US" altLang="pt-BR" dirty="0" err="1"/>
              <a:t>na</a:t>
            </a:r>
            <a:r>
              <a:rPr lang="en-US" altLang="pt-BR" dirty="0"/>
              <a:t> </a:t>
            </a:r>
            <a:r>
              <a:rPr lang="en-US" altLang="pt-BR" dirty="0" err="1"/>
              <a:t>ausência</a:t>
            </a:r>
            <a:r>
              <a:rPr lang="en-US" altLang="pt-BR" dirty="0"/>
              <a:t> de </a:t>
            </a:r>
            <a:r>
              <a:rPr lang="en-US" altLang="pt-BR" dirty="0" err="1"/>
              <a:t>quaisquer</a:t>
            </a:r>
            <a:r>
              <a:rPr lang="en-US" altLang="pt-BR" dirty="0"/>
              <a:t> </a:t>
            </a:r>
            <a:r>
              <a:rPr lang="en-US" altLang="pt-BR" dirty="0" err="1"/>
              <a:t>outras</a:t>
            </a:r>
            <a:r>
              <a:rPr lang="en-US" altLang="pt-BR" dirty="0"/>
              <a:t> </a:t>
            </a:r>
            <a:r>
              <a:rPr lang="en-US" altLang="pt-BR" dirty="0" err="1"/>
              <a:t>informações</a:t>
            </a:r>
            <a:r>
              <a:rPr lang="en-US" altLang="pt-BR" dirty="0"/>
              <a:t>:</a:t>
            </a:r>
          </a:p>
          <a:p>
            <a:pPr lvl="1"/>
            <a:r>
              <a:rPr lang="en-US" altLang="pt-BR" dirty="0"/>
              <a:t>e.g., P(</a:t>
            </a:r>
            <a:r>
              <a:rPr lang="en-US" altLang="pt-BR" dirty="0" err="1"/>
              <a:t>Carie</a:t>
            </a:r>
            <a:r>
              <a:rPr lang="en-US" altLang="pt-BR" dirty="0"/>
              <a:t> = </a:t>
            </a:r>
            <a:r>
              <a:rPr lang="en-US" altLang="pt-BR" dirty="0" err="1"/>
              <a:t>verdadeiro</a:t>
            </a:r>
            <a:r>
              <a:rPr lang="en-US" altLang="pt-BR" dirty="0"/>
              <a:t>) = 0.1 and P(</a:t>
            </a:r>
            <a:r>
              <a:rPr lang="en-US" altLang="pt-BR" dirty="0" err="1"/>
              <a:t>Clima</a:t>
            </a:r>
            <a:r>
              <a:rPr lang="en-US" altLang="pt-BR" dirty="0"/>
              <a:t> = </a:t>
            </a:r>
            <a:r>
              <a:rPr lang="en-US" altLang="pt-BR" dirty="0" err="1"/>
              <a:t>ensolarado</a:t>
            </a:r>
            <a:r>
              <a:rPr lang="en-US" altLang="pt-BR" dirty="0"/>
              <a:t>) = 0.72</a:t>
            </a:r>
          </a:p>
          <a:p>
            <a:r>
              <a:rPr lang="en-US" altLang="pt-BR" dirty="0" err="1"/>
              <a:t>Distribuição</a:t>
            </a:r>
            <a:r>
              <a:rPr lang="en-US" altLang="pt-BR" dirty="0"/>
              <a:t> de </a:t>
            </a:r>
            <a:r>
              <a:rPr lang="en-US" altLang="pt-BR" dirty="0" err="1"/>
              <a:t>Probabilidades</a:t>
            </a:r>
            <a:r>
              <a:rPr lang="en-US" altLang="pt-BR" dirty="0"/>
              <a:t>:  </a:t>
            </a:r>
          </a:p>
          <a:p>
            <a:pPr lvl="1"/>
            <a:r>
              <a:rPr lang="en-US" altLang="pt-BR" dirty="0" err="1"/>
              <a:t>todos</a:t>
            </a:r>
            <a:r>
              <a:rPr lang="en-US" altLang="pt-BR" dirty="0"/>
              <a:t> </a:t>
            </a:r>
            <a:r>
              <a:rPr lang="en-US" altLang="pt-BR" dirty="0" err="1"/>
              <a:t>os</a:t>
            </a:r>
            <a:r>
              <a:rPr lang="en-US" altLang="pt-BR" dirty="0"/>
              <a:t> </a:t>
            </a:r>
            <a:r>
              <a:rPr lang="en-US" altLang="pt-BR" dirty="0" err="1"/>
              <a:t>valores</a:t>
            </a:r>
            <a:r>
              <a:rPr lang="en-US" altLang="pt-BR" dirty="0"/>
              <a:t> de </a:t>
            </a:r>
            <a:r>
              <a:rPr lang="en-US" altLang="pt-BR" dirty="0" err="1"/>
              <a:t>uma</a:t>
            </a:r>
            <a:r>
              <a:rPr lang="en-US" altLang="pt-BR" dirty="0"/>
              <a:t> </a:t>
            </a:r>
            <a:r>
              <a:rPr lang="en-US" altLang="pt-BR" dirty="0" err="1"/>
              <a:t>variável</a:t>
            </a:r>
            <a:r>
              <a:rPr lang="en-US" altLang="pt-BR" dirty="0"/>
              <a:t> </a:t>
            </a:r>
            <a:r>
              <a:rPr lang="en-US" altLang="pt-BR" dirty="0" err="1"/>
              <a:t>aleatória</a:t>
            </a:r>
            <a:r>
              <a:rPr lang="en-US" altLang="pt-BR" dirty="0"/>
              <a:t>:</a:t>
            </a:r>
          </a:p>
          <a:p>
            <a:pPr lvl="1"/>
            <a:r>
              <a:rPr lang="en-US" altLang="pt-BR" dirty="0"/>
              <a:t>P(</a:t>
            </a:r>
            <a:r>
              <a:rPr lang="en-US" altLang="pt-BR" dirty="0" err="1"/>
              <a:t>Clima</a:t>
            </a:r>
            <a:r>
              <a:rPr lang="en-US" altLang="pt-BR" dirty="0"/>
              <a:t>) = &lt;0.72,0.1,0.08,0.1&gt; </a:t>
            </a:r>
          </a:p>
          <a:p>
            <a:pPr lvl="2"/>
            <a:r>
              <a:rPr lang="en-US" altLang="pt-BR" dirty="0"/>
              <a:t>(</a:t>
            </a:r>
            <a:r>
              <a:rPr lang="en-US" altLang="pt-BR" dirty="0" err="1"/>
              <a:t>normalizado</a:t>
            </a:r>
            <a:r>
              <a:rPr lang="en-US" altLang="pt-BR" dirty="0"/>
              <a:t>, i.e., soma da 1)</a:t>
            </a:r>
          </a:p>
        </p:txBody>
      </p:sp>
    </p:spTree>
    <p:extLst>
      <p:ext uri="{BB962C8B-B14F-4D97-AF65-F5344CB8AC3E}">
        <p14:creationId xmlns:p14="http://schemas.microsoft.com/office/powerpoint/2010/main" val="302461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Probabilidade a priori</a:t>
            </a:r>
          </a:p>
        </p:txBody>
      </p:sp>
      <p:sp>
        <p:nvSpPr>
          <p:cNvPr id="3" name="Espaço Reservado para Conteúdo 2"/>
          <p:cNvSpPr>
            <a:spLocks noGrp="1"/>
          </p:cNvSpPr>
          <p:nvPr>
            <p:ph idx="1"/>
          </p:nvPr>
        </p:nvSpPr>
        <p:spPr/>
        <p:txBody>
          <a:bodyPr/>
          <a:lstStyle/>
          <a:p>
            <a:r>
              <a:rPr lang="pt-BR" dirty="0"/>
              <a:t>É a probabilidade incondicional:</a:t>
            </a:r>
          </a:p>
          <a:p>
            <a:pPr lvl="1"/>
            <a:r>
              <a:rPr lang="pt-BR" dirty="0"/>
              <a:t>P(cárie = verdadeiro) = 0.1</a:t>
            </a:r>
          </a:p>
          <a:p>
            <a:pPr lvl="1"/>
            <a:r>
              <a:rPr lang="pt-BR" dirty="0"/>
              <a:t>É simplesmente a probabilidade de cárie independente de qualquer outra variável</a:t>
            </a:r>
          </a:p>
        </p:txBody>
      </p:sp>
      <p:graphicFrame>
        <p:nvGraphicFramePr>
          <p:cNvPr id="6" name="Object 5"/>
          <p:cNvGraphicFramePr>
            <a:graphicFrameLocks noChangeAspect="1"/>
          </p:cNvGraphicFramePr>
          <p:nvPr/>
        </p:nvGraphicFramePr>
        <p:xfrm>
          <a:off x="2383817" y="4422021"/>
          <a:ext cx="2769959" cy="1296143"/>
        </p:xfrm>
        <a:graphic>
          <a:graphicData uri="http://schemas.openxmlformats.org/presentationml/2006/ole">
            <mc:AlternateContent xmlns:mc="http://schemas.openxmlformats.org/markup-compatibility/2006">
              <mc:Choice xmlns:v="urn:schemas-microsoft-com:vml" Requires="v">
                <p:oleObj spid="_x0000_s23607" name="Equação" r:id="rId3" imgW="850680" imgH="393480" progId="Equation.3">
                  <p:embed/>
                </p:oleObj>
              </mc:Choice>
              <mc:Fallback>
                <p:oleObj name="Equação" r:id="rId3" imgW="850680" imgH="39348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3817" y="4422021"/>
                        <a:ext cx="2769959" cy="1296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5951984" y="4725144"/>
          <a:ext cx="4104456" cy="689898"/>
        </p:xfrm>
        <a:graphic>
          <a:graphicData uri="http://schemas.openxmlformats.org/presentationml/2006/ole">
            <mc:AlternateContent xmlns:mc="http://schemas.openxmlformats.org/markup-compatibility/2006">
              <mc:Choice xmlns:v="urn:schemas-microsoft-com:vml" Requires="v">
                <p:oleObj spid="_x0000_s23608" name="Equação" r:id="rId5" imgW="1269720" imgH="203040" progId="Equation.3">
                  <p:embed/>
                </p:oleObj>
              </mc:Choice>
              <mc:Fallback>
                <p:oleObj name="Equação" r:id="rId5" imgW="1269720" imgH="203040" progId="Equation.3">
                  <p:embed/>
                  <p:pic>
                    <p:nvPicPr>
                      <p:cNvPr id="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1984" y="4725144"/>
                        <a:ext cx="4104456" cy="689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2" descr="http://www.parlamentocubano.cu/imagenes/botones/importante1.jpg"/>
          <p:cNvPicPr>
            <a:picLocks noChangeAspect="1" noChangeArrowheads="1"/>
          </p:cNvPicPr>
          <p:nvPr/>
        </p:nvPicPr>
        <p:blipFill>
          <a:blip r:embed="rId7" cstate="screen"/>
          <a:srcRect/>
          <a:stretch>
            <a:fillRect/>
          </a:stretch>
        </p:blipFill>
        <p:spPr bwMode="auto">
          <a:xfrm>
            <a:off x="9169548" y="1412776"/>
            <a:ext cx="1498452" cy="1368152"/>
          </a:xfrm>
          <a:prstGeom prst="rect">
            <a:avLst/>
          </a:prstGeom>
          <a:noFill/>
        </p:spPr>
      </p:pic>
    </p:spTree>
    <p:extLst>
      <p:ext uri="{BB962C8B-B14F-4D97-AF65-F5344CB8AC3E}">
        <p14:creationId xmlns:p14="http://schemas.microsoft.com/office/powerpoint/2010/main" val="240974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strVal val="#ppt_w*0.70"/>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EAC90206-7311-5C4E-94E6-A43D576F62DF}"/>
              </a:ext>
            </a:extLst>
          </p:cNvPr>
          <p:cNvSpPr>
            <a:spLocks noGrp="1" noChangeArrowheads="1"/>
          </p:cNvSpPr>
          <p:nvPr>
            <p:ph type="title"/>
          </p:nvPr>
        </p:nvSpPr>
        <p:spPr/>
        <p:txBody>
          <a:bodyPr/>
          <a:lstStyle/>
          <a:p>
            <a:r>
              <a:rPr lang="en-US" dirty="0" err="1">
                <a:sym typeface="Arial" charset="0"/>
              </a:rPr>
              <a:t>Probabilidade</a:t>
            </a:r>
            <a:r>
              <a:rPr lang="en-US" dirty="0">
                <a:sym typeface="Arial" charset="0"/>
              </a:rPr>
              <a:t> </a:t>
            </a:r>
            <a:r>
              <a:rPr lang="en-US" dirty="0" err="1">
                <a:sym typeface="Arial" charset="0"/>
              </a:rPr>
              <a:t>Condicional</a:t>
            </a:r>
            <a:r>
              <a:rPr lang="en-US" dirty="0">
                <a:sym typeface="Arial" charset="0"/>
              </a:rPr>
              <a:t> </a:t>
            </a:r>
            <a:r>
              <a:rPr lang="en-US" dirty="0" err="1">
                <a:sym typeface="Arial" charset="0"/>
              </a:rPr>
              <a:t>ou</a:t>
            </a:r>
            <a:r>
              <a:rPr lang="en-US" dirty="0">
                <a:sym typeface="Arial" charset="0"/>
              </a:rPr>
              <a:t> posterior</a:t>
            </a:r>
          </a:p>
        </p:txBody>
      </p:sp>
      <p:sp>
        <p:nvSpPr>
          <p:cNvPr id="18434" name="Rectangle 2">
            <a:extLst>
              <a:ext uri="{FF2B5EF4-FFF2-40B4-BE49-F238E27FC236}">
                <a16:creationId xmlns:a16="http://schemas.microsoft.com/office/drawing/2014/main" id="{8BD80E2A-ED34-EB4F-B141-48021D4F9979}"/>
              </a:ext>
            </a:extLst>
          </p:cNvPr>
          <p:cNvSpPr>
            <a:spLocks noGrp="1" noChangeArrowheads="1"/>
          </p:cNvSpPr>
          <p:nvPr>
            <p:ph type="body" idx="1"/>
          </p:nvPr>
        </p:nvSpPr>
        <p:spPr/>
        <p:txBody>
          <a:bodyPr/>
          <a:lstStyle/>
          <a:p>
            <a:r>
              <a:rPr lang="en-US" altLang="pt-BR" dirty="0"/>
              <a:t>Uma </a:t>
            </a:r>
            <a:r>
              <a:rPr lang="en-US" altLang="pt-BR" dirty="0" err="1"/>
              <a:t>vez</a:t>
            </a:r>
            <a:r>
              <a:rPr lang="en-US" altLang="pt-BR" dirty="0"/>
              <a:t> que </a:t>
            </a:r>
            <a:r>
              <a:rPr lang="en-US" altLang="pt-BR" dirty="0" err="1"/>
              <a:t>alguma</a:t>
            </a:r>
            <a:r>
              <a:rPr lang="en-US" altLang="pt-BR" dirty="0"/>
              <a:t> </a:t>
            </a:r>
            <a:r>
              <a:rPr lang="en-US" altLang="pt-BR" dirty="0" err="1"/>
              <a:t>evidência</a:t>
            </a:r>
            <a:r>
              <a:rPr lang="en-US" altLang="pt-BR" dirty="0"/>
              <a:t> </a:t>
            </a:r>
            <a:r>
              <a:rPr lang="en-US" altLang="pt-BR" dirty="0" err="1"/>
              <a:t>relativa</a:t>
            </a:r>
            <a:r>
              <a:rPr lang="en-US" altLang="pt-BR" dirty="0"/>
              <a:t> </a:t>
            </a:r>
            <a:r>
              <a:rPr lang="en-US" altLang="pt-BR" dirty="0" err="1"/>
              <a:t>às</a:t>
            </a:r>
            <a:r>
              <a:rPr lang="en-US" altLang="pt-BR" dirty="0"/>
              <a:t> </a:t>
            </a:r>
            <a:r>
              <a:rPr lang="en-US" altLang="pt-BR" dirty="0" err="1"/>
              <a:t>variáveis</a:t>
            </a:r>
            <a:r>
              <a:rPr lang="en-US" altLang="pt-BR" dirty="0"/>
              <a:t> </a:t>
            </a:r>
            <a:r>
              <a:rPr lang="en-US" altLang="pt-BR" dirty="0" err="1"/>
              <a:t>aleatórias</a:t>
            </a:r>
            <a:r>
              <a:rPr lang="en-US" altLang="pt-BR" dirty="0"/>
              <a:t> </a:t>
            </a:r>
            <a:r>
              <a:rPr lang="en-US" altLang="pt-BR" dirty="0" err="1"/>
              <a:t>é</a:t>
            </a:r>
            <a:r>
              <a:rPr lang="en-US" altLang="pt-BR" dirty="0"/>
              <a:t> </a:t>
            </a:r>
            <a:r>
              <a:rPr lang="en-US" altLang="pt-BR" dirty="0" err="1"/>
              <a:t>conhecida</a:t>
            </a:r>
            <a:r>
              <a:rPr lang="en-US" altLang="pt-BR" dirty="0"/>
              <a:t>, as </a:t>
            </a:r>
            <a:r>
              <a:rPr lang="en-US" altLang="pt-BR" dirty="0" err="1"/>
              <a:t>probabilidades</a:t>
            </a:r>
            <a:r>
              <a:rPr lang="en-US" altLang="pt-BR" dirty="0"/>
              <a:t> a priori </a:t>
            </a:r>
            <a:r>
              <a:rPr lang="en-US" altLang="pt-BR" dirty="0" err="1"/>
              <a:t>não</a:t>
            </a:r>
            <a:r>
              <a:rPr lang="en-US" altLang="pt-BR" dirty="0"/>
              <a:t> </a:t>
            </a:r>
            <a:r>
              <a:rPr lang="en-US" altLang="pt-BR" dirty="0" err="1"/>
              <a:t>são</a:t>
            </a:r>
            <a:r>
              <a:rPr lang="en-US" altLang="pt-BR" dirty="0"/>
              <a:t> </a:t>
            </a:r>
            <a:r>
              <a:rPr lang="en-US" altLang="pt-BR" dirty="0" err="1"/>
              <a:t>mais</a:t>
            </a:r>
            <a:r>
              <a:rPr lang="en-US" altLang="pt-BR" dirty="0"/>
              <a:t> </a:t>
            </a:r>
            <a:r>
              <a:rPr lang="en-US" altLang="pt-BR" dirty="0" err="1"/>
              <a:t>aplicáveis</a:t>
            </a:r>
            <a:r>
              <a:rPr lang="en-US" altLang="pt-BR" dirty="0"/>
              <a:t>. </a:t>
            </a:r>
          </a:p>
          <a:p>
            <a:r>
              <a:rPr lang="en-US" altLang="pt-BR" dirty="0" err="1"/>
              <a:t>Em</a:t>
            </a:r>
            <a:r>
              <a:rPr lang="en-US" altLang="pt-BR" dirty="0"/>
              <a:t> </a:t>
            </a:r>
            <a:r>
              <a:rPr lang="en-US" altLang="pt-BR" dirty="0" err="1"/>
              <a:t>vez</a:t>
            </a:r>
            <a:r>
              <a:rPr lang="en-US" altLang="pt-BR" dirty="0"/>
              <a:t> </a:t>
            </a:r>
            <a:r>
              <a:rPr lang="en-US" altLang="pt-BR" dirty="0" err="1"/>
              <a:t>disso</a:t>
            </a:r>
            <a:r>
              <a:rPr lang="en-US" altLang="pt-BR" dirty="0"/>
              <a:t>, </a:t>
            </a:r>
            <a:r>
              <a:rPr lang="en-US" altLang="pt-BR" dirty="0" err="1"/>
              <a:t>devemos</a:t>
            </a:r>
            <a:r>
              <a:rPr lang="en-US" altLang="pt-BR" dirty="0"/>
              <a:t> </a:t>
            </a:r>
            <a:r>
              <a:rPr lang="en-US" altLang="pt-BR" dirty="0" err="1"/>
              <a:t>usar</a:t>
            </a:r>
            <a:r>
              <a:rPr lang="en-US" altLang="pt-BR" dirty="0"/>
              <a:t> as </a:t>
            </a:r>
            <a:r>
              <a:rPr lang="en-US" altLang="pt-BR" dirty="0" err="1"/>
              <a:t>probabilidades</a:t>
            </a:r>
            <a:r>
              <a:rPr lang="en-US" altLang="pt-BR" dirty="0"/>
              <a:t> </a:t>
            </a:r>
            <a:r>
              <a:rPr lang="en-US" altLang="pt-BR" dirty="0" err="1"/>
              <a:t>Condicionais</a:t>
            </a:r>
            <a:r>
              <a:rPr lang="en-US" altLang="pt-BR" dirty="0"/>
              <a:t> </a:t>
            </a:r>
            <a:r>
              <a:rPr lang="en-US" altLang="pt-BR" dirty="0" err="1"/>
              <a:t>ou</a:t>
            </a:r>
            <a:r>
              <a:rPr lang="en-US" altLang="pt-BR" dirty="0"/>
              <a:t> </a:t>
            </a:r>
            <a:r>
              <a:rPr lang="en-US" altLang="pt-BR" dirty="0" err="1"/>
              <a:t>posteriores</a:t>
            </a:r>
            <a:endParaRPr lang="en-US" altLang="pt-BR" dirty="0"/>
          </a:p>
          <a:p>
            <a:pPr lvl="1"/>
            <a:r>
              <a:rPr lang="en-US" altLang="pt-BR" dirty="0"/>
              <a:t>e.g., P(</a:t>
            </a:r>
            <a:r>
              <a:rPr lang="en-US" altLang="pt-BR" dirty="0" err="1"/>
              <a:t>carie</a:t>
            </a:r>
            <a:r>
              <a:rPr lang="en-US" altLang="pt-BR" dirty="0"/>
              <a:t> = true | </a:t>
            </a:r>
            <a:r>
              <a:rPr lang="en-US" altLang="pt-BR" dirty="0" err="1"/>
              <a:t>dordeDente</a:t>
            </a:r>
            <a:r>
              <a:rPr lang="en-US" altLang="pt-BR" dirty="0"/>
              <a:t> = true) = 0.8</a:t>
            </a:r>
          </a:p>
          <a:p>
            <a:pPr lvl="1"/>
            <a:r>
              <a:rPr lang="en-US" altLang="pt-BR" dirty="0"/>
              <a:t>i.e., dado que </a:t>
            </a:r>
            <a:r>
              <a:rPr lang="en-US" altLang="pt-BR" dirty="0" err="1"/>
              <a:t>dordeDente</a:t>
            </a:r>
            <a:r>
              <a:rPr lang="en-US" altLang="pt-BR" dirty="0"/>
              <a:t> </a:t>
            </a:r>
            <a:r>
              <a:rPr lang="en-US" altLang="pt-BR" dirty="0" err="1"/>
              <a:t>é</a:t>
            </a:r>
            <a:r>
              <a:rPr lang="en-US" altLang="pt-BR" dirty="0"/>
              <a:t> </a:t>
            </a:r>
            <a:r>
              <a:rPr lang="en-US" altLang="pt-BR" dirty="0" err="1"/>
              <a:t>tudo</a:t>
            </a:r>
            <a:r>
              <a:rPr lang="en-US" altLang="pt-BR" dirty="0"/>
              <a:t> o que se </a:t>
            </a:r>
            <a:r>
              <a:rPr lang="en-US" altLang="pt-BR" dirty="0" err="1"/>
              <a:t>sabe</a:t>
            </a:r>
            <a:r>
              <a:rPr lang="en-US" altLang="pt-BR" dirty="0"/>
              <a:t> a </a:t>
            </a:r>
            <a:r>
              <a:rPr lang="en-US" altLang="pt-BR" dirty="0" err="1"/>
              <a:t>respeito</a:t>
            </a:r>
            <a:r>
              <a:rPr lang="en-US" altLang="pt-BR" dirty="0"/>
              <a:t> de </a:t>
            </a:r>
            <a:r>
              <a:rPr lang="en-US" altLang="pt-BR" dirty="0" err="1"/>
              <a:t>carie</a:t>
            </a:r>
            <a:endParaRPr lang="en-US" altLang="pt-BR" dirty="0"/>
          </a:p>
        </p:txBody>
      </p:sp>
    </p:spTree>
    <p:extLst>
      <p:ext uri="{BB962C8B-B14F-4D97-AF65-F5344CB8AC3E}">
        <p14:creationId xmlns:p14="http://schemas.microsoft.com/office/powerpoint/2010/main" val="1227590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EAC90206-7311-5C4E-94E6-A43D576F62DF}"/>
              </a:ext>
            </a:extLst>
          </p:cNvPr>
          <p:cNvSpPr>
            <a:spLocks noGrp="1" noChangeArrowheads="1"/>
          </p:cNvSpPr>
          <p:nvPr>
            <p:ph type="title"/>
          </p:nvPr>
        </p:nvSpPr>
        <p:spPr/>
        <p:txBody>
          <a:bodyPr/>
          <a:lstStyle/>
          <a:p>
            <a:r>
              <a:rPr lang="en-US" dirty="0" err="1">
                <a:sym typeface="Arial" charset="0"/>
              </a:rPr>
              <a:t>Probabilidade</a:t>
            </a:r>
            <a:r>
              <a:rPr lang="en-US" dirty="0">
                <a:sym typeface="Arial" charset="0"/>
              </a:rPr>
              <a:t> </a:t>
            </a:r>
            <a:r>
              <a:rPr lang="en-US" dirty="0" err="1">
                <a:sym typeface="Arial" charset="0"/>
              </a:rPr>
              <a:t>Condicional</a:t>
            </a:r>
            <a:r>
              <a:rPr lang="en-US" dirty="0">
                <a:sym typeface="Arial" charset="0"/>
              </a:rPr>
              <a:t> </a:t>
            </a:r>
            <a:r>
              <a:rPr lang="en-US" dirty="0" err="1">
                <a:sym typeface="Arial" charset="0"/>
              </a:rPr>
              <a:t>ou</a:t>
            </a:r>
            <a:r>
              <a:rPr lang="en-US" dirty="0">
                <a:sym typeface="Arial" charset="0"/>
              </a:rPr>
              <a:t> posterior</a:t>
            </a:r>
          </a:p>
        </p:txBody>
      </p:sp>
      <p:sp>
        <p:nvSpPr>
          <p:cNvPr id="18434" name="Rectangle 2">
            <a:extLst>
              <a:ext uri="{FF2B5EF4-FFF2-40B4-BE49-F238E27FC236}">
                <a16:creationId xmlns:a16="http://schemas.microsoft.com/office/drawing/2014/main" id="{8BD80E2A-ED34-EB4F-B141-48021D4F9979}"/>
              </a:ext>
            </a:extLst>
          </p:cNvPr>
          <p:cNvSpPr>
            <a:spLocks noGrp="1" noChangeArrowheads="1"/>
          </p:cNvSpPr>
          <p:nvPr>
            <p:ph type="body" idx="1"/>
          </p:nvPr>
        </p:nvSpPr>
        <p:spPr/>
        <p:txBody>
          <a:bodyPr/>
          <a:lstStyle/>
          <a:p>
            <a:r>
              <a:rPr lang="en-US" altLang="pt-BR" dirty="0" err="1"/>
              <a:t>Distribuições</a:t>
            </a:r>
            <a:r>
              <a:rPr lang="en-US" altLang="pt-BR" dirty="0"/>
              <a:t> </a:t>
            </a:r>
            <a:r>
              <a:rPr lang="en-US" altLang="pt-BR" dirty="0" err="1"/>
              <a:t>condicionais</a:t>
            </a:r>
            <a:r>
              <a:rPr lang="en-US" altLang="pt-BR" dirty="0"/>
              <a:t>:</a:t>
            </a:r>
          </a:p>
          <a:p>
            <a:pPr lvl="1"/>
            <a:r>
              <a:rPr lang="en-US" altLang="pt-BR" dirty="0"/>
              <a:t>P(X | Y) = </a:t>
            </a:r>
            <a:r>
              <a:rPr lang="en-US" altLang="pt-BR" dirty="0" err="1"/>
              <a:t>fornece</a:t>
            </a:r>
            <a:r>
              <a:rPr lang="en-US" altLang="pt-BR" dirty="0"/>
              <a:t> o conjunto de </a:t>
            </a:r>
            <a:r>
              <a:rPr lang="en-US" altLang="pt-BR" dirty="0" err="1"/>
              <a:t>valores</a:t>
            </a:r>
            <a:r>
              <a:rPr lang="en-US" altLang="pt-BR" dirty="0"/>
              <a:t> de P(X = xi| Y = </a:t>
            </a:r>
            <a:r>
              <a:rPr lang="en-US" altLang="pt-BR" dirty="0" err="1"/>
              <a:t>yj</a:t>
            </a:r>
            <a:r>
              <a:rPr lang="en-US" altLang="pt-BR" dirty="0"/>
              <a:t>) para </a:t>
            </a:r>
            <a:r>
              <a:rPr lang="en-US" altLang="pt-BR" dirty="0" err="1"/>
              <a:t>cada</a:t>
            </a:r>
            <a:r>
              <a:rPr lang="en-US" altLang="pt-BR" dirty="0"/>
              <a:t> </a:t>
            </a:r>
            <a:r>
              <a:rPr lang="en-US" altLang="pt-BR" dirty="0" err="1"/>
              <a:t>i</a:t>
            </a:r>
            <a:r>
              <a:rPr lang="en-US" altLang="pt-BR" dirty="0"/>
              <a:t>, j </a:t>
            </a:r>
            <a:r>
              <a:rPr lang="en-US" altLang="pt-BR" dirty="0" err="1"/>
              <a:t>possível</a:t>
            </a:r>
            <a:endParaRPr lang="en-US" altLang="pt-BR" dirty="0"/>
          </a:p>
          <a:p>
            <a:r>
              <a:rPr lang="en-US" altLang="pt-BR" dirty="0" err="1"/>
              <a:t>Podem</a:t>
            </a:r>
            <a:r>
              <a:rPr lang="en-US" altLang="pt-BR" dirty="0"/>
              <a:t> ser </a:t>
            </a:r>
            <a:r>
              <a:rPr lang="en-US" altLang="pt-BR" dirty="0" err="1"/>
              <a:t>definidas</a:t>
            </a:r>
            <a:r>
              <a:rPr lang="en-US" altLang="pt-BR" dirty="0"/>
              <a:t> </a:t>
            </a:r>
            <a:r>
              <a:rPr lang="en-US" altLang="pt-BR" dirty="0" err="1"/>
              <a:t>em</a:t>
            </a:r>
            <a:r>
              <a:rPr lang="en-US" altLang="pt-BR" dirty="0"/>
              <a:t> </a:t>
            </a:r>
            <a:r>
              <a:rPr lang="en-US" altLang="pt-BR" dirty="0" err="1"/>
              <a:t>termos</a:t>
            </a:r>
            <a:r>
              <a:rPr lang="en-US" altLang="pt-BR" dirty="0"/>
              <a:t> de prob. a priori:</a:t>
            </a:r>
          </a:p>
          <a:p>
            <a:pPr lvl="1"/>
            <a:r>
              <a:rPr lang="en-US" altLang="pt-BR" dirty="0"/>
              <a:t>P(a | b) = P(a </a:t>
            </a:r>
            <a:r>
              <a:rPr lang="en-US" altLang="pt-BR" dirty="0">
                <a:sym typeface="Symbol" pitchFamily="2" charset="2"/>
              </a:rPr>
              <a:t>∧</a:t>
            </a:r>
            <a:r>
              <a:rPr lang="en-US" altLang="pt-BR" dirty="0"/>
              <a:t> b) / P(b) if  P(b) &gt; 0</a:t>
            </a:r>
          </a:p>
          <a:p>
            <a:r>
              <a:rPr lang="en-US" altLang="pt-BR" dirty="0" err="1"/>
              <a:t>Regra</a:t>
            </a:r>
            <a:r>
              <a:rPr lang="en-US" altLang="pt-BR" dirty="0"/>
              <a:t> do </a:t>
            </a:r>
            <a:r>
              <a:rPr lang="en-US" altLang="pt-BR" dirty="0" err="1"/>
              <a:t>produto</a:t>
            </a:r>
            <a:r>
              <a:rPr lang="en-US" altLang="pt-BR" dirty="0"/>
              <a:t> </a:t>
            </a:r>
            <a:r>
              <a:rPr lang="en-US" altLang="pt-BR" dirty="0" err="1"/>
              <a:t>provê</a:t>
            </a:r>
            <a:r>
              <a:rPr lang="en-US" altLang="pt-BR" dirty="0"/>
              <a:t> </a:t>
            </a:r>
            <a:r>
              <a:rPr lang="en-US" altLang="pt-BR" dirty="0" err="1"/>
              <a:t>uma</a:t>
            </a:r>
            <a:r>
              <a:rPr lang="en-US" altLang="pt-BR" dirty="0"/>
              <a:t> </a:t>
            </a:r>
            <a:r>
              <a:rPr lang="en-US" altLang="pt-BR" dirty="0" err="1"/>
              <a:t>definição</a:t>
            </a:r>
            <a:r>
              <a:rPr lang="en-US" altLang="pt-BR" dirty="0"/>
              <a:t> </a:t>
            </a:r>
            <a:r>
              <a:rPr lang="en-US" altLang="pt-BR" dirty="0" err="1"/>
              <a:t>alternativa</a:t>
            </a:r>
            <a:r>
              <a:rPr lang="en-US" altLang="pt-BR" dirty="0"/>
              <a:t>:</a:t>
            </a:r>
          </a:p>
          <a:p>
            <a:pPr lvl="1"/>
            <a:r>
              <a:rPr lang="en-US" altLang="pt-BR" dirty="0"/>
              <a:t>P(a </a:t>
            </a:r>
            <a:r>
              <a:rPr lang="en-US" altLang="pt-BR" dirty="0">
                <a:sym typeface="Symbol" pitchFamily="2" charset="2"/>
              </a:rPr>
              <a:t>∧</a:t>
            </a:r>
            <a:r>
              <a:rPr lang="en-US" altLang="pt-BR" dirty="0"/>
              <a:t> b) = P(a | b) P(b) = P(b | a) P(a)</a:t>
            </a:r>
          </a:p>
          <a:p>
            <a:pPr lvl="1"/>
            <a:endParaRPr lang="en-US" altLang="pt-BR" dirty="0"/>
          </a:p>
        </p:txBody>
      </p:sp>
    </p:spTree>
    <p:extLst>
      <p:ext uri="{BB962C8B-B14F-4D97-AF65-F5344CB8AC3E}">
        <p14:creationId xmlns:p14="http://schemas.microsoft.com/office/powerpoint/2010/main" val="283527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pt-BR"/>
              <a:t>Probabilidade à Posteriori</a:t>
            </a:r>
            <a:endParaRPr lang="pt-BR" dirty="0"/>
          </a:p>
        </p:txBody>
      </p:sp>
      <p:sp>
        <p:nvSpPr>
          <p:cNvPr id="3" name="Espaço Reservado para Conteúdo 2"/>
          <p:cNvSpPr>
            <a:spLocks noGrp="1"/>
          </p:cNvSpPr>
          <p:nvPr>
            <p:ph idx="1"/>
          </p:nvPr>
        </p:nvSpPr>
        <p:spPr/>
        <p:txBody>
          <a:bodyPr/>
          <a:lstStyle/>
          <a:p>
            <a:r>
              <a:rPr lang="pt-BR" dirty="0"/>
              <a:t>A probabilidade a posteriori de um evento aleatório é a probabilidade condicionada que é atribuída depois que evidências ou planos de fundo relevantes são levados em conta.</a:t>
            </a:r>
          </a:p>
          <a:p>
            <a:r>
              <a:rPr lang="pt-BR" dirty="0"/>
              <a:t>Neste contexto, "a posteriori" significa depois de levar em conta evidências relevantes relativas ao caso particular sendo examinado.</a:t>
            </a:r>
          </a:p>
          <a:p>
            <a:endParaRPr lang="pt-BR" dirty="0"/>
          </a:p>
        </p:txBody>
      </p:sp>
    </p:spTree>
    <p:extLst>
      <p:ext uri="{BB962C8B-B14F-4D97-AF65-F5344CB8AC3E}">
        <p14:creationId xmlns:p14="http://schemas.microsoft.com/office/powerpoint/2010/main" val="1071622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Regra de Bayes</a:t>
            </a:r>
            <a:endParaRPr lang="pt-BR" dirty="0"/>
          </a:p>
        </p:txBody>
      </p:sp>
      <p:sp>
        <p:nvSpPr>
          <p:cNvPr id="3" name="Espaço Reservado para Conteúdo 2"/>
          <p:cNvSpPr>
            <a:spLocks noGrp="1"/>
          </p:cNvSpPr>
          <p:nvPr>
            <p:ph idx="1"/>
          </p:nvPr>
        </p:nvSpPr>
        <p:spPr/>
        <p:txBody>
          <a:bodyPr/>
          <a:lstStyle/>
          <a:p>
            <a:r>
              <a:rPr lang="pt-BR"/>
              <a:t>Geralmente temos os 3 argumentos da Regra de Bayes e conseguimos obter o 4º.</a:t>
            </a:r>
          </a:p>
          <a:p>
            <a:r>
              <a:rPr lang="en-US" altLang="pt-BR"/>
              <a:t>Usada para acessar regras probabilísticas de diagnóstico através de probabilidades causais:</a:t>
            </a:r>
          </a:p>
          <a:p>
            <a:pPr lvl="1"/>
            <a:r>
              <a:rPr lang="en-US" altLang="pt-BR"/>
              <a:t>P(Causa|Efeito) = P(Efeito|Causa) P(Causa) / P(Efeito)</a:t>
            </a:r>
          </a:p>
          <a:p>
            <a:r>
              <a:rPr lang="pt-BR"/>
              <a:t>Uso:</a:t>
            </a:r>
          </a:p>
          <a:p>
            <a:pPr lvl="1"/>
            <a:r>
              <a:rPr lang="pt-BR"/>
              <a:t>Diagnóstico médico, localização probabilística ...</a:t>
            </a:r>
            <a:endParaRPr lang="pt-BR" dirty="0"/>
          </a:p>
        </p:txBody>
      </p:sp>
    </p:spTree>
    <p:extLst>
      <p:ext uri="{BB962C8B-B14F-4D97-AF65-F5344CB8AC3E}">
        <p14:creationId xmlns:p14="http://schemas.microsoft.com/office/powerpoint/2010/main" val="2519342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676400" y="304800"/>
            <a:ext cx="8763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kumimoji="1" lang="pt-BR" sz="3200" dirty="0">
              <a:solidFill>
                <a:schemeClr val="tx2"/>
              </a:solidFill>
              <a:effectLst>
                <a:outerShdw blurRad="38100" dist="38100" dir="2700000" algn="tl">
                  <a:srgbClr val="000000"/>
                </a:outerShdw>
              </a:effectLst>
              <a:latin typeface="Arial" charset="0"/>
            </a:endParaRPr>
          </a:p>
        </p:txBody>
      </p:sp>
      <p:pic>
        <p:nvPicPr>
          <p:cNvPr id="74755" name="Picture 3"/>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1752600" y="2286000"/>
            <a:ext cx="15240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74756" name="Text Box 4"/>
          <p:cNvSpPr txBox="1">
            <a:spLocks noChangeArrowheads="1"/>
          </p:cNvSpPr>
          <p:nvPr/>
        </p:nvSpPr>
        <p:spPr bwMode="auto">
          <a:xfrm>
            <a:off x="3276600" y="1981201"/>
            <a:ext cx="2895600" cy="4117975"/>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pt-BR" dirty="0">
                <a:latin typeface="Arial" charset="0"/>
              </a:rPr>
              <a:t>Seja</a:t>
            </a:r>
          </a:p>
          <a:p>
            <a:pPr algn="l">
              <a:spcBef>
                <a:spcPct val="50000"/>
              </a:spcBef>
            </a:pPr>
            <a:r>
              <a:rPr lang="pt-BR" dirty="0">
                <a:latin typeface="Arial" charset="0"/>
              </a:rPr>
              <a:t>M=doença meningite</a:t>
            </a:r>
          </a:p>
          <a:p>
            <a:pPr algn="l">
              <a:spcBef>
                <a:spcPct val="50000"/>
              </a:spcBef>
            </a:pPr>
            <a:r>
              <a:rPr lang="pt-BR" dirty="0" err="1">
                <a:latin typeface="Arial" charset="0"/>
              </a:rPr>
              <a:t>S</a:t>
            </a:r>
            <a:r>
              <a:rPr lang="pt-BR" dirty="0">
                <a:latin typeface="Arial" charset="0"/>
              </a:rPr>
              <a:t>= dor de cabeça</a:t>
            </a:r>
          </a:p>
          <a:p>
            <a:pPr algn="l">
              <a:spcBef>
                <a:spcPct val="50000"/>
              </a:spcBef>
            </a:pPr>
            <a:r>
              <a:rPr lang="pt-BR" dirty="0">
                <a:latin typeface="Arial" charset="0"/>
              </a:rPr>
              <a:t>Um Doutor sabe:</a:t>
            </a:r>
          </a:p>
          <a:p>
            <a:pPr algn="l">
              <a:spcBef>
                <a:spcPct val="50000"/>
              </a:spcBef>
            </a:pPr>
            <a:r>
              <a:rPr lang="pt-BR" dirty="0" err="1">
                <a:latin typeface="Arial" charset="0"/>
              </a:rPr>
              <a:t>P</a:t>
            </a:r>
            <a:r>
              <a:rPr lang="pt-BR" dirty="0">
                <a:latin typeface="Arial" charset="0"/>
              </a:rPr>
              <a:t>(</a:t>
            </a:r>
            <a:r>
              <a:rPr lang="pt-BR" dirty="0" err="1">
                <a:latin typeface="Arial" charset="0"/>
              </a:rPr>
              <a:t>S</a:t>
            </a:r>
            <a:r>
              <a:rPr lang="pt-BR" dirty="0">
                <a:latin typeface="Arial" charset="0"/>
              </a:rPr>
              <a:t>/M)=0.5</a:t>
            </a:r>
          </a:p>
          <a:p>
            <a:pPr algn="l">
              <a:spcBef>
                <a:spcPct val="50000"/>
              </a:spcBef>
            </a:pPr>
            <a:r>
              <a:rPr lang="pt-BR" dirty="0" err="1">
                <a:latin typeface="Arial" charset="0"/>
              </a:rPr>
              <a:t>P</a:t>
            </a:r>
            <a:r>
              <a:rPr lang="pt-BR" dirty="0">
                <a:latin typeface="Arial" charset="0"/>
              </a:rPr>
              <a:t>(M)=1/50000</a:t>
            </a:r>
          </a:p>
          <a:p>
            <a:pPr algn="l">
              <a:spcBef>
                <a:spcPct val="50000"/>
              </a:spcBef>
            </a:pPr>
            <a:r>
              <a:rPr lang="pt-BR" dirty="0" err="1">
                <a:latin typeface="Arial" charset="0"/>
              </a:rPr>
              <a:t>P</a:t>
            </a:r>
            <a:r>
              <a:rPr lang="pt-BR" dirty="0">
                <a:latin typeface="Arial" charset="0"/>
              </a:rPr>
              <a:t>(</a:t>
            </a:r>
            <a:r>
              <a:rPr lang="pt-BR" dirty="0" err="1">
                <a:latin typeface="Arial" charset="0"/>
              </a:rPr>
              <a:t>S</a:t>
            </a:r>
            <a:r>
              <a:rPr lang="pt-BR" dirty="0">
                <a:latin typeface="Arial" charset="0"/>
              </a:rPr>
              <a:t>)=1/20</a:t>
            </a:r>
          </a:p>
        </p:txBody>
      </p:sp>
      <p:sp>
        <p:nvSpPr>
          <p:cNvPr id="74757" name="Text Box 5"/>
          <p:cNvSpPr txBox="1">
            <a:spLocks noChangeArrowheads="1"/>
          </p:cNvSpPr>
          <p:nvPr/>
        </p:nvSpPr>
        <p:spPr bwMode="auto">
          <a:xfrm>
            <a:off x="6629400" y="1981201"/>
            <a:ext cx="3810000" cy="4117975"/>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pt-BR" b="1" dirty="0" err="1">
                <a:latin typeface="Arial" charset="0"/>
              </a:rPr>
              <a:t>P</a:t>
            </a:r>
            <a:r>
              <a:rPr lang="pt-BR" dirty="0">
                <a:latin typeface="Arial" charset="0"/>
              </a:rPr>
              <a:t>(M/</a:t>
            </a:r>
            <a:r>
              <a:rPr lang="pt-BR" dirty="0" err="1">
                <a:latin typeface="Arial" charset="0"/>
              </a:rPr>
              <a:t>S</a:t>
            </a:r>
            <a:r>
              <a:rPr lang="pt-BR" dirty="0">
                <a:latin typeface="Arial" charset="0"/>
              </a:rPr>
              <a:t>)=</a:t>
            </a:r>
            <a:r>
              <a:rPr lang="pt-BR" b="1" dirty="0" err="1">
                <a:latin typeface="Arial" charset="0"/>
              </a:rPr>
              <a:t>P</a:t>
            </a:r>
            <a:r>
              <a:rPr lang="pt-BR" dirty="0">
                <a:latin typeface="Arial" charset="0"/>
              </a:rPr>
              <a:t>(</a:t>
            </a:r>
            <a:r>
              <a:rPr lang="pt-BR" dirty="0" err="1">
                <a:latin typeface="Arial" charset="0"/>
              </a:rPr>
              <a:t>S</a:t>
            </a:r>
            <a:r>
              <a:rPr lang="pt-BR" dirty="0">
                <a:latin typeface="Arial" charset="0"/>
              </a:rPr>
              <a:t>/M)</a:t>
            </a:r>
            <a:r>
              <a:rPr lang="pt-BR" b="1" dirty="0" err="1">
                <a:latin typeface="Arial" charset="0"/>
              </a:rPr>
              <a:t>P</a:t>
            </a:r>
            <a:r>
              <a:rPr lang="pt-BR" dirty="0">
                <a:latin typeface="Arial" charset="0"/>
              </a:rPr>
              <a:t>(M)</a:t>
            </a:r>
          </a:p>
          <a:p>
            <a:pPr>
              <a:spcBef>
                <a:spcPct val="50000"/>
              </a:spcBef>
            </a:pPr>
            <a:r>
              <a:rPr lang="pt-BR" dirty="0">
                <a:latin typeface="Arial" charset="0"/>
              </a:rPr>
              <a:t>                  </a:t>
            </a:r>
            <a:r>
              <a:rPr lang="pt-BR" b="1" dirty="0">
                <a:latin typeface="Arial" charset="0"/>
              </a:rPr>
              <a:t>P</a:t>
            </a:r>
            <a:r>
              <a:rPr lang="pt-BR" dirty="0">
                <a:latin typeface="Arial" charset="0"/>
              </a:rPr>
              <a:t>(S)</a:t>
            </a:r>
          </a:p>
          <a:p>
            <a:pPr>
              <a:spcBef>
                <a:spcPct val="50000"/>
              </a:spcBef>
            </a:pPr>
            <a:r>
              <a:rPr lang="pt-BR" dirty="0">
                <a:latin typeface="Arial" charset="0"/>
              </a:rPr>
              <a:t> =0,5*(1/50000)=0,002</a:t>
            </a:r>
          </a:p>
          <a:p>
            <a:pPr algn="l">
              <a:spcBef>
                <a:spcPct val="50000"/>
              </a:spcBef>
            </a:pPr>
            <a:r>
              <a:rPr lang="pt-BR" dirty="0">
                <a:latin typeface="Arial" charset="0"/>
              </a:rPr>
              <a:t>             1/20</a:t>
            </a:r>
          </a:p>
          <a:p>
            <a:pPr algn="just">
              <a:spcBef>
                <a:spcPct val="50000"/>
              </a:spcBef>
            </a:pPr>
            <a:r>
              <a:rPr lang="pt-BR" dirty="0">
                <a:latin typeface="Arial" charset="0"/>
              </a:rPr>
              <a:t>A probabilidade de uma pessoa ter meningite dado que ela está com dor de cabeça é 0,02% ou ainda 1 em 5000.</a:t>
            </a:r>
          </a:p>
        </p:txBody>
      </p:sp>
      <p:sp>
        <p:nvSpPr>
          <p:cNvPr id="74758" name="Line 6"/>
          <p:cNvSpPr>
            <a:spLocks noChangeShapeType="1"/>
          </p:cNvSpPr>
          <p:nvPr/>
        </p:nvSpPr>
        <p:spPr bwMode="auto">
          <a:xfrm>
            <a:off x="7886700" y="2495550"/>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759" name="Line 7"/>
          <p:cNvSpPr>
            <a:spLocks noChangeShapeType="1"/>
          </p:cNvSpPr>
          <p:nvPr/>
        </p:nvSpPr>
        <p:spPr bwMode="auto">
          <a:xfrm>
            <a:off x="7391400" y="3505200"/>
            <a:ext cx="1524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760" name="AutoShape 8"/>
          <p:cNvSpPr>
            <a:spLocks noChangeArrowheads="1"/>
          </p:cNvSpPr>
          <p:nvPr/>
        </p:nvSpPr>
        <p:spPr bwMode="auto">
          <a:xfrm>
            <a:off x="6248400" y="3429000"/>
            <a:ext cx="304800" cy="3810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Title 1"/>
          <p:cNvSpPr>
            <a:spLocks noGrp="1"/>
          </p:cNvSpPr>
          <p:nvPr>
            <p:ph type="title"/>
          </p:nvPr>
        </p:nvSpPr>
        <p:spPr/>
        <p:txBody>
          <a:bodyPr/>
          <a:lstStyle/>
          <a:p>
            <a:r>
              <a:rPr lang="pt-BR" dirty="0"/>
              <a:t>Aplicação do Teorema de </a:t>
            </a:r>
            <a:r>
              <a:rPr lang="pt-BR" dirty="0" err="1"/>
              <a:t>Bayes</a:t>
            </a:r>
            <a:r>
              <a:rPr lang="pt-BR" dirty="0"/>
              <a:t>: </a:t>
            </a:r>
            <a:br>
              <a:rPr lang="pt-BR" dirty="0"/>
            </a:br>
            <a:r>
              <a:rPr lang="pt-BR" dirty="0"/>
              <a:t>Diagnóstico Médico</a:t>
            </a:r>
            <a:endParaRPr lang="en-US" dirty="0"/>
          </a:p>
        </p:txBody>
      </p:sp>
    </p:spTree>
    <p:extLst>
      <p:ext uri="{BB962C8B-B14F-4D97-AF65-F5344CB8AC3E}">
        <p14:creationId xmlns:p14="http://schemas.microsoft.com/office/powerpoint/2010/main" val="4138282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t-BR"/>
              <a:t>Exemplo: Classificar Risco</a:t>
            </a:r>
            <a:br>
              <a:rPr lang="pt-BR"/>
            </a:br>
            <a:r>
              <a:rPr lang="pt-BR"/>
              <a:t>- Seguradora de Veículos</a:t>
            </a:r>
          </a:p>
        </p:txBody>
      </p:sp>
      <p:sp>
        <p:nvSpPr>
          <p:cNvPr id="7171" name="Rectangle 3" descr="Rectangle: Click to edit Master text styles&#10;Second level&#10;Third level&#10;Fourth level&#10;Fifth level"/>
          <p:cNvSpPr>
            <a:spLocks noGrp="1" noChangeArrowheads="1"/>
          </p:cNvSpPr>
          <p:nvPr>
            <p:ph type="body" idx="1"/>
          </p:nvPr>
        </p:nvSpPr>
        <p:spPr/>
        <p:txBody>
          <a:bodyPr/>
          <a:lstStyle/>
          <a:p>
            <a:r>
              <a:rPr lang="pt-BR"/>
              <a:t>Hipóteses: {risco=alto; risco=baixo}</a:t>
            </a:r>
          </a:p>
          <a:p>
            <a:r>
              <a:rPr lang="pt-BR"/>
              <a:t>Probabilidades a priori:</a:t>
            </a:r>
          </a:p>
          <a:p>
            <a:pPr lvl="1"/>
            <a:r>
              <a:rPr lang="pt-BR"/>
              <a:t>P(risco = alto) = 0.2</a:t>
            </a:r>
          </a:p>
          <a:p>
            <a:pPr lvl="1"/>
            <a:r>
              <a:rPr lang="pt-BR"/>
              <a:t>P(risco = baixo) = 0.8 </a:t>
            </a:r>
          </a:p>
          <a:p>
            <a:r>
              <a:rPr lang="pt-BR"/>
              <a:t>Clientes: sexo = masculino, ou sexo = feminino</a:t>
            </a:r>
          </a:p>
          <a:p>
            <a:r>
              <a:rPr lang="pt-BR"/>
              <a:t>Pergunta: </a:t>
            </a:r>
          </a:p>
          <a:p>
            <a:pPr lvl="1"/>
            <a:r>
              <a:rPr lang="pt-BR"/>
              <a:t>Qual a P (risco = alto | sexo = M) ?</a:t>
            </a:r>
          </a:p>
          <a:p>
            <a:pPr lvl="1"/>
            <a:r>
              <a:rPr lang="pt-BR"/>
              <a:t>Qual a P (risco = alto | sexo = F) ?</a:t>
            </a:r>
          </a:p>
          <a:p>
            <a:pPr lvl="1"/>
            <a:endParaRPr lang="pt-BR" dirty="0"/>
          </a:p>
        </p:txBody>
      </p:sp>
    </p:spTree>
    <p:extLst>
      <p:ext uri="{BB962C8B-B14F-4D97-AF65-F5344CB8AC3E}">
        <p14:creationId xmlns:p14="http://schemas.microsoft.com/office/powerpoint/2010/main" val="96086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t-BR"/>
              <a:t>Objetivos desta aula</a:t>
            </a:r>
          </a:p>
        </p:txBody>
      </p:sp>
      <p:sp>
        <p:nvSpPr>
          <p:cNvPr id="21507" name="Rectangle 3"/>
          <p:cNvSpPr>
            <a:spLocks noGrp="1" noChangeArrowheads="1"/>
          </p:cNvSpPr>
          <p:nvPr>
            <p:ph type="body" idx="1"/>
          </p:nvPr>
        </p:nvSpPr>
        <p:spPr/>
        <p:txBody>
          <a:bodyPr/>
          <a:lstStyle/>
          <a:p>
            <a:r>
              <a:rPr lang="pt-BR" dirty="0"/>
              <a:t>Apresentar uma técnica de aprendizado probabilístico:</a:t>
            </a:r>
          </a:p>
          <a:p>
            <a:pPr lvl="1"/>
            <a:r>
              <a:rPr lang="pt-BR" dirty="0"/>
              <a:t>Aprendizado Probabilístico</a:t>
            </a:r>
          </a:p>
          <a:p>
            <a:pPr lvl="1"/>
            <a:r>
              <a:rPr lang="pt-BR" dirty="0"/>
              <a:t>A teoria de </a:t>
            </a:r>
            <a:r>
              <a:rPr lang="pt-BR" dirty="0" err="1"/>
              <a:t>Bayes</a:t>
            </a:r>
            <a:endParaRPr lang="pt-BR" dirty="0"/>
          </a:p>
          <a:p>
            <a:pPr lvl="1"/>
            <a:r>
              <a:rPr lang="pt-BR" dirty="0" err="1"/>
              <a:t>Naïve</a:t>
            </a:r>
            <a:r>
              <a:rPr lang="pt-BR" dirty="0"/>
              <a:t> </a:t>
            </a:r>
            <a:r>
              <a:rPr lang="pt-BR" dirty="0" err="1"/>
              <a:t>Bayes</a:t>
            </a:r>
            <a:r>
              <a:rPr lang="pt-BR" dirty="0"/>
              <a:t> </a:t>
            </a:r>
            <a:r>
              <a:rPr lang="pt-BR" dirty="0" err="1"/>
              <a:t>Classifier</a:t>
            </a:r>
            <a:endParaRPr lang="pt-BR" dirty="0"/>
          </a:p>
          <a:p>
            <a:pPr lvl="1"/>
            <a:r>
              <a:rPr lang="pt-BR" dirty="0"/>
              <a:t>Regressão Logística</a:t>
            </a:r>
          </a:p>
          <a:p>
            <a:r>
              <a:rPr lang="pt-BR" dirty="0"/>
              <a:t>Aula de hoje: </a:t>
            </a:r>
          </a:p>
          <a:p>
            <a:pPr lvl="1"/>
            <a:r>
              <a:rPr lang="pt-BR" dirty="0"/>
              <a:t>Capítulo 10 do </a:t>
            </a:r>
            <a:r>
              <a:rPr lang="pt-BR" dirty="0" err="1"/>
              <a:t>Barber</a:t>
            </a:r>
            <a:r>
              <a:rPr lang="pt-BR" dirty="0"/>
              <a:t>.</a:t>
            </a:r>
          </a:p>
          <a:p>
            <a:pPr lvl="1"/>
            <a:r>
              <a:rPr lang="pt-BR" dirty="0"/>
              <a:t>Cap</a:t>
            </a:r>
            <a:r>
              <a:rPr lang="pt-BR" altLang="ja-JP" dirty="0"/>
              <a:t>ítulo 6.6.3 do </a:t>
            </a:r>
            <a:r>
              <a:rPr lang="pt-BR" altLang="ja-JP" dirty="0" err="1"/>
              <a:t>Hastie</a:t>
            </a:r>
            <a:r>
              <a:rPr lang="pt-BR" altLang="ja-JP" dirty="0"/>
              <a:t>.</a:t>
            </a:r>
          </a:p>
          <a:p>
            <a:pPr lvl="1"/>
            <a:r>
              <a:rPr lang="pt-BR" altLang="ja-JP" dirty="0"/>
              <a:t>Capítulo 6 e 10 do Mitchell.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Rectangle 10"/>
          <p:cNvSpPr>
            <a:spLocks noGrp="1" noChangeArrowheads="1"/>
          </p:cNvSpPr>
          <p:nvPr>
            <p:ph type="title"/>
          </p:nvPr>
        </p:nvSpPr>
        <p:spPr/>
        <p:txBody>
          <a:bodyPr/>
          <a:lstStyle/>
          <a:p>
            <a:r>
              <a:rPr lang="pt-BR"/>
              <a:t>Exemplo: Classificar Risco</a:t>
            </a:r>
            <a:br>
              <a:rPr lang="pt-BR"/>
            </a:br>
            <a:r>
              <a:rPr lang="pt-BR"/>
              <a:t>- Seguradora de Veículos</a:t>
            </a:r>
          </a:p>
        </p:txBody>
      </p:sp>
      <p:sp>
        <p:nvSpPr>
          <p:cNvPr id="10243" name="Rectangle 3" descr="Rectangle: Click to edit Master text styles&#10;Second level&#10;Third level&#10;Fourth level&#10;Fifth level"/>
          <p:cNvSpPr>
            <a:spLocks noGrp="1" noChangeArrowheads="1"/>
          </p:cNvSpPr>
          <p:nvPr>
            <p:ph type="body" idx="1"/>
          </p:nvPr>
        </p:nvSpPr>
        <p:spPr/>
        <p:txBody>
          <a:bodyPr/>
          <a:lstStyle/>
          <a:p>
            <a:r>
              <a:rPr lang="pt-BR" dirty="0"/>
              <a:t>Evidência ‘sexo = M’:</a:t>
            </a:r>
          </a:p>
          <a:p>
            <a:pPr lvl="1"/>
            <a:r>
              <a:rPr lang="pt-BR" dirty="0"/>
              <a:t>P(risco = alto) = 0.2</a:t>
            </a:r>
          </a:p>
          <a:p>
            <a:pPr lvl="1"/>
            <a:r>
              <a:rPr lang="pt-BR" dirty="0"/>
              <a:t>P(sexo = M) = 0.6</a:t>
            </a:r>
          </a:p>
          <a:p>
            <a:pPr lvl="1"/>
            <a:r>
              <a:rPr lang="pt-BR" dirty="0"/>
              <a:t>P(sexo = M / risco = alto) = 0.7</a:t>
            </a:r>
          </a:p>
          <a:p>
            <a:r>
              <a:rPr lang="pt-BR" dirty="0"/>
              <a:t>P(risco = alto | sexo = M) = </a:t>
            </a:r>
          </a:p>
          <a:p>
            <a:pPr marL="0" indent="0">
              <a:buNone/>
            </a:pPr>
            <a:r>
              <a:rPr lang="pt-BR" dirty="0"/>
              <a:t>		P(sexo = M / risco = alto) * P(risco = alto) = </a:t>
            </a:r>
          </a:p>
          <a:p>
            <a:pPr marL="0" indent="0">
              <a:buNone/>
            </a:pPr>
            <a:r>
              <a:rPr lang="pt-BR" dirty="0"/>
              <a:t>                                    P(sexo = M)</a:t>
            </a:r>
          </a:p>
          <a:p>
            <a:pPr marL="0" indent="0">
              <a:buNone/>
            </a:pPr>
            <a:r>
              <a:rPr lang="pt-BR" dirty="0"/>
              <a:t>		= 0.7 * 0.2 / 0.6 =  0.23</a:t>
            </a:r>
          </a:p>
          <a:p>
            <a:pPr lvl="2"/>
            <a:endParaRPr lang="pt-BR" dirty="0"/>
          </a:p>
        </p:txBody>
      </p:sp>
      <p:sp>
        <p:nvSpPr>
          <p:cNvPr id="10244" name="Line 4"/>
          <p:cNvSpPr>
            <a:spLocks noChangeShapeType="1"/>
          </p:cNvSpPr>
          <p:nvPr/>
        </p:nvSpPr>
        <p:spPr bwMode="auto">
          <a:xfrm>
            <a:off x="3503712" y="5301208"/>
            <a:ext cx="734481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grpSp>
        <p:nvGrpSpPr>
          <p:cNvPr id="10251" name="Group 11"/>
          <p:cNvGrpSpPr>
            <a:grpSpLocks/>
          </p:cNvGrpSpPr>
          <p:nvPr/>
        </p:nvGrpSpPr>
        <p:grpSpPr bwMode="auto">
          <a:xfrm>
            <a:off x="6983414" y="1995488"/>
            <a:ext cx="2922587" cy="823912"/>
            <a:chOff x="3120" y="1305"/>
            <a:chExt cx="1841" cy="519"/>
          </a:xfrm>
        </p:grpSpPr>
        <p:sp>
          <p:nvSpPr>
            <p:cNvPr id="10247" name="Text Box 7"/>
            <p:cNvSpPr txBox="1">
              <a:spLocks noChangeArrowheads="1"/>
            </p:cNvSpPr>
            <p:nvPr/>
          </p:nvSpPr>
          <p:spPr bwMode="auto">
            <a:xfrm>
              <a:off x="3120" y="1305"/>
              <a:ext cx="1841" cy="5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spcAft>
                  <a:spcPct val="5000"/>
                </a:spcAft>
              </a:pPr>
              <a:r>
                <a:rPr lang="pt-BR" dirty="0">
                  <a:solidFill>
                    <a:srgbClr val="FF3300"/>
                  </a:solidFill>
                </a:rPr>
                <a:t>P(h /D) = P(D / h)P(h)</a:t>
              </a:r>
            </a:p>
            <a:p>
              <a:pPr eaLnBrk="0" hangingPunct="0">
                <a:lnSpc>
                  <a:spcPct val="95000"/>
                </a:lnSpc>
              </a:pPr>
              <a:r>
                <a:rPr lang="pt-BR" dirty="0">
                  <a:solidFill>
                    <a:srgbClr val="FF3300"/>
                  </a:solidFill>
                </a:rPr>
                <a:t>  	          P(D)</a:t>
              </a:r>
            </a:p>
          </p:txBody>
        </p:sp>
        <p:sp>
          <p:nvSpPr>
            <p:cNvPr id="10248" name="Line 8"/>
            <p:cNvSpPr>
              <a:spLocks noChangeShapeType="1"/>
            </p:cNvSpPr>
            <p:nvPr/>
          </p:nvSpPr>
          <p:spPr bwMode="auto">
            <a:xfrm>
              <a:off x="3936" y="1545"/>
              <a:ext cx="960" cy="0"/>
            </a:xfrm>
            <a:prstGeom prst="line">
              <a:avLst/>
            </a:prstGeom>
            <a:noFill/>
            <a:ln w="952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34751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Rectangle 10"/>
          <p:cNvSpPr>
            <a:spLocks noGrp="1" noChangeArrowheads="1"/>
          </p:cNvSpPr>
          <p:nvPr>
            <p:ph type="title"/>
          </p:nvPr>
        </p:nvSpPr>
        <p:spPr/>
        <p:txBody>
          <a:bodyPr/>
          <a:lstStyle/>
          <a:p>
            <a:r>
              <a:rPr lang="pt-BR"/>
              <a:t>Exemplo: Classificar Risco</a:t>
            </a:r>
            <a:br>
              <a:rPr lang="pt-BR"/>
            </a:br>
            <a:r>
              <a:rPr lang="pt-BR"/>
              <a:t>- Seguradora de Veículos</a:t>
            </a:r>
          </a:p>
        </p:txBody>
      </p:sp>
      <p:sp>
        <p:nvSpPr>
          <p:cNvPr id="10243" name="Rectangle 3" descr="Rectangle: Click to edit Master text styles&#10;Second level&#10;Third level&#10;Fourth level&#10;Fifth level"/>
          <p:cNvSpPr>
            <a:spLocks noGrp="1" noChangeArrowheads="1"/>
          </p:cNvSpPr>
          <p:nvPr>
            <p:ph type="body" idx="1"/>
          </p:nvPr>
        </p:nvSpPr>
        <p:spPr/>
        <p:txBody>
          <a:bodyPr/>
          <a:lstStyle/>
          <a:p>
            <a:r>
              <a:rPr lang="pt-BR" dirty="0"/>
              <a:t>Evidência ‘sexo = M’:</a:t>
            </a:r>
          </a:p>
          <a:p>
            <a:pPr lvl="1"/>
            <a:r>
              <a:rPr lang="pt-BR" dirty="0"/>
              <a:t>P(risco = alto) = 0.2</a:t>
            </a:r>
          </a:p>
          <a:p>
            <a:pPr lvl="1"/>
            <a:r>
              <a:rPr lang="pt-BR" dirty="0"/>
              <a:t>P(sexo = M) = 0.6</a:t>
            </a:r>
          </a:p>
          <a:p>
            <a:pPr lvl="1"/>
            <a:r>
              <a:rPr lang="pt-BR" dirty="0"/>
              <a:t>P(sexo = M / risco = alto) = 0.7</a:t>
            </a:r>
          </a:p>
          <a:p>
            <a:endParaRPr lang="pt-BR" dirty="0"/>
          </a:p>
          <a:p>
            <a:r>
              <a:rPr lang="pt-BR" dirty="0"/>
              <a:t>P(risco = alto | sexo = M) = 0.23</a:t>
            </a:r>
          </a:p>
          <a:p>
            <a:r>
              <a:rPr lang="pt-BR" dirty="0"/>
              <a:t>P(risco = </a:t>
            </a:r>
            <a:r>
              <a:rPr lang="pt-BR" dirty="0" err="1"/>
              <a:t>baixo|sexo</a:t>
            </a:r>
            <a:r>
              <a:rPr lang="pt-BR" dirty="0"/>
              <a:t>=M) = 1 – 0.23 = 0.77</a:t>
            </a:r>
          </a:p>
          <a:p>
            <a:pPr lvl="2"/>
            <a:endParaRPr lang="pt-BR" dirty="0"/>
          </a:p>
        </p:txBody>
      </p:sp>
    </p:spTree>
    <p:extLst>
      <p:ext uri="{BB962C8B-B14F-4D97-AF65-F5344CB8AC3E}">
        <p14:creationId xmlns:p14="http://schemas.microsoft.com/office/powerpoint/2010/main" val="2422920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Grp="1" noChangeArrowheads="1"/>
          </p:cNvSpPr>
          <p:nvPr>
            <p:ph idx="1"/>
          </p:nvPr>
        </p:nvSpPr>
        <p:spPr/>
        <p:txBody>
          <a:bodyPr/>
          <a:lstStyle/>
          <a:p>
            <a:r>
              <a:rPr lang="pt-BR"/>
              <a:t>Teorema da Probabilidade Total: Se os eventos A</a:t>
            </a:r>
            <a:r>
              <a:rPr lang="pt-BR" baseline="-25000"/>
              <a:t>1</a:t>
            </a:r>
            <a:r>
              <a:rPr lang="pt-BR"/>
              <a:t>,</a:t>
            </a:r>
            <a:r>
              <a:rPr lang="pt-BR">
                <a:sym typeface="Symbol" charset="0"/>
              </a:rPr>
              <a:t>,A</a:t>
            </a:r>
            <a:r>
              <a:rPr lang="pt-BR" baseline="-25000">
                <a:sym typeface="Symbol" charset="0"/>
              </a:rPr>
              <a:t>n</a:t>
            </a:r>
            <a:r>
              <a:rPr lang="pt-BR">
                <a:sym typeface="Symbol" charset="0"/>
              </a:rPr>
              <a:t> são mutuamente exclusivos e formam uma partição de um evento B, então:</a:t>
            </a:r>
            <a:endParaRPr lang="pt-BR"/>
          </a:p>
          <a:p>
            <a:endParaRPr lang="pt-BR" dirty="0"/>
          </a:p>
        </p:txBody>
      </p:sp>
      <p:graphicFrame>
        <p:nvGraphicFramePr>
          <p:cNvPr id="91144" name="Object 8"/>
          <p:cNvGraphicFramePr>
            <a:graphicFrameLocks noChangeAspect="1"/>
          </p:cNvGraphicFramePr>
          <p:nvPr/>
        </p:nvGraphicFramePr>
        <p:xfrm>
          <a:off x="4895589" y="4396073"/>
          <a:ext cx="3375548" cy="918149"/>
        </p:xfrm>
        <a:graphic>
          <a:graphicData uri="http://schemas.openxmlformats.org/presentationml/2006/ole">
            <mc:AlternateContent xmlns:mc="http://schemas.openxmlformats.org/markup-compatibility/2006">
              <mc:Choice xmlns:v="urn:schemas-microsoft-com:vml" Requires="v">
                <p:oleObj spid="_x0000_s8233" name="Equação" r:id="rId3" imgW="1587240" imgH="431640" progId="Equation.3">
                  <p:embed/>
                </p:oleObj>
              </mc:Choice>
              <mc:Fallback>
                <p:oleObj name="Equação" r:id="rId3" imgW="1587240" imgH="431640" progId="Equation.3">
                  <p:embed/>
                  <p:pic>
                    <p:nvPicPr>
                      <p:cNvPr id="91144" name="Object 8"/>
                      <p:cNvPicPr>
                        <a:picLocks noChangeAspect="1" noChangeArrowheads="1"/>
                      </p:cNvPicPr>
                      <p:nvPr/>
                    </p:nvPicPr>
                    <p:blipFill>
                      <a:blip r:embed="rId4"/>
                      <a:srcRect/>
                      <a:stretch>
                        <a:fillRect/>
                      </a:stretch>
                    </p:blipFill>
                    <p:spPr bwMode="auto">
                      <a:xfrm>
                        <a:off x="4895589" y="4396073"/>
                        <a:ext cx="3375548" cy="9181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 name="Rectangle 2"/>
          <p:cNvSpPr>
            <a:spLocks noGrp="1" noChangeArrowheads="1"/>
          </p:cNvSpPr>
          <p:nvPr>
            <p:ph type="title"/>
          </p:nvPr>
        </p:nvSpPr>
        <p:spPr/>
        <p:txBody>
          <a:bodyPr/>
          <a:lstStyle/>
          <a:p>
            <a:r>
              <a:rPr lang="pt-BR"/>
              <a:t>Fórmulas Básicas de Probabilidade</a:t>
            </a:r>
            <a:endParaRPr lang="pt-BR" dirty="0"/>
          </a:p>
        </p:txBody>
      </p:sp>
    </p:spTree>
    <p:extLst>
      <p:ext uri="{BB962C8B-B14F-4D97-AF65-F5344CB8AC3E}">
        <p14:creationId xmlns:p14="http://schemas.microsoft.com/office/powerpoint/2010/main" val="3605485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Grp="1" noChangeArrowheads="1"/>
          </p:cNvSpPr>
          <p:nvPr>
            <p:ph idx="1"/>
          </p:nvPr>
        </p:nvSpPr>
        <p:spPr/>
        <p:txBody>
          <a:bodyPr/>
          <a:lstStyle/>
          <a:p>
            <a:r>
              <a:rPr lang="pt-BR" dirty="0"/>
              <a:t>Esse resultado permite calcular a probabilidade de ocorrência simultânea de vários eventos a partir das probabilidades condicionais:</a:t>
            </a:r>
          </a:p>
        </p:txBody>
      </p:sp>
      <p:graphicFrame>
        <p:nvGraphicFramePr>
          <p:cNvPr id="65541" name="Object 5"/>
          <p:cNvGraphicFramePr>
            <a:graphicFrameLocks noChangeAspect="1"/>
          </p:cNvGraphicFramePr>
          <p:nvPr/>
        </p:nvGraphicFramePr>
        <p:xfrm>
          <a:off x="3078403" y="4219575"/>
          <a:ext cx="7009920" cy="457200"/>
        </p:xfrm>
        <a:graphic>
          <a:graphicData uri="http://schemas.openxmlformats.org/presentationml/2006/ole">
            <mc:AlternateContent xmlns:mc="http://schemas.openxmlformats.org/markup-compatibility/2006">
              <mc:Choice xmlns:v="urn:schemas-microsoft-com:vml" Requires="v">
                <p:oleObj spid="_x0000_s9335" name="Equação" r:id="rId3" imgW="3504960" imgH="228600" progId="Equation.3">
                  <p:embed/>
                </p:oleObj>
              </mc:Choice>
              <mc:Fallback>
                <p:oleObj name="Equação" r:id="rId3" imgW="3504960" imgH="228600" progId="Equation.3">
                  <p:embed/>
                  <p:pic>
                    <p:nvPicPr>
                      <p:cNvPr id="65541" name="Object 5"/>
                      <p:cNvPicPr>
                        <a:picLocks noChangeAspect="1" noChangeArrowheads="1"/>
                      </p:cNvPicPr>
                      <p:nvPr/>
                    </p:nvPicPr>
                    <p:blipFill>
                      <a:blip r:embed="rId4"/>
                      <a:srcRect/>
                      <a:stretch>
                        <a:fillRect/>
                      </a:stretch>
                    </p:blipFill>
                    <p:spPr bwMode="auto">
                      <a:xfrm>
                        <a:off x="3078403" y="4219575"/>
                        <a:ext cx="700992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5542" name="Object 6"/>
          <p:cNvGraphicFramePr>
            <a:graphicFrameLocks noChangeAspect="1"/>
          </p:cNvGraphicFramePr>
          <p:nvPr/>
        </p:nvGraphicFramePr>
        <p:xfrm>
          <a:off x="6443683" y="4954747"/>
          <a:ext cx="279360" cy="406080"/>
        </p:xfrm>
        <a:graphic>
          <a:graphicData uri="http://schemas.openxmlformats.org/presentationml/2006/ole">
            <mc:AlternateContent xmlns:mc="http://schemas.openxmlformats.org/markup-compatibility/2006">
              <mc:Choice xmlns:v="urn:schemas-microsoft-com:vml" Requires="v">
                <p:oleObj spid="_x0000_s9336" name="Equação" r:id="rId5" imgW="139680" imgH="203040" progId="Equation.3">
                  <p:embed/>
                </p:oleObj>
              </mc:Choice>
              <mc:Fallback>
                <p:oleObj name="Equação" r:id="rId5" imgW="139680" imgH="203040" progId="Equation.3">
                  <p:embed/>
                  <p:pic>
                    <p:nvPicPr>
                      <p:cNvPr id="65542" name="Object 6"/>
                      <p:cNvPicPr>
                        <a:picLocks noChangeAspect="1" noChangeArrowheads="1"/>
                      </p:cNvPicPr>
                      <p:nvPr/>
                    </p:nvPicPr>
                    <p:blipFill>
                      <a:blip r:embed="rId6"/>
                      <a:srcRect/>
                      <a:stretch>
                        <a:fillRect/>
                      </a:stretch>
                    </p:blipFill>
                    <p:spPr bwMode="auto">
                      <a:xfrm>
                        <a:off x="6443683" y="4954747"/>
                        <a:ext cx="279360" cy="40608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5543" name="Object 7"/>
          <p:cNvGraphicFramePr>
            <a:graphicFrameLocks noChangeAspect="1"/>
          </p:cNvGraphicFramePr>
          <p:nvPr/>
        </p:nvGraphicFramePr>
        <p:xfrm>
          <a:off x="3014683" y="5638800"/>
          <a:ext cx="7137360" cy="457200"/>
        </p:xfrm>
        <a:graphic>
          <a:graphicData uri="http://schemas.openxmlformats.org/presentationml/2006/ole">
            <mc:AlternateContent xmlns:mc="http://schemas.openxmlformats.org/markup-compatibility/2006">
              <mc:Choice xmlns:v="urn:schemas-microsoft-com:vml" Requires="v">
                <p:oleObj spid="_x0000_s9337" name="Equação" r:id="rId7" imgW="3568680" imgH="228600" progId="Equation.3">
                  <p:embed/>
                </p:oleObj>
              </mc:Choice>
              <mc:Fallback>
                <p:oleObj name="Equação" r:id="rId7" imgW="3568680" imgH="228600" progId="Equation.3">
                  <p:embed/>
                  <p:pic>
                    <p:nvPicPr>
                      <p:cNvPr id="65543" name="Object 7"/>
                      <p:cNvPicPr>
                        <a:picLocks noChangeAspect="1" noChangeArrowheads="1"/>
                      </p:cNvPicPr>
                      <p:nvPr/>
                    </p:nvPicPr>
                    <p:blipFill>
                      <a:blip r:embed="rId8"/>
                      <a:srcRect/>
                      <a:stretch>
                        <a:fillRect/>
                      </a:stretch>
                    </p:blipFill>
                    <p:spPr bwMode="auto">
                      <a:xfrm>
                        <a:off x="3014683" y="5638800"/>
                        <a:ext cx="713736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 name="Rectangle 2"/>
          <p:cNvSpPr>
            <a:spLocks noGrp="1" noChangeArrowheads="1"/>
          </p:cNvSpPr>
          <p:nvPr>
            <p:ph type="title"/>
          </p:nvPr>
        </p:nvSpPr>
        <p:spPr/>
        <p:txBody>
          <a:bodyPr/>
          <a:lstStyle/>
          <a:p>
            <a:r>
              <a:rPr lang="pt-BR"/>
              <a:t>Teorema da Multiplicação de Probabilidades</a:t>
            </a:r>
            <a:endParaRPr lang="pt-BR" dirty="0"/>
          </a:p>
        </p:txBody>
      </p:sp>
    </p:spTree>
    <p:extLst>
      <p:ext uri="{BB962C8B-B14F-4D97-AF65-F5344CB8AC3E}">
        <p14:creationId xmlns:p14="http://schemas.microsoft.com/office/powerpoint/2010/main" val="169941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Probabilidade Máxima à Posteriori - MAP</a:t>
            </a:r>
            <a:endParaRPr lang="pt-BR" dirty="0"/>
          </a:p>
        </p:txBody>
      </p:sp>
      <p:sp>
        <p:nvSpPr>
          <p:cNvPr id="3" name="Espaço Reservado para Conteúdo 2"/>
          <p:cNvSpPr>
            <a:spLocks noGrp="1"/>
          </p:cNvSpPr>
          <p:nvPr>
            <p:ph idx="1"/>
          </p:nvPr>
        </p:nvSpPr>
        <p:spPr/>
        <p:txBody>
          <a:bodyPr/>
          <a:lstStyle/>
          <a:p>
            <a:r>
              <a:rPr lang="en-US"/>
              <a:t>A estimative da probabilidade máxima a priori (Maximum a posteriori probability – MAP) é definida como a moda da distribuição a posteriori.</a:t>
            </a:r>
          </a:p>
          <a:p>
            <a:pPr lvl="1"/>
            <a:r>
              <a:rPr lang="en-US"/>
              <a:t>Moda: o valor que ocorre com maior frequência em um conjunto de dados.</a:t>
            </a:r>
          </a:p>
          <a:p>
            <a:pPr lvl="1"/>
            <a:r>
              <a:rPr lang="en-US"/>
              <a:t>Distribuição à posteriori:</a:t>
            </a:r>
            <a:endParaRPr lang="en-US" dirty="0"/>
          </a:p>
        </p:txBody>
      </p:sp>
      <p:graphicFrame>
        <p:nvGraphicFramePr>
          <p:cNvPr id="4" name="Object 4">
            <a:extLst>
              <a:ext uri="{FF2B5EF4-FFF2-40B4-BE49-F238E27FC236}">
                <a16:creationId xmlns:a16="http://schemas.microsoft.com/office/drawing/2014/main" id="{1C3CC09D-65BD-824B-BF62-1C415718388F}"/>
              </a:ext>
            </a:extLst>
          </p:cNvPr>
          <p:cNvGraphicFramePr>
            <a:graphicFrameLocks noChangeAspect="1"/>
          </p:cNvGraphicFramePr>
          <p:nvPr>
            <p:extLst>
              <p:ext uri="{D42A27DB-BD31-4B8C-83A1-F6EECF244321}">
                <p14:modId xmlns:p14="http://schemas.microsoft.com/office/powerpoint/2010/main" val="1457994983"/>
              </p:ext>
            </p:extLst>
          </p:nvPr>
        </p:nvGraphicFramePr>
        <p:xfrm>
          <a:off x="5171017" y="5222875"/>
          <a:ext cx="3149600" cy="873125"/>
        </p:xfrm>
        <a:graphic>
          <a:graphicData uri="http://schemas.openxmlformats.org/presentationml/2006/ole">
            <mc:AlternateContent xmlns:mc="http://schemas.openxmlformats.org/markup-compatibility/2006">
              <mc:Choice xmlns:v="urn:schemas-microsoft-com:vml" Requires="v">
                <p:oleObj spid="_x0000_s10281" name="Equação" r:id="rId3" imgW="1511280" imgH="419040" progId="Equation.3">
                  <p:embed/>
                </p:oleObj>
              </mc:Choice>
              <mc:Fallback>
                <p:oleObj name="Equação" r:id="rId3" imgW="1511280" imgH="419040" progId="Equation.3">
                  <p:embed/>
                  <p:pic>
                    <p:nvPicPr>
                      <p:cNvPr id="4" name="Object 4">
                        <a:extLst>
                          <a:ext uri="{FF2B5EF4-FFF2-40B4-BE49-F238E27FC236}">
                            <a16:creationId xmlns:a16="http://schemas.microsoft.com/office/drawing/2014/main" id="{1C3CC09D-65BD-824B-BF62-1C415718388F}"/>
                          </a:ext>
                        </a:extLst>
                      </p:cNvPr>
                      <p:cNvPicPr>
                        <a:picLocks noChangeAspect="1" noChangeArrowheads="1"/>
                      </p:cNvPicPr>
                      <p:nvPr/>
                    </p:nvPicPr>
                    <p:blipFill>
                      <a:blip r:embed="rId4"/>
                      <a:srcRect/>
                      <a:stretch>
                        <a:fillRect/>
                      </a:stretch>
                    </p:blipFill>
                    <p:spPr bwMode="auto">
                      <a:xfrm>
                        <a:off x="5171017" y="5222875"/>
                        <a:ext cx="3149600" cy="8731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23553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198" y="0"/>
            <a:ext cx="9143998" cy="6858000"/>
          </a:xfrm>
        </p:spPr>
      </p:pic>
    </p:spTree>
    <p:extLst>
      <p:ext uri="{BB962C8B-B14F-4D97-AF65-F5344CB8AC3E}">
        <p14:creationId xmlns:p14="http://schemas.microsoft.com/office/powerpoint/2010/main" val="3074768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Probabilidade Máxima à Posteriori - MAP</a:t>
            </a:r>
          </a:p>
        </p:txBody>
      </p:sp>
      <p:sp>
        <p:nvSpPr>
          <p:cNvPr id="3" name="Espaço Reservado para Conteúdo 2"/>
          <p:cNvSpPr>
            <a:spLocks noGrp="1"/>
          </p:cNvSpPr>
          <p:nvPr>
            <p:ph idx="1"/>
          </p:nvPr>
        </p:nvSpPr>
        <p:spPr/>
        <p:txBody>
          <a:bodyPr/>
          <a:lstStyle/>
          <a:p>
            <a:r>
              <a:rPr lang="pt-BR" dirty="0"/>
              <a:t>O MAP pode ser usado para obter uma estimativa de uma quantidade não observada com base em dados empíricos.</a:t>
            </a:r>
          </a:p>
          <a:p>
            <a:r>
              <a:rPr lang="pt-BR" dirty="0"/>
              <a:t>Por ser a moda da distribuição, esta estimativa é “ótima”, ou seja, é a melhor estimativa possível.</a:t>
            </a:r>
          </a:p>
        </p:txBody>
      </p:sp>
    </p:spTree>
    <p:extLst>
      <p:ext uri="{BB962C8B-B14F-4D97-AF65-F5344CB8AC3E}">
        <p14:creationId xmlns:p14="http://schemas.microsoft.com/office/powerpoint/2010/main" val="1324579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idx="1"/>
          </p:nvPr>
        </p:nvSpPr>
        <p:spPr/>
        <p:txBody>
          <a:bodyPr/>
          <a:lstStyle/>
          <a:p>
            <a:r>
              <a:rPr lang="pt-BR" dirty="0"/>
              <a:t>1. Para cada hipótese </a:t>
            </a:r>
            <a:r>
              <a:rPr lang="pt-BR" dirty="0" err="1"/>
              <a:t>h</a:t>
            </a:r>
            <a:r>
              <a:rPr lang="pt-BR" dirty="0"/>
              <a:t> </a:t>
            </a:r>
            <a:r>
              <a:rPr lang="pt-BR" dirty="0">
                <a:sym typeface="Symbol" charset="0"/>
              </a:rPr>
              <a:t> H, calcule a probabilidade a posteriori</a:t>
            </a:r>
            <a:endParaRPr lang="pt-BR" dirty="0"/>
          </a:p>
          <a:p>
            <a:endParaRPr lang="pt-BR" dirty="0"/>
          </a:p>
          <a:p>
            <a:endParaRPr lang="pt-BR" dirty="0"/>
          </a:p>
          <a:p>
            <a:r>
              <a:rPr lang="pt-BR" dirty="0"/>
              <a:t>2. Escolha a hipótese </a:t>
            </a:r>
            <a:r>
              <a:rPr lang="pt-BR" dirty="0" err="1"/>
              <a:t>h</a:t>
            </a:r>
            <a:r>
              <a:rPr lang="pt-BR" baseline="-25000" dirty="0" err="1"/>
              <a:t>MAP</a:t>
            </a:r>
            <a:r>
              <a:rPr lang="pt-BR" dirty="0"/>
              <a:t> de maior probabilidade à posteriori</a:t>
            </a:r>
          </a:p>
          <a:p>
            <a:endParaRPr lang="pt-BR" dirty="0"/>
          </a:p>
          <a:p>
            <a:endParaRPr lang="pt-BR" dirty="0"/>
          </a:p>
        </p:txBody>
      </p:sp>
      <p:graphicFrame>
        <p:nvGraphicFramePr>
          <p:cNvPr id="99332" name="Object 4"/>
          <p:cNvGraphicFramePr>
            <a:graphicFrameLocks noChangeAspect="1"/>
          </p:cNvGraphicFramePr>
          <p:nvPr/>
        </p:nvGraphicFramePr>
        <p:xfrm>
          <a:off x="4839189" y="3200520"/>
          <a:ext cx="3022560" cy="838080"/>
        </p:xfrm>
        <a:graphic>
          <a:graphicData uri="http://schemas.openxmlformats.org/presentationml/2006/ole">
            <mc:AlternateContent xmlns:mc="http://schemas.openxmlformats.org/markup-compatibility/2006">
              <mc:Choice xmlns:v="urn:schemas-microsoft-com:vml" Requires="v">
                <p:oleObj spid="_x0000_s11344" name="Equação" r:id="rId3" imgW="1511280" imgH="419040" progId="Equation.3">
                  <p:embed/>
                </p:oleObj>
              </mc:Choice>
              <mc:Fallback>
                <p:oleObj name="Equação" r:id="rId3" imgW="1511280" imgH="419040" progId="Equation.3">
                  <p:embed/>
                  <p:pic>
                    <p:nvPicPr>
                      <p:cNvPr id="99332" name="Object 4"/>
                      <p:cNvPicPr>
                        <a:picLocks noChangeAspect="1" noChangeArrowheads="1"/>
                      </p:cNvPicPr>
                      <p:nvPr/>
                    </p:nvPicPr>
                    <p:blipFill>
                      <a:blip r:embed="rId4"/>
                      <a:srcRect/>
                      <a:stretch>
                        <a:fillRect/>
                      </a:stretch>
                    </p:blipFill>
                    <p:spPr bwMode="auto">
                      <a:xfrm>
                        <a:off x="4839189" y="3200520"/>
                        <a:ext cx="3022560" cy="83808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9333" name="Object 5"/>
          <p:cNvGraphicFramePr>
            <a:graphicFrameLocks noChangeAspect="1"/>
          </p:cNvGraphicFramePr>
          <p:nvPr/>
        </p:nvGraphicFramePr>
        <p:xfrm>
          <a:off x="5065156" y="5549358"/>
          <a:ext cx="2946240" cy="609120"/>
        </p:xfrm>
        <a:graphic>
          <a:graphicData uri="http://schemas.openxmlformats.org/presentationml/2006/ole">
            <mc:AlternateContent xmlns:mc="http://schemas.openxmlformats.org/markup-compatibility/2006">
              <mc:Choice xmlns:v="urn:schemas-microsoft-com:vml" Requires="v">
                <p:oleObj spid="_x0000_s11345" name="Equação" r:id="rId5" imgW="1473120" imgH="304560" progId="Equation.3">
                  <p:embed/>
                </p:oleObj>
              </mc:Choice>
              <mc:Fallback>
                <p:oleObj name="Equação" r:id="rId5" imgW="1473120" imgH="304560" progId="Equation.3">
                  <p:embed/>
                  <p:pic>
                    <p:nvPicPr>
                      <p:cNvPr id="99333" name="Object 5"/>
                      <p:cNvPicPr>
                        <a:picLocks noChangeAspect="1" noChangeArrowheads="1"/>
                      </p:cNvPicPr>
                      <p:nvPr/>
                    </p:nvPicPr>
                    <p:blipFill>
                      <a:blip r:embed="rId6"/>
                      <a:srcRect/>
                      <a:stretch>
                        <a:fillRect/>
                      </a:stretch>
                    </p:blipFill>
                    <p:spPr bwMode="auto">
                      <a:xfrm>
                        <a:off x="5065156" y="5549358"/>
                        <a:ext cx="2946240" cy="6091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 name="Rectangle 2"/>
          <p:cNvSpPr>
            <a:spLocks noGrp="1" noChangeArrowheads="1"/>
          </p:cNvSpPr>
          <p:nvPr>
            <p:ph type="title"/>
          </p:nvPr>
        </p:nvSpPr>
        <p:spPr/>
        <p:txBody>
          <a:bodyPr/>
          <a:lstStyle/>
          <a:p>
            <a:r>
              <a:rPr lang="pt-BR" dirty="0"/>
              <a:t>Algoritmo de aprendizagem da Probabilidade Máxima à Posteriori - MAP</a:t>
            </a:r>
          </a:p>
        </p:txBody>
      </p:sp>
    </p:spTree>
    <p:extLst>
      <p:ext uri="{BB962C8B-B14F-4D97-AF65-F5344CB8AC3E}">
        <p14:creationId xmlns:p14="http://schemas.microsoft.com/office/powerpoint/2010/main" val="2170714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Naïve Bayes Classifier</a:t>
            </a:r>
            <a:br>
              <a:rPr lang="en-US" dirty="0"/>
            </a:br>
            <a:r>
              <a:rPr lang="en-US" dirty="0"/>
              <a:t>(~1950)</a:t>
            </a:r>
          </a:p>
        </p:txBody>
      </p:sp>
      <p:sp>
        <p:nvSpPr>
          <p:cNvPr id="3" name="Subtitle 2"/>
          <p:cNvSpPr>
            <a:spLocks noGrp="1"/>
          </p:cNvSpPr>
          <p:nvPr>
            <p:ph type="subTitle" idx="1"/>
          </p:nvPr>
        </p:nvSpPr>
        <p:spPr/>
        <p:txBody>
          <a:bodyPr/>
          <a:lstStyle/>
          <a:p>
            <a:r>
              <a:rPr lang="en-US" dirty="0" err="1"/>
              <a:t>ou</a:t>
            </a:r>
            <a:endParaRPr lang="en-US" dirty="0"/>
          </a:p>
          <a:p>
            <a:r>
              <a:rPr lang="en-US" dirty="0" err="1"/>
              <a:t>Classificador</a:t>
            </a:r>
            <a:r>
              <a:rPr lang="en-US" dirty="0"/>
              <a:t> </a:t>
            </a:r>
            <a:r>
              <a:rPr lang="en-US" dirty="0" err="1"/>
              <a:t>Bayesiano</a:t>
            </a:r>
            <a:r>
              <a:rPr lang="en-US" dirty="0"/>
              <a:t> </a:t>
            </a:r>
            <a:r>
              <a:rPr lang="en-US" dirty="0" err="1"/>
              <a:t>Ingênuo</a:t>
            </a:r>
            <a:endParaRPr lang="en-US" dirty="0"/>
          </a:p>
        </p:txBody>
      </p:sp>
    </p:spTree>
    <p:extLst>
      <p:ext uri="{BB962C8B-B14F-4D97-AF65-F5344CB8AC3E}">
        <p14:creationId xmlns:p14="http://schemas.microsoft.com/office/powerpoint/2010/main" val="348654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1752600" y="457200"/>
            <a:ext cx="86868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b"/>
          <a:lstStyle/>
          <a:p>
            <a:endParaRPr kumimoji="1" lang="pt-BR" sz="3200" dirty="0">
              <a:solidFill>
                <a:schemeClr val="tx2"/>
              </a:solidFill>
              <a:effectLst>
                <a:outerShdw blurRad="38100" dist="38100" dir="2700000" algn="tl">
                  <a:srgbClr val="000000"/>
                </a:outerShdw>
              </a:effectLst>
              <a:latin typeface="Comic Sans MS" charset="0"/>
            </a:endParaRPr>
          </a:p>
        </p:txBody>
      </p:sp>
      <p:sp>
        <p:nvSpPr>
          <p:cNvPr id="97283" name="Rectangle 3"/>
          <p:cNvSpPr>
            <a:spLocks noChangeArrowheads="1"/>
          </p:cNvSpPr>
          <p:nvPr/>
        </p:nvSpPr>
        <p:spPr bwMode="auto">
          <a:xfrm>
            <a:off x="1676400" y="1295400"/>
            <a:ext cx="8686800" cy="556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457200" indent="-457200">
              <a:spcBef>
                <a:spcPct val="20000"/>
              </a:spcBef>
              <a:buClr>
                <a:schemeClr val="accent1"/>
              </a:buClr>
              <a:buSzPct val="75000"/>
              <a:buFont typeface="Monotype Sorts" charset="0"/>
              <a:buChar char="*"/>
            </a:pPr>
            <a:endParaRPr kumimoji="1" lang="pt-BR" dirty="0">
              <a:latin typeface="Comic Sans MS" charset="0"/>
            </a:endParaRPr>
          </a:p>
        </p:txBody>
      </p:sp>
      <p:sp>
        <p:nvSpPr>
          <p:cNvPr id="2" name="Title 1"/>
          <p:cNvSpPr>
            <a:spLocks noGrp="1"/>
          </p:cNvSpPr>
          <p:nvPr>
            <p:ph type="title"/>
          </p:nvPr>
        </p:nvSpPr>
        <p:spPr/>
        <p:txBody>
          <a:bodyPr/>
          <a:lstStyle/>
          <a:p>
            <a:r>
              <a:rPr lang="pt-BR"/>
              <a:t>Classificador Bayesiano Ingênuo</a:t>
            </a:r>
            <a:endParaRPr lang="en-US" dirty="0"/>
          </a:p>
        </p:txBody>
      </p:sp>
      <p:sp>
        <p:nvSpPr>
          <p:cNvPr id="3" name="Content Placeholder 2"/>
          <p:cNvSpPr>
            <a:spLocks noGrp="1"/>
          </p:cNvSpPr>
          <p:nvPr>
            <p:ph idx="1"/>
          </p:nvPr>
        </p:nvSpPr>
        <p:spPr/>
        <p:txBody>
          <a:bodyPr/>
          <a:lstStyle/>
          <a:p>
            <a:r>
              <a:rPr lang="pt-BR"/>
              <a:t>Um dos métodos de aprendizagem mais práticos.</a:t>
            </a:r>
          </a:p>
          <a:p>
            <a:r>
              <a:rPr lang="pt-BR"/>
              <a:t>Quando usá-lo:</a:t>
            </a:r>
          </a:p>
          <a:p>
            <a:pPr lvl="1"/>
            <a:r>
              <a:rPr lang="pt-BR"/>
              <a:t>Quando disponível um conjunto de treinamento médio ou grande.</a:t>
            </a:r>
          </a:p>
          <a:p>
            <a:pPr lvl="1"/>
            <a:r>
              <a:rPr lang="pt-BR"/>
              <a:t>Os atributos que descrevem as instâncias forem condicionalmente independentes dada uma classificação.</a:t>
            </a:r>
            <a:endParaRPr lang="pt-BR" dirty="0"/>
          </a:p>
        </p:txBody>
      </p:sp>
    </p:spTree>
    <p:extLst>
      <p:ext uri="{BB962C8B-B14F-4D97-AF65-F5344CB8AC3E}">
        <p14:creationId xmlns:p14="http://schemas.microsoft.com/office/powerpoint/2010/main" val="367320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BF9A8-DE15-49FB-A389-6645F56B985C}"/>
              </a:ext>
            </a:extLst>
          </p:cNvPr>
          <p:cNvSpPr>
            <a:spLocks noGrp="1"/>
          </p:cNvSpPr>
          <p:nvPr>
            <p:ph type="title"/>
          </p:nvPr>
        </p:nvSpPr>
        <p:spPr/>
        <p:txBody>
          <a:bodyPr/>
          <a:lstStyle/>
          <a:p>
            <a:r>
              <a:rPr lang="pt-BR" dirty="0"/>
              <a:t>O que foi visto até hoje</a:t>
            </a:r>
          </a:p>
        </p:txBody>
      </p:sp>
      <p:sp>
        <p:nvSpPr>
          <p:cNvPr id="3" name="Espaço Reservado para Conteúdo 2">
            <a:extLst>
              <a:ext uri="{FF2B5EF4-FFF2-40B4-BE49-F238E27FC236}">
                <a16:creationId xmlns:a16="http://schemas.microsoft.com/office/drawing/2014/main" id="{3F87CA84-672F-425A-9607-B7E13D599635}"/>
              </a:ext>
            </a:extLst>
          </p:cNvPr>
          <p:cNvSpPr>
            <a:spLocks noGrp="1"/>
          </p:cNvSpPr>
          <p:nvPr>
            <p:ph idx="1"/>
          </p:nvPr>
        </p:nvSpPr>
        <p:spPr/>
        <p:txBody>
          <a:bodyPr/>
          <a:lstStyle/>
          <a:p>
            <a:r>
              <a:rPr lang="pt-BR" dirty="0"/>
              <a:t>Nas aulas passadas vimos alguns algoritmos de aprendizado estatístico:</a:t>
            </a:r>
          </a:p>
          <a:p>
            <a:pPr lvl="1"/>
            <a:r>
              <a:rPr lang="pt-BR" dirty="0"/>
              <a:t>Método dos Mínimos Quadrados</a:t>
            </a:r>
          </a:p>
          <a:p>
            <a:pPr lvl="1"/>
            <a:r>
              <a:rPr lang="pt-BR" dirty="0"/>
              <a:t>PCA</a:t>
            </a:r>
          </a:p>
          <a:p>
            <a:pPr lvl="1"/>
            <a:r>
              <a:rPr lang="pt-BR" dirty="0"/>
              <a:t>LDA</a:t>
            </a:r>
          </a:p>
          <a:p>
            <a:pPr lvl="1"/>
            <a:r>
              <a:rPr lang="pt-BR" dirty="0"/>
              <a:t>K-</a:t>
            </a:r>
            <a:r>
              <a:rPr lang="pt-BR" dirty="0" err="1"/>
              <a:t>Means</a:t>
            </a:r>
            <a:endParaRPr lang="pt-BR" dirty="0"/>
          </a:p>
          <a:p>
            <a:r>
              <a:rPr lang="pt-BR" dirty="0"/>
              <a:t>Existem diversos outros métodos estatísticos...</a:t>
            </a:r>
          </a:p>
          <a:p>
            <a:pPr lvl="1"/>
            <a:r>
              <a:rPr lang="pt-BR" dirty="0"/>
              <a:t>SVM, LVQ ...</a:t>
            </a:r>
          </a:p>
          <a:p>
            <a:pPr lvl="1"/>
            <a:r>
              <a:rPr lang="pt-BR" dirty="0"/>
              <a:t>Mas não dá tempo de ver tudo...</a:t>
            </a:r>
          </a:p>
          <a:p>
            <a:pPr lvl="1"/>
            <a:endParaRPr lang="pt-BR" dirty="0"/>
          </a:p>
        </p:txBody>
      </p:sp>
    </p:spTree>
    <p:extLst>
      <p:ext uri="{BB962C8B-B14F-4D97-AF65-F5344CB8AC3E}">
        <p14:creationId xmlns:p14="http://schemas.microsoft.com/office/powerpoint/2010/main" val="1060359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idx="1"/>
          </p:nvPr>
        </p:nvSpPr>
        <p:spPr/>
        <p:txBody>
          <a:bodyPr/>
          <a:lstStyle/>
          <a:p>
            <a:r>
              <a:rPr lang="pt-BR" dirty="0"/>
              <a:t>Suponha uma função de classificação</a:t>
            </a:r>
            <a:br>
              <a:rPr lang="pt-BR" dirty="0"/>
            </a:br>
            <a:r>
              <a:rPr lang="pt-BR" dirty="0" err="1"/>
              <a:t>f</a:t>
            </a:r>
            <a:r>
              <a:rPr lang="pt-BR" dirty="0"/>
              <a:t>: </a:t>
            </a:r>
            <a:r>
              <a:rPr lang="pt-BR" dirty="0" err="1"/>
              <a:t>X</a:t>
            </a:r>
            <a:r>
              <a:rPr lang="pt-BR" dirty="0"/>
              <a:t> </a:t>
            </a:r>
            <a:r>
              <a:rPr lang="pt-BR" dirty="0">
                <a:sym typeface="Symbol" charset="0"/>
              </a:rPr>
              <a:t> V, onde cada instância </a:t>
            </a:r>
            <a:r>
              <a:rPr lang="pt-BR" dirty="0" err="1">
                <a:sym typeface="Symbol" charset="0"/>
              </a:rPr>
              <a:t>x</a:t>
            </a:r>
            <a:r>
              <a:rPr lang="pt-BR" dirty="0">
                <a:sym typeface="Symbol" charset="0"/>
              </a:rPr>
              <a:t> é descrita pelos atributos {a</a:t>
            </a:r>
            <a:r>
              <a:rPr lang="pt-BR" baseline="-25000" dirty="0">
                <a:sym typeface="Symbol" charset="0"/>
              </a:rPr>
              <a:t>1</a:t>
            </a:r>
            <a:r>
              <a:rPr lang="pt-BR" dirty="0">
                <a:sym typeface="Symbol" charset="0"/>
              </a:rPr>
              <a:t>, , </a:t>
            </a:r>
            <a:r>
              <a:rPr lang="pt-BR" dirty="0" err="1">
                <a:sym typeface="Symbol" charset="0"/>
              </a:rPr>
              <a:t>a</a:t>
            </a:r>
            <a:r>
              <a:rPr lang="pt-BR" baseline="-25000" dirty="0" err="1">
                <a:sym typeface="Symbol" charset="0"/>
              </a:rPr>
              <a:t>n</a:t>
            </a:r>
            <a:r>
              <a:rPr lang="pt-BR" dirty="0">
                <a:sym typeface="Symbol" charset="0"/>
              </a:rPr>
              <a:t>}</a:t>
            </a:r>
            <a:endParaRPr lang="pt-BR" dirty="0"/>
          </a:p>
          <a:p>
            <a:r>
              <a:rPr lang="pt-BR" dirty="0"/>
              <a:t>O valor mais provável de </a:t>
            </a:r>
            <a:r>
              <a:rPr lang="pt-BR" dirty="0" err="1"/>
              <a:t>f</a:t>
            </a:r>
            <a:r>
              <a:rPr lang="pt-BR" dirty="0"/>
              <a:t>(</a:t>
            </a:r>
            <a:r>
              <a:rPr lang="pt-BR" dirty="0" err="1"/>
              <a:t>x</a:t>
            </a:r>
            <a:r>
              <a:rPr lang="pt-BR" dirty="0"/>
              <a:t>) é</a:t>
            </a:r>
          </a:p>
          <a:p>
            <a:endParaRPr lang="pt-BR" dirty="0"/>
          </a:p>
          <a:p>
            <a:endParaRPr lang="pt-BR" dirty="0"/>
          </a:p>
        </p:txBody>
      </p:sp>
      <p:graphicFrame>
        <p:nvGraphicFramePr>
          <p:cNvPr id="100356" name="Object 4"/>
          <p:cNvGraphicFramePr>
            <a:graphicFrameLocks noChangeAspect="1"/>
          </p:cNvGraphicFramePr>
          <p:nvPr/>
        </p:nvGraphicFramePr>
        <p:xfrm>
          <a:off x="3832454" y="4294206"/>
          <a:ext cx="5244029" cy="2182794"/>
        </p:xfrm>
        <a:graphic>
          <a:graphicData uri="http://schemas.openxmlformats.org/presentationml/2006/ole">
            <mc:AlternateContent xmlns:mc="http://schemas.openxmlformats.org/markup-compatibility/2006">
              <mc:Choice xmlns:v="urn:schemas-microsoft-com:vml" Requires="v">
                <p:oleObj spid="_x0000_s12329" name="Equação" r:id="rId3" imgW="2501640" imgH="1041120" progId="Equation.3">
                  <p:embed/>
                </p:oleObj>
              </mc:Choice>
              <mc:Fallback>
                <p:oleObj name="Equação" r:id="rId3" imgW="2501640" imgH="1041120" progId="Equation.3">
                  <p:embed/>
                  <p:pic>
                    <p:nvPicPr>
                      <p:cNvPr id="100356" name="Object 4"/>
                      <p:cNvPicPr>
                        <a:picLocks noChangeAspect="1" noChangeArrowheads="1"/>
                      </p:cNvPicPr>
                      <p:nvPr/>
                    </p:nvPicPr>
                    <p:blipFill>
                      <a:blip r:embed="rId4"/>
                      <a:srcRect/>
                      <a:stretch>
                        <a:fillRect/>
                      </a:stretch>
                    </p:blipFill>
                    <p:spPr bwMode="auto">
                      <a:xfrm>
                        <a:off x="3832454" y="4294206"/>
                        <a:ext cx="5244029" cy="21827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Rectangle 2"/>
          <p:cNvSpPr>
            <a:spLocks noGrp="1" noChangeArrowheads="1"/>
          </p:cNvSpPr>
          <p:nvPr>
            <p:ph type="title"/>
          </p:nvPr>
        </p:nvSpPr>
        <p:spPr/>
        <p:txBody>
          <a:bodyPr/>
          <a:lstStyle/>
          <a:p>
            <a:r>
              <a:rPr lang="pt-BR" dirty="0"/>
              <a:t>Classificador Bayesiano Ingênuo</a:t>
            </a:r>
          </a:p>
        </p:txBody>
      </p:sp>
    </p:spTree>
    <p:extLst>
      <p:ext uri="{BB962C8B-B14F-4D97-AF65-F5344CB8AC3E}">
        <p14:creationId xmlns:p14="http://schemas.microsoft.com/office/powerpoint/2010/main" val="967581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idx="1"/>
          </p:nvPr>
        </p:nvSpPr>
        <p:spPr/>
        <p:txBody>
          <a:bodyPr/>
          <a:lstStyle/>
          <a:p>
            <a:r>
              <a:rPr lang="pt-BR" dirty="0"/>
              <a:t>Suposição Bayesiana Ingênua:</a:t>
            </a:r>
          </a:p>
          <a:p>
            <a:endParaRPr lang="pt-BR" dirty="0"/>
          </a:p>
          <a:p>
            <a:endParaRPr lang="pt-BR" dirty="0"/>
          </a:p>
          <a:p>
            <a:r>
              <a:rPr lang="pt-BR" dirty="0"/>
              <a:t>Classificador Bayesiano Ingênuo:</a:t>
            </a:r>
          </a:p>
          <a:p>
            <a:pPr lvl="4"/>
            <a:endParaRPr lang="pt-BR" dirty="0"/>
          </a:p>
          <a:p>
            <a:pPr lvl="4"/>
            <a:endParaRPr lang="pt-BR" dirty="0"/>
          </a:p>
          <a:p>
            <a:pPr lvl="1"/>
            <a:r>
              <a:rPr lang="pt-BR" dirty="0"/>
              <a:t>Ingênuo porque considera que os efeitos são independentes da causa, ou seja, as variáveis a</a:t>
            </a:r>
            <a:r>
              <a:rPr lang="pt-BR" baseline="-25000" dirty="0"/>
              <a:t>1</a:t>
            </a:r>
            <a:r>
              <a:rPr lang="pt-BR" dirty="0"/>
              <a:t>,..., </a:t>
            </a:r>
            <a:r>
              <a:rPr lang="pt-BR" dirty="0" err="1"/>
              <a:t>a</a:t>
            </a:r>
            <a:r>
              <a:rPr lang="pt-BR" baseline="-25000" dirty="0" err="1"/>
              <a:t>n</a:t>
            </a:r>
            <a:r>
              <a:rPr lang="pt-BR" dirty="0"/>
              <a:t> são independentes. </a:t>
            </a:r>
          </a:p>
        </p:txBody>
      </p:sp>
      <p:graphicFrame>
        <p:nvGraphicFramePr>
          <p:cNvPr id="100358" name="Object 6"/>
          <p:cNvGraphicFramePr>
            <a:graphicFrameLocks noChangeAspect="1"/>
          </p:cNvGraphicFramePr>
          <p:nvPr/>
        </p:nvGraphicFramePr>
        <p:xfrm>
          <a:off x="4183649" y="2754942"/>
          <a:ext cx="4140888" cy="745360"/>
        </p:xfrm>
        <a:graphic>
          <a:graphicData uri="http://schemas.openxmlformats.org/presentationml/2006/ole">
            <mc:AlternateContent xmlns:mc="http://schemas.openxmlformats.org/markup-compatibility/2006">
              <mc:Choice xmlns:v="urn:schemas-microsoft-com:vml" Requires="v">
                <p:oleObj spid="_x0000_s13392" name="Equação" r:id="rId3" imgW="1904760" imgH="342720" progId="Equation.3">
                  <p:embed/>
                </p:oleObj>
              </mc:Choice>
              <mc:Fallback>
                <p:oleObj name="Equação" r:id="rId3" imgW="1904760" imgH="342720" progId="Equation.3">
                  <p:embed/>
                  <p:pic>
                    <p:nvPicPr>
                      <p:cNvPr id="100358" name="Object 6"/>
                      <p:cNvPicPr>
                        <a:picLocks noChangeAspect="1" noChangeArrowheads="1"/>
                      </p:cNvPicPr>
                      <p:nvPr/>
                    </p:nvPicPr>
                    <p:blipFill>
                      <a:blip r:embed="rId4"/>
                      <a:srcRect/>
                      <a:stretch>
                        <a:fillRect/>
                      </a:stretch>
                    </p:blipFill>
                    <p:spPr bwMode="auto">
                      <a:xfrm>
                        <a:off x="4183649" y="2754942"/>
                        <a:ext cx="4140888" cy="74536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0359" name="Object 7"/>
          <p:cNvGraphicFramePr>
            <a:graphicFrameLocks noChangeAspect="1"/>
          </p:cNvGraphicFramePr>
          <p:nvPr/>
        </p:nvGraphicFramePr>
        <p:xfrm>
          <a:off x="4087028" y="4274044"/>
          <a:ext cx="4334131" cy="772966"/>
        </p:xfrm>
        <a:graphic>
          <a:graphicData uri="http://schemas.openxmlformats.org/presentationml/2006/ole">
            <mc:AlternateContent xmlns:mc="http://schemas.openxmlformats.org/markup-compatibility/2006">
              <mc:Choice xmlns:v="urn:schemas-microsoft-com:vml" Requires="v">
                <p:oleObj spid="_x0000_s13393" name="Equação" r:id="rId5" imgW="1993680" imgH="355320" progId="Equation.3">
                  <p:embed/>
                </p:oleObj>
              </mc:Choice>
              <mc:Fallback>
                <p:oleObj name="Equação" r:id="rId5" imgW="1993680" imgH="355320" progId="Equation.3">
                  <p:embed/>
                  <p:pic>
                    <p:nvPicPr>
                      <p:cNvPr id="100359" name="Object 7"/>
                      <p:cNvPicPr>
                        <a:picLocks noChangeAspect="1" noChangeArrowheads="1"/>
                      </p:cNvPicPr>
                      <p:nvPr/>
                    </p:nvPicPr>
                    <p:blipFill>
                      <a:blip r:embed="rId6"/>
                      <a:srcRect/>
                      <a:stretch>
                        <a:fillRect/>
                      </a:stretch>
                    </p:blipFill>
                    <p:spPr bwMode="auto">
                      <a:xfrm>
                        <a:off x="4087028" y="4274044"/>
                        <a:ext cx="4334131" cy="77296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Rectangle 2"/>
          <p:cNvSpPr>
            <a:spLocks noGrp="1" noChangeArrowheads="1"/>
          </p:cNvSpPr>
          <p:nvPr>
            <p:ph type="title"/>
          </p:nvPr>
        </p:nvSpPr>
        <p:spPr/>
        <p:txBody>
          <a:bodyPr/>
          <a:lstStyle/>
          <a:p>
            <a:r>
              <a:rPr lang="pt-BR" dirty="0"/>
              <a:t>Classificador Bayesiano Ingênuo</a:t>
            </a:r>
          </a:p>
        </p:txBody>
      </p:sp>
    </p:spTree>
    <p:extLst>
      <p:ext uri="{BB962C8B-B14F-4D97-AF65-F5344CB8AC3E}">
        <p14:creationId xmlns:p14="http://schemas.microsoft.com/office/powerpoint/2010/main" val="192374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7" name="Object 1031"/>
          <p:cNvGraphicFramePr>
            <a:graphicFrameLocks noChangeAspect="1"/>
          </p:cNvGraphicFramePr>
          <p:nvPr/>
        </p:nvGraphicFramePr>
        <p:xfrm>
          <a:off x="4956175" y="5321300"/>
          <a:ext cx="4381062" cy="774700"/>
        </p:xfrm>
        <a:graphic>
          <a:graphicData uri="http://schemas.openxmlformats.org/presentationml/2006/ole">
            <mc:AlternateContent xmlns:mc="http://schemas.openxmlformats.org/markup-compatibility/2006">
              <mc:Choice xmlns:v="urn:schemas-microsoft-com:vml" Requires="v">
                <p:oleObj spid="_x0000_s14377" name="Equação" r:id="rId3" imgW="2082600" imgH="368280" progId="Equation.3">
                  <p:embed/>
                </p:oleObj>
              </mc:Choice>
              <mc:Fallback>
                <p:oleObj name="Equação" r:id="rId3" imgW="2082600" imgH="368280" progId="Equation.3">
                  <p:embed/>
                  <p:pic>
                    <p:nvPicPr>
                      <p:cNvPr id="102407" name="Object 1031"/>
                      <p:cNvPicPr>
                        <a:picLocks noChangeAspect="1" noChangeArrowheads="1"/>
                      </p:cNvPicPr>
                      <p:nvPr/>
                    </p:nvPicPr>
                    <p:blipFill>
                      <a:blip r:embed="rId4"/>
                      <a:srcRect/>
                      <a:stretch>
                        <a:fillRect/>
                      </a:stretch>
                    </p:blipFill>
                    <p:spPr bwMode="auto">
                      <a:xfrm>
                        <a:off x="4956175" y="5321300"/>
                        <a:ext cx="4381062" cy="774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 name="Title 5"/>
          <p:cNvSpPr>
            <a:spLocks noGrp="1"/>
          </p:cNvSpPr>
          <p:nvPr>
            <p:ph type="title"/>
          </p:nvPr>
        </p:nvSpPr>
        <p:spPr/>
        <p:txBody>
          <a:bodyPr/>
          <a:lstStyle/>
          <a:p>
            <a:r>
              <a:rPr lang="en-US"/>
              <a:t>Algoritmo Básico</a:t>
            </a:r>
            <a:endParaRPr lang="en-US" dirty="0"/>
          </a:p>
        </p:txBody>
      </p:sp>
      <p:sp>
        <p:nvSpPr>
          <p:cNvPr id="7" name="Rectangle 1027"/>
          <p:cNvSpPr>
            <a:spLocks noGrp="1" noChangeArrowheads="1"/>
          </p:cNvSpPr>
          <p:nvPr>
            <p:ph idx="1"/>
          </p:nvPr>
        </p:nvSpPr>
        <p:spPr/>
        <p:txBody>
          <a:bodyPr/>
          <a:lstStyle/>
          <a:p>
            <a:r>
              <a:rPr lang="pt-BR" dirty="0"/>
              <a:t>Aprendizagem a partir de exemplos:</a:t>
            </a:r>
          </a:p>
          <a:p>
            <a:pPr lvl="1"/>
            <a:r>
              <a:rPr lang="pt-BR" sz="3200" dirty="0"/>
              <a:t>Para cada </a:t>
            </a:r>
            <a:r>
              <a:rPr lang="pt-BR" sz="3200" dirty="0" err="1"/>
              <a:t>v</a:t>
            </a:r>
            <a:r>
              <a:rPr lang="pt-BR" sz="3200" baseline="-25000" dirty="0" err="1"/>
              <a:t>j</a:t>
            </a:r>
            <a:endParaRPr lang="pt-BR" sz="3200" baseline="-25000" dirty="0"/>
          </a:p>
          <a:p>
            <a:pPr lvl="2"/>
            <a:r>
              <a:rPr lang="pt-BR" sz="2800" dirty="0" err="1"/>
              <a:t>P</a:t>
            </a:r>
            <a:r>
              <a:rPr lang="pt-BR" sz="2800" dirty="0"/>
              <a:t>’(</a:t>
            </a:r>
            <a:r>
              <a:rPr lang="pt-BR" sz="2800" dirty="0" err="1"/>
              <a:t>v</a:t>
            </a:r>
            <a:r>
              <a:rPr lang="pt-BR" sz="2800" baseline="-25000" dirty="0" err="1"/>
              <a:t>j</a:t>
            </a:r>
            <a:r>
              <a:rPr lang="pt-BR" sz="2800" dirty="0"/>
              <a:t>) </a:t>
            </a:r>
            <a:r>
              <a:rPr lang="pt-BR" sz="2800" dirty="0">
                <a:sym typeface="Symbol" charset="0"/>
              </a:rPr>
              <a:t> estimativa de </a:t>
            </a:r>
            <a:r>
              <a:rPr lang="pt-BR" sz="2800" dirty="0" err="1">
                <a:sym typeface="Symbol" charset="0"/>
              </a:rPr>
              <a:t>P</a:t>
            </a:r>
            <a:r>
              <a:rPr lang="pt-BR" sz="2800" dirty="0">
                <a:sym typeface="Symbol" charset="0"/>
              </a:rPr>
              <a:t>(</a:t>
            </a:r>
            <a:r>
              <a:rPr lang="pt-BR" sz="2800" dirty="0" err="1">
                <a:sym typeface="Symbol" charset="0"/>
              </a:rPr>
              <a:t>v</a:t>
            </a:r>
            <a:r>
              <a:rPr lang="pt-BR" sz="2800" baseline="-25000" dirty="0" err="1">
                <a:sym typeface="Symbol" charset="0"/>
              </a:rPr>
              <a:t>j</a:t>
            </a:r>
            <a:r>
              <a:rPr lang="pt-BR" sz="2800" dirty="0">
                <a:sym typeface="Symbol" charset="0"/>
              </a:rPr>
              <a:t>)</a:t>
            </a:r>
          </a:p>
          <a:p>
            <a:pPr lvl="2"/>
            <a:r>
              <a:rPr lang="pt-BR" sz="2800" dirty="0">
                <a:sym typeface="Symbol" charset="0"/>
              </a:rPr>
              <a:t>Para cada valor a</a:t>
            </a:r>
            <a:r>
              <a:rPr lang="pt-BR" sz="2800" baseline="-25000" dirty="0">
                <a:sym typeface="Symbol" charset="0"/>
              </a:rPr>
              <a:t>i</a:t>
            </a:r>
            <a:r>
              <a:rPr lang="pt-BR" sz="2800" dirty="0">
                <a:sym typeface="Symbol" charset="0"/>
              </a:rPr>
              <a:t> de cada atributo a</a:t>
            </a:r>
          </a:p>
          <a:p>
            <a:pPr lvl="3"/>
            <a:r>
              <a:rPr lang="pt-BR" sz="2400" dirty="0" err="1"/>
              <a:t>P</a:t>
            </a:r>
            <a:r>
              <a:rPr lang="pt-BR" sz="2400" dirty="0"/>
              <a:t>’(a</a:t>
            </a:r>
            <a:r>
              <a:rPr lang="pt-BR" sz="2400" baseline="-25000" dirty="0"/>
              <a:t>i</a:t>
            </a:r>
            <a:r>
              <a:rPr lang="pt-BR" sz="2400" dirty="0"/>
              <a:t>/</a:t>
            </a:r>
            <a:r>
              <a:rPr lang="pt-BR" sz="2400" dirty="0" err="1"/>
              <a:t>v</a:t>
            </a:r>
            <a:r>
              <a:rPr lang="pt-BR" sz="2400" baseline="-25000" dirty="0" err="1"/>
              <a:t>j</a:t>
            </a:r>
            <a:r>
              <a:rPr lang="pt-BR" sz="2400" dirty="0"/>
              <a:t>) </a:t>
            </a:r>
            <a:r>
              <a:rPr lang="pt-BR" sz="2400" dirty="0">
                <a:sym typeface="Symbol" charset="0"/>
              </a:rPr>
              <a:t> estimativa de </a:t>
            </a:r>
            <a:r>
              <a:rPr lang="pt-BR" sz="2400" dirty="0" err="1"/>
              <a:t>P</a:t>
            </a:r>
            <a:r>
              <a:rPr lang="pt-BR" sz="2400" dirty="0"/>
              <a:t>(a</a:t>
            </a:r>
            <a:r>
              <a:rPr lang="pt-BR" sz="2400" baseline="-25000" dirty="0"/>
              <a:t>i</a:t>
            </a:r>
            <a:r>
              <a:rPr lang="pt-BR" sz="2400" dirty="0"/>
              <a:t>/</a:t>
            </a:r>
            <a:r>
              <a:rPr lang="pt-BR" sz="2400" dirty="0" err="1"/>
              <a:t>v</a:t>
            </a:r>
            <a:r>
              <a:rPr lang="pt-BR" sz="2400" baseline="-25000" dirty="0" err="1"/>
              <a:t>j</a:t>
            </a:r>
            <a:r>
              <a:rPr lang="pt-BR" sz="2400" dirty="0"/>
              <a:t>) </a:t>
            </a:r>
          </a:p>
          <a:p>
            <a:endParaRPr lang="pt-BR" dirty="0"/>
          </a:p>
          <a:p>
            <a:r>
              <a:rPr lang="pt-BR" dirty="0"/>
              <a:t>Classificador:</a:t>
            </a:r>
          </a:p>
          <a:p>
            <a:endParaRPr lang="pt-BR" dirty="0"/>
          </a:p>
        </p:txBody>
      </p:sp>
    </p:spTree>
    <p:extLst>
      <p:ext uri="{BB962C8B-B14F-4D97-AF65-F5344CB8AC3E}">
        <p14:creationId xmlns:p14="http://schemas.microsoft.com/office/powerpoint/2010/main" val="3388860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C7C7A-E8A1-644A-BFE5-5B53EA513349}"/>
              </a:ext>
            </a:extLst>
          </p:cNvPr>
          <p:cNvSpPr>
            <a:spLocks noGrp="1"/>
          </p:cNvSpPr>
          <p:nvPr>
            <p:ph type="title"/>
          </p:nvPr>
        </p:nvSpPr>
        <p:spPr>
          <a:xfrm>
            <a:off x="1564217" y="457200"/>
            <a:ext cx="10363200" cy="1143000"/>
          </a:xfrm>
        </p:spPr>
        <p:txBody>
          <a:bodyPr/>
          <a:lstStyle/>
          <a:p>
            <a:r>
              <a:rPr lang="pt-BR" dirty="0"/>
              <a:t>Exemplo: Jogar tênis</a:t>
            </a:r>
          </a:p>
        </p:txBody>
      </p:sp>
      <p:sp>
        <p:nvSpPr>
          <p:cNvPr id="3" name="Espaço Reservado para Conteúdo 2">
            <a:extLst>
              <a:ext uri="{FF2B5EF4-FFF2-40B4-BE49-F238E27FC236}">
                <a16:creationId xmlns:a16="http://schemas.microsoft.com/office/drawing/2014/main" id="{93F6F84D-8675-694A-B976-C5F1E74D601E}"/>
              </a:ext>
            </a:extLst>
          </p:cNvPr>
          <p:cNvSpPr>
            <a:spLocks noGrp="1"/>
          </p:cNvSpPr>
          <p:nvPr>
            <p:ph idx="1"/>
          </p:nvPr>
        </p:nvSpPr>
        <p:spPr>
          <a:xfrm>
            <a:off x="1564217" y="1981200"/>
            <a:ext cx="10363200" cy="4114800"/>
          </a:xfrm>
        </p:spPr>
        <p:txBody>
          <a:bodyPr/>
          <a:lstStyle/>
          <a:p>
            <a:r>
              <a:rPr lang="pt-BR" dirty="0"/>
              <a:t>Desejo um classificador que, a partir das condições climáticas, decida se eu devo jogar tênis ou não.</a:t>
            </a:r>
          </a:p>
          <a:p>
            <a:r>
              <a:rPr lang="pt-BR" dirty="0"/>
              <a:t>Classes</a:t>
            </a:r>
          </a:p>
          <a:p>
            <a:pPr lvl="1"/>
            <a:r>
              <a:rPr lang="pt-BR" dirty="0"/>
              <a:t>Jogar = </a:t>
            </a:r>
            <a:r>
              <a:rPr lang="pt-BR" dirty="0" err="1"/>
              <a:t>S</a:t>
            </a:r>
            <a:r>
              <a:rPr lang="pt-BR" dirty="0"/>
              <a:t> | N </a:t>
            </a:r>
          </a:p>
          <a:p>
            <a:r>
              <a:rPr lang="pt-BR" dirty="0"/>
              <a:t>Evidencias:</a:t>
            </a:r>
          </a:p>
          <a:p>
            <a:pPr lvl="1"/>
            <a:r>
              <a:rPr lang="pt-BR" dirty="0"/>
              <a:t> Aspecto = Sol</a:t>
            </a:r>
            <a:r>
              <a:rPr lang="pt-BR" dirty="0">
                <a:sym typeface="Symbol" charset="0"/>
              </a:rPr>
              <a:t>,</a:t>
            </a:r>
            <a:r>
              <a:rPr lang="pt-BR" dirty="0">
                <a:sym typeface="Times New Roman" charset="0"/>
              </a:rPr>
              <a:t> </a:t>
            </a:r>
            <a:r>
              <a:rPr lang="pt-BR" dirty="0"/>
              <a:t>Temperatura = Fria,</a:t>
            </a:r>
            <a:r>
              <a:rPr lang="pt-BR" dirty="0">
                <a:sym typeface="Times New Roman" charset="0"/>
              </a:rPr>
              <a:t> </a:t>
            </a:r>
            <a:r>
              <a:rPr lang="pt-BR" dirty="0"/>
              <a:t>Umidade = Alta e</a:t>
            </a:r>
            <a:r>
              <a:rPr lang="pt-BR" dirty="0">
                <a:sym typeface="Times New Roman" charset="0"/>
              </a:rPr>
              <a:t> </a:t>
            </a:r>
            <a:r>
              <a:rPr lang="pt-BR" dirty="0"/>
              <a:t>Vento</a:t>
            </a:r>
          </a:p>
          <a:p>
            <a:endParaRPr lang="pt-BR" dirty="0"/>
          </a:p>
          <a:p>
            <a:endParaRPr lang="pt-BR" dirty="0"/>
          </a:p>
        </p:txBody>
      </p:sp>
    </p:spTree>
    <p:extLst>
      <p:ext uri="{BB962C8B-B14F-4D97-AF65-F5344CB8AC3E}">
        <p14:creationId xmlns:p14="http://schemas.microsoft.com/office/powerpoint/2010/main" val="2004090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27"/>
          <p:cNvSpPr>
            <a:spLocks noGrp="1" noChangeArrowheads="1"/>
          </p:cNvSpPr>
          <p:nvPr>
            <p:ph type="title"/>
          </p:nvPr>
        </p:nvSpPr>
        <p:spPr/>
        <p:txBody>
          <a:bodyPr/>
          <a:lstStyle/>
          <a:p>
            <a:r>
              <a:rPr lang="pt-BR" dirty="0"/>
              <a:t>Exemplo: Jogar tênis</a:t>
            </a: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675" y="1575880"/>
            <a:ext cx="6629400" cy="5043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472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pt-BR" dirty="0"/>
              <a:t>Exemplo: </a:t>
            </a:r>
            <a:r>
              <a:rPr lang="pt-BR" dirty="0" err="1"/>
              <a:t>Naïve</a:t>
            </a:r>
            <a:r>
              <a:rPr lang="pt-BR" dirty="0"/>
              <a:t> </a:t>
            </a:r>
            <a:r>
              <a:rPr lang="pt-BR" dirty="0" err="1"/>
              <a:t>Bayes</a:t>
            </a:r>
            <a:endParaRPr lang="pt-BR" dirty="0"/>
          </a:p>
        </p:txBody>
      </p:sp>
      <p:sp>
        <p:nvSpPr>
          <p:cNvPr id="203779" name="Rectangle 3"/>
          <p:cNvSpPr>
            <a:spLocks noGrp="1" noChangeArrowheads="1"/>
          </p:cNvSpPr>
          <p:nvPr>
            <p:ph idx="1"/>
          </p:nvPr>
        </p:nvSpPr>
        <p:spPr/>
        <p:txBody>
          <a:bodyPr/>
          <a:lstStyle/>
          <a:p>
            <a:r>
              <a:rPr lang="pt-BR" dirty="0"/>
              <a:t>Qual será a decisão (valor da classe), se o dia estiver com sol, a temperatura fria, a umidade alta e o vento forte ?</a:t>
            </a:r>
          </a:p>
          <a:p>
            <a:r>
              <a:rPr lang="pt-BR" dirty="0" err="1"/>
              <a:t>P</a:t>
            </a:r>
            <a:r>
              <a:rPr lang="pt-BR" dirty="0"/>
              <a:t>(Jogar = </a:t>
            </a:r>
            <a:r>
              <a:rPr lang="pt-BR" dirty="0" err="1"/>
              <a:t>S</a:t>
            </a:r>
            <a:r>
              <a:rPr lang="pt-BR" dirty="0"/>
              <a:t> | Aspecto = Sol</a:t>
            </a:r>
            <a:r>
              <a:rPr lang="pt-BR" dirty="0">
                <a:sym typeface="Symbol" charset="0"/>
              </a:rPr>
              <a:t>,</a:t>
            </a:r>
            <a:r>
              <a:rPr lang="pt-BR" dirty="0">
                <a:sym typeface="Times New Roman" charset="0"/>
              </a:rPr>
              <a:t> </a:t>
            </a:r>
            <a:r>
              <a:rPr lang="pt-BR" dirty="0"/>
              <a:t>Temperatura = Fria,</a:t>
            </a:r>
            <a:r>
              <a:rPr lang="pt-BR" dirty="0">
                <a:sym typeface="Times New Roman" charset="0"/>
              </a:rPr>
              <a:t> </a:t>
            </a:r>
            <a:r>
              <a:rPr lang="pt-BR" dirty="0"/>
              <a:t>Umidade = Alta e</a:t>
            </a:r>
            <a:r>
              <a:rPr lang="pt-BR" dirty="0">
                <a:sym typeface="Times New Roman" charset="0"/>
              </a:rPr>
              <a:t> </a:t>
            </a:r>
            <a:r>
              <a:rPr lang="pt-BR" dirty="0"/>
              <a:t>Vento = Forte) = ?</a:t>
            </a:r>
          </a:p>
          <a:p>
            <a:r>
              <a:rPr lang="pt-BR" dirty="0" err="1"/>
              <a:t>P</a:t>
            </a:r>
            <a:r>
              <a:rPr lang="pt-BR" dirty="0"/>
              <a:t>(Jogar = N | Aspecto = Sol,</a:t>
            </a:r>
            <a:r>
              <a:rPr lang="pt-BR" dirty="0">
                <a:sym typeface="Times New Roman" charset="0"/>
              </a:rPr>
              <a:t> </a:t>
            </a:r>
            <a:r>
              <a:rPr lang="pt-BR" dirty="0"/>
              <a:t>Temperatura = Fria, </a:t>
            </a:r>
            <a:r>
              <a:rPr lang="pt-BR" dirty="0">
                <a:sym typeface="Times New Roman" charset="0"/>
              </a:rPr>
              <a:t> </a:t>
            </a:r>
            <a:r>
              <a:rPr lang="pt-BR" dirty="0"/>
              <a:t>Umidade = Alta e</a:t>
            </a:r>
            <a:r>
              <a:rPr lang="pt-BR" dirty="0">
                <a:sym typeface="Times New Roman" charset="0"/>
              </a:rPr>
              <a:t> </a:t>
            </a:r>
            <a:r>
              <a:rPr lang="pt-BR" dirty="0"/>
              <a:t>Vento = Forte) = ?</a:t>
            </a:r>
          </a:p>
        </p:txBody>
      </p:sp>
    </p:spTree>
    <p:extLst>
      <p:ext uri="{BB962C8B-B14F-4D97-AF65-F5344CB8AC3E}">
        <p14:creationId xmlns:p14="http://schemas.microsoft.com/office/powerpoint/2010/main" val="3073424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box(in)">
                                      <p:cBhvr>
                                        <p:cTn id="7" dur="500"/>
                                        <p:tgtEl>
                                          <p:spTgt spid="20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03779">
                                            <p:txEl>
                                              <p:pRg st="1" end="1"/>
                                            </p:txEl>
                                          </p:spTgt>
                                        </p:tgtEl>
                                        <p:attrNameLst>
                                          <p:attrName>style.visibility</p:attrName>
                                        </p:attrNameLst>
                                      </p:cBhvr>
                                      <p:to>
                                        <p:strVal val="visible"/>
                                      </p:to>
                                    </p:set>
                                    <p:animEffect transition="in" filter="diamond(in)">
                                      <p:cBhvr>
                                        <p:cTn id="12" dur="2000"/>
                                        <p:tgtEl>
                                          <p:spTgt spid="203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203779">
                                            <p:txEl>
                                              <p:pRg st="2" end="2"/>
                                            </p:txEl>
                                          </p:spTgt>
                                        </p:tgtEl>
                                        <p:attrNameLst>
                                          <p:attrName>style.visibility</p:attrName>
                                        </p:attrNameLst>
                                      </p:cBhvr>
                                      <p:to>
                                        <p:strVal val="visible"/>
                                      </p:to>
                                    </p:set>
                                    <p:animEffect transition="in" filter="diamond(in)">
                                      <p:cBhvr>
                                        <p:cTn id="17" dur="2000"/>
                                        <p:tgtEl>
                                          <p:spTgt spid="203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dirty="0" err="1"/>
              <a:t>Exemplo</a:t>
            </a:r>
            <a:r>
              <a:rPr lang="en-US" dirty="0"/>
              <a:t>: </a:t>
            </a:r>
            <a:r>
              <a:rPr lang="en-US" dirty="0" err="1"/>
              <a:t>aprendizado</a:t>
            </a:r>
            <a:endParaRPr lang="en-US" dirty="0"/>
          </a:p>
        </p:txBody>
      </p:sp>
      <p:graphicFrame>
        <p:nvGraphicFramePr>
          <p:cNvPr id="541770" name="Group 74"/>
          <p:cNvGraphicFramePr>
            <a:graphicFrameLocks noGrp="1"/>
          </p:cNvGraphicFramePr>
          <p:nvPr/>
        </p:nvGraphicFramePr>
        <p:xfrm>
          <a:off x="6254605" y="2112142"/>
          <a:ext cx="3909549" cy="1886336"/>
        </p:xfrm>
        <a:graphic>
          <a:graphicData uri="http://schemas.openxmlformats.org/drawingml/2006/table">
            <a:tbl>
              <a:tblPr/>
              <a:tblGrid>
                <a:gridCol w="1433501">
                  <a:extLst>
                    <a:ext uri="{9D8B030D-6E8A-4147-A177-3AD203B41FA5}">
                      <a16:colId xmlns:a16="http://schemas.microsoft.com/office/drawing/2014/main" val="20000"/>
                    </a:ext>
                  </a:extLst>
                </a:gridCol>
                <a:gridCol w="1238024">
                  <a:extLst>
                    <a:ext uri="{9D8B030D-6E8A-4147-A177-3AD203B41FA5}">
                      <a16:colId xmlns:a16="http://schemas.microsoft.com/office/drawing/2014/main" val="20001"/>
                    </a:ext>
                  </a:extLst>
                </a:gridCol>
                <a:gridCol w="1238024">
                  <a:extLst>
                    <a:ext uri="{9D8B030D-6E8A-4147-A177-3AD203B41FA5}">
                      <a16:colId xmlns:a16="http://schemas.microsoft.com/office/drawing/2014/main" val="20002"/>
                    </a:ext>
                  </a:extLst>
                </a:gridCol>
              </a:tblGrid>
              <a:tr h="35996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accent2"/>
                          </a:solidFill>
                          <a:effectLst/>
                          <a:latin typeface="Palatino Linotype" charset="0"/>
                          <a:ea typeface="ＭＳ Ｐゴシック" charset="0"/>
                        </a:rPr>
                        <a:t>Temperature</a:t>
                      </a:r>
                    </a:p>
                  </a:txBody>
                  <a:tcPr marL="78191" marR="78191"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Palatino Linotype" charset="0"/>
                          <a:ea typeface="ＭＳ Ｐゴシック" charset="0"/>
                        </a:rPr>
                        <a:t>Play=</a:t>
                      </a:r>
                      <a:r>
                        <a:rPr kumimoji="0" lang="en-GB" sz="1800" b="0" i="1" u="none" strike="noStrike" cap="none" normalizeH="0" baseline="0">
                          <a:ln>
                            <a:noFill/>
                          </a:ln>
                          <a:solidFill>
                            <a:schemeClr val="tx1"/>
                          </a:solidFill>
                          <a:effectLst/>
                          <a:latin typeface="Palatino Linotype" charset="0"/>
                          <a:ea typeface="ＭＳ Ｐゴシック" charset="0"/>
                        </a:rPr>
                        <a:t>Yes</a:t>
                      </a:r>
                    </a:p>
                  </a:txBody>
                  <a:tcPr marL="78191" marR="78191"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Palatino Linotype" charset="0"/>
                          <a:ea typeface="ＭＳ Ｐゴシック" charset="0"/>
                        </a:rPr>
                        <a:t>Play=</a:t>
                      </a:r>
                      <a:r>
                        <a:rPr kumimoji="0" lang="en-GB" sz="1800" b="0" i="1" u="none" strike="noStrike" cap="none" normalizeH="0" baseline="0">
                          <a:ln>
                            <a:noFill/>
                          </a:ln>
                          <a:solidFill>
                            <a:schemeClr val="tx1"/>
                          </a:solidFill>
                          <a:effectLst/>
                          <a:latin typeface="Palatino Linotype" charset="0"/>
                          <a:ea typeface="ＭＳ Ｐゴシック" charset="0"/>
                        </a:rPr>
                        <a:t>No</a:t>
                      </a:r>
                    </a:p>
                  </a:txBody>
                  <a:tcPr marL="78191" marR="78191"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a:ln>
                            <a:noFill/>
                          </a:ln>
                          <a:solidFill>
                            <a:schemeClr val="tx1"/>
                          </a:solidFill>
                          <a:effectLst/>
                          <a:latin typeface="Palatino Linotype" charset="0"/>
                          <a:ea typeface="ＭＳ Ｐゴシック" charset="0"/>
                        </a:rPr>
                        <a:t>Hot</a:t>
                      </a:r>
                    </a:p>
                  </a:txBody>
                  <a:tcPr marL="78191" marR="78191"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2/9</a:t>
                      </a:r>
                    </a:p>
                  </a:txBody>
                  <a:tcPr marL="78191" marR="78191"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2/5</a:t>
                      </a:r>
                    </a:p>
                  </a:txBody>
                  <a:tcPr marL="78191" marR="78191"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a:ln>
                            <a:noFill/>
                          </a:ln>
                          <a:solidFill>
                            <a:schemeClr val="tx1"/>
                          </a:solidFill>
                          <a:effectLst/>
                          <a:latin typeface="Palatino Linotype" charset="0"/>
                          <a:ea typeface="ＭＳ Ｐゴシック" charset="0"/>
                        </a:rPr>
                        <a:t>Mild</a:t>
                      </a:r>
                    </a:p>
                  </a:txBody>
                  <a:tcPr marL="78191" marR="78191"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4/9</a:t>
                      </a:r>
                    </a:p>
                  </a:txBody>
                  <a:tcPr marL="78191" marR="78191"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2/5</a:t>
                      </a:r>
                    </a:p>
                  </a:txBody>
                  <a:tcPr marL="78191" marR="78191"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a:ln>
                            <a:noFill/>
                          </a:ln>
                          <a:solidFill>
                            <a:schemeClr val="tx1"/>
                          </a:solidFill>
                          <a:effectLst/>
                          <a:latin typeface="Palatino Linotype" charset="0"/>
                          <a:ea typeface="ＭＳ Ｐゴシック" charset="0"/>
                        </a:rPr>
                        <a:t>Cool</a:t>
                      </a:r>
                    </a:p>
                  </a:txBody>
                  <a:tcPr marL="78191" marR="78191"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3/9</a:t>
                      </a:r>
                    </a:p>
                  </a:txBody>
                  <a:tcPr marL="78191" marR="78191"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Palatino Linotype" charset="0"/>
                          <a:ea typeface="ＭＳ Ｐゴシック" charset="0"/>
                        </a:rPr>
                        <a:t>1/5</a:t>
                      </a:r>
                      <a:endParaRPr kumimoji="0" lang="en-GB" sz="1800" b="0" i="0" u="none" strike="noStrike" cap="none" normalizeH="0" baseline="0" dirty="0">
                        <a:ln>
                          <a:noFill/>
                        </a:ln>
                        <a:solidFill>
                          <a:schemeClr val="tx1"/>
                        </a:solidFill>
                        <a:effectLst/>
                        <a:latin typeface="Palatino Linotype" charset="0"/>
                        <a:ea typeface="ＭＳ Ｐゴシック" charset="0"/>
                      </a:endParaRPr>
                    </a:p>
                  </a:txBody>
                  <a:tcPr marL="78191" marR="78191"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41828" name="Group 132"/>
          <p:cNvGraphicFramePr>
            <a:graphicFrameLocks noGrp="1"/>
          </p:cNvGraphicFramePr>
          <p:nvPr/>
        </p:nvGraphicFramePr>
        <p:xfrm>
          <a:off x="2715823" y="4228453"/>
          <a:ext cx="3323116" cy="1468008"/>
        </p:xfrm>
        <a:graphic>
          <a:graphicData uri="http://schemas.openxmlformats.org/drawingml/2006/table">
            <a:tbl>
              <a:tblPr/>
              <a:tblGrid>
                <a:gridCol w="1328975">
                  <a:extLst>
                    <a:ext uri="{9D8B030D-6E8A-4147-A177-3AD203B41FA5}">
                      <a16:colId xmlns:a16="http://schemas.microsoft.com/office/drawing/2014/main" val="20000"/>
                    </a:ext>
                  </a:extLst>
                </a:gridCol>
                <a:gridCol w="1012682">
                  <a:extLst>
                    <a:ext uri="{9D8B030D-6E8A-4147-A177-3AD203B41FA5}">
                      <a16:colId xmlns:a16="http://schemas.microsoft.com/office/drawing/2014/main" val="20001"/>
                    </a:ext>
                  </a:extLst>
                </a:gridCol>
                <a:gridCol w="981459">
                  <a:extLst>
                    <a:ext uri="{9D8B030D-6E8A-4147-A177-3AD203B41FA5}">
                      <a16:colId xmlns:a16="http://schemas.microsoft.com/office/drawing/2014/main" val="20002"/>
                    </a:ext>
                  </a:extLst>
                </a:gridCol>
              </a:tblGrid>
              <a:tr h="41755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accent2"/>
                          </a:solidFill>
                          <a:effectLst/>
                          <a:latin typeface="Palatino Linotype" charset="0"/>
                          <a:ea typeface="ＭＳ Ｐゴシック" charset="0"/>
                        </a:rPr>
                        <a:t>Humidity</a:t>
                      </a:r>
                    </a:p>
                  </a:txBody>
                  <a:tcPr marL="78191" marR="78191"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Palatino Linotype" charset="0"/>
                          <a:ea typeface="ＭＳ Ｐゴシック" charset="0"/>
                        </a:rPr>
                        <a:t>Play=</a:t>
                      </a:r>
                      <a:r>
                        <a:rPr kumimoji="0" lang="en-GB" sz="1800" b="0" i="1" u="none" strike="noStrike" cap="none" normalizeH="0" baseline="0">
                          <a:ln>
                            <a:noFill/>
                          </a:ln>
                          <a:solidFill>
                            <a:schemeClr val="tx1"/>
                          </a:solidFill>
                          <a:effectLst/>
                          <a:latin typeface="Palatino Linotype" charset="0"/>
                          <a:ea typeface="ＭＳ Ｐゴシック" charset="0"/>
                        </a:rPr>
                        <a:t>Yes</a:t>
                      </a:r>
                      <a:endParaRPr kumimoji="0" lang="en-GB" sz="2200" b="0" i="0" u="none" strike="noStrike" cap="none" normalizeH="0" baseline="0">
                        <a:ln>
                          <a:noFill/>
                        </a:ln>
                        <a:solidFill>
                          <a:schemeClr val="tx1"/>
                        </a:solidFill>
                        <a:effectLst/>
                        <a:latin typeface="Palatino Linotype" charset="0"/>
                        <a:ea typeface="ＭＳ Ｐゴシック" charset="0"/>
                      </a:endParaRPr>
                    </a:p>
                  </a:txBody>
                  <a:tcPr marL="78191" marR="78191"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Palatino Linotype" charset="0"/>
                          <a:ea typeface="ＭＳ Ｐゴシック" charset="0"/>
                        </a:rPr>
                        <a:t>Play=N</a:t>
                      </a:r>
                      <a:r>
                        <a:rPr kumimoji="0" lang="en-GB" sz="1800" b="0" i="1" u="none" strike="noStrike" cap="none" normalizeH="0" baseline="0">
                          <a:ln>
                            <a:noFill/>
                          </a:ln>
                          <a:solidFill>
                            <a:schemeClr val="tx1"/>
                          </a:solidFill>
                          <a:effectLst/>
                          <a:latin typeface="Palatino Linotype" charset="0"/>
                          <a:ea typeface="ＭＳ Ｐゴシック" charset="0"/>
                        </a:rPr>
                        <a:t>o</a:t>
                      </a:r>
                    </a:p>
                  </a:txBody>
                  <a:tcPr marL="78191" marR="78191"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67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a:ln>
                            <a:noFill/>
                          </a:ln>
                          <a:solidFill>
                            <a:schemeClr val="tx1"/>
                          </a:solidFill>
                          <a:effectLst/>
                          <a:latin typeface="Palatino Linotype" charset="0"/>
                          <a:ea typeface="ＭＳ Ｐゴシック" charset="0"/>
                        </a:rPr>
                        <a:t>High</a:t>
                      </a:r>
                    </a:p>
                  </a:txBody>
                  <a:tcPr marL="78191" marR="78191"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3/9</a:t>
                      </a:r>
                    </a:p>
                  </a:txBody>
                  <a:tcPr marL="78191" marR="78191"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4/5</a:t>
                      </a:r>
                    </a:p>
                  </a:txBody>
                  <a:tcPr marL="78191" marR="78191"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67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a:ln>
                            <a:noFill/>
                          </a:ln>
                          <a:solidFill>
                            <a:schemeClr val="tx1"/>
                          </a:solidFill>
                          <a:effectLst/>
                          <a:latin typeface="Palatino Linotype" charset="0"/>
                          <a:ea typeface="ＭＳ Ｐゴシック" charset="0"/>
                        </a:rPr>
                        <a:t>Normal</a:t>
                      </a:r>
                    </a:p>
                  </a:txBody>
                  <a:tcPr marL="78191" marR="78191"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6/9</a:t>
                      </a:r>
                    </a:p>
                  </a:txBody>
                  <a:tcPr marL="78191" marR="78191"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Palatino Linotype" charset="0"/>
                          <a:ea typeface="ＭＳ Ｐゴシック" charset="0"/>
                        </a:rPr>
                        <a:t>1/5</a:t>
                      </a:r>
                    </a:p>
                  </a:txBody>
                  <a:tcPr marL="78191" marR="78191"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41833" name="Group 137"/>
          <p:cNvGraphicFramePr>
            <a:graphicFrameLocks noGrp="1"/>
          </p:cNvGraphicFramePr>
          <p:nvPr/>
        </p:nvGraphicFramePr>
        <p:xfrm>
          <a:off x="6540785" y="4414463"/>
          <a:ext cx="3323117" cy="1248229"/>
        </p:xfrm>
        <a:graphic>
          <a:graphicData uri="http://schemas.openxmlformats.org/drawingml/2006/table">
            <a:tbl>
              <a:tblPr/>
              <a:tblGrid>
                <a:gridCol w="1160648">
                  <a:extLst>
                    <a:ext uri="{9D8B030D-6E8A-4147-A177-3AD203B41FA5}">
                      <a16:colId xmlns:a16="http://schemas.microsoft.com/office/drawing/2014/main" val="20000"/>
                    </a:ext>
                  </a:extLst>
                </a:gridCol>
                <a:gridCol w="1088701">
                  <a:extLst>
                    <a:ext uri="{9D8B030D-6E8A-4147-A177-3AD203B41FA5}">
                      <a16:colId xmlns:a16="http://schemas.microsoft.com/office/drawing/2014/main" val="20001"/>
                    </a:ext>
                  </a:extLst>
                </a:gridCol>
                <a:gridCol w="1073768">
                  <a:extLst>
                    <a:ext uri="{9D8B030D-6E8A-4147-A177-3AD203B41FA5}">
                      <a16:colId xmlns:a16="http://schemas.microsoft.com/office/drawing/2014/main" val="20002"/>
                    </a:ext>
                  </a:extLst>
                </a:gridCol>
              </a:tblGrid>
              <a:tr h="411797">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accent2"/>
                          </a:solidFill>
                          <a:effectLst/>
                          <a:latin typeface="Palatino Linotype" charset="0"/>
                          <a:ea typeface="ＭＳ Ｐゴシック" charset="0"/>
                        </a:rPr>
                        <a:t>Wind</a:t>
                      </a:r>
                    </a:p>
                  </a:txBody>
                  <a:tcPr marL="78191" marR="78191"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Palatino Linotype" charset="0"/>
                          <a:ea typeface="ＭＳ Ｐゴシック" charset="0"/>
                        </a:rPr>
                        <a:t>Play=</a:t>
                      </a:r>
                      <a:r>
                        <a:rPr kumimoji="0" lang="en-GB" sz="1800" b="0" i="1" u="none" strike="noStrike" cap="none" normalizeH="0" baseline="0">
                          <a:ln>
                            <a:noFill/>
                          </a:ln>
                          <a:solidFill>
                            <a:schemeClr val="tx1"/>
                          </a:solidFill>
                          <a:effectLst/>
                          <a:latin typeface="Palatino Linotype" charset="0"/>
                          <a:ea typeface="ＭＳ Ｐゴシック" charset="0"/>
                        </a:rPr>
                        <a:t>Yes</a:t>
                      </a:r>
                      <a:endParaRPr kumimoji="0" lang="en-GB" sz="2200" b="0" i="0" u="none" strike="noStrike" cap="none" normalizeH="0" baseline="0">
                        <a:ln>
                          <a:noFill/>
                        </a:ln>
                        <a:solidFill>
                          <a:schemeClr val="tx1"/>
                        </a:solidFill>
                        <a:effectLst/>
                        <a:latin typeface="Palatino Linotype" charset="0"/>
                        <a:ea typeface="ＭＳ Ｐゴシック" charset="0"/>
                      </a:endParaRPr>
                    </a:p>
                  </a:txBody>
                  <a:tcPr marL="78191" marR="78191"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Palatino Linotype" charset="0"/>
                          <a:ea typeface="ＭＳ Ｐゴシック" charset="0"/>
                        </a:rPr>
                        <a:t>Play=</a:t>
                      </a:r>
                      <a:r>
                        <a:rPr kumimoji="0" lang="en-GB" sz="1800" b="0" i="1" u="none" strike="noStrike" cap="none" normalizeH="0" baseline="0">
                          <a:ln>
                            <a:noFill/>
                          </a:ln>
                          <a:solidFill>
                            <a:schemeClr val="tx1"/>
                          </a:solidFill>
                          <a:effectLst/>
                          <a:latin typeface="Palatino Linotype" charset="0"/>
                          <a:ea typeface="ＭＳ Ｐゴシック" charset="0"/>
                        </a:rPr>
                        <a:t>No</a:t>
                      </a:r>
                    </a:p>
                  </a:txBody>
                  <a:tcPr marL="78191" marR="78191"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67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a:ln>
                            <a:noFill/>
                          </a:ln>
                          <a:solidFill>
                            <a:schemeClr val="tx1"/>
                          </a:solidFill>
                          <a:effectLst/>
                          <a:latin typeface="Palatino Linotype" charset="0"/>
                          <a:ea typeface="ＭＳ Ｐゴシック" charset="0"/>
                        </a:rPr>
                        <a:t>Strong</a:t>
                      </a:r>
                    </a:p>
                  </a:txBody>
                  <a:tcPr marL="78191" marR="78191"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Palatino Linotype" charset="0"/>
                          <a:ea typeface="ＭＳ Ｐゴシック" charset="0"/>
                        </a:rPr>
                        <a:t>3/9</a:t>
                      </a:r>
                    </a:p>
                  </a:txBody>
                  <a:tcPr marL="78191" marR="78191"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3/5</a:t>
                      </a:r>
                    </a:p>
                  </a:txBody>
                  <a:tcPr marL="78191" marR="78191"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67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a:ln>
                            <a:noFill/>
                          </a:ln>
                          <a:solidFill>
                            <a:schemeClr val="tx1"/>
                          </a:solidFill>
                          <a:effectLst/>
                          <a:latin typeface="Palatino Linotype" charset="0"/>
                          <a:ea typeface="ＭＳ Ｐゴシック" charset="0"/>
                        </a:rPr>
                        <a:t>Weak</a:t>
                      </a:r>
                    </a:p>
                  </a:txBody>
                  <a:tcPr marL="78191" marR="78191"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6/9</a:t>
                      </a:r>
                    </a:p>
                  </a:txBody>
                  <a:tcPr marL="78191" marR="78191"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Palatino Linotype" charset="0"/>
                          <a:ea typeface="ＭＳ Ｐゴシック" charset="0"/>
                        </a:rPr>
                        <a:t>2/5</a:t>
                      </a:r>
                    </a:p>
                  </a:txBody>
                  <a:tcPr marL="78191" marR="78191"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398" name="Text Box 119"/>
          <p:cNvSpPr txBox="1">
            <a:spLocks noChangeArrowheads="1"/>
          </p:cNvSpPr>
          <p:nvPr/>
        </p:nvSpPr>
        <p:spPr bwMode="auto">
          <a:xfrm>
            <a:off x="3733583" y="5945329"/>
            <a:ext cx="2298315" cy="4040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0147" tIns="40074" rIns="80147" bIns="40074">
            <a:spAutoFit/>
          </a:bodyPr>
          <a:lstStyle>
            <a:lvl1pPr>
              <a:defRPr sz="28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000">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eaLnBrk="0" hangingPunct="0">
              <a:defRPr sz="1600">
                <a:solidFill>
                  <a:schemeClr val="tx1"/>
                </a:solidFill>
                <a:latin typeface="Tahoma" charset="0"/>
                <a:ea typeface="ＭＳ Ｐゴシック" charset="0"/>
              </a:defRPr>
            </a:lvl6pPr>
            <a:lvl7pPr marL="2971800" indent="-228600" eaLnBrk="0" hangingPunct="0">
              <a:defRPr sz="1600">
                <a:solidFill>
                  <a:schemeClr val="tx1"/>
                </a:solidFill>
                <a:latin typeface="Tahoma" charset="0"/>
                <a:ea typeface="ＭＳ Ｐゴシック" charset="0"/>
              </a:defRPr>
            </a:lvl7pPr>
            <a:lvl8pPr marL="3429000" indent="-228600" eaLnBrk="0" hangingPunct="0">
              <a:defRPr sz="1600">
                <a:solidFill>
                  <a:schemeClr val="tx1"/>
                </a:solidFill>
                <a:latin typeface="Tahoma" charset="0"/>
                <a:ea typeface="ＭＳ Ｐゴシック" charset="0"/>
              </a:defRPr>
            </a:lvl8pPr>
            <a:lvl9pPr marL="3886200" indent="-228600" eaLnBrk="0" hangingPunct="0">
              <a:defRPr sz="1600">
                <a:solidFill>
                  <a:schemeClr val="tx1"/>
                </a:solidFill>
                <a:latin typeface="Tahoma" charset="0"/>
                <a:ea typeface="ＭＳ Ｐゴシック" charset="0"/>
              </a:defRPr>
            </a:lvl9pPr>
          </a:lstStyle>
          <a:p>
            <a:pPr defTabSz="914179"/>
            <a:r>
              <a:rPr lang="en-GB" sz="2100" i="1" dirty="0">
                <a:latin typeface="Palatino Linotype" charset="0"/>
              </a:rPr>
              <a:t>P</a:t>
            </a:r>
            <a:r>
              <a:rPr lang="en-GB" sz="2100" dirty="0">
                <a:latin typeface="Palatino Linotype" charset="0"/>
              </a:rPr>
              <a:t>(Play</a:t>
            </a:r>
            <a:r>
              <a:rPr lang="en-GB" sz="2100" i="1" dirty="0">
                <a:latin typeface="Palatino Linotype" charset="0"/>
              </a:rPr>
              <a:t>=Yes) = </a:t>
            </a:r>
            <a:r>
              <a:rPr lang="en-GB" sz="2100" dirty="0">
                <a:latin typeface="Palatino Linotype" charset="0"/>
              </a:rPr>
              <a:t>9/14</a:t>
            </a:r>
          </a:p>
        </p:txBody>
      </p:sp>
      <p:sp>
        <p:nvSpPr>
          <p:cNvPr id="13399" name="Text Box 120"/>
          <p:cNvSpPr txBox="1">
            <a:spLocks noChangeArrowheads="1"/>
          </p:cNvSpPr>
          <p:nvPr/>
        </p:nvSpPr>
        <p:spPr bwMode="auto">
          <a:xfrm>
            <a:off x="6254605" y="5945329"/>
            <a:ext cx="2267939" cy="4040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0147" tIns="40074" rIns="80147" bIns="40074">
            <a:spAutoFit/>
          </a:bodyPr>
          <a:lstStyle>
            <a:lvl1pPr>
              <a:defRPr sz="28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000">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eaLnBrk="0" hangingPunct="0">
              <a:defRPr sz="1600">
                <a:solidFill>
                  <a:schemeClr val="tx1"/>
                </a:solidFill>
                <a:latin typeface="Tahoma" charset="0"/>
                <a:ea typeface="ＭＳ Ｐゴシック" charset="0"/>
              </a:defRPr>
            </a:lvl6pPr>
            <a:lvl7pPr marL="2971800" indent="-228600" eaLnBrk="0" hangingPunct="0">
              <a:defRPr sz="1600">
                <a:solidFill>
                  <a:schemeClr val="tx1"/>
                </a:solidFill>
                <a:latin typeface="Tahoma" charset="0"/>
                <a:ea typeface="ＭＳ Ｐゴシック" charset="0"/>
              </a:defRPr>
            </a:lvl7pPr>
            <a:lvl8pPr marL="3429000" indent="-228600" eaLnBrk="0" hangingPunct="0">
              <a:defRPr sz="1600">
                <a:solidFill>
                  <a:schemeClr val="tx1"/>
                </a:solidFill>
                <a:latin typeface="Tahoma" charset="0"/>
                <a:ea typeface="ＭＳ Ｐゴシック" charset="0"/>
              </a:defRPr>
            </a:lvl8pPr>
            <a:lvl9pPr marL="3886200" indent="-228600" eaLnBrk="0" hangingPunct="0">
              <a:defRPr sz="1600">
                <a:solidFill>
                  <a:schemeClr val="tx1"/>
                </a:solidFill>
                <a:latin typeface="Tahoma" charset="0"/>
                <a:ea typeface="ＭＳ Ｐゴシック" charset="0"/>
              </a:defRPr>
            </a:lvl9pPr>
          </a:lstStyle>
          <a:p>
            <a:pPr defTabSz="914179"/>
            <a:r>
              <a:rPr lang="en-GB" sz="2100" i="1" dirty="0">
                <a:latin typeface="Palatino Linotype" charset="0"/>
              </a:rPr>
              <a:t>P</a:t>
            </a:r>
            <a:r>
              <a:rPr lang="en-GB" sz="2100" dirty="0">
                <a:latin typeface="Palatino Linotype" charset="0"/>
              </a:rPr>
              <a:t>(Play</a:t>
            </a:r>
            <a:r>
              <a:rPr lang="en-GB" sz="2100" i="1" dirty="0">
                <a:latin typeface="Palatino Linotype" charset="0"/>
              </a:rPr>
              <a:t>=No) = </a:t>
            </a:r>
            <a:r>
              <a:rPr lang="en-GB" sz="2100" dirty="0">
                <a:latin typeface="Palatino Linotype" charset="0"/>
              </a:rPr>
              <a:t>5/14</a:t>
            </a:r>
          </a:p>
        </p:txBody>
      </p:sp>
      <p:graphicFrame>
        <p:nvGraphicFramePr>
          <p:cNvPr id="16" name="Group 128"/>
          <p:cNvGraphicFramePr>
            <a:graphicFrameLocks noGrp="1"/>
          </p:cNvGraphicFramePr>
          <p:nvPr/>
        </p:nvGraphicFramePr>
        <p:xfrm>
          <a:off x="2924801" y="2120034"/>
          <a:ext cx="3112706" cy="1614694"/>
        </p:xfrm>
        <a:graphic>
          <a:graphicData uri="http://schemas.openxmlformats.org/drawingml/2006/table">
            <a:tbl>
              <a:tblPr/>
              <a:tblGrid>
                <a:gridCol w="1037116">
                  <a:extLst>
                    <a:ext uri="{9D8B030D-6E8A-4147-A177-3AD203B41FA5}">
                      <a16:colId xmlns:a16="http://schemas.microsoft.com/office/drawing/2014/main" val="20000"/>
                    </a:ext>
                  </a:extLst>
                </a:gridCol>
                <a:gridCol w="1038474">
                  <a:extLst>
                    <a:ext uri="{9D8B030D-6E8A-4147-A177-3AD203B41FA5}">
                      <a16:colId xmlns:a16="http://schemas.microsoft.com/office/drawing/2014/main" val="20001"/>
                    </a:ext>
                  </a:extLst>
                </a:gridCol>
                <a:gridCol w="1037116">
                  <a:extLst>
                    <a:ext uri="{9D8B030D-6E8A-4147-A177-3AD203B41FA5}">
                      <a16:colId xmlns:a16="http://schemas.microsoft.com/office/drawing/2014/main" val="20002"/>
                    </a:ext>
                  </a:extLst>
                </a:gridCol>
              </a:tblGrid>
              <a:tr h="35996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accent2"/>
                          </a:solidFill>
                          <a:effectLst/>
                          <a:latin typeface="Palatino Linotype" charset="0"/>
                          <a:ea typeface="ＭＳ Ｐゴシック" charset="0"/>
                        </a:rPr>
                        <a:t>Outlook</a:t>
                      </a:r>
                    </a:p>
                  </a:txBody>
                  <a:tcPr marL="78191" marR="78191"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Palatino Linotype" charset="0"/>
                          <a:ea typeface="ＭＳ Ｐゴシック" charset="0"/>
                        </a:rPr>
                        <a:t>Play=</a:t>
                      </a:r>
                      <a:r>
                        <a:rPr kumimoji="0" lang="en-GB" sz="1800" b="0" i="1" u="none" strike="noStrike" cap="none" normalizeH="0" baseline="0">
                          <a:ln>
                            <a:noFill/>
                          </a:ln>
                          <a:solidFill>
                            <a:schemeClr val="tx1"/>
                          </a:solidFill>
                          <a:effectLst/>
                          <a:latin typeface="Palatino Linotype" charset="0"/>
                          <a:ea typeface="ＭＳ Ｐゴシック" charset="0"/>
                        </a:rPr>
                        <a:t>Yes</a:t>
                      </a:r>
                    </a:p>
                  </a:txBody>
                  <a:tcPr marL="78191" marR="78191"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Palatino Linotype" charset="0"/>
                          <a:ea typeface="ＭＳ Ｐゴシック" charset="0"/>
                        </a:rPr>
                        <a:t>Play=</a:t>
                      </a:r>
                      <a:r>
                        <a:rPr kumimoji="0" lang="en-GB" sz="1800" b="0" i="1" u="none" strike="noStrike" cap="none" normalizeH="0" baseline="0">
                          <a:ln>
                            <a:noFill/>
                          </a:ln>
                          <a:solidFill>
                            <a:schemeClr val="tx1"/>
                          </a:solidFill>
                          <a:effectLst/>
                          <a:latin typeface="Palatino Linotype" charset="0"/>
                          <a:ea typeface="ＭＳ Ｐゴシック" charset="0"/>
                        </a:rPr>
                        <a:t>No</a:t>
                      </a:r>
                    </a:p>
                  </a:txBody>
                  <a:tcPr marL="78191" marR="78191"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a:ln>
                            <a:noFill/>
                          </a:ln>
                          <a:solidFill>
                            <a:schemeClr val="tx1"/>
                          </a:solidFill>
                          <a:effectLst/>
                          <a:latin typeface="Palatino Linotype" charset="0"/>
                          <a:ea typeface="ＭＳ Ｐゴシック" charset="0"/>
                        </a:rPr>
                        <a:t>Sunny</a:t>
                      </a:r>
                    </a:p>
                  </a:txBody>
                  <a:tcPr marL="78191" marR="78191"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2/9</a:t>
                      </a:r>
                    </a:p>
                  </a:txBody>
                  <a:tcPr marL="78191" marR="78191"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3/5</a:t>
                      </a:r>
                    </a:p>
                  </a:txBody>
                  <a:tcPr marL="78191" marR="78191"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a:ln>
                            <a:noFill/>
                          </a:ln>
                          <a:solidFill>
                            <a:schemeClr val="tx1"/>
                          </a:solidFill>
                          <a:effectLst/>
                          <a:latin typeface="Palatino Linotype" charset="0"/>
                          <a:ea typeface="ＭＳ Ｐゴシック" charset="0"/>
                        </a:rPr>
                        <a:t>Overcast</a:t>
                      </a:r>
                    </a:p>
                  </a:txBody>
                  <a:tcPr marL="78191" marR="78191"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4/9</a:t>
                      </a:r>
                    </a:p>
                  </a:txBody>
                  <a:tcPr marL="78191" marR="78191"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0/5</a:t>
                      </a:r>
                    </a:p>
                  </a:txBody>
                  <a:tcPr marL="78191" marR="78191"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a:ln>
                            <a:noFill/>
                          </a:ln>
                          <a:solidFill>
                            <a:schemeClr val="tx1"/>
                          </a:solidFill>
                          <a:effectLst/>
                          <a:latin typeface="Palatino Linotype" charset="0"/>
                          <a:ea typeface="ＭＳ Ｐゴシック" charset="0"/>
                        </a:rPr>
                        <a:t>Rain</a:t>
                      </a:r>
                    </a:p>
                  </a:txBody>
                  <a:tcPr marL="78191" marR="78191"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a:ln>
                            <a:noFill/>
                          </a:ln>
                          <a:solidFill>
                            <a:schemeClr val="tx1"/>
                          </a:solidFill>
                          <a:effectLst/>
                          <a:latin typeface="Palatino Linotype" charset="0"/>
                          <a:ea typeface="ＭＳ Ｐゴシック" charset="0"/>
                        </a:rPr>
                        <a:t>3/9</a:t>
                      </a:r>
                    </a:p>
                  </a:txBody>
                  <a:tcPr marL="78191" marR="78191"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Palatino Linotype" charset="0"/>
                          <a:ea typeface="ＭＳ Ｐゴシック" charset="0"/>
                        </a:rPr>
                        <a:t>2/5</a:t>
                      </a:r>
                      <a:endParaRPr kumimoji="0" lang="en-GB" sz="1800" b="0" i="0" u="none" strike="noStrike" cap="none" normalizeH="0" baseline="0" dirty="0">
                        <a:ln>
                          <a:noFill/>
                        </a:ln>
                        <a:solidFill>
                          <a:schemeClr val="tx1"/>
                        </a:solidFill>
                        <a:effectLst/>
                        <a:latin typeface="Palatino Linotype" charset="0"/>
                        <a:ea typeface="ＭＳ Ｐゴシック" charset="0"/>
                      </a:endParaRPr>
                    </a:p>
                  </a:txBody>
                  <a:tcPr marL="78191" marR="78191"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5805409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dirty="0" err="1"/>
              <a:t>Examplo</a:t>
            </a:r>
            <a:r>
              <a:rPr lang="en-US" dirty="0"/>
              <a:t>: </a:t>
            </a:r>
            <a:r>
              <a:rPr lang="en-US" dirty="0" err="1"/>
              <a:t>fase</a:t>
            </a:r>
            <a:r>
              <a:rPr lang="en-US" dirty="0"/>
              <a:t> de teste	</a:t>
            </a:r>
          </a:p>
        </p:txBody>
      </p:sp>
      <p:sp>
        <p:nvSpPr>
          <p:cNvPr id="14340" name="Rectangle 3"/>
          <p:cNvSpPr>
            <a:spLocks noGrp="1" noChangeArrowheads="1"/>
          </p:cNvSpPr>
          <p:nvPr>
            <p:ph type="body" idx="4294967295"/>
          </p:nvPr>
        </p:nvSpPr>
        <p:spPr>
          <a:xfrm>
            <a:off x="2122488" y="1217614"/>
            <a:ext cx="8545512" cy="5114925"/>
          </a:xfrm>
        </p:spPr>
        <p:txBody>
          <a:bodyPr/>
          <a:lstStyle/>
          <a:p>
            <a:pPr marL="467525" indent="-467525" eaLnBrk="1" hangingPunct="1">
              <a:lnSpc>
                <a:spcPct val="110000"/>
              </a:lnSpc>
            </a:pPr>
            <a:endParaRPr lang="en-US" b="1" dirty="0">
              <a:latin typeface="Tahoma" charset="0"/>
            </a:endParaRPr>
          </a:p>
          <a:p>
            <a:pPr marL="467525" indent="-467525" eaLnBrk="1" hangingPunct="1">
              <a:lnSpc>
                <a:spcPct val="110000"/>
              </a:lnSpc>
              <a:buNone/>
            </a:pPr>
            <a:r>
              <a:rPr lang="en-US" sz="2800" b="1" dirty="0">
                <a:latin typeface="Tahoma" charset="0"/>
              </a:rPr>
              <a:t>     </a:t>
            </a:r>
          </a:p>
        </p:txBody>
      </p:sp>
      <p:sp>
        <p:nvSpPr>
          <p:cNvPr id="14341" name="Rectangle 4"/>
          <p:cNvSpPr>
            <a:spLocks noChangeArrowheads="1"/>
          </p:cNvSpPr>
          <p:nvPr/>
        </p:nvSpPr>
        <p:spPr bwMode="auto">
          <a:xfrm>
            <a:off x="1860656" y="1079887"/>
            <a:ext cx="8666166" cy="525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4" tIns="45712" rIns="91424" bIns="45712"/>
          <a:lstStyle/>
          <a:p>
            <a:pPr marL="858521" lvl="1" indent="-400736" defTabSz="914179">
              <a:lnSpc>
                <a:spcPct val="90000"/>
              </a:lnSpc>
              <a:spcBef>
                <a:spcPct val="20000"/>
              </a:spcBef>
              <a:buFontTx/>
              <a:buChar char="–"/>
            </a:pPr>
            <a:endParaRPr lang="en-US" sz="2100" dirty="0"/>
          </a:p>
          <a:p>
            <a:pPr marL="858521" lvl="1" indent="-400736" defTabSz="914179">
              <a:lnSpc>
                <a:spcPct val="90000"/>
              </a:lnSpc>
              <a:spcBef>
                <a:spcPct val="20000"/>
              </a:spcBef>
              <a:buFontTx/>
              <a:buChar char="–"/>
            </a:pPr>
            <a:r>
              <a:rPr lang="en-US" sz="2100" dirty="0"/>
              <a:t>Given a new instance, predict its label</a:t>
            </a:r>
          </a:p>
          <a:p>
            <a:pPr marL="858521" lvl="1" indent="-400736" defTabSz="914179">
              <a:lnSpc>
                <a:spcPct val="90000"/>
              </a:lnSpc>
              <a:spcBef>
                <a:spcPct val="20000"/>
              </a:spcBef>
            </a:pPr>
            <a:r>
              <a:rPr lang="en-US" sz="2100" b="1" dirty="0">
                <a:latin typeface="Palatino Linotype" charset="0"/>
              </a:rPr>
              <a:t>      </a:t>
            </a:r>
            <a:r>
              <a:rPr lang="en-US" sz="2100" b="1" dirty="0">
                <a:solidFill>
                  <a:schemeClr val="accent2"/>
                </a:solidFill>
                <a:latin typeface="Palatino Linotype" charset="0"/>
              </a:rPr>
              <a:t>x</a:t>
            </a:r>
            <a:r>
              <a:rPr lang="en-US" sz="1800" dirty="0">
                <a:solidFill>
                  <a:schemeClr val="accent2"/>
                </a:solidFill>
                <a:latin typeface="Palatino Linotype" charset="0"/>
              </a:rPr>
              <a:t>’=(Outlook=</a:t>
            </a:r>
            <a:r>
              <a:rPr lang="en-US" sz="1800" i="1" dirty="0">
                <a:solidFill>
                  <a:schemeClr val="accent2"/>
                </a:solidFill>
                <a:latin typeface="Palatino Linotype" charset="0"/>
              </a:rPr>
              <a:t>Sunny, </a:t>
            </a:r>
            <a:r>
              <a:rPr lang="en-US" sz="1800" dirty="0">
                <a:solidFill>
                  <a:schemeClr val="accent2"/>
                </a:solidFill>
                <a:latin typeface="Palatino Linotype" charset="0"/>
              </a:rPr>
              <a:t>Temperature=</a:t>
            </a:r>
            <a:r>
              <a:rPr lang="en-US" sz="1800" i="1" dirty="0">
                <a:solidFill>
                  <a:schemeClr val="accent2"/>
                </a:solidFill>
                <a:latin typeface="Palatino Linotype" charset="0"/>
              </a:rPr>
              <a:t>Cool, </a:t>
            </a:r>
            <a:r>
              <a:rPr lang="en-US" sz="1800" dirty="0">
                <a:solidFill>
                  <a:schemeClr val="accent2"/>
                </a:solidFill>
                <a:latin typeface="Palatino Linotype" charset="0"/>
              </a:rPr>
              <a:t>Humidity</a:t>
            </a:r>
            <a:r>
              <a:rPr lang="en-US" sz="1800" i="1" dirty="0">
                <a:solidFill>
                  <a:schemeClr val="accent2"/>
                </a:solidFill>
                <a:latin typeface="Palatino Linotype" charset="0"/>
              </a:rPr>
              <a:t>=High, </a:t>
            </a:r>
            <a:r>
              <a:rPr lang="en-US" sz="1800" dirty="0">
                <a:solidFill>
                  <a:schemeClr val="accent2"/>
                </a:solidFill>
                <a:latin typeface="Palatino Linotype" charset="0"/>
              </a:rPr>
              <a:t>Wind=</a:t>
            </a:r>
            <a:r>
              <a:rPr lang="en-US" sz="1800" i="1" dirty="0">
                <a:solidFill>
                  <a:schemeClr val="accent2"/>
                </a:solidFill>
                <a:latin typeface="Palatino Linotype" charset="0"/>
              </a:rPr>
              <a:t>Strong</a:t>
            </a:r>
            <a:r>
              <a:rPr lang="en-US" sz="1800" dirty="0">
                <a:solidFill>
                  <a:schemeClr val="accent2"/>
                </a:solidFill>
                <a:latin typeface="Palatino Linotype" charset="0"/>
              </a:rPr>
              <a:t>)</a:t>
            </a:r>
          </a:p>
          <a:p>
            <a:pPr marL="858521" lvl="1" indent="-400736" defTabSz="914179">
              <a:lnSpc>
                <a:spcPct val="90000"/>
              </a:lnSpc>
              <a:spcBef>
                <a:spcPct val="20000"/>
              </a:spcBef>
              <a:buFontTx/>
              <a:buChar char="–"/>
            </a:pPr>
            <a:r>
              <a:rPr lang="en-US" sz="2100" dirty="0">
                <a:solidFill>
                  <a:schemeClr val="tx2"/>
                </a:solidFill>
              </a:rPr>
              <a:t>Look up tables achieved in the learning phrase</a:t>
            </a:r>
          </a:p>
          <a:p>
            <a:pPr marL="858521" lvl="1" indent="-400736" defTabSz="914179">
              <a:lnSpc>
                <a:spcPct val="90000"/>
              </a:lnSpc>
              <a:spcBef>
                <a:spcPct val="20000"/>
              </a:spcBef>
              <a:buFontTx/>
              <a:buChar char="–"/>
            </a:pPr>
            <a:endParaRPr lang="en-US" sz="2100" dirty="0">
              <a:solidFill>
                <a:schemeClr val="tx2"/>
              </a:solidFill>
            </a:endParaRPr>
          </a:p>
          <a:p>
            <a:pPr marL="858521" lvl="1" indent="-400736" defTabSz="914179">
              <a:lnSpc>
                <a:spcPct val="90000"/>
              </a:lnSpc>
              <a:spcBef>
                <a:spcPct val="20000"/>
              </a:spcBef>
              <a:buFontTx/>
              <a:buChar char="–"/>
            </a:pPr>
            <a:endParaRPr lang="en-US" sz="2100" dirty="0">
              <a:solidFill>
                <a:schemeClr val="tx2"/>
              </a:solidFill>
            </a:endParaRPr>
          </a:p>
          <a:p>
            <a:pPr marL="858521" lvl="1" indent="-400736" defTabSz="914179">
              <a:lnSpc>
                <a:spcPct val="90000"/>
              </a:lnSpc>
              <a:spcBef>
                <a:spcPct val="20000"/>
              </a:spcBef>
              <a:buFontTx/>
              <a:buChar char="–"/>
            </a:pPr>
            <a:endParaRPr lang="en-US" sz="2100" dirty="0">
              <a:solidFill>
                <a:schemeClr val="tx2"/>
              </a:solidFill>
            </a:endParaRPr>
          </a:p>
          <a:p>
            <a:pPr marL="858521" lvl="1" indent="-400736" defTabSz="914179">
              <a:lnSpc>
                <a:spcPct val="90000"/>
              </a:lnSpc>
              <a:spcBef>
                <a:spcPct val="20000"/>
              </a:spcBef>
              <a:buFontTx/>
              <a:buChar char="–"/>
            </a:pPr>
            <a:endParaRPr lang="en-US" sz="2100" dirty="0">
              <a:solidFill>
                <a:schemeClr val="tx2"/>
              </a:solidFill>
            </a:endParaRPr>
          </a:p>
          <a:p>
            <a:pPr marL="858521" lvl="1" indent="-400736" defTabSz="914179">
              <a:lnSpc>
                <a:spcPct val="90000"/>
              </a:lnSpc>
              <a:spcBef>
                <a:spcPct val="20000"/>
              </a:spcBef>
              <a:buFontTx/>
              <a:buChar char="–"/>
            </a:pPr>
            <a:endParaRPr lang="en-US" sz="2100" dirty="0">
              <a:solidFill>
                <a:schemeClr val="tx2"/>
              </a:solidFill>
            </a:endParaRPr>
          </a:p>
          <a:p>
            <a:pPr marL="858521" lvl="1" indent="-400736" defTabSz="914179">
              <a:lnSpc>
                <a:spcPct val="90000"/>
              </a:lnSpc>
              <a:spcBef>
                <a:spcPct val="20000"/>
              </a:spcBef>
              <a:buFontTx/>
              <a:buChar char="–"/>
            </a:pPr>
            <a:r>
              <a:rPr lang="en-US" sz="2100" dirty="0">
                <a:solidFill>
                  <a:schemeClr val="tx2"/>
                </a:solidFill>
              </a:rPr>
              <a:t>Decision making with the MAP rule</a:t>
            </a:r>
          </a:p>
        </p:txBody>
      </p:sp>
      <p:sp>
        <p:nvSpPr>
          <p:cNvPr id="14342" name="Text Box 91"/>
          <p:cNvSpPr txBox="1">
            <a:spLocks noChangeArrowheads="1"/>
          </p:cNvSpPr>
          <p:nvPr/>
        </p:nvSpPr>
        <p:spPr bwMode="auto">
          <a:xfrm>
            <a:off x="6096000" y="2508505"/>
            <a:ext cx="3501816" cy="16690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0147" tIns="40074" rIns="80147" bIns="40074">
            <a:spAutoFit/>
          </a:bodyPr>
          <a:lstStyle>
            <a:lvl1pPr>
              <a:defRPr sz="28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000">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eaLnBrk="0" hangingPunct="0">
              <a:defRPr sz="1600">
                <a:solidFill>
                  <a:schemeClr val="tx1"/>
                </a:solidFill>
                <a:latin typeface="Tahoma" charset="0"/>
                <a:ea typeface="ＭＳ Ｐゴシック" charset="0"/>
              </a:defRPr>
            </a:lvl6pPr>
            <a:lvl7pPr marL="2971800" indent="-228600" eaLnBrk="0" hangingPunct="0">
              <a:defRPr sz="1600">
                <a:solidFill>
                  <a:schemeClr val="tx1"/>
                </a:solidFill>
                <a:latin typeface="Tahoma" charset="0"/>
                <a:ea typeface="ＭＳ Ｐゴシック" charset="0"/>
              </a:defRPr>
            </a:lvl7pPr>
            <a:lvl8pPr marL="3429000" indent="-228600" eaLnBrk="0" hangingPunct="0">
              <a:defRPr sz="1600">
                <a:solidFill>
                  <a:schemeClr val="tx1"/>
                </a:solidFill>
                <a:latin typeface="Tahoma" charset="0"/>
                <a:ea typeface="ＭＳ Ｐゴシック" charset="0"/>
              </a:defRPr>
            </a:lvl8pPr>
            <a:lvl9pPr marL="3886200" indent="-228600" eaLnBrk="0" hangingPunct="0">
              <a:defRPr sz="1600">
                <a:solidFill>
                  <a:schemeClr val="tx1"/>
                </a:solidFill>
                <a:latin typeface="Tahoma" charset="0"/>
                <a:ea typeface="ＭＳ Ｐゴシック" charset="0"/>
              </a:defRPr>
            </a:lvl9pPr>
          </a:lstStyle>
          <a:p>
            <a:pPr defTabSz="914179">
              <a:lnSpc>
                <a:spcPct val="130000"/>
              </a:lnSpc>
            </a:pPr>
            <a:r>
              <a:rPr lang="en-GB" sz="1600">
                <a:latin typeface="Palatino Linotype" charset="0"/>
              </a:rPr>
              <a:t>P(Outlook=S</a:t>
            </a:r>
            <a:r>
              <a:rPr lang="en-GB" sz="1600" i="1">
                <a:latin typeface="Palatino Linotype" charset="0"/>
              </a:rPr>
              <a:t>unny</a:t>
            </a:r>
            <a:r>
              <a:rPr lang="en-GB" sz="1600">
                <a:latin typeface="Palatino Linotype" charset="0"/>
              </a:rPr>
              <a:t>|Play=</a:t>
            </a:r>
            <a:r>
              <a:rPr lang="en-GB" sz="1600" i="1">
                <a:latin typeface="Palatino Linotype" charset="0"/>
              </a:rPr>
              <a:t>No</a:t>
            </a:r>
            <a:r>
              <a:rPr lang="en-GB" sz="1600">
                <a:latin typeface="Palatino Linotype" charset="0"/>
              </a:rPr>
              <a:t>) = 3/5</a:t>
            </a:r>
          </a:p>
          <a:p>
            <a:pPr defTabSz="914179">
              <a:lnSpc>
                <a:spcPct val="130000"/>
              </a:lnSpc>
            </a:pPr>
            <a:r>
              <a:rPr lang="en-GB" sz="1600">
                <a:latin typeface="Palatino Linotype" charset="0"/>
              </a:rPr>
              <a:t>P(Temperature=</a:t>
            </a:r>
            <a:r>
              <a:rPr lang="en-GB" sz="1600" i="1">
                <a:latin typeface="Palatino Linotype" charset="0"/>
              </a:rPr>
              <a:t>Cool</a:t>
            </a:r>
            <a:r>
              <a:rPr lang="en-GB" sz="1600">
                <a:latin typeface="Palatino Linotype" charset="0"/>
              </a:rPr>
              <a:t>|Play=</a:t>
            </a:r>
            <a:r>
              <a:rPr lang="en-GB" sz="1600" i="1">
                <a:latin typeface="Palatino Linotype" charset="0"/>
              </a:rPr>
              <a:t>=No</a:t>
            </a:r>
            <a:r>
              <a:rPr lang="en-GB" sz="1600">
                <a:latin typeface="Palatino Linotype" charset="0"/>
              </a:rPr>
              <a:t>) = 1/5</a:t>
            </a:r>
          </a:p>
          <a:p>
            <a:pPr defTabSz="914179">
              <a:lnSpc>
                <a:spcPct val="130000"/>
              </a:lnSpc>
            </a:pPr>
            <a:r>
              <a:rPr lang="en-GB" sz="1600">
                <a:latin typeface="Palatino Linotype" charset="0"/>
              </a:rPr>
              <a:t>P(Huminity=</a:t>
            </a:r>
            <a:r>
              <a:rPr lang="en-GB" sz="1600" i="1">
                <a:latin typeface="Palatino Linotype" charset="0"/>
              </a:rPr>
              <a:t>High</a:t>
            </a:r>
            <a:r>
              <a:rPr lang="en-GB" sz="1600">
                <a:latin typeface="Palatino Linotype" charset="0"/>
              </a:rPr>
              <a:t>|Play=</a:t>
            </a:r>
            <a:r>
              <a:rPr lang="en-GB" sz="1600" i="1">
                <a:latin typeface="Palatino Linotype" charset="0"/>
              </a:rPr>
              <a:t>No</a:t>
            </a:r>
            <a:r>
              <a:rPr lang="en-GB" sz="1600">
                <a:latin typeface="Palatino Linotype" charset="0"/>
              </a:rPr>
              <a:t>) = 4/5</a:t>
            </a:r>
          </a:p>
          <a:p>
            <a:pPr defTabSz="914179">
              <a:lnSpc>
                <a:spcPct val="130000"/>
              </a:lnSpc>
            </a:pPr>
            <a:r>
              <a:rPr lang="en-GB" sz="1600">
                <a:latin typeface="Palatino Linotype" charset="0"/>
              </a:rPr>
              <a:t>P(Wind=</a:t>
            </a:r>
            <a:r>
              <a:rPr lang="en-GB" sz="1600" i="1">
                <a:latin typeface="Palatino Linotype" charset="0"/>
              </a:rPr>
              <a:t>Strong</a:t>
            </a:r>
            <a:r>
              <a:rPr lang="en-GB" sz="1600">
                <a:latin typeface="Palatino Linotype" charset="0"/>
              </a:rPr>
              <a:t>|Play=</a:t>
            </a:r>
            <a:r>
              <a:rPr lang="en-GB" sz="1600" i="1">
                <a:latin typeface="Palatino Linotype" charset="0"/>
              </a:rPr>
              <a:t>No</a:t>
            </a:r>
            <a:r>
              <a:rPr lang="en-GB" sz="1600">
                <a:latin typeface="Palatino Linotype" charset="0"/>
              </a:rPr>
              <a:t>) = 3/5</a:t>
            </a:r>
          </a:p>
          <a:p>
            <a:pPr defTabSz="914179">
              <a:lnSpc>
                <a:spcPct val="130000"/>
              </a:lnSpc>
            </a:pPr>
            <a:r>
              <a:rPr lang="en-GB" sz="1600">
                <a:latin typeface="Palatino Linotype" charset="0"/>
              </a:rPr>
              <a:t>P(Play=</a:t>
            </a:r>
            <a:r>
              <a:rPr lang="en-GB" sz="1600" i="1">
                <a:latin typeface="Palatino Linotype" charset="0"/>
              </a:rPr>
              <a:t>No</a:t>
            </a:r>
            <a:r>
              <a:rPr lang="en-GB" sz="1600">
                <a:latin typeface="Palatino Linotype" charset="0"/>
              </a:rPr>
              <a:t>) = 5/14</a:t>
            </a:r>
          </a:p>
        </p:txBody>
      </p:sp>
      <p:sp>
        <p:nvSpPr>
          <p:cNvPr id="14343" name="Text Box 93"/>
          <p:cNvSpPr txBox="1">
            <a:spLocks noChangeArrowheads="1"/>
          </p:cNvSpPr>
          <p:nvPr/>
        </p:nvSpPr>
        <p:spPr bwMode="auto">
          <a:xfrm>
            <a:off x="2707726" y="2553140"/>
            <a:ext cx="3422367" cy="16690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0147" tIns="40074" rIns="80147" bIns="40074">
            <a:spAutoFit/>
          </a:bodyPr>
          <a:lstStyle>
            <a:lvl1pPr>
              <a:defRPr sz="28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000">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eaLnBrk="0" hangingPunct="0">
              <a:defRPr sz="1600">
                <a:solidFill>
                  <a:schemeClr val="tx1"/>
                </a:solidFill>
                <a:latin typeface="Tahoma" charset="0"/>
                <a:ea typeface="ＭＳ Ｐゴシック" charset="0"/>
              </a:defRPr>
            </a:lvl6pPr>
            <a:lvl7pPr marL="2971800" indent="-228600" eaLnBrk="0" hangingPunct="0">
              <a:defRPr sz="1600">
                <a:solidFill>
                  <a:schemeClr val="tx1"/>
                </a:solidFill>
                <a:latin typeface="Tahoma" charset="0"/>
                <a:ea typeface="ＭＳ Ｐゴシック" charset="0"/>
              </a:defRPr>
            </a:lvl7pPr>
            <a:lvl8pPr marL="3429000" indent="-228600" eaLnBrk="0" hangingPunct="0">
              <a:defRPr sz="1600">
                <a:solidFill>
                  <a:schemeClr val="tx1"/>
                </a:solidFill>
                <a:latin typeface="Tahoma" charset="0"/>
                <a:ea typeface="ＭＳ Ｐゴシック" charset="0"/>
              </a:defRPr>
            </a:lvl8pPr>
            <a:lvl9pPr marL="3886200" indent="-228600" eaLnBrk="0" hangingPunct="0">
              <a:defRPr sz="1600">
                <a:solidFill>
                  <a:schemeClr val="tx1"/>
                </a:solidFill>
                <a:latin typeface="Tahoma" charset="0"/>
                <a:ea typeface="ＭＳ Ｐゴシック" charset="0"/>
              </a:defRPr>
            </a:lvl9pPr>
          </a:lstStyle>
          <a:p>
            <a:pPr defTabSz="914179">
              <a:lnSpc>
                <a:spcPct val="130000"/>
              </a:lnSpc>
            </a:pPr>
            <a:r>
              <a:rPr lang="en-GB" sz="1600" dirty="0">
                <a:latin typeface="Palatino Linotype" charset="0"/>
              </a:rPr>
              <a:t>P(Outlook=</a:t>
            </a:r>
            <a:r>
              <a:rPr lang="en-GB" sz="1600" i="1" dirty="0" err="1">
                <a:latin typeface="Palatino Linotype" charset="0"/>
              </a:rPr>
              <a:t>Sunny</a:t>
            </a:r>
            <a:r>
              <a:rPr lang="en-GB" sz="1600" dirty="0" err="1">
                <a:latin typeface="Palatino Linotype" charset="0"/>
              </a:rPr>
              <a:t>|Play</a:t>
            </a:r>
            <a:r>
              <a:rPr lang="en-GB" sz="1600" dirty="0">
                <a:latin typeface="Palatino Linotype" charset="0"/>
              </a:rPr>
              <a:t>=</a:t>
            </a:r>
            <a:r>
              <a:rPr lang="en-GB" sz="1600" i="1" dirty="0">
                <a:latin typeface="Palatino Linotype" charset="0"/>
              </a:rPr>
              <a:t>Yes</a:t>
            </a:r>
            <a:r>
              <a:rPr lang="en-GB" sz="1600" dirty="0">
                <a:latin typeface="Palatino Linotype" charset="0"/>
              </a:rPr>
              <a:t>) = 2/9</a:t>
            </a:r>
          </a:p>
          <a:p>
            <a:pPr defTabSz="914179">
              <a:lnSpc>
                <a:spcPct val="130000"/>
              </a:lnSpc>
            </a:pPr>
            <a:r>
              <a:rPr lang="en-GB" sz="1600" dirty="0">
                <a:latin typeface="Palatino Linotype" charset="0"/>
              </a:rPr>
              <a:t>P(Temperature=</a:t>
            </a:r>
            <a:r>
              <a:rPr lang="en-GB" sz="1600" i="1" dirty="0" err="1">
                <a:latin typeface="Palatino Linotype" charset="0"/>
              </a:rPr>
              <a:t>Cool</a:t>
            </a:r>
            <a:r>
              <a:rPr lang="en-GB" sz="1600" dirty="0" err="1">
                <a:latin typeface="Palatino Linotype" charset="0"/>
              </a:rPr>
              <a:t>|Play</a:t>
            </a:r>
            <a:r>
              <a:rPr lang="en-GB" sz="1600" dirty="0">
                <a:latin typeface="Palatino Linotype" charset="0"/>
              </a:rPr>
              <a:t>=</a:t>
            </a:r>
            <a:r>
              <a:rPr lang="en-GB" sz="1600" i="1" dirty="0">
                <a:latin typeface="Palatino Linotype" charset="0"/>
              </a:rPr>
              <a:t>Yes</a:t>
            </a:r>
            <a:r>
              <a:rPr lang="en-GB" sz="1600" dirty="0">
                <a:latin typeface="Palatino Linotype" charset="0"/>
              </a:rPr>
              <a:t>) = 3/9</a:t>
            </a:r>
          </a:p>
          <a:p>
            <a:pPr defTabSz="914179">
              <a:lnSpc>
                <a:spcPct val="130000"/>
              </a:lnSpc>
            </a:pPr>
            <a:r>
              <a:rPr lang="en-GB" sz="1600" dirty="0">
                <a:latin typeface="Palatino Linotype" charset="0"/>
              </a:rPr>
              <a:t>P(</a:t>
            </a:r>
            <a:r>
              <a:rPr lang="en-GB" sz="1600" dirty="0" err="1">
                <a:latin typeface="Palatino Linotype" charset="0"/>
              </a:rPr>
              <a:t>Huminity</a:t>
            </a:r>
            <a:r>
              <a:rPr lang="en-GB" sz="1600" dirty="0">
                <a:latin typeface="Palatino Linotype" charset="0"/>
              </a:rPr>
              <a:t>=</a:t>
            </a:r>
            <a:r>
              <a:rPr lang="en-GB" sz="1600" i="1" dirty="0" err="1">
                <a:latin typeface="Palatino Linotype" charset="0"/>
              </a:rPr>
              <a:t>High</a:t>
            </a:r>
            <a:r>
              <a:rPr lang="en-GB" sz="1600" dirty="0" err="1">
                <a:latin typeface="Palatino Linotype" charset="0"/>
              </a:rPr>
              <a:t>|Play</a:t>
            </a:r>
            <a:r>
              <a:rPr lang="en-GB" sz="1600" dirty="0">
                <a:latin typeface="Palatino Linotype" charset="0"/>
              </a:rPr>
              <a:t>=</a:t>
            </a:r>
            <a:r>
              <a:rPr lang="en-GB" sz="1600" i="1" dirty="0">
                <a:latin typeface="Palatino Linotype" charset="0"/>
              </a:rPr>
              <a:t>Yes</a:t>
            </a:r>
            <a:r>
              <a:rPr lang="en-GB" sz="1600" dirty="0">
                <a:latin typeface="Palatino Linotype" charset="0"/>
              </a:rPr>
              <a:t>) = 3/9</a:t>
            </a:r>
          </a:p>
          <a:p>
            <a:pPr defTabSz="914179">
              <a:lnSpc>
                <a:spcPct val="130000"/>
              </a:lnSpc>
            </a:pPr>
            <a:r>
              <a:rPr lang="en-GB" sz="1600" dirty="0">
                <a:latin typeface="Palatino Linotype" charset="0"/>
              </a:rPr>
              <a:t>P(Wind=</a:t>
            </a:r>
            <a:r>
              <a:rPr lang="en-GB" sz="1600" i="1" dirty="0" err="1">
                <a:latin typeface="Palatino Linotype" charset="0"/>
              </a:rPr>
              <a:t>Strong</a:t>
            </a:r>
            <a:r>
              <a:rPr lang="en-GB" sz="1600" dirty="0" err="1">
                <a:latin typeface="Palatino Linotype" charset="0"/>
              </a:rPr>
              <a:t>|Play</a:t>
            </a:r>
            <a:r>
              <a:rPr lang="en-GB" sz="1600" dirty="0">
                <a:latin typeface="Palatino Linotype" charset="0"/>
              </a:rPr>
              <a:t>=</a:t>
            </a:r>
            <a:r>
              <a:rPr lang="en-GB" sz="1600" i="1" dirty="0">
                <a:latin typeface="Palatino Linotype" charset="0"/>
              </a:rPr>
              <a:t>Yes</a:t>
            </a:r>
            <a:r>
              <a:rPr lang="en-GB" sz="1600" dirty="0">
                <a:latin typeface="Palatino Linotype" charset="0"/>
              </a:rPr>
              <a:t>) = 3/9</a:t>
            </a:r>
          </a:p>
          <a:p>
            <a:pPr defTabSz="914179">
              <a:lnSpc>
                <a:spcPct val="130000"/>
              </a:lnSpc>
            </a:pPr>
            <a:r>
              <a:rPr lang="en-GB" sz="1600" dirty="0">
                <a:latin typeface="Palatino Linotype" charset="0"/>
              </a:rPr>
              <a:t>P(Play=</a:t>
            </a:r>
            <a:r>
              <a:rPr lang="en-GB" sz="1600" i="1" dirty="0">
                <a:latin typeface="Palatino Linotype" charset="0"/>
              </a:rPr>
              <a:t>Yes</a:t>
            </a:r>
            <a:r>
              <a:rPr lang="en-GB" sz="1600" dirty="0">
                <a:latin typeface="Palatino Linotype" charset="0"/>
              </a:rPr>
              <a:t>) = 9/14</a:t>
            </a:r>
          </a:p>
        </p:txBody>
      </p:sp>
      <p:sp>
        <p:nvSpPr>
          <p:cNvPr id="14344" name="Text Box 94"/>
          <p:cNvSpPr txBox="1">
            <a:spLocks noChangeArrowheads="1"/>
          </p:cNvSpPr>
          <p:nvPr/>
        </p:nvSpPr>
        <p:spPr bwMode="auto">
          <a:xfrm>
            <a:off x="2707725" y="4696883"/>
            <a:ext cx="7297824" cy="2209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0147" tIns="40074" rIns="80147" bIns="40074">
            <a:spAutoFit/>
          </a:bodyPr>
          <a:lstStyle>
            <a:lvl1pPr>
              <a:defRPr sz="2800">
                <a:solidFill>
                  <a:schemeClr val="tx1"/>
                </a:solidFill>
                <a:latin typeface="Tahoma" charset="0"/>
                <a:ea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000">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eaLnBrk="0" hangingPunct="0">
              <a:defRPr sz="1600">
                <a:solidFill>
                  <a:schemeClr val="tx1"/>
                </a:solidFill>
                <a:latin typeface="Tahoma" charset="0"/>
                <a:ea typeface="ＭＳ Ｐゴシック" charset="0"/>
              </a:defRPr>
            </a:lvl6pPr>
            <a:lvl7pPr marL="2971800" indent="-228600" eaLnBrk="0" hangingPunct="0">
              <a:defRPr sz="1600">
                <a:solidFill>
                  <a:schemeClr val="tx1"/>
                </a:solidFill>
                <a:latin typeface="Tahoma" charset="0"/>
                <a:ea typeface="ＭＳ Ｐゴシック" charset="0"/>
              </a:defRPr>
            </a:lvl7pPr>
            <a:lvl8pPr marL="3429000" indent="-228600" eaLnBrk="0" hangingPunct="0">
              <a:defRPr sz="1600">
                <a:solidFill>
                  <a:schemeClr val="tx1"/>
                </a:solidFill>
                <a:latin typeface="Tahoma" charset="0"/>
                <a:ea typeface="ＭＳ Ｐゴシック" charset="0"/>
              </a:defRPr>
            </a:lvl8pPr>
            <a:lvl9pPr marL="3886200" indent="-228600" eaLnBrk="0" hangingPunct="0">
              <a:defRPr sz="1600">
                <a:solidFill>
                  <a:schemeClr val="tx1"/>
                </a:solidFill>
                <a:latin typeface="Tahoma" charset="0"/>
                <a:ea typeface="ＭＳ Ｐゴシック" charset="0"/>
              </a:defRPr>
            </a:lvl9pPr>
          </a:lstStyle>
          <a:p>
            <a:pPr defTabSz="914179">
              <a:lnSpc>
                <a:spcPct val="130000"/>
              </a:lnSpc>
            </a:pPr>
            <a:r>
              <a:rPr lang="en-GB" sz="1600" dirty="0">
                <a:solidFill>
                  <a:schemeClr val="accent2"/>
                </a:solidFill>
                <a:latin typeface="Palatino Linotype" charset="0"/>
              </a:rPr>
              <a:t>P(</a:t>
            </a:r>
            <a:r>
              <a:rPr lang="en-GB" sz="1600" i="1" dirty="0" err="1">
                <a:solidFill>
                  <a:schemeClr val="accent2"/>
                </a:solidFill>
                <a:latin typeface="Palatino Linotype" charset="0"/>
              </a:rPr>
              <a:t>Yes</a:t>
            </a:r>
            <a:r>
              <a:rPr lang="en-GB" sz="1600" dirty="0" err="1">
                <a:solidFill>
                  <a:schemeClr val="accent2"/>
                </a:solidFill>
                <a:latin typeface="Palatino Linotype" charset="0"/>
              </a:rPr>
              <a:t>|</a:t>
            </a:r>
            <a:r>
              <a:rPr lang="en-GB" sz="1900" b="1" dirty="0" err="1">
                <a:solidFill>
                  <a:schemeClr val="accent2"/>
                </a:solidFill>
                <a:latin typeface="Palatino Linotype" charset="0"/>
              </a:rPr>
              <a:t>x</a:t>
            </a:r>
            <a:r>
              <a:rPr lang="en-GB" sz="1600" dirty="0">
                <a:solidFill>
                  <a:schemeClr val="accent2"/>
                </a:solidFill>
                <a:latin typeface="Palatino Linotype" charset="0"/>
              </a:rPr>
              <a:t>’):</a:t>
            </a:r>
            <a:r>
              <a:rPr lang="en-GB" sz="1600" dirty="0">
                <a:latin typeface="Palatino Linotype" charset="0"/>
              </a:rPr>
              <a:t> [P(</a:t>
            </a:r>
            <a:r>
              <a:rPr lang="en-GB" sz="1600" i="1" dirty="0" err="1">
                <a:latin typeface="Palatino Linotype" charset="0"/>
              </a:rPr>
              <a:t>Sunny</a:t>
            </a:r>
            <a:r>
              <a:rPr lang="en-GB" sz="1600" dirty="0" err="1">
                <a:latin typeface="Palatino Linotype" charset="0"/>
              </a:rPr>
              <a:t>|Y</a:t>
            </a:r>
            <a:r>
              <a:rPr lang="en-GB" sz="1600" i="1" dirty="0" err="1">
                <a:latin typeface="Palatino Linotype" charset="0"/>
              </a:rPr>
              <a:t>es</a:t>
            </a:r>
            <a:r>
              <a:rPr lang="en-GB" sz="1600" dirty="0">
                <a:latin typeface="Palatino Linotype" charset="0"/>
              </a:rPr>
              <a:t>)P(</a:t>
            </a:r>
            <a:r>
              <a:rPr lang="en-GB" sz="1600" i="1" dirty="0" err="1">
                <a:latin typeface="Palatino Linotype" charset="0"/>
              </a:rPr>
              <a:t>Cool</a:t>
            </a:r>
            <a:r>
              <a:rPr lang="en-GB" sz="1600" dirty="0" err="1">
                <a:latin typeface="Palatino Linotype" charset="0"/>
              </a:rPr>
              <a:t>|</a:t>
            </a:r>
            <a:r>
              <a:rPr lang="en-GB" sz="1600" i="1" dirty="0" err="1">
                <a:latin typeface="Palatino Linotype" charset="0"/>
              </a:rPr>
              <a:t>Yes</a:t>
            </a:r>
            <a:r>
              <a:rPr lang="en-GB" sz="1600" dirty="0">
                <a:latin typeface="Palatino Linotype" charset="0"/>
              </a:rPr>
              <a:t>)P(</a:t>
            </a:r>
            <a:r>
              <a:rPr lang="en-GB" sz="1600" i="1" dirty="0" err="1">
                <a:latin typeface="Palatino Linotype" charset="0"/>
              </a:rPr>
              <a:t>High</a:t>
            </a:r>
            <a:r>
              <a:rPr lang="en-GB" sz="1600" dirty="0" err="1">
                <a:latin typeface="Palatino Linotype" charset="0"/>
              </a:rPr>
              <a:t>|Y</a:t>
            </a:r>
            <a:r>
              <a:rPr lang="en-GB" sz="1600" i="1" dirty="0" err="1">
                <a:latin typeface="Palatino Linotype" charset="0"/>
              </a:rPr>
              <a:t>es</a:t>
            </a:r>
            <a:r>
              <a:rPr lang="en-GB" sz="1600" dirty="0">
                <a:latin typeface="Palatino Linotype" charset="0"/>
              </a:rPr>
              <a:t>)P(</a:t>
            </a:r>
            <a:r>
              <a:rPr lang="en-GB" sz="1600" i="1" dirty="0" err="1">
                <a:latin typeface="Palatino Linotype" charset="0"/>
              </a:rPr>
              <a:t>Strong</a:t>
            </a:r>
            <a:r>
              <a:rPr lang="en-GB" sz="1600" dirty="0" err="1">
                <a:latin typeface="Palatino Linotype" charset="0"/>
              </a:rPr>
              <a:t>|</a:t>
            </a:r>
            <a:r>
              <a:rPr lang="en-GB" sz="1600" i="1" dirty="0" err="1">
                <a:latin typeface="Palatino Linotype" charset="0"/>
              </a:rPr>
              <a:t>Yes</a:t>
            </a:r>
            <a:r>
              <a:rPr lang="en-GB" sz="1600" dirty="0">
                <a:latin typeface="Palatino Linotype" charset="0"/>
              </a:rPr>
              <a:t>)]P(Play=</a:t>
            </a:r>
            <a:r>
              <a:rPr lang="en-GB" sz="1600" i="1" dirty="0">
                <a:latin typeface="Palatino Linotype" charset="0"/>
              </a:rPr>
              <a:t>Yes</a:t>
            </a:r>
            <a:r>
              <a:rPr lang="en-GB" sz="1600" dirty="0">
                <a:latin typeface="Palatino Linotype" charset="0"/>
              </a:rPr>
              <a:t>) = 0.0053</a:t>
            </a:r>
          </a:p>
          <a:p>
            <a:pPr defTabSz="914179"/>
            <a:r>
              <a:rPr lang="en-GB" sz="1600" dirty="0">
                <a:latin typeface="Palatino Linotype" charset="0"/>
              </a:rPr>
              <a:t> </a:t>
            </a:r>
            <a:r>
              <a:rPr lang="en-GB" sz="1600" dirty="0">
                <a:solidFill>
                  <a:schemeClr val="accent2"/>
                </a:solidFill>
                <a:latin typeface="Palatino Linotype" charset="0"/>
              </a:rPr>
              <a:t>P(</a:t>
            </a:r>
            <a:r>
              <a:rPr lang="en-GB" sz="1600" i="1" dirty="0" err="1">
                <a:solidFill>
                  <a:schemeClr val="accent2"/>
                </a:solidFill>
                <a:latin typeface="Palatino Linotype" charset="0"/>
              </a:rPr>
              <a:t>No</a:t>
            </a:r>
            <a:r>
              <a:rPr lang="en-GB" sz="1600" dirty="0" err="1">
                <a:solidFill>
                  <a:schemeClr val="accent2"/>
                </a:solidFill>
                <a:latin typeface="Palatino Linotype" charset="0"/>
              </a:rPr>
              <a:t>|</a:t>
            </a:r>
            <a:r>
              <a:rPr lang="en-GB" sz="1900" b="1" dirty="0" err="1">
                <a:solidFill>
                  <a:schemeClr val="accent2"/>
                </a:solidFill>
                <a:latin typeface="Palatino Linotype" charset="0"/>
              </a:rPr>
              <a:t>x</a:t>
            </a:r>
            <a:r>
              <a:rPr lang="en-GB" sz="1600" dirty="0">
                <a:solidFill>
                  <a:schemeClr val="accent2"/>
                </a:solidFill>
                <a:latin typeface="Palatino Linotype" charset="0"/>
              </a:rPr>
              <a:t>’):</a:t>
            </a:r>
            <a:r>
              <a:rPr lang="en-GB" sz="1600" dirty="0">
                <a:latin typeface="Palatino Linotype" charset="0"/>
              </a:rPr>
              <a:t> [P(</a:t>
            </a:r>
            <a:r>
              <a:rPr lang="en-GB" sz="1600" i="1" dirty="0" err="1">
                <a:latin typeface="Palatino Linotype" charset="0"/>
              </a:rPr>
              <a:t>Sunny</a:t>
            </a:r>
            <a:r>
              <a:rPr lang="en-GB" sz="1600" dirty="0" err="1">
                <a:latin typeface="Palatino Linotype" charset="0"/>
              </a:rPr>
              <a:t>|N</a:t>
            </a:r>
            <a:r>
              <a:rPr lang="en-GB" sz="1600" i="1" dirty="0" err="1">
                <a:latin typeface="Palatino Linotype" charset="0"/>
              </a:rPr>
              <a:t>o</a:t>
            </a:r>
            <a:r>
              <a:rPr lang="en-GB" sz="1600" dirty="0">
                <a:latin typeface="Palatino Linotype" charset="0"/>
              </a:rPr>
              <a:t>) P(</a:t>
            </a:r>
            <a:r>
              <a:rPr lang="en-GB" sz="1600" i="1" dirty="0" err="1">
                <a:latin typeface="Palatino Linotype" charset="0"/>
              </a:rPr>
              <a:t>Cool</a:t>
            </a:r>
            <a:r>
              <a:rPr lang="en-GB" sz="1600" dirty="0" err="1">
                <a:latin typeface="Palatino Linotype" charset="0"/>
              </a:rPr>
              <a:t>|N</a:t>
            </a:r>
            <a:r>
              <a:rPr lang="en-GB" sz="1600" i="1" dirty="0" err="1">
                <a:latin typeface="Palatino Linotype" charset="0"/>
              </a:rPr>
              <a:t>o</a:t>
            </a:r>
            <a:r>
              <a:rPr lang="en-GB" sz="1600" dirty="0">
                <a:latin typeface="Palatino Linotype" charset="0"/>
              </a:rPr>
              <a:t>)P(</a:t>
            </a:r>
            <a:r>
              <a:rPr lang="en-GB" sz="1600" i="1" dirty="0" err="1">
                <a:latin typeface="Palatino Linotype" charset="0"/>
              </a:rPr>
              <a:t>High</a:t>
            </a:r>
            <a:r>
              <a:rPr lang="en-GB" sz="1600" dirty="0" err="1">
                <a:latin typeface="Palatino Linotype" charset="0"/>
              </a:rPr>
              <a:t>|</a:t>
            </a:r>
            <a:r>
              <a:rPr lang="en-GB" sz="1600" i="1" dirty="0" err="1">
                <a:latin typeface="Palatino Linotype" charset="0"/>
              </a:rPr>
              <a:t>No</a:t>
            </a:r>
            <a:r>
              <a:rPr lang="en-GB" sz="1600" dirty="0">
                <a:latin typeface="Palatino Linotype" charset="0"/>
              </a:rPr>
              <a:t>)P(</a:t>
            </a:r>
            <a:r>
              <a:rPr lang="en-GB" sz="1600" i="1" dirty="0" err="1">
                <a:latin typeface="Palatino Linotype" charset="0"/>
              </a:rPr>
              <a:t>Strong</a:t>
            </a:r>
            <a:r>
              <a:rPr lang="en-GB" sz="1600" dirty="0" err="1">
                <a:latin typeface="Palatino Linotype" charset="0"/>
              </a:rPr>
              <a:t>|</a:t>
            </a:r>
            <a:r>
              <a:rPr lang="en-GB" sz="1600" i="1" dirty="0" err="1">
                <a:latin typeface="Palatino Linotype" charset="0"/>
              </a:rPr>
              <a:t>No</a:t>
            </a:r>
            <a:r>
              <a:rPr lang="en-GB" sz="1600" dirty="0">
                <a:latin typeface="Palatino Linotype" charset="0"/>
              </a:rPr>
              <a:t>)]P(Play=</a:t>
            </a:r>
            <a:r>
              <a:rPr lang="en-GB" sz="1600" i="1" dirty="0">
                <a:latin typeface="Palatino Linotype" charset="0"/>
              </a:rPr>
              <a:t>No</a:t>
            </a:r>
            <a:r>
              <a:rPr lang="en-GB" sz="1600" dirty="0">
                <a:latin typeface="Palatino Linotype" charset="0"/>
              </a:rPr>
              <a:t>) = 0.0206</a:t>
            </a:r>
          </a:p>
          <a:p>
            <a:pPr defTabSz="914179">
              <a:lnSpc>
                <a:spcPct val="50000"/>
              </a:lnSpc>
            </a:pPr>
            <a:endParaRPr lang="en-GB" sz="1600" dirty="0">
              <a:latin typeface="Palatino Linotype" charset="0"/>
            </a:endParaRPr>
          </a:p>
          <a:p>
            <a:pPr defTabSz="914179">
              <a:lnSpc>
                <a:spcPct val="130000"/>
              </a:lnSpc>
            </a:pPr>
            <a:r>
              <a:rPr lang="en-GB" sz="1800" dirty="0">
                <a:solidFill>
                  <a:schemeClr val="accent2"/>
                </a:solidFill>
                <a:latin typeface="Palatino Linotype" charset="0"/>
              </a:rPr>
              <a:t>         Given the fact</a:t>
            </a:r>
            <a:r>
              <a:rPr lang="en-GB" sz="1800" b="1" dirty="0">
                <a:solidFill>
                  <a:schemeClr val="accent2"/>
                </a:solidFill>
                <a:latin typeface="Palatino Linotype" charset="0"/>
              </a:rPr>
              <a:t> </a:t>
            </a:r>
            <a:r>
              <a:rPr lang="en-GB" sz="1800" dirty="0">
                <a:solidFill>
                  <a:schemeClr val="accent2"/>
                </a:solidFill>
                <a:latin typeface="Palatino Linotype" charset="0"/>
              </a:rPr>
              <a:t>P(</a:t>
            </a:r>
            <a:r>
              <a:rPr lang="en-GB" sz="1800" i="1" dirty="0" err="1">
                <a:solidFill>
                  <a:schemeClr val="accent2"/>
                </a:solidFill>
                <a:latin typeface="Palatino Linotype" charset="0"/>
              </a:rPr>
              <a:t>Yes</a:t>
            </a:r>
            <a:r>
              <a:rPr lang="en-GB" sz="1800" dirty="0" err="1">
                <a:solidFill>
                  <a:schemeClr val="accent2"/>
                </a:solidFill>
                <a:latin typeface="Palatino Linotype" charset="0"/>
              </a:rPr>
              <a:t>|</a:t>
            </a:r>
            <a:r>
              <a:rPr lang="en-GB" sz="2100" b="1" dirty="0" err="1">
                <a:solidFill>
                  <a:schemeClr val="accent2"/>
                </a:solidFill>
                <a:latin typeface="Palatino Linotype" charset="0"/>
              </a:rPr>
              <a:t>x</a:t>
            </a:r>
            <a:r>
              <a:rPr lang="en-GB" sz="1800" dirty="0">
                <a:solidFill>
                  <a:schemeClr val="accent2"/>
                </a:solidFill>
                <a:latin typeface="Palatino Linotype" charset="0"/>
              </a:rPr>
              <a:t>’) &lt; P(</a:t>
            </a:r>
            <a:r>
              <a:rPr lang="en-GB" sz="1800" i="1" dirty="0" err="1">
                <a:solidFill>
                  <a:schemeClr val="accent2"/>
                </a:solidFill>
                <a:latin typeface="Palatino Linotype" charset="0"/>
              </a:rPr>
              <a:t>No</a:t>
            </a:r>
            <a:r>
              <a:rPr lang="en-GB" sz="1800" dirty="0" err="1">
                <a:solidFill>
                  <a:schemeClr val="accent2"/>
                </a:solidFill>
                <a:latin typeface="Palatino Linotype" charset="0"/>
              </a:rPr>
              <a:t>|</a:t>
            </a:r>
            <a:r>
              <a:rPr lang="en-GB" sz="2100" b="1" dirty="0" err="1">
                <a:solidFill>
                  <a:schemeClr val="accent2"/>
                </a:solidFill>
                <a:latin typeface="Palatino Linotype" charset="0"/>
              </a:rPr>
              <a:t>x</a:t>
            </a:r>
            <a:r>
              <a:rPr lang="en-GB" sz="1800" dirty="0">
                <a:solidFill>
                  <a:schemeClr val="accent2"/>
                </a:solidFill>
                <a:latin typeface="Palatino Linotype" charset="0"/>
              </a:rPr>
              <a:t>’), we label </a:t>
            </a:r>
            <a:r>
              <a:rPr lang="en-GB" sz="2100" b="1" dirty="0">
                <a:solidFill>
                  <a:schemeClr val="accent2"/>
                </a:solidFill>
                <a:latin typeface="Palatino Linotype" charset="0"/>
              </a:rPr>
              <a:t>x</a:t>
            </a:r>
            <a:r>
              <a:rPr lang="en-GB" sz="1800" dirty="0">
                <a:solidFill>
                  <a:schemeClr val="accent2"/>
                </a:solidFill>
                <a:latin typeface="Palatino Linotype" charset="0"/>
              </a:rPr>
              <a:t>’ to be “</a:t>
            </a:r>
            <a:r>
              <a:rPr lang="en-GB" sz="1800" i="1" dirty="0">
                <a:solidFill>
                  <a:schemeClr val="accent2"/>
                </a:solidFill>
                <a:latin typeface="Palatino Linotype" charset="0"/>
              </a:rPr>
              <a:t>No</a:t>
            </a:r>
            <a:r>
              <a:rPr lang="en-GB" sz="1800" dirty="0">
                <a:solidFill>
                  <a:schemeClr val="accent2"/>
                </a:solidFill>
                <a:latin typeface="Palatino Linotype" charset="0"/>
              </a:rPr>
              <a:t>”.</a:t>
            </a:r>
            <a:r>
              <a:rPr lang="en-GB" sz="1800" dirty="0">
                <a:latin typeface="Palatino Linotype" charset="0"/>
              </a:rPr>
              <a:t>    </a:t>
            </a:r>
          </a:p>
          <a:p>
            <a:pPr defTabSz="914179">
              <a:lnSpc>
                <a:spcPct val="130000"/>
              </a:lnSpc>
            </a:pPr>
            <a:endParaRPr lang="en-GB" sz="1800" dirty="0">
              <a:latin typeface="Palatino Linotype" charset="0"/>
            </a:endParaRPr>
          </a:p>
        </p:txBody>
      </p:sp>
    </p:spTree>
    <p:extLst>
      <p:ext uri="{BB962C8B-B14F-4D97-AF65-F5344CB8AC3E}">
        <p14:creationId xmlns:p14="http://schemas.microsoft.com/office/powerpoint/2010/main" val="248566734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27"/>
          <p:cNvSpPr>
            <a:spLocks noGrp="1" noChangeArrowheads="1"/>
          </p:cNvSpPr>
          <p:nvPr>
            <p:ph idx="1"/>
          </p:nvPr>
        </p:nvSpPr>
        <p:spPr/>
        <p:txBody>
          <a:bodyPr/>
          <a:lstStyle/>
          <a:p>
            <a:r>
              <a:rPr lang="pt-BR" dirty="0"/>
              <a:t>Suposição de independência condicional quase sempre violada:</a:t>
            </a:r>
          </a:p>
          <a:p>
            <a:endParaRPr lang="pt-BR" dirty="0"/>
          </a:p>
          <a:p>
            <a:pPr lvl="1"/>
            <a:r>
              <a:rPr lang="pt-BR" dirty="0"/>
              <a:t>Mas funciona surpreendentemente bem.</a:t>
            </a:r>
          </a:p>
          <a:p>
            <a:r>
              <a:rPr lang="pt-BR" dirty="0"/>
              <a:t>O Problema da probabilidade zero:</a:t>
            </a:r>
          </a:p>
          <a:p>
            <a:pPr lvl="1"/>
            <a:r>
              <a:rPr lang="pt-BR" dirty="0"/>
              <a:t>O que acontece se nenhuma das instâncias classificadas como </a:t>
            </a:r>
            <a:r>
              <a:rPr lang="pt-BR" dirty="0" err="1"/>
              <a:t>v</a:t>
            </a:r>
            <a:r>
              <a:rPr lang="pt-BR" baseline="-25000" dirty="0" err="1"/>
              <a:t>j</a:t>
            </a:r>
            <a:r>
              <a:rPr lang="pt-BR" dirty="0"/>
              <a:t> tiver o valor a</a:t>
            </a:r>
            <a:r>
              <a:rPr lang="pt-BR" baseline="-25000" dirty="0"/>
              <a:t>i</a:t>
            </a:r>
            <a:r>
              <a:rPr lang="pt-BR" dirty="0"/>
              <a:t>?</a:t>
            </a:r>
          </a:p>
          <a:p>
            <a:endParaRPr lang="pt-BR" dirty="0"/>
          </a:p>
          <a:p>
            <a:endParaRPr lang="pt-BR" dirty="0"/>
          </a:p>
          <a:p>
            <a:endParaRPr lang="pt-BR" dirty="0"/>
          </a:p>
          <a:p>
            <a:endParaRPr lang="pt-BR" dirty="0"/>
          </a:p>
        </p:txBody>
      </p:sp>
      <p:graphicFrame>
        <p:nvGraphicFramePr>
          <p:cNvPr id="105477" name="Object 1029"/>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5479" name="Equation" r:id="rId3" imgW="114120" imgH="215640" progId="Equation.3">
                  <p:embed/>
                </p:oleObj>
              </mc:Choice>
              <mc:Fallback>
                <p:oleObj name="Equation" r:id="rId3" imgW="114120" imgH="215640" progId="Equation.3">
                  <p:embed/>
                  <p:pic>
                    <p:nvPicPr>
                      <p:cNvPr id="105477"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5478" name="Object 1030"/>
          <p:cNvGraphicFramePr>
            <a:graphicFrameLocks noChangeAspect="1"/>
          </p:cNvGraphicFramePr>
          <p:nvPr/>
        </p:nvGraphicFramePr>
        <p:xfrm>
          <a:off x="4125488" y="3046712"/>
          <a:ext cx="3809520" cy="685440"/>
        </p:xfrm>
        <a:graphic>
          <a:graphicData uri="http://schemas.openxmlformats.org/presentationml/2006/ole">
            <mc:AlternateContent xmlns:mc="http://schemas.openxmlformats.org/markup-compatibility/2006">
              <mc:Choice xmlns:v="urn:schemas-microsoft-com:vml" Requires="v">
                <p:oleObj spid="_x0000_s15480" name="Equação" r:id="rId5" imgW="1904760" imgH="342720" progId="Equation.3">
                  <p:embed/>
                </p:oleObj>
              </mc:Choice>
              <mc:Fallback>
                <p:oleObj name="Equação" r:id="rId5" imgW="1904760" imgH="342720" progId="Equation.3">
                  <p:embed/>
                  <p:pic>
                    <p:nvPicPr>
                      <p:cNvPr id="105478" name="Object 1030"/>
                      <p:cNvPicPr>
                        <a:picLocks noChangeAspect="1" noChangeArrowheads="1"/>
                      </p:cNvPicPr>
                      <p:nvPr/>
                    </p:nvPicPr>
                    <p:blipFill>
                      <a:blip r:embed="rId6"/>
                      <a:srcRect/>
                      <a:stretch>
                        <a:fillRect/>
                      </a:stretch>
                    </p:blipFill>
                    <p:spPr bwMode="auto">
                      <a:xfrm>
                        <a:off x="4125488" y="3046712"/>
                        <a:ext cx="3809520" cy="6854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5479" name="Object 1031"/>
          <p:cNvGraphicFramePr>
            <a:graphicFrameLocks noChangeAspect="1"/>
          </p:cNvGraphicFramePr>
          <p:nvPr>
            <p:extLst>
              <p:ext uri="{D42A27DB-BD31-4B8C-83A1-F6EECF244321}">
                <p14:modId xmlns:p14="http://schemas.microsoft.com/office/powerpoint/2010/main" val="721653197"/>
              </p:ext>
            </p:extLst>
          </p:nvPr>
        </p:nvGraphicFramePr>
        <p:xfrm>
          <a:off x="4511824" y="5877272"/>
          <a:ext cx="4952880" cy="685440"/>
        </p:xfrm>
        <a:graphic>
          <a:graphicData uri="http://schemas.openxmlformats.org/presentationml/2006/ole">
            <mc:AlternateContent xmlns:mc="http://schemas.openxmlformats.org/markup-compatibility/2006">
              <mc:Choice xmlns:v="urn:schemas-microsoft-com:vml" Requires="v">
                <p:oleObj spid="_x0000_s15481" name="Equação" r:id="rId7" imgW="2476440" imgH="342720" progId="Equation.3">
                  <p:embed/>
                </p:oleObj>
              </mc:Choice>
              <mc:Fallback>
                <p:oleObj name="Equação" r:id="rId7" imgW="2476440" imgH="342720" progId="Equation.3">
                  <p:embed/>
                  <p:pic>
                    <p:nvPicPr>
                      <p:cNvPr id="105479" name="Object 1031"/>
                      <p:cNvPicPr>
                        <a:picLocks noChangeAspect="1" noChangeArrowheads="1"/>
                      </p:cNvPicPr>
                      <p:nvPr/>
                    </p:nvPicPr>
                    <p:blipFill>
                      <a:blip r:embed="rId8"/>
                      <a:srcRect/>
                      <a:stretch>
                        <a:fillRect/>
                      </a:stretch>
                    </p:blipFill>
                    <p:spPr bwMode="auto">
                      <a:xfrm>
                        <a:off x="4511824" y="5877272"/>
                        <a:ext cx="4952880" cy="6854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 name="Rectangle 1026"/>
          <p:cNvSpPr>
            <a:spLocks noGrp="1" noChangeArrowheads="1"/>
          </p:cNvSpPr>
          <p:nvPr>
            <p:ph type="title"/>
          </p:nvPr>
        </p:nvSpPr>
        <p:spPr/>
        <p:txBody>
          <a:bodyPr/>
          <a:lstStyle/>
          <a:p>
            <a:r>
              <a:rPr lang="pt-BR"/>
              <a:t>Algoritmo Bayesiano</a:t>
            </a:r>
            <a:br>
              <a:rPr lang="pt-BR"/>
            </a:br>
            <a:r>
              <a:rPr lang="pt-BR"/>
              <a:t>Ingênuo : Dificuldades</a:t>
            </a:r>
            <a:endParaRPr lang="pt-BR" dirty="0"/>
          </a:p>
        </p:txBody>
      </p:sp>
    </p:spTree>
    <p:extLst>
      <p:ext uri="{BB962C8B-B14F-4D97-AF65-F5344CB8AC3E}">
        <p14:creationId xmlns:p14="http://schemas.microsoft.com/office/powerpoint/2010/main" val="646778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idx="1"/>
          </p:nvPr>
        </p:nvSpPr>
        <p:spPr/>
        <p:txBody>
          <a:bodyPr/>
          <a:lstStyle/>
          <a:p>
            <a:r>
              <a:rPr lang="pt-BR" dirty="0"/>
              <a:t>Solução típica:</a:t>
            </a:r>
          </a:p>
          <a:p>
            <a:r>
              <a:rPr lang="pt-BR" dirty="0"/>
              <a:t>Onde:</a:t>
            </a:r>
          </a:p>
          <a:p>
            <a:pPr lvl="1"/>
            <a:r>
              <a:rPr lang="pt-BR" dirty="0" err="1"/>
              <a:t>n</a:t>
            </a:r>
            <a:r>
              <a:rPr lang="pt-BR" dirty="0"/>
              <a:t> é o número de exemplos para os quais </a:t>
            </a:r>
            <a:br>
              <a:rPr lang="pt-BR" dirty="0"/>
            </a:br>
            <a:r>
              <a:rPr lang="pt-BR" dirty="0" err="1"/>
              <a:t>v</a:t>
            </a:r>
            <a:r>
              <a:rPr lang="pt-BR" dirty="0"/>
              <a:t> = </a:t>
            </a:r>
            <a:r>
              <a:rPr lang="pt-BR" dirty="0" err="1"/>
              <a:t>v</a:t>
            </a:r>
            <a:r>
              <a:rPr lang="pt-BR" baseline="-25000" dirty="0" err="1"/>
              <a:t>j</a:t>
            </a:r>
            <a:endParaRPr lang="pt-BR" baseline="-25000" dirty="0"/>
          </a:p>
          <a:p>
            <a:pPr lvl="1"/>
            <a:r>
              <a:rPr lang="pt-BR" dirty="0" err="1"/>
              <a:t>n</a:t>
            </a:r>
            <a:r>
              <a:rPr lang="pt-BR" baseline="-25000" dirty="0" err="1"/>
              <a:t>c</a:t>
            </a:r>
            <a:r>
              <a:rPr lang="pt-BR" dirty="0"/>
              <a:t> é o número de exemplos para os quais </a:t>
            </a:r>
            <a:br>
              <a:rPr lang="pt-BR" dirty="0"/>
            </a:br>
            <a:r>
              <a:rPr lang="pt-BR" dirty="0" err="1"/>
              <a:t>v</a:t>
            </a:r>
            <a:r>
              <a:rPr lang="pt-BR" dirty="0"/>
              <a:t> = </a:t>
            </a:r>
            <a:r>
              <a:rPr lang="pt-BR" dirty="0" err="1"/>
              <a:t>v</a:t>
            </a:r>
            <a:r>
              <a:rPr lang="pt-BR" sz="2400" dirty="0" err="1"/>
              <a:t>j</a:t>
            </a:r>
            <a:r>
              <a:rPr lang="pt-BR" dirty="0"/>
              <a:t> e a = a</a:t>
            </a:r>
            <a:r>
              <a:rPr lang="pt-BR" baseline="-25000" dirty="0"/>
              <a:t>i</a:t>
            </a:r>
            <a:r>
              <a:rPr lang="pt-BR" dirty="0"/>
              <a:t>.</a:t>
            </a:r>
          </a:p>
          <a:p>
            <a:pPr lvl="1"/>
            <a:r>
              <a:rPr lang="pt-BR" dirty="0" err="1"/>
              <a:t>P</a:t>
            </a:r>
            <a:r>
              <a:rPr lang="pt-BR" dirty="0"/>
              <a:t> é a estimativa à priori para </a:t>
            </a:r>
            <a:r>
              <a:rPr lang="pt-BR" dirty="0" err="1"/>
              <a:t>P</a:t>
            </a:r>
            <a:r>
              <a:rPr lang="pt-BR" dirty="0"/>
              <a:t>’(a</a:t>
            </a:r>
            <a:r>
              <a:rPr lang="pt-BR" baseline="-25000" dirty="0"/>
              <a:t>i</a:t>
            </a:r>
            <a:r>
              <a:rPr lang="pt-BR" dirty="0"/>
              <a:t>/</a:t>
            </a:r>
            <a:r>
              <a:rPr lang="pt-BR" dirty="0" err="1"/>
              <a:t>v</a:t>
            </a:r>
            <a:r>
              <a:rPr lang="pt-BR" baseline="-25000" dirty="0" err="1"/>
              <a:t>j</a:t>
            </a:r>
            <a:r>
              <a:rPr lang="pt-BR" dirty="0"/>
              <a:t>).</a:t>
            </a:r>
          </a:p>
          <a:p>
            <a:pPr lvl="1"/>
            <a:r>
              <a:rPr lang="pt-BR" dirty="0"/>
              <a:t>M é o peso dado à priori (número de exemplos “virtuais”).</a:t>
            </a:r>
          </a:p>
        </p:txBody>
      </p:sp>
      <p:graphicFrame>
        <p:nvGraphicFramePr>
          <p:cNvPr id="106500" name="Object 4"/>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6464" name="Equation" r:id="rId3" imgW="114120" imgH="215640" progId="Equation.3">
                  <p:embed/>
                </p:oleObj>
              </mc:Choice>
              <mc:Fallback>
                <p:oleObj name="Equation" r:id="rId3" imgW="114120" imgH="215640" progId="Equation.3">
                  <p:embed/>
                  <p:pic>
                    <p:nvPicPr>
                      <p:cNvPr id="1065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6502" name="Object 6"/>
          <p:cNvGraphicFramePr>
            <a:graphicFrameLocks noChangeAspect="1"/>
          </p:cNvGraphicFramePr>
          <p:nvPr/>
        </p:nvGraphicFramePr>
        <p:xfrm>
          <a:off x="6743700" y="2103438"/>
          <a:ext cx="2600069" cy="694846"/>
        </p:xfrm>
        <a:graphic>
          <a:graphicData uri="http://schemas.openxmlformats.org/presentationml/2006/ole">
            <mc:AlternateContent xmlns:mc="http://schemas.openxmlformats.org/markup-compatibility/2006">
              <mc:Choice xmlns:v="urn:schemas-microsoft-com:vml" Requires="v">
                <p:oleObj spid="_x0000_s16465" name="Equação" r:id="rId5" imgW="1473120" imgH="393480" progId="Equation.3">
                  <p:embed/>
                </p:oleObj>
              </mc:Choice>
              <mc:Fallback>
                <p:oleObj name="Equação" r:id="rId5" imgW="1473120" imgH="393480" progId="Equation.3">
                  <p:embed/>
                  <p:pic>
                    <p:nvPicPr>
                      <p:cNvPr id="106502" name="Object 6"/>
                      <p:cNvPicPr>
                        <a:picLocks noChangeAspect="1" noChangeArrowheads="1"/>
                      </p:cNvPicPr>
                      <p:nvPr/>
                    </p:nvPicPr>
                    <p:blipFill>
                      <a:blip r:embed="rId6"/>
                      <a:srcRect/>
                      <a:stretch>
                        <a:fillRect/>
                      </a:stretch>
                    </p:blipFill>
                    <p:spPr bwMode="auto">
                      <a:xfrm>
                        <a:off x="6743700" y="2103438"/>
                        <a:ext cx="2600069" cy="6948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 name="Rectangle 2"/>
          <p:cNvSpPr>
            <a:spLocks noGrp="1" noChangeArrowheads="1"/>
          </p:cNvSpPr>
          <p:nvPr>
            <p:ph type="title"/>
          </p:nvPr>
        </p:nvSpPr>
        <p:spPr/>
        <p:txBody>
          <a:bodyPr/>
          <a:lstStyle/>
          <a:p>
            <a:r>
              <a:rPr lang="pt-BR"/>
              <a:t>Algoritmo Bayesiano</a:t>
            </a:r>
            <a:br>
              <a:rPr lang="pt-BR"/>
            </a:br>
            <a:r>
              <a:rPr lang="pt-BR"/>
              <a:t>Ingênuo : Dificuldades</a:t>
            </a:r>
            <a:endParaRPr lang="pt-BR" dirty="0"/>
          </a:p>
        </p:txBody>
      </p:sp>
    </p:spTree>
    <p:extLst>
      <p:ext uri="{BB962C8B-B14F-4D97-AF65-F5344CB8AC3E}">
        <p14:creationId xmlns:p14="http://schemas.microsoft.com/office/powerpoint/2010/main" val="183913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Aprendizado</a:t>
            </a:r>
            <a:r>
              <a:rPr lang="en-US" dirty="0"/>
              <a:t> </a:t>
            </a:r>
            <a:r>
              <a:rPr lang="en-US" dirty="0" err="1"/>
              <a:t>Probabilístico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0135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The independence hypothesis…</a:t>
            </a:r>
            <a:endParaRPr lang="it-IT"/>
          </a:p>
        </p:txBody>
      </p:sp>
      <p:sp>
        <p:nvSpPr>
          <p:cNvPr id="25603" name="Rectangle 3"/>
          <p:cNvSpPr>
            <a:spLocks noGrp="1" noChangeArrowheads="1"/>
          </p:cNvSpPr>
          <p:nvPr>
            <p:ph idx="1"/>
          </p:nvPr>
        </p:nvSpPr>
        <p:spPr/>
        <p:txBody>
          <a:bodyPr/>
          <a:lstStyle/>
          <a:p>
            <a:r>
              <a:rPr lang="en-US"/>
              <a:t>Makes computation possible</a:t>
            </a:r>
          </a:p>
          <a:p>
            <a:r>
              <a:rPr lang="en-US"/>
              <a:t>Yields optimal classifiers when satisfied</a:t>
            </a:r>
          </a:p>
          <a:p>
            <a:r>
              <a:rPr lang="en-US"/>
              <a:t>But is seldom satisfied in practice, as attributes (variables) are often correlated.</a:t>
            </a:r>
          </a:p>
          <a:p>
            <a:r>
              <a:rPr lang="en-US"/>
              <a:t>Attempts to overcome this limitation:</a:t>
            </a:r>
          </a:p>
          <a:p>
            <a:pPr lvl="1"/>
            <a:r>
              <a:rPr lang="en-US"/>
              <a:t>Bayesian networks, that combine Bayesian reasoning with causal relationships between attributes</a:t>
            </a:r>
            <a:endParaRPr lang="it-IT" dirty="0"/>
          </a:p>
        </p:txBody>
      </p:sp>
    </p:spTree>
    <p:extLst>
      <p:ext uri="{BB962C8B-B14F-4D97-AF65-F5344CB8AC3E}">
        <p14:creationId xmlns:p14="http://schemas.microsoft.com/office/powerpoint/2010/main" val="2520441234"/>
      </p:ext>
    </p:extLst>
  </p:cSld>
  <p:clrMapOvr>
    <a:masterClrMapping/>
  </p:clrMapOvr>
  <p:transition>
    <p:check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637E5E-7252-204D-903E-31EB1A62A25C}"/>
              </a:ext>
            </a:extLst>
          </p:cNvPr>
          <p:cNvSpPr>
            <a:spLocks noGrp="1"/>
          </p:cNvSpPr>
          <p:nvPr>
            <p:ph type="ctrTitle"/>
          </p:nvPr>
        </p:nvSpPr>
        <p:spPr/>
        <p:txBody>
          <a:bodyPr/>
          <a:lstStyle/>
          <a:p>
            <a:r>
              <a:rPr lang="pt-BR" dirty="0"/>
              <a:t>Muito legal tudo até aqui, mas...</a:t>
            </a:r>
          </a:p>
        </p:txBody>
      </p:sp>
      <p:sp>
        <p:nvSpPr>
          <p:cNvPr id="5" name="Subtitle 4">
            <a:extLst>
              <a:ext uri="{FF2B5EF4-FFF2-40B4-BE49-F238E27FC236}">
                <a16:creationId xmlns:a16="http://schemas.microsoft.com/office/drawing/2014/main" id="{F20D1F88-B229-7A4B-8B64-9091A40C862E}"/>
              </a:ext>
            </a:extLst>
          </p:cNvPr>
          <p:cNvSpPr>
            <a:spLocks noGrp="1"/>
          </p:cNvSpPr>
          <p:nvPr>
            <p:ph type="subTitle" idx="1"/>
          </p:nvPr>
        </p:nvSpPr>
        <p:spPr/>
        <p:txBody>
          <a:bodyPr/>
          <a:lstStyle/>
          <a:p>
            <a:r>
              <a:rPr lang="pt-BR" dirty="0"/>
              <a:t>E se os dados forem contínuos?</a:t>
            </a:r>
          </a:p>
        </p:txBody>
      </p:sp>
    </p:spTree>
    <p:extLst>
      <p:ext uri="{BB962C8B-B14F-4D97-AF65-F5344CB8AC3E}">
        <p14:creationId xmlns:p14="http://schemas.microsoft.com/office/powerpoint/2010/main" val="887381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err="1"/>
              <a:t>Naïve</a:t>
            </a:r>
            <a:r>
              <a:rPr lang="pt-BR" dirty="0"/>
              <a:t> </a:t>
            </a:r>
            <a:r>
              <a:rPr lang="pt-BR" dirty="0" err="1"/>
              <a:t>Bayes</a:t>
            </a:r>
            <a:r>
              <a:rPr lang="pt-BR" dirty="0"/>
              <a:t> com atributos de valores contínuos</a:t>
            </a:r>
          </a:p>
        </p:txBody>
      </p:sp>
      <p:sp>
        <p:nvSpPr>
          <p:cNvPr id="4" name="Espaço Reservado para Conteúdo 3"/>
          <p:cNvSpPr>
            <a:spLocks noGrp="1"/>
          </p:cNvSpPr>
          <p:nvPr>
            <p:ph idx="1"/>
          </p:nvPr>
        </p:nvSpPr>
        <p:spPr/>
        <p:txBody>
          <a:bodyPr/>
          <a:lstStyle/>
          <a:p>
            <a:r>
              <a:rPr lang="pt-BR" dirty="0"/>
              <a:t>Quando se lida com dados contínuos, um pressuposto típico é que os valores contínuos, associados a cada classe, são distribuídos de acordo com uma distribuição gaussiana.</a:t>
            </a:r>
          </a:p>
        </p:txBody>
      </p:sp>
      <p:graphicFrame>
        <p:nvGraphicFramePr>
          <p:cNvPr id="5" name="Object 9">
            <a:extLst>
              <a:ext uri="{FF2B5EF4-FFF2-40B4-BE49-F238E27FC236}">
                <a16:creationId xmlns:a16="http://schemas.microsoft.com/office/drawing/2014/main" id="{559F22BA-93DE-AD4B-9622-085C71C347C4}"/>
              </a:ext>
            </a:extLst>
          </p:cNvPr>
          <p:cNvGraphicFramePr>
            <a:graphicFrameLocks noChangeAspect="1"/>
          </p:cNvGraphicFramePr>
          <p:nvPr>
            <p:extLst>
              <p:ext uri="{D42A27DB-BD31-4B8C-83A1-F6EECF244321}">
                <p14:modId xmlns:p14="http://schemas.microsoft.com/office/powerpoint/2010/main" val="1564569105"/>
              </p:ext>
            </p:extLst>
          </p:nvPr>
        </p:nvGraphicFramePr>
        <p:xfrm>
          <a:off x="3143672" y="4149080"/>
          <a:ext cx="6911975" cy="1550987"/>
        </p:xfrm>
        <a:graphic>
          <a:graphicData uri="http://schemas.openxmlformats.org/presentationml/2006/ole">
            <mc:AlternateContent xmlns:mc="http://schemas.openxmlformats.org/markup-compatibility/2006">
              <mc:Choice xmlns:v="urn:schemas-microsoft-com:vml" Requires="v">
                <p:oleObj spid="_x0000_s17449" name="Equação" r:id="rId3" imgW="4495680" imgH="1015920" progId="Equation.3">
                  <p:embed/>
                </p:oleObj>
              </mc:Choice>
              <mc:Fallback>
                <p:oleObj name="Equação" r:id="rId3" imgW="4495680" imgH="1015920" progId="Equation.3">
                  <p:embed/>
                  <p:pic>
                    <p:nvPicPr>
                      <p:cNvPr id="5" name="Object 9">
                        <a:extLst>
                          <a:ext uri="{FF2B5EF4-FFF2-40B4-BE49-F238E27FC236}">
                            <a16:creationId xmlns:a16="http://schemas.microsoft.com/office/drawing/2014/main" id="{559F22BA-93DE-AD4B-9622-085C71C347C4}"/>
                          </a:ext>
                        </a:extLst>
                      </p:cNvPr>
                      <p:cNvPicPr>
                        <a:picLocks noChangeAspect="1" noChangeArrowheads="1"/>
                      </p:cNvPicPr>
                      <p:nvPr/>
                    </p:nvPicPr>
                    <p:blipFill>
                      <a:blip r:embed="rId4"/>
                      <a:srcRect/>
                      <a:stretch>
                        <a:fillRect/>
                      </a:stretch>
                    </p:blipFill>
                    <p:spPr bwMode="auto">
                      <a:xfrm>
                        <a:off x="3143672" y="4149080"/>
                        <a:ext cx="6911975" cy="1550987"/>
                      </a:xfrm>
                      <a:prstGeom prst="rect">
                        <a:avLst/>
                      </a:prstGeom>
                      <a:no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944112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err="1"/>
              <a:t>Naïve</a:t>
            </a:r>
            <a:r>
              <a:rPr lang="pt-BR" dirty="0"/>
              <a:t> </a:t>
            </a:r>
            <a:r>
              <a:rPr lang="pt-BR" dirty="0" err="1"/>
              <a:t>Bayes</a:t>
            </a:r>
            <a:r>
              <a:rPr lang="pt-BR" dirty="0"/>
              <a:t> com atributos de valores contínuos</a:t>
            </a:r>
          </a:p>
        </p:txBody>
      </p:sp>
      <p:sp>
        <p:nvSpPr>
          <p:cNvPr id="4" name="Espaço Reservado para Conteúdo 3"/>
          <p:cNvSpPr>
            <a:spLocks noGrp="1"/>
          </p:cNvSpPr>
          <p:nvPr>
            <p:ph idx="1"/>
          </p:nvPr>
        </p:nvSpPr>
        <p:spPr/>
        <p:txBody>
          <a:bodyPr/>
          <a:lstStyle/>
          <a:p>
            <a:r>
              <a:rPr lang="pt-BR" dirty="0"/>
              <a:t>Fase de aprendizado:</a:t>
            </a:r>
          </a:p>
          <a:p>
            <a:pPr lvl="1"/>
            <a:r>
              <a:rPr lang="pt-BR" dirty="0"/>
              <a:t>Segmente os dados em suas classes.</a:t>
            </a:r>
          </a:p>
          <a:p>
            <a:pPr lvl="1"/>
            <a:r>
              <a:rPr lang="pt-BR" dirty="0"/>
              <a:t>Compute a média e o desvio padrão das classes.</a:t>
            </a:r>
          </a:p>
          <a:p>
            <a:pPr lvl="1"/>
            <a:r>
              <a:rPr lang="pt-BR" dirty="0"/>
              <a:t>A saída é uma matriz        de distribuições normais</a:t>
            </a:r>
          </a:p>
          <a:p>
            <a:pPr lvl="1"/>
            <a:r>
              <a:rPr lang="pt-BR" dirty="0"/>
              <a:t>A evidência é:  </a:t>
            </a:r>
          </a:p>
          <a:p>
            <a:pPr lvl="1"/>
            <a:endParaRPr lang="pt-BR" dirty="0"/>
          </a:p>
        </p:txBody>
      </p:sp>
      <p:graphicFrame>
        <p:nvGraphicFramePr>
          <p:cNvPr id="7" name="Object 11">
            <a:extLst>
              <a:ext uri="{FF2B5EF4-FFF2-40B4-BE49-F238E27FC236}">
                <a16:creationId xmlns:a16="http://schemas.microsoft.com/office/drawing/2014/main" id="{5AE21503-ACBC-6D47-9B4B-3FCEFBB21E0F}"/>
              </a:ext>
            </a:extLst>
          </p:cNvPr>
          <p:cNvGraphicFramePr>
            <a:graphicFrameLocks noChangeAspect="1"/>
          </p:cNvGraphicFramePr>
          <p:nvPr>
            <p:extLst>
              <p:ext uri="{D42A27DB-BD31-4B8C-83A1-F6EECF244321}">
                <p14:modId xmlns:p14="http://schemas.microsoft.com/office/powerpoint/2010/main" val="235471539"/>
              </p:ext>
            </p:extLst>
          </p:nvPr>
        </p:nvGraphicFramePr>
        <p:xfrm>
          <a:off x="5888199" y="3726141"/>
          <a:ext cx="639849" cy="350931"/>
        </p:xfrm>
        <a:graphic>
          <a:graphicData uri="http://schemas.openxmlformats.org/presentationml/2006/ole">
            <mc:AlternateContent xmlns:mc="http://schemas.openxmlformats.org/markup-compatibility/2006">
              <mc:Choice xmlns:v="urn:schemas-microsoft-com:vml" Requires="v">
                <p:oleObj spid="_x0000_s19536" name="Equação" r:id="rId3" imgW="342720" imgH="177480" progId="Equation.3">
                  <p:embed/>
                </p:oleObj>
              </mc:Choice>
              <mc:Fallback>
                <p:oleObj name="Equação" r:id="rId3" imgW="342720" imgH="177480" progId="Equation.3">
                  <p:embed/>
                  <p:pic>
                    <p:nvPicPr>
                      <p:cNvPr id="7" name="Object 11">
                        <a:extLst>
                          <a:ext uri="{FF2B5EF4-FFF2-40B4-BE49-F238E27FC236}">
                            <a16:creationId xmlns:a16="http://schemas.microsoft.com/office/drawing/2014/main" id="{5AE21503-ACBC-6D47-9B4B-3FCEFBB21E0F}"/>
                          </a:ext>
                        </a:extLst>
                      </p:cNvPr>
                      <p:cNvPicPr>
                        <a:picLocks noChangeAspect="1" noChangeArrowheads="1"/>
                      </p:cNvPicPr>
                      <p:nvPr/>
                    </p:nvPicPr>
                    <p:blipFill>
                      <a:blip r:embed="rId4"/>
                      <a:srcRect/>
                      <a:stretch>
                        <a:fillRect/>
                      </a:stretch>
                    </p:blipFill>
                    <p:spPr bwMode="auto">
                      <a:xfrm>
                        <a:off x="5888199" y="3726141"/>
                        <a:ext cx="639849" cy="3509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13">
            <a:extLst>
              <a:ext uri="{FF2B5EF4-FFF2-40B4-BE49-F238E27FC236}">
                <a16:creationId xmlns:a16="http://schemas.microsoft.com/office/drawing/2014/main" id="{E6157DD5-3C8B-F84F-896F-7A85EA9D5DC1}"/>
              </a:ext>
            </a:extLst>
          </p:cNvPr>
          <p:cNvGraphicFramePr>
            <a:graphicFrameLocks noChangeAspect="1"/>
          </p:cNvGraphicFramePr>
          <p:nvPr>
            <p:extLst>
              <p:ext uri="{D42A27DB-BD31-4B8C-83A1-F6EECF244321}">
                <p14:modId xmlns:p14="http://schemas.microsoft.com/office/powerpoint/2010/main" val="195439807"/>
              </p:ext>
            </p:extLst>
          </p:nvPr>
        </p:nvGraphicFramePr>
        <p:xfrm>
          <a:off x="4799856" y="4149080"/>
          <a:ext cx="2429736" cy="474954"/>
        </p:xfrm>
        <a:graphic>
          <a:graphicData uri="http://schemas.openxmlformats.org/presentationml/2006/ole">
            <mc:AlternateContent xmlns:mc="http://schemas.openxmlformats.org/markup-compatibility/2006">
              <mc:Choice xmlns:v="urn:schemas-microsoft-com:vml" Requires="v">
                <p:oleObj spid="_x0000_s19537" name="Equação" r:id="rId5" imgW="1244520" imgH="228600" progId="Equation.3">
                  <p:embed/>
                </p:oleObj>
              </mc:Choice>
              <mc:Fallback>
                <p:oleObj name="Equação" r:id="rId5" imgW="1244520" imgH="228600" progId="Equation.3">
                  <p:embed/>
                  <p:pic>
                    <p:nvPicPr>
                      <p:cNvPr id="8" name="Object 13">
                        <a:extLst>
                          <a:ext uri="{FF2B5EF4-FFF2-40B4-BE49-F238E27FC236}">
                            <a16:creationId xmlns:a16="http://schemas.microsoft.com/office/drawing/2014/main" id="{E6157DD5-3C8B-F84F-896F-7A85EA9D5DC1}"/>
                          </a:ext>
                        </a:extLst>
                      </p:cNvPr>
                      <p:cNvPicPr>
                        <a:picLocks noChangeAspect="1" noChangeArrowheads="1"/>
                      </p:cNvPicPr>
                      <p:nvPr/>
                    </p:nvPicPr>
                    <p:blipFill>
                      <a:blip r:embed="rId6"/>
                      <a:srcRect/>
                      <a:stretch>
                        <a:fillRect/>
                      </a:stretch>
                    </p:blipFill>
                    <p:spPr bwMode="auto">
                      <a:xfrm>
                        <a:off x="4799856" y="4149080"/>
                        <a:ext cx="2429736" cy="4749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53235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a:t>Naïve Bayes com atributos de valores contínuos</a:t>
            </a:r>
            <a:endParaRPr lang="pt-BR" dirty="0"/>
          </a:p>
        </p:txBody>
      </p:sp>
      <p:graphicFrame>
        <p:nvGraphicFramePr>
          <p:cNvPr id="6" name="Object 15">
            <a:extLst>
              <a:ext uri="{FF2B5EF4-FFF2-40B4-BE49-F238E27FC236}">
                <a16:creationId xmlns:a16="http://schemas.microsoft.com/office/drawing/2014/main" id="{9E423070-8F11-C046-B1F1-A81070B10FA5}"/>
              </a:ext>
            </a:extLst>
          </p:cNvPr>
          <p:cNvGraphicFramePr>
            <a:graphicFrameLocks noChangeAspect="1"/>
          </p:cNvGraphicFramePr>
          <p:nvPr>
            <p:extLst>
              <p:ext uri="{D42A27DB-BD31-4B8C-83A1-F6EECF244321}">
                <p14:modId xmlns:p14="http://schemas.microsoft.com/office/powerpoint/2010/main" val="2422293342"/>
              </p:ext>
            </p:extLst>
          </p:nvPr>
        </p:nvGraphicFramePr>
        <p:xfrm>
          <a:off x="6559452" y="2581028"/>
          <a:ext cx="2005941" cy="487932"/>
        </p:xfrm>
        <a:graphic>
          <a:graphicData uri="http://schemas.openxmlformats.org/presentationml/2006/ole">
            <mc:AlternateContent xmlns:mc="http://schemas.openxmlformats.org/markup-compatibility/2006">
              <mc:Choice xmlns:v="urn:schemas-microsoft-com:vml" Requires="v">
                <p:oleObj spid="_x0000_s20560" name="Equação" r:id="rId3" imgW="939600" imgH="228600" progId="Equation.3">
                  <p:embed/>
                </p:oleObj>
              </mc:Choice>
              <mc:Fallback>
                <p:oleObj name="Equação" r:id="rId3" imgW="939600" imgH="228600" progId="Equation.3">
                  <p:embed/>
                  <p:pic>
                    <p:nvPicPr>
                      <p:cNvPr id="6" name="Object 15">
                        <a:extLst>
                          <a:ext uri="{FF2B5EF4-FFF2-40B4-BE49-F238E27FC236}">
                            <a16:creationId xmlns:a16="http://schemas.microsoft.com/office/drawing/2014/main" id="{9E423070-8F11-C046-B1F1-A81070B10FA5}"/>
                          </a:ext>
                        </a:extLst>
                      </p:cNvPr>
                      <p:cNvPicPr>
                        <a:picLocks noChangeAspect="1" noChangeArrowheads="1"/>
                      </p:cNvPicPr>
                      <p:nvPr/>
                    </p:nvPicPr>
                    <p:blipFill>
                      <a:blip r:embed="rId4"/>
                      <a:srcRect/>
                      <a:stretch>
                        <a:fillRect/>
                      </a:stretch>
                    </p:blipFill>
                    <p:spPr bwMode="auto">
                      <a:xfrm>
                        <a:off x="6559452" y="2581028"/>
                        <a:ext cx="2005941" cy="4879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CA872D06-5D45-8446-B564-407512023639}"/>
              </a:ext>
            </a:extLst>
          </p:cNvPr>
          <p:cNvGraphicFramePr>
            <a:graphicFrameLocks noChangeAspect="1"/>
          </p:cNvGraphicFramePr>
          <p:nvPr>
            <p:extLst>
              <p:ext uri="{D42A27DB-BD31-4B8C-83A1-F6EECF244321}">
                <p14:modId xmlns:p14="http://schemas.microsoft.com/office/powerpoint/2010/main" val="1154615115"/>
              </p:ext>
            </p:extLst>
          </p:nvPr>
        </p:nvGraphicFramePr>
        <p:xfrm>
          <a:off x="3208796" y="4122060"/>
          <a:ext cx="6911975" cy="1550987"/>
        </p:xfrm>
        <a:graphic>
          <a:graphicData uri="http://schemas.openxmlformats.org/presentationml/2006/ole">
            <mc:AlternateContent xmlns:mc="http://schemas.openxmlformats.org/markup-compatibility/2006">
              <mc:Choice xmlns:v="urn:schemas-microsoft-com:vml" Requires="v">
                <p:oleObj spid="_x0000_s20561" name="Equação" r:id="rId5" imgW="4495680" imgH="1015920" progId="Equation.3">
                  <p:embed/>
                </p:oleObj>
              </mc:Choice>
              <mc:Fallback>
                <p:oleObj name="Equação" r:id="rId5" imgW="4495680" imgH="1015920" progId="Equation.3">
                  <p:embed/>
                  <p:pic>
                    <p:nvPicPr>
                      <p:cNvPr id="9" name="Object 9">
                        <a:extLst>
                          <a:ext uri="{FF2B5EF4-FFF2-40B4-BE49-F238E27FC236}">
                            <a16:creationId xmlns:a16="http://schemas.microsoft.com/office/drawing/2014/main" id="{CA872D06-5D45-8446-B564-407512023639}"/>
                          </a:ext>
                        </a:extLst>
                      </p:cNvPr>
                      <p:cNvPicPr>
                        <a:picLocks noChangeAspect="1" noChangeArrowheads="1"/>
                      </p:cNvPicPr>
                      <p:nvPr/>
                    </p:nvPicPr>
                    <p:blipFill>
                      <a:blip r:embed="rId6"/>
                      <a:srcRect/>
                      <a:stretch>
                        <a:fillRect/>
                      </a:stretch>
                    </p:blipFill>
                    <p:spPr bwMode="auto">
                      <a:xfrm>
                        <a:off x="3208796" y="4122060"/>
                        <a:ext cx="6911975" cy="1550987"/>
                      </a:xfrm>
                      <a:prstGeom prst="rect">
                        <a:avLst/>
                      </a:prstGeom>
                      <a:no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8A1C7632-DB7E-2E4F-8B3B-DBB289D26A0C}"/>
              </a:ext>
            </a:extLst>
          </p:cNvPr>
          <p:cNvSpPr/>
          <p:nvPr/>
        </p:nvSpPr>
        <p:spPr bwMode="auto">
          <a:xfrm>
            <a:off x="3231850" y="4900859"/>
            <a:ext cx="7099443" cy="84590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pt-BR">
              <a:latin typeface="Tahoma" charset="0"/>
            </a:endParaRPr>
          </a:p>
        </p:txBody>
      </p:sp>
      <p:sp>
        <p:nvSpPr>
          <p:cNvPr id="4" name="Espaço Reservado para Conteúdo 3"/>
          <p:cNvSpPr>
            <a:spLocks noGrp="1"/>
          </p:cNvSpPr>
          <p:nvPr>
            <p:ph idx="1"/>
          </p:nvPr>
        </p:nvSpPr>
        <p:spPr/>
        <p:txBody>
          <a:bodyPr/>
          <a:lstStyle/>
          <a:p>
            <a:r>
              <a:rPr lang="pt-BR" dirty="0"/>
              <a:t>Fase de teste:</a:t>
            </a:r>
          </a:p>
          <a:p>
            <a:pPr lvl="1"/>
            <a:r>
              <a:rPr lang="pt-BR" dirty="0"/>
              <a:t>Dado um valor observado</a:t>
            </a:r>
          </a:p>
          <a:p>
            <a:pPr lvl="1"/>
            <a:r>
              <a:rPr lang="pt-BR" dirty="0"/>
              <a:t>Calcule as probabilidades condicionais usando as médias e desvios padrões computador na fase de aprendizado.</a:t>
            </a:r>
          </a:p>
          <a:p>
            <a:pPr lvl="1"/>
            <a:endParaRPr lang="pt-BR" dirty="0"/>
          </a:p>
          <a:p>
            <a:pPr lvl="1"/>
            <a:endParaRPr lang="pt-BR" dirty="0"/>
          </a:p>
          <a:p>
            <a:pPr lvl="1"/>
            <a:r>
              <a:rPr lang="pt-BR" dirty="0"/>
              <a:t>Aplique a regra MAP para tomar uma decisão... </a:t>
            </a:r>
          </a:p>
          <a:p>
            <a:pPr lvl="1"/>
            <a:endParaRPr lang="pt-BR" dirty="0"/>
          </a:p>
        </p:txBody>
      </p:sp>
    </p:spTree>
    <p:extLst>
      <p:ext uri="{BB962C8B-B14F-4D97-AF65-F5344CB8AC3E}">
        <p14:creationId xmlns:p14="http://schemas.microsoft.com/office/powerpoint/2010/main" val="1681491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1860656" y="1079887"/>
            <a:ext cx="8666166" cy="525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4" tIns="45712" rIns="91424" bIns="45712"/>
          <a:lstStyle/>
          <a:p>
            <a:pPr marL="858521" lvl="1" indent="-400736" defTabSz="914179">
              <a:lnSpc>
                <a:spcPct val="120000"/>
              </a:lnSpc>
              <a:spcBef>
                <a:spcPct val="20000"/>
              </a:spcBef>
              <a:buFontTx/>
              <a:buChar char="–"/>
            </a:pPr>
            <a:endParaRPr lang="en-US" sz="2100" dirty="0"/>
          </a:p>
          <a:p>
            <a:pPr marL="858521" lvl="1" indent="-400736" defTabSz="914179">
              <a:lnSpc>
                <a:spcPct val="120000"/>
              </a:lnSpc>
              <a:spcBef>
                <a:spcPct val="20000"/>
              </a:spcBef>
              <a:buFontTx/>
              <a:buChar char="–"/>
            </a:pPr>
            <a:r>
              <a:rPr lang="en-US" sz="2100" dirty="0"/>
              <a:t>Temperature is naturally of continuous value.</a:t>
            </a:r>
          </a:p>
          <a:p>
            <a:pPr marL="858521" lvl="1" indent="-400736" defTabSz="914179">
              <a:lnSpc>
                <a:spcPct val="120000"/>
              </a:lnSpc>
              <a:spcBef>
                <a:spcPct val="20000"/>
              </a:spcBef>
            </a:pPr>
            <a:r>
              <a:rPr lang="en-US" sz="2100" dirty="0"/>
              <a:t>     </a:t>
            </a:r>
            <a:r>
              <a:rPr lang="en-US" sz="2100" b="1" dirty="0"/>
              <a:t>Yes</a:t>
            </a:r>
            <a:r>
              <a:rPr lang="en-US" sz="2100" dirty="0"/>
              <a:t>: 25.2, 19.3, 18.5, 21.7, 20.1, 24.3, 22.8, 23.1, 19.8</a:t>
            </a:r>
          </a:p>
          <a:p>
            <a:pPr marL="858521" lvl="1" indent="-400736" defTabSz="914179">
              <a:lnSpc>
                <a:spcPct val="120000"/>
              </a:lnSpc>
              <a:spcBef>
                <a:spcPct val="20000"/>
              </a:spcBef>
            </a:pPr>
            <a:r>
              <a:rPr lang="en-US" sz="2100" dirty="0"/>
              <a:t>      </a:t>
            </a:r>
            <a:r>
              <a:rPr lang="en-US" sz="2100" b="1" dirty="0">
                <a:solidFill>
                  <a:srgbClr val="FF0000"/>
                </a:solidFill>
              </a:rPr>
              <a:t>No</a:t>
            </a:r>
            <a:r>
              <a:rPr lang="en-US" sz="2100" dirty="0">
                <a:solidFill>
                  <a:srgbClr val="FF0000"/>
                </a:solidFill>
              </a:rPr>
              <a:t>: 27.3, 30.1, 17.4, 29.5, 15.1</a:t>
            </a:r>
          </a:p>
          <a:p>
            <a:pPr marL="858521" lvl="1" indent="-400736" defTabSz="914179">
              <a:lnSpc>
                <a:spcPct val="120000"/>
              </a:lnSpc>
              <a:spcBef>
                <a:spcPct val="20000"/>
              </a:spcBef>
              <a:buFontTx/>
              <a:buChar char="–"/>
            </a:pPr>
            <a:r>
              <a:rPr lang="en-US" sz="2100" dirty="0"/>
              <a:t>Estimate mean and variance for each class</a:t>
            </a:r>
          </a:p>
          <a:p>
            <a:pPr marL="858521" lvl="1" indent="-400736" defTabSz="914179">
              <a:lnSpc>
                <a:spcPct val="120000"/>
              </a:lnSpc>
              <a:spcBef>
                <a:spcPct val="20000"/>
              </a:spcBef>
              <a:buFontTx/>
              <a:buChar char="–"/>
            </a:pPr>
            <a:endParaRPr lang="en-US" sz="2100" dirty="0"/>
          </a:p>
          <a:p>
            <a:pPr marL="858521" lvl="1" indent="-400736" defTabSz="914179">
              <a:lnSpc>
                <a:spcPct val="120000"/>
              </a:lnSpc>
              <a:spcBef>
                <a:spcPct val="20000"/>
              </a:spcBef>
              <a:buFontTx/>
              <a:buChar char="–"/>
            </a:pPr>
            <a:endParaRPr lang="en-US" sz="2100" dirty="0"/>
          </a:p>
          <a:p>
            <a:pPr marL="858521" lvl="1" indent="-400736" defTabSz="914179">
              <a:lnSpc>
                <a:spcPct val="120000"/>
              </a:lnSpc>
              <a:spcBef>
                <a:spcPct val="20000"/>
              </a:spcBef>
              <a:buFontTx/>
              <a:buChar char="–"/>
            </a:pPr>
            <a:r>
              <a:rPr lang="en-US" sz="2100" b="1" dirty="0"/>
              <a:t>Learning Phase</a:t>
            </a:r>
            <a:r>
              <a:rPr lang="en-US" sz="2100" dirty="0"/>
              <a:t>: output two Gaussian models for P(</a:t>
            </a:r>
            <a:r>
              <a:rPr lang="en-US" sz="2100" dirty="0" err="1"/>
              <a:t>temp|C</a:t>
            </a:r>
            <a:r>
              <a:rPr lang="en-US" sz="2100" dirty="0"/>
              <a:t>)</a:t>
            </a:r>
          </a:p>
          <a:p>
            <a:pPr marL="858521" lvl="1" indent="-400736" defTabSz="914179">
              <a:lnSpc>
                <a:spcPct val="120000"/>
              </a:lnSpc>
              <a:spcBef>
                <a:spcPct val="20000"/>
              </a:spcBef>
            </a:pPr>
            <a:r>
              <a:rPr lang="en-US" sz="2100" dirty="0"/>
              <a:t>      </a:t>
            </a:r>
          </a:p>
          <a:p>
            <a:pPr marL="858521" lvl="1" indent="-400736" defTabSz="914179">
              <a:lnSpc>
                <a:spcPct val="120000"/>
              </a:lnSpc>
              <a:spcBef>
                <a:spcPct val="20000"/>
              </a:spcBef>
              <a:buFontTx/>
              <a:buChar char="–"/>
            </a:pPr>
            <a:endParaRPr lang="en-US" sz="2100" dirty="0"/>
          </a:p>
          <a:p>
            <a:pPr marL="858521" lvl="1" indent="-400736" defTabSz="914179">
              <a:lnSpc>
                <a:spcPct val="120000"/>
              </a:lnSpc>
              <a:spcBef>
                <a:spcPct val="20000"/>
              </a:spcBef>
              <a:buFontTx/>
              <a:buChar char="–"/>
            </a:pPr>
            <a:endParaRPr lang="en-US" sz="2100" dirty="0"/>
          </a:p>
          <a:p>
            <a:pPr marL="858521" lvl="1" indent="-400736" defTabSz="914179">
              <a:lnSpc>
                <a:spcPct val="120000"/>
              </a:lnSpc>
              <a:spcBef>
                <a:spcPct val="20000"/>
              </a:spcBef>
              <a:buFontTx/>
              <a:buChar char="–"/>
            </a:pPr>
            <a:endParaRPr lang="en-US" sz="2100" dirty="0"/>
          </a:p>
          <a:p>
            <a:pPr marL="858521" lvl="1" indent="-400736" defTabSz="914179">
              <a:lnSpc>
                <a:spcPct val="120000"/>
              </a:lnSpc>
              <a:spcBef>
                <a:spcPct val="20000"/>
              </a:spcBef>
              <a:buFontTx/>
              <a:buChar char="–"/>
            </a:pPr>
            <a:endParaRPr lang="en-US" sz="2100" dirty="0"/>
          </a:p>
          <a:p>
            <a:pPr marL="1248125" lvl="2" indent="-333947" defTabSz="914179">
              <a:spcBef>
                <a:spcPct val="20000"/>
              </a:spcBef>
              <a:buFontTx/>
              <a:buChar char="•"/>
            </a:pPr>
            <a:endParaRPr lang="en-US" sz="1800" dirty="0"/>
          </a:p>
        </p:txBody>
      </p:sp>
      <p:sp>
        <p:nvSpPr>
          <p:cNvPr id="17411" name="Rectangle 2"/>
          <p:cNvSpPr>
            <a:spLocks noGrp="1" noChangeArrowheads="1"/>
          </p:cNvSpPr>
          <p:nvPr>
            <p:ph type="title"/>
          </p:nvPr>
        </p:nvSpPr>
        <p:spPr/>
        <p:txBody>
          <a:bodyPr/>
          <a:lstStyle/>
          <a:p>
            <a:r>
              <a:rPr lang="en-US" dirty="0" err="1"/>
              <a:t>Exemplo</a:t>
            </a:r>
            <a:r>
              <a:rPr lang="en-US" dirty="0"/>
              <a:t> Naïve Bayes </a:t>
            </a:r>
            <a:r>
              <a:rPr lang="en-US" dirty="0" err="1"/>
              <a:t>Gaussiano</a:t>
            </a:r>
            <a:endParaRPr lang="en-US" dirty="0"/>
          </a:p>
        </p:txBody>
      </p:sp>
      <p:graphicFrame>
        <p:nvGraphicFramePr>
          <p:cNvPr id="17414" name="Object 12"/>
          <p:cNvGraphicFramePr>
            <a:graphicFrameLocks noChangeAspect="1"/>
          </p:cNvGraphicFramePr>
          <p:nvPr/>
        </p:nvGraphicFramePr>
        <p:xfrm>
          <a:off x="2754313" y="3517900"/>
          <a:ext cx="3384550" cy="719138"/>
        </p:xfrm>
        <a:graphic>
          <a:graphicData uri="http://schemas.openxmlformats.org/presentationml/2006/ole">
            <mc:AlternateContent xmlns:mc="http://schemas.openxmlformats.org/markup-compatibility/2006">
              <mc:Choice xmlns:v="urn:schemas-microsoft-com:vml" Requires="v">
                <p:oleObj spid="_x0000_s21645" name="Equação" r:id="rId3" imgW="2158920" imgH="431640" progId="Equation.3">
                  <p:embed/>
                </p:oleObj>
              </mc:Choice>
              <mc:Fallback>
                <p:oleObj name="Equação" r:id="rId3" imgW="2158920" imgH="431640" progId="Equation.3">
                  <p:embed/>
                  <p:pic>
                    <p:nvPicPr>
                      <p:cNvPr id="17414" name="Object 12"/>
                      <p:cNvPicPr>
                        <a:picLocks noChangeAspect="1" noChangeArrowheads="1"/>
                      </p:cNvPicPr>
                      <p:nvPr/>
                    </p:nvPicPr>
                    <p:blipFill>
                      <a:blip r:embed="rId4"/>
                      <a:srcRect/>
                      <a:stretch>
                        <a:fillRect/>
                      </a:stretch>
                    </p:blipFill>
                    <p:spPr bwMode="auto">
                      <a:xfrm>
                        <a:off x="2754313" y="3517900"/>
                        <a:ext cx="3384550" cy="719138"/>
                      </a:xfrm>
                      <a:prstGeom prst="rect">
                        <a:avLst/>
                      </a:prstGeom>
                      <a:solidFill>
                        <a:srgbClr val="CC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7415" name="Object 13"/>
          <p:cNvGraphicFramePr>
            <a:graphicFrameLocks noChangeAspect="1"/>
          </p:cNvGraphicFramePr>
          <p:nvPr/>
        </p:nvGraphicFramePr>
        <p:xfrm>
          <a:off x="6834189" y="3427413"/>
          <a:ext cx="2389187" cy="762000"/>
        </p:xfrm>
        <a:graphic>
          <a:graphicData uri="http://schemas.openxmlformats.org/presentationml/2006/ole">
            <mc:AlternateContent xmlns:mc="http://schemas.openxmlformats.org/markup-compatibility/2006">
              <mc:Choice xmlns:v="urn:schemas-microsoft-com:vml" Requires="v">
                <p:oleObj spid="_x0000_s21646" name="Equação" r:id="rId5" imgW="1523880" imgH="457200" progId="Equation.3">
                  <p:embed/>
                </p:oleObj>
              </mc:Choice>
              <mc:Fallback>
                <p:oleObj name="Equação" r:id="rId5" imgW="1523880" imgH="457200" progId="Equation.3">
                  <p:embed/>
                  <p:pic>
                    <p:nvPicPr>
                      <p:cNvPr id="17415" name="Object 13"/>
                      <p:cNvPicPr>
                        <a:picLocks noChangeAspect="1" noChangeArrowheads="1"/>
                      </p:cNvPicPr>
                      <p:nvPr/>
                    </p:nvPicPr>
                    <p:blipFill>
                      <a:blip r:embed="rId6"/>
                      <a:srcRect/>
                      <a:stretch>
                        <a:fillRect/>
                      </a:stretch>
                    </p:blipFill>
                    <p:spPr bwMode="auto">
                      <a:xfrm>
                        <a:off x="6834189" y="3427413"/>
                        <a:ext cx="2389187" cy="762000"/>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7416" name="Object 14"/>
          <p:cNvGraphicFramePr>
            <a:graphicFrameLocks noChangeAspect="1"/>
          </p:cNvGraphicFramePr>
          <p:nvPr/>
        </p:nvGraphicFramePr>
        <p:xfrm>
          <a:off x="3716338" y="4895850"/>
          <a:ext cx="4343400" cy="1951038"/>
        </p:xfrm>
        <a:graphic>
          <a:graphicData uri="http://schemas.openxmlformats.org/presentationml/2006/ole">
            <mc:AlternateContent xmlns:mc="http://schemas.openxmlformats.org/markup-compatibility/2006">
              <mc:Choice xmlns:v="urn:schemas-microsoft-com:vml" Requires="v">
                <p:oleObj spid="_x0000_s21647" name="Equação" r:id="rId7" imgW="2641320" imgH="1193760" progId="Equation.3">
                  <p:embed/>
                </p:oleObj>
              </mc:Choice>
              <mc:Fallback>
                <p:oleObj name="Equação" r:id="rId7" imgW="2641320" imgH="1193760" progId="Equation.3">
                  <p:embed/>
                  <p:pic>
                    <p:nvPicPr>
                      <p:cNvPr id="17416" name="Object 14"/>
                      <p:cNvPicPr>
                        <a:picLocks noChangeAspect="1" noChangeArrowheads="1"/>
                      </p:cNvPicPr>
                      <p:nvPr/>
                    </p:nvPicPr>
                    <p:blipFill>
                      <a:blip r:embed="rId8"/>
                      <a:srcRect/>
                      <a:stretch>
                        <a:fillRect/>
                      </a:stretch>
                    </p:blipFill>
                    <p:spPr bwMode="auto">
                      <a:xfrm>
                        <a:off x="3716338" y="4895850"/>
                        <a:ext cx="4343400" cy="1951038"/>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07437277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Naïve Bayes Classifier</a:t>
            </a:r>
          </a:p>
        </p:txBody>
      </p:sp>
      <p:sp>
        <p:nvSpPr>
          <p:cNvPr id="3" name="Content Placeholder 2"/>
          <p:cNvSpPr>
            <a:spLocks noGrp="1"/>
          </p:cNvSpPr>
          <p:nvPr>
            <p:ph idx="1"/>
          </p:nvPr>
        </p:nvSpPr>
        <p:spPr/>
        <p:txBody>
          <a:bodyPr/>
          <a:lstStyle/>
          <a:p>
            <a:r>
              <a:rPr lang="en-US" dirty="0"/>
              <a:t>Robust to isolated noise points </a:t>
            </a:r>
          </a:p>
          <a:p>
            <a:pPr lvl="1"/>
            <a:r>
              <a:rPr lang="en-US" dirty="0"/>
              <a:t>noise points are averaged out</a:t>
            </a:r>
          </a:p>
          <a:p>
            <a:r>
              <a:rPr lang="en-US" dirty="0"/>
              <a:t>Handles missing values </a:t>
            </a:r>
          </a:p>
          <a:p>
            <a:pPr lvl="1"/>
            <a:r>
              <a:rPr lang="en-US" dirty="0"/>
              <a:t>Ignoring missing-value examples</a:t>
            </a:r>
          </a:p>
          <a:p>
            <a:r>
              <a:rPr lang="en-US" dirty="0"/>
              <a:t>Robust to irrelevant attributes</a:t>
            </a:r>
          </a:p>
          <a:p>
            <a:pPr lvl="1"/>
            <a:r>
              <a:rPr lang="en-US" dirty="0"/>
              <a:t>If </a:t>
            </a:r>
            <a:r>
              <a:rPr lang="en-US" b="1" dirty="0">
                <a:solidFill>
                  <a:schemeClr val="accent2"/>
                </a:solidFill>
              </a:rPr>
              <a:t>X</a:t>
            </a:r>
            <a:r>
              <a:rPr lang="en-US" b="1" baseline="-25000" dirty="0">
                <a:solidFill>
                  <a:schemeClr val="accent2"/>
                </a:solidFill>
              </a:rPr>
              <a:t>i</a:t>
            </a:r>
            <a:r>
              <a:rPr lang="en-US" dirty="0"/>
              <a:t> is irrelevant, </a:t>
            </a:r>
            <a:r>
              <a:rPr lang="en-US" b="1" dirty="0">
                <a:solidFill>
                  <a:schemeClr val="accent2"/>
                </a:solidFill>
              </a:rPr>
              <a:t>P(</a:t>
            </a:r>
            <a:r>
              <a:rPr lang="en-US" b="1" dirty="0" err="1">
                <a:solidFill>
                  <a:schemeClr val="accent2"/>
                </a:solidFill>
              </a:rPr>
              <a:t>X</a:t>
            </a:r>
            <a:r>
              <a:rPr lang="en-US" b="1" baseline="-25000" dirty="0" err="1">
                <a:solidFill>
                  <a:schemeClr val="accent2"/>
                </a:solidFill>
              </a:rPr>
              <a:t>i</a:t>
            </a:r>
            <a:r>
              <a:rPr lang="en-US" b="1" dirty="0" err="1">
                <a:solidFill>
                  <a:schemeClr val="accent2"/>
                </a:solidFill>
              </a:rPr>
              <a:t>|Y</a:t>
            </a:r>
            <a:r>
              <a:rPr lang="en-US" b="1" dirty="0">
                <a:solidFill>
                  <a:schemeClr val="accent2"/>
                </a:solidFill>
              </a:rPr>
              <a:t>)</a:t>
            </a:r>
            <a:r>
              <a:rPr lang="en-US" dirty="0"/>
              <a:t> becomes almost uniform</a:t>
            </a:r>
          </a:p>
          <a:p>
            <a:r>
              <a:rPr lang="en-US" dirty="0"/>
              <a:t>Correlated attributes degrade the performance of NB classifier</a:t>
            </a:r>
          </a:p>
          <a:p>
            <a:endParaRPr lang="en-US" dirty="0"/>
          </a:p>
        </p:txBody>
      </p:sp>
    </p:spTree>
    <p:extLst>
      <p:ext uri="{BB962C8B-B14F-4D97-AF65-F5344CB8AC3E}">
        <p14:creationId xmlns:p14="http://schemas.microsoft.com/office/powerpoint/2010/main" val="3164720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9A3B-A8E0-154F-9767-9D643EB455E3}"/>
              </a:ext>
            </a:extLst>
          </p:cNvPr>
          <p:cNvSpPr>
            <a:spLocks noGrp="1"/>
          </p:cNvSpPr>
          <p:nvPr>
            <p:ph type="title"/>
          </p:nvPr>
        </p:nvSpPr>
        <p:spPr/>
        <p:txBody>
          <a:bodyPr/>
          <a:lstStyle/>
          <a:p>
            <a:r>
              <a:rPr lang="pt-BR" dirty="0"/>
              <a:t>Em Python?</a:t>
            </a:r>
          </a:p>
        </p:txBody>
      </p:sp>
      <p:sp>
        <p:nvSpPr>
          <p:cNvPr id="3" name="Content Placeholder 2">
            <a:extLst>
              <a:ext uri="{FF2B5EF4-FFF2-40B4-BE49-F238E27FC236}">
                <a16:creationId xmlns:a16="http://schemas.microsoft.com/office/drawing/2014/main" id="{06C26CA8-00E0-8142-AB7A-18F4FC437DAE}"/>
              </a:ext>
            </a:extLst>
          </p:cNvPr>
          <p:cNvSpPr>
            <a:spLocks noGrp="1"/>
          </p:cNvSpPr>
          <p:nvPr>
            <p:ph idx="1"/>
          </p:nvPr>
        </p:nvSpPr>
        <p:spPr/>
        <p:txBody>
          <a:bodyPr/>
          <a:lstStyle/>
          <a:p>
            <a:pPr marL="0" indent="0">
              <a:buNone/>
            </a:pPr>
            <a:r>
              <a:rPr lang="en-US" sz="2800" dirty="0">
                <a:latin typeface="Courier" pitchFamily="2" charset="0"/>
              </a:rPr>
              <a:t>from </a:t>
            </a:r>
            <a:r>
              <a:rPr lang="en-US" sz="2800" dirty="0" err="1">
                <a:latin typeface="Courier" pitchFamily="2" charset="0"/>
              </a:rPr>
              <a:t>sklearn.naive_bayes</a:t>
            </a:r>
            <a:r>
              <a:rPr lang="en-US" sz="2800" dirty="0">
                <a:latin typeface="Courier" pitchFamily="2" charset="0"/>
              </a:rPr>
              <a:t> import </a:t>
            </a:r>
            <a:r>
              <a:rPr lang="en-US" sz="2800" dirty="0" err="1">
                <a:latin typeface="Courier" pitchFamily="2" charset="0"/>
              </a:rPr>
              <a:t>CategoricalNB</a:t>
            </a:r>
            <a:endParaRPr lang="en-US" sz="2800" dirty="0">
              <a:latin typeface="Courier" pitchFamily="2" charset="0"/>
            </a:endParaRPr>
          </a:p>
          <a:p>
            <a:pPr marL="0" indent="0">
              <a:buNone/>
            </a:pPr>
            <a:r>
              <a:rPr lang="en-US" sz="2800" dirty="0">
                <a:latin typeface="Courier" pitchFamily="2" charset="0"/>
              </a:rPr>
              <a:t>import </a:t>
            </a:r>
            <a:r>
              <a:rPr lang="en-US" sz="2800" dirty="0" err="1">
                <a:latin typeface="Courier" pitchFamily="2" charset="0"/>
              </a:rPr>
              <a:t>numpy</a:t>
            </a:r>
            <a:r>
              <a:rPr lang="en-US" sz="2800" dirty="0">
                <a:latin typeface="Courier" pitchFamily="2" charset="0"/>
              </a:rPr>
              <a:t> as np</a:t>
            </a:r>
          </a:p>
          <a:p>
            <a:pPr marL="0" indent="0">
              <a:buNone/>
            </a:pPr>
            <a:r>
              <a:rPr lang="en-US" sz="2800" dirty="0" err="1">
                <a:latin typeface="Courier" pitchFamily="2" charset="0"/>
              </a:rPr>
              <a:t>rng</a:t>
            </a:r>
            <a:r>
              <a:rPr lang="en-US" sz="2800" dirty="0">
                <a:latin typeface="Courier" pitchFamily="2" charset="0"/>
              </a:rPr>
              <a:t> = </a:t>
            </a:r>
            <a:r>
              <a:rPr lang="en-US" sz="2800" dirty="0" err="1">
                <a:latin typeface="Courier" pitchFamily="2" charset="0"/>
              </a:rPr>
              <a:t>np.random.RandomState</a:t>
            </a:r>
            <a:r>
              <a:rPr lang="en-US" sz="2800" dirty="0">
                <a:latin typeface="Courier" pitchFamily="2" charset="0"/>
              </a:rPr>
              <a:t>(1)</a:t>
            </a:r>
          </a:p>
          <a:p>
            <a:pPr marL="0" indent="0">
              <a:buNone/>
            </a:pPr>
            <a:r>
              <a:rPr lang="en-US" sz="2800" dirty="0">
                <a:latin typeface="Courier" pitchFamily="2" charset="0"/>
              </a:rPr>
              <a:t>X = </a:t>
            </a:r>
            <a:r>
              <a:rPr lang="en-US" sz="2800" dirty="0" err="1">
                <a:latin typeface="Courier" pitchFamily="2" charset="0"/>
              </a:rPr>
              <a:t>rng.randint</a:t>
            </a:r>
            <a:r>
              <a:rPr lang="en-US" sz="2800" dirty="0">
                <a:latin typeface="Courier" pitchFamily="2" charset="0"/>
              </a:rPr>
              <a:t>(5, size=(6, 100))</a:t>
            </a:r>
          </a:p>
          <a:p>
            <a:pPr marL="0" indent="0">
              <a:buNone/>
            </a:pPr>
            <a:r>
              <a:rPr lang="en-US" sz="2800" dirty="0">
                <a:latin typeface="Courier" pitchFamily="2" charset="0"/>
              </a:rPr>
              <a:t>y = </a:t>
            </a:r>
            <a:r>
              <a:rPr lang="en-US" sz="2800" dirty="0" err="1">
                <a:latin typeface="Courier" pitchFamily="2" charset="0"/>
              </a:rPr>
              <a:t>np.array</a:t>
            </a:r>
            <a:r>
              <a:rPr lang="en-US" sz="2800" dirty="0">
                <a:latin typeface="Courier" pitchFamily="2" charset="0"/>
              </a:rPr>
              <a:t>([1, 2, 3, 4, 5, 6])</a:t>
            </a:r>
          </a:p>
          <a:p>
            <a:pPr marL="0" indent="0">
              <a:buNone/>
            </a:pPr>
            <a:r>
              <a:rPr lang="en-US" sz="2800" dirty="0" err="1">
                <a:latin typeface="Courier" pitchFamily="2" charset="0"/>
              </a:rPr>
              <a:t>clf</a:t>
            </a:r>
            <a:r>
              <a:rPr lang="en-US" sz="2800" dirty="0">
                <a:latin typeface="Courier" pitchFamily="2" charset="0"/>
              </a:rPr>
              <a:t> = </a:t>
            </a:r>
            <a:r>
              <a:rPr lang="en-US" sz="2800" dirty="0" err="1">
                <a:latin typeface="Courier" pitchFamily="2" charset="0"/>
              </a:rPr>
              <a:t>CategoricalNB</a:t>
            </a:r>
            <a:r>
              <a:rPr lang="en-US" sz="2800" dirty="0">
                <a:latin typeface="Courier" pitchFamily="2" charset="0"/>
              </a:rPr>
              <a:t>()</a:t>
            </a:r>
          </a:p>
          <a:p>
            <a:pPr marL="0" indent="0">
              <a:buNone/>
            </a:pPr>
            <a:r>
              <a:rPr lang="en-US" sz="2800" dirty="0" err="1">
                <a:latin typeface="Courier" pitchFamily="2" charset="0"/>
              </a:rPr>
              <a:t>clf.fit</a:t>
            </a:r>
            <a:r>
              <a:rPr lang="en-US" sz="2800" dirty="0">
                <a:latin typeface="Courier" pitchFamily="2" charset="0"/>
              </a:rPr>
              <a:t>(X, y) </a:t>
            </a:r>
            <a:r>
              <a:rPr lang="en-US" sz="2800" dirty="0" err="1">
                <a:latin typeface="Courier" pitchFamily="2" charset="0"/>
              </a:rPr>
              <a:t>CategoricalNB</a:t>
            </a:r>
            <a:r>
              <a:rPr lang="en-US" sz="2800" dirty="0">
                <a:latin typeface="Courier" pitchFamily="2" charset="0"/>
              </a:rPr>
              <a:t>()</a:t>
            </a:r>
          </a:p>
          <a:p>
            <a:pPr marL="0" indent="0">
              <a:buNone/>
            </a:pPr>
            <a:r>
              <a:rPr lang="en-US" sz="2800" dirty="0">
                <a:latin typeface="Courier" pitchFamily="2" charset="0"/>
              </a:rPr>
              <a:t>print(</a:t>
            </a:r>
            <a:r>
              <a:rPr lang="en-US" sz="2800" dirty="0" err="1">
                <a:latin typeface="Courier" pitchFamily="2" charset="0"/>
              </a:rPr>
              <a:t>clf.predict</a:t>
            </a:r>
            <a:r>
              <a:rPr lang="en-US" sz="2800" dirty="0">
                <a:latin typeface="Courier" pitchFamily="2" charset="0"/>
              </a:rPr>
              <a:t>(X[2:3]))</a:t>
            </a:r>
            <a:endParaRPr lang="pt-BR" sz="2800" dirty="0">
              <a:latin typeface="Courier" pitchFamily="2" charset="0"/>
            </a:endParaRPr>
          </a:p>
        </p:txBody>
      </p:sp>
    </p:spTree>
    <p:extLst>
      <p:ext uri="{BB962C8B-B14F-4D97-AF65-F5344CB8AC3E}">
        <p14:creationId xmlns:p14="http://schemas.microsoft.com/office/powerpoint/2010/main" val="2388122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9A3B-A8E0-154F-9767-9D643EB455E3}"/>
              </a:ext>
            </a:extLst>
          </p:cNvPr>
          <p:cNvSpPr>
            <a:spLocks noGrp="1"/>
          </p:cNvSpPr>
          <p:nvPr>
            <p:ph type="title"/>
          </p:nvPr>
        </p:nvSpPr>
        <p:spPr/>
        <p:txBody>
          <a:bodyPr/>
          <a:lstStyle/>
          <a:p>
            <a:r>
              <a:rPr lang="pt-BR" dirty="0"/>
              <a:t>Em Python?</a:t>
            </a:r>
          </a:p>
        </p:txBody>
      </p:sp>
      <p:sp>
        <p:nvSpPr>
          <p:cNvPr id="3" name="Content Placeholder 2">
            <a:extLst>
              <a:ext uri="{FF2B5EF4-FFF2-40B4-BE49-F238E27FC236}">
                <a16:creationId xmlns:a16="http://schemas.microsoft.com/office/drawing/2014/main" id="{06C26CA8-00E0-8142-AB7A-18F4FC437DAE}"/>
              </a:ext>
            </a:extLst>
          </p:cNvPr>
          <p:cNvSpPr>
            <a:spLocks noGrp="1"/>
          </p:cNvSpPr>
          <p:nvPr>
            <p:ph idx="1"/>
          </p:nvPr>
        </p:nvSpPr>
        <p:spPr/>
        <p:txBody>
          <a:bodyPr/>
          <a:lstStyle/>
          <a:p>
            <a:pPr marL="0" indent="0">
              <a:buNone/>
            </a:pPr>
            <a:r>
              <a:rPr lang="en-US" sz="2400" dirty="0">
                <a:latin typeface="Courier" pitchFamily="2" charset="0"/>
              </a:rPr>
              <a:t>﻿from </a:t>
            </a:r>
            <a:r>
              <a:rPr lang="en-US" sz="2400" dirty="0" err="1">
                <a:latin typeface="Courier" pitchFamily="2" charset="0"/>
              </a:rPr>
              <a:t>sklearn.naive_bayes</a:t>
            </a:r>
            <a:r>
              <a:rPr lang="en-US" sz="2400" dirty="0">
                <a:latin typeface="Courier" pitchFamily="2" charset="0"/>
              </a:rPr>
              <a:t> import </a:t>
            </a:r>
            <a:r>
              <a:rPr lang="en-US" sz="2400" dirty="0" err="1">
                <a:latin typeface="Courier" pitchFamily="2" charset="0"/>
              </a:rPr>
              <a:t>GaussianNB</a:t>
            </a:r>
            <a:endParaRPr lang="en-US" sz="2400" dirty="0">
              <a:latin typeface="Courier" pitchFamily="2" charset="0"/>
            </a:endParaRPr>
          </a:p>
          <a:p>
            <a:pPr marL="0" indent="0">
              <a:buNone/>
            </a:pPr>
            <a:r>
              <a:rPr lang="en-US" sz="2400" dirty="0">
                <a:latin typeface="Courier" pitchFamily="2" charset="0"/>
              </a:rPr>
              <a:t>from </a:t>
            </a:r>
            <a:r>
              <a:rPr lang="en-US" sz="2400" dirty="0" err="1">
                <a:latin typeface="Courier" pitchFamily="2" charset="0"/>
              </a:rPr>
              <a:t>sklearn.datasets</a:t>
            </a:r>
            <a:r>
              <a:rPr lang="en-US" sz="2400" dirty="0">
                <a:latin typeface="Courier" pitchFamily="2" charset="0"/>
              </a:rPr>
              <a:t> import </a:t>
            </a:r>
            <a:r>
              <a:rPr lang="en-US" sz="2400" dirty="0" err="1">
                <a:latin typeface="Courier" pitchFamily="2" charset="0"/>
              </a:rPr>
              <a:t>load_iris</a:t>
            </a:r>
            <a:endParaRPr lang="en-US" sz="2400" dirty="0">
              <a:latin typeface="Courier" pitchFamily="2" charset="0"/>
            </a:endParaRPr>
          </a:p>
          <a:p>
            <a:pPr marL="0" indent="0">
              <a:buNone/>
            </a:pPr>
            <a:r>
              <a:rPr lang="en-US" sz="2400" dirty="0">
                <a:latin typeface="Courier" pitchFamily="2" charset="0"/>
              </a:rPr>
              <a:t>from </a:t>
            </a:r>
            <a:r>
              <a:rPr lang="en-US" sz="2400" dirty="0" err="1">
                <a:latin typeface="Courier" pitchFamily="2" charset="0"/>
              </a:rPr>
              <a:t>sklearn.model_selection</a:t>
            </a:r>
            <a:r>
              <a:rPr lang="en-US" sz="2400" dirty="0">
                <a:latin typeface="Courier" pitchFamily="2" charset="0"/>
              </a:rPr>
              <a:t> import </a:t>
            </a:r>
            <a:r>
              <a:rPr lang="en-US" sz="2400" dirty="0" err="1">
                <a:latin typeface="Courier" pitchFamily="2" charset="0"/>
              </a:rPr>
              <a:t>train_test_split</a:t>
            </a:r>
            <a:endParaRPr lang="en-US" sz="2400" dirty="0">
              <a:latin typeface="Courier" pitchFamily="2" charset="0"/>
            </a:endParaRPr>
          </a:p>
          <a:p>
            <a:pPr marL="0" indent="0">
              <a:buNone/>
            </a:pPr>
            <a:r>
              <a:rPr lang="en-US" sz="2400" dirty="0">
                <a:latin typeface="Courier" pitchFamily="2" charset="0"/>
              </a:rPr>
              <a:t>X, y = </a:t>
            </a:r>
            <a:r>
              <a:rPr lang="en-US" sz="2400" dirty="0" err="1">
                <a:latin typeface="Courier" pitchFamily="2" charset="0"/>
              </a:rPr>
              <a:t>load_iris</a:t>
            </a:r>
            <a:r>
              <a:rPr lang="en-US" sz="2400" dirty="0">
                <a:latin typeface="Courier" pitchFamily="2" charset="0"/>
              </a:rPr>
              <a:t>(</a:t>
            </a:r>
            <a:r>
              <a:rPr lang="en-US" sz="2400" dirty="0" err="1">
                <a:latin typeface="Courier" pitchFamily="2" charset="0"/>
              </a:rPr>
              <a:t>return_X_y</a:t>
            </a:r>
            <a:r>
              <a:rPr lang="en-US" sz="2400" dirty="0">
                <a:latin typeface="Courier" pitchFamily="2" charset="0"/>
              </a:rPr>
              <a:t>=True)</a:t>
            </a:r>
          </a:p>
          <a:p>
            <a:pPr marL="0" indent="0">
              <a:buNone/>
            </a:pPr>
            <a:r>
              <a:rPr lang="en-US" sz="2400" dirty="0" err="1">
                <a:latin typeface="Courier" pitchFamily="2" charset="0"/>
              </a:rPr>
              <a:t>X_train</a:t>
            </a:r>
            <a:r>
              <a:rPr lang="en-US" sz="2400" dirty="0">
                <a:latin typeface="Courier" pitchFamily="2" charset="0"/>
              </a:rPr>
              <a:t>, </a:t>
            </a:r>
            <a:r>
              <a:rPr lang="en-US" sz="2400" dirty="0" err="1">
                <a:latin typeface="Courier" pitchFamily="2" charset="0"/>
              </a:rPr>
              <a:t>X_test</a:t>
            </a:r>
            <a:r>
              <a:rPr lang="en-US" sz="2400" dirty="0">
                <a:latin typeface="Courier" pitchFamily="2" charset="0"/>
              </a:rPr>
              <a:t>, </a:t>
            </a:r>
            <a:r>
              <a:rPr lang="en-US" sz="2400" dirty="0" err="1">
                <a:latin typeface="Courier" pitchFamily="2" charset="0"/>
              </a:rPr>
              <a:t>y_train</a:t>
            </a:r>
            <a:r>
              <a:rPr lang="en-US" sz="2400" dirty="0">
                <a:latin typeface="Courier" pitchFamily="2" charset="0"/>
              </a:rPr>
              <a:t>, </a:t>
            </a:r>
            <a:r>
              <a:rPr lang="en-US" sz="2400" dirty="0" err="1">
                <a:latin typeface="Courier" pitchFamily="2" charset="0"/>
              </a:rPr>
              <a:t>y_test</a:t>
            </a:r>
            <a:r>
              <a:rPr lang="en-US" sz="2400" dirty="0">
                <a:latin typeface="Courier" pitchFamily="2" charset="0"/>
              </a:rPr>
              <a:t> = </a:t>
            </a:r>
            <a:r>
              <a:rPr lang="en-US" sz="2400" dirty="0" err="1">
                <a:latin typeface="Courier" pitchFamily="2" charset="0"/>
              </a:rPr>
              <a:t>train_test_split</a:t>
            </a:r>
            <a:r>
              <a:rPr lang="en-US" sz="2400" dirty="0">
                <a:latin typeface="Courier" pitchFamily="2" charset="0"/>
              </a:rPr>
              <a:t>(X, y, </a:t>
            </a:r>
            <a:r>
              <a:rPr lang="en-US" sz="2400" dirty="0" err="1">
                <a:latin typeface="Courier" pitchFamily="2" charset="0"/>
              </a:rPr>
              <a:t>test_size</a:t>
            </a:r>
            <a:r>
              <a:rPr lang="en-US" sz="2400" dirty="0">
                <a:latin typeface="Courier" pitchFamily="2" charset="0"/>
              </a:rPr>
              <a:t>=0.5, </a:t>
            </a:r>
            <a:r>
              <a:rPr lang="en-US" sz="2400" dirty="0" err="1">
                <a:latin typeface="Courier" pitchFamily="2" charset="0"/>
              </a:rPr>
              <a:t>random_state</a:t>
            </a:r>
            <a:r>
              <a:rPr lang="en-US" sz="2400" dirty="0">
                <a:latin typeface="Courier" pitchFamily="2" charset="0"/>
              </a:rPr>
              <a:t>=0)</a:t>
            </a:r>
          </a:p>
          <a:p>
            <a:pPr marL="0" indent="0">
              <a:buNone/>
            </a:pPr>
            <a:r>
              <a:rPr lang="en-US" sz="2400" dirty="0" err="1">
                <a:latin typeface="Courier" pitchFamily="2" charset="0"/>
              </a:rPr>
              <a:t>gnb</a:t>
            </a:r>
            <a:r>
              <a:rPr lang="en-US" sz="2400" dirty="0">
                <a:latin typeface="Courier" pitchFamily="2" charset="0"/>
              </a:rPr>
              <a:t> = </a:t>
            </a:r>
            <a:r>
              <a:rPr lang="en-US" sz="2400" dirty="0" err="1">
                <a:latin typeface="Courier" pitchFamily="2" charset="0"/>
              </a:rPr>
              <a:t>GaussianNB</a:t>
            </a:r>
            <a:r>
              <a:rPr lang="en-US" sz="2400" dirty="0">
                <a:latin typeface="Courier" pitchFamily="2" charset="0"/>
              </a:rPr>
              <a:t>()</a:t>
            </a:r>
          </a:p>
          <a:p>
            <a:pPr marL="0" indent="0">
              <a:buNone/>
            </a:pPr>
            <a:r>
              <a:rPr lang="en-US" sz="2400" dirty="0" err="1">
                <a:latin typeface="Courier" pitchFamily="2" charset="0"/>
              </a:rPr>
              <a:t>gnb.fit</a:t>
            </a:r>
            <a:r>
              <a:rPr lang="en-US" sz="2400" dirty="0">
                <a:latin typeface="Courier" pitchFamily="2" charset="0"/>
              </a:rPr>
              <a:t>(</a:t>
            </a:r>
            <a:r>
              <a:rPr lang="en-US" sz="2400" dirty="0" err="1">
                <a:latin typeface="Courier" pitchFamily="2" charset="0"/>
              </a:rPr>
              <a:t>X_train</a:t>
            </a:r>
            <a:r>
              <a:rPr lang="en-US" sz="2400" dirty="0">
                <a:latin typeface="Courier" pitchFamily="2" charset="0"/>
              </a:rPr>
              <a:t>, </a:t>
            </a:r>
            <a:r>
              <a:rPr lang="en-US" sz="2400" dirty="0" err="1">
                <a:latin typeface="Courier" pitchFamily="2" charset="0"/>
              </a:rPr>
              <a:t>y_train</a:t>
            </a:r>
            <a:r>
              <a:rPr lang="en-US" sz="2400" dirty="0">
                <a:latin typeface="Courier" pitchFamily="2" charset="0"/>
              </a:rPr>
              <a:t>)</a:t>
            </a:r>
          </a:p>
          <a:p>
            <a:pPr marL="0" indent="0">
              <a:buNone/>
            </a:pPr>
            <a:r>
              <a:rPr lang="en-US" sz="2400" dirty="0" err="1">
                <a:latin typeface="Courier" pitchFamily="2" charset="0"/>
              </a:rPr>
              <a:t>y_pred</a:t>
            </a:r>
            <a:r>
              <a:rPr lang="en-US" sz="2400" dirty="0">
                <a:latin typeface="Courier" pitchFamily="2" charset="0"/>
              </a:rPr>
              <a:t> = </a:t>
            </a:r>
            <a:r>
              <a:rPr lang="en-US" sz="2400" dirty="0" err="1">
                <a:latin typeface="Courier" pitchFamily="2" charset="0"/>
              </a:rPr>
              <a:t>gnb.predict</a:t>
            </a:r>
            <a:r>
              <a:rPr lang="en-US" sz="2400" dirty="0">
                <a:latin typeface="Courier" pitchFamily="2" charset="0"/>
              </a:rPr>
              <a:t>(</a:t>
            </a:r>
            <a:r>
              <a:rPr lang="en-US" sz="2400" dirty="0" err="1">
                <a:latin typeface="Courier" pitchFamily="2" charset="0"/>
              </a:rPr>
              <a:t>X_test</a:t>
            </a:r>
            <a:r>
              <a:rPr lang="en-US" sz="2400" dirty="0">
                <a:latin typeface="Courier" pitchFamily="2" charset="0"/>
              </a:rPr>
              <a:t>)</a:t>
            </a:r>
          </a:p>
          <a:p>
            <a:pPr marL="0" indent="0">
              <a:buNone/>
            </a:pPr>
            <a:r>
              <a:rPr lang="pt-BR" sz="2400" dirty="0">
                <a:latin typeface="Courier" pitchFamily="2" charset="0"/>
              </a:rPr>
              <a:t>﻿</a:t>
            </a:r>
            <a:r>
              <a:rPr lang="pt-BR" sz="2400" dirty="0" err="1">
                <a:latin typeface="Courier" pitchFamily="2" charset="0"/>
              </a:rPr>
              <a:t>print</a:t>
            </a:r>
            <a:r>
              <a:rPr lang="pt-BR" sz="2400" dirty="0">
                <a:latin typeface="Courier" pitchFamily="2" charset="0"/>
              </a:rPr>
              <a:t> (</a:t>
            </a:r>
            <a:r>
              <a:rPr lang="pt-BR" sz="2400" dirty="0" err="1">
                <a:latin typeface="Courier" pitchFamily="2" charset="0"/>
              </a:rPr>
              <a:t>y_test</a:t>
            </a:r>
            <a:r>
              <a:rPr lang="pt-BR" sz="2400" dirty="0">
                <a:latin typeface="Courier" pitchFamily="2" charset="0"/>
              </a:rPr>
              <a:t>, </a:t>
            </a:r>
            <a:r>
              <a:rPr lang="pt-BR" sz="2400" dirty="0" err="1">
                <a:latin typeface="Courier" pitchFamily="2" charset="0"/>
              </a:rPr>
              <a:t>y_pred</a:t>
            </a:r>
            <a:r>
              <a:rPr lang="pt-BR" sz="2400" dirty="0">
                <a:latin typeface="Courier" pitchFamily="2" charset="0"/>
              </a:rPr>
              <a:t>)</a:t>
            </a:r>
          </a:p>
        </p:txBody>
      </p:sp>
    </p:spTree>
    <p:extLst>
      <p:ext uri="{BB962C8B-B14F-4D97-AF65-F5344CB8AC3E}">
        <p14:creationId xmlns:p14="http://schemas.microsoft.com/office/powerpoint/2010/main" val="32698435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01C04BF-6AD9-2B46-A7D8-5CDDE42FCB4D}"/>
              </a:ext>
            </a:extLst>
          </p:cNvPr>
          <p:cNvSpPr>
            <a:spLocks noGrp="1"/>
          </p:cNvSpPr>
          <p:nvPr>
            <p:ph type="ctrTitle"/>
          </p:nvPr>
        </p:nvSpPr>
        <p:spPr/>
        <p:txBody>
          <a:bodyPr/>
          <a:lstStyle/>
          <a:p>
            <a:r>
              <a:rPr lang="pt-BR" dirty="0"/>
              <a:t>Regressão Logística</a:t>
            </a:r>
          </a:p>
        </p:txBody>
      </p:sp>
      <p:sp>
        <p:nvSpPr>
          <p:cNvPr id="5" name="Subtítulo 4">
            <a:extLst>
              <a:ext uri="{FF2B5EF4-FFF2-40B4-BE49-F238E27FC236}">
                <a16:creationId xmlns:a16="http://schemas.microsoft.com/office/drawing/2014/main" id="{35ABA7C8-A12C-504A-AE5F-8B51AB490C76}"/>
              </a:ext>
            </a:extLst>
          </p:cNvPr>
          <p:cNvSpPr>
            <a:spLocks noGrp="1"/>
          </p:cNvSpPr>
          <p:nvPr>
            <p:ph type="subTitle" idx="1"/>
          </p:nvPr>
        </p:nvSpPr>
        <p:spPr/>
        <p:txBody>
          <a:bodyPr/>
          <a:lstStyle/>
          <a:p>
            <a:r>
              <a:rPr lang="pt-BR" i="1" dirty="0" err="1"/>
              <a:t>Machine</a:t>
            </a:r>
            <a:r>
              <a:rPr lang="pt-BR" i="1" dirty="0"/>
              <a:t> Learning </a:t>
            </a:r>
            <a:endParaRPr lang="pt-BR" dirty="0"/>
          </a:p>
          <a:p>
            <a:r>
              <a:rPr lang="pt-BR" dirty="0"/>
              <a:t>Tom M. Mitchell. </a:t>
            </a:r>
          </a:p>
          <a:p>
            <a:endParaRPr lang="pt-BR" dirty="0"/>
          </a:p>
        </p:txBody>
      </p:sp>
    </p:spTree>
    <p:extLst>
      <p:ext uri="{BB962C8B-B14F-4D97-AF65-F5344CB8AC3E}">
        <p14:creationId xmlns:p14="http://schemas.microsoft.com/office/powerpoint/2010/main" val="339356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Probabilidade x Estatística</a:t>
            </a:r>
            <a:endParaRPr lang="en-US" dirty="0"/>
          </a:p>
        </p:txBody>
      </p:sp>
      <p:sp>
        <p:nvSpPr>
          <p:cNvPr id="3" name="Content Placeholder 2"/>
          <p:cNvSpPr>
            <a:spLocks noGrp="1"/>
          </p:cNvSpPr>
          <p:nvPr>
            <p:ph idx="1"/>
          </p:nvPr>
        </p:nvSpPr>
        <p:spPr/>
        <p:txBody>
          <a:bodyPr/>
          <a:lstStyle/>
          <a:p>
            <a:r>
              <a:rPr lang="en-US"/>
              <a:t>A Estatística pode ser caracterizada como a análise e a interpretação de dados, tratando-se de uma disciplina aplicada. </a:t>
            </a:r>
          </a:p>
          <a:p>
            <a:r>
              <a:rPr lang="en-US"/>
              <a:t>A Probabilidade, por sua vez, é um ramo da Matemática que trata da incerteza, isto é, procura modelar fenômenos não determinísticos.</a:t>
            </a:r>
            <a:endParaRPr lang="en-US" dirty="0"/>
          </a:p>
        </p:txBody>
      </p:sp>
      <p:sp>
        <p:nvSpPr>
          <p:cNvPr id="5" name="Rectangle 4"/>
          <p:cNvSpPr/>
          <p:nvPr/>
        </p:nvSpPr>
        <p:spPr>
          <a:xfrm>
            <a:off x="2772723" y="6192077"/>
            <a:ext cx="6865270" cy="523220"/>
          </a:xfrm>
          <a:prstGeom prst="rect">
            <a:avLst/>
          </a:prstGeom>
        </p:spPr>
        <p:txBody>
          <a:bodyPr wrap="square">
            <a:spAutoFit/>
          </a:bodyPr>
          <a:lstStyle/>
          <a:p>
            <a:r>
              <a:rPr lang="en-US" sz="1400" dirty="0"/>
              <a:t>http://</a:t>
            </a:r>
            <a:r>
              <a:rPr lang="en-US" sz="1400" dirty="0" err="1"/>
              <a:t>www.artigonal.com</a:t>
            </a:r>
            <a:r>
              <a:rPr lang="en-US" sz="1400" dirty="0"/>
              <a:t>/</a:t>
            </a:r>
            <a:r>
              <a:rPr lang="en-US" sz="1400" dirty="0" err="1"/>
              <a:t>educacao-artigos</a:t>
            </a:r>
            <a:r>
              <a:rPr lang="en-US" sz="1400" dirty="0"/>
              <a:t>/as-diferencas-historicas-entre-probabilidade-e-estatistica-e-sua-abordagem-no-ensino-superior-945041.html</a:t>
            </a:r>
          </a:p>
        </p:txBody>
      </p:sp>
    </p:spTree>
    <p:extLst>
      <p:ext uri="{BB962C8B-B14F-4D97-AF65-F5344CB8AC3E}">
        <p14:creationId xmlns:p14="http://schemas.microsoft.com/office/powerpoint/2010/main" val="13476802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03F33-CE4F-E24E-8E3A-0EF0FFFB63E3}"/>
              </a:ext>
            </a:extLst>
          </p:cNvPr>
          <p:cNvSpPr>
            <a:spLocks noGrp="1"/>
          </p:cNvSpPr>
          <p:nvPr>
            <p:ph type="title"/>
          </p:nvPr>
        </p:nvSpPr>
        <p:spPr/>
        <p:txBody>
          <a:bodyPr/>
          <a:lstStyle/>
          <a:p>
            <a:r>
              <a:rPr lang="pt-BR" dirty="0" err="1"/>
              <a:t>Logistic</a:t>
            </a:r>
            <a:r>
              <a:rPr lang="pt-BR" dirty="0"/>
              <a:t> </a:t>
            </a:r>
            <a:r>
              <a:rPr lang="pt-BR" dirty="0" err="1"/>
              <a:t>Regression</a:t>
            </a:r>
            <a:endParaRPr lang="pt-BR" dirty="0"/>
          </a:p>
        </p:txBody>
      </p:sp>
      <p:sp>
        <p:nvSpPr>
          <p:cNvPr id="3" name="Espaço Reservado para Conteúdo 2">
            <a:extLst>
              <a:ext uri="{FF2B5EF4-FFF2-40B4-BE49-F238E27FC236}">
                <a16:creationId xmlns:a16="http://schemas.microsoft.com/office/drawing/2014/main" id="{5A6FC932-622A-194F-87C6-9EF66EF2A5D4}"/>
              </a:ext>
            </a:extLst>
          </p:cNvPr>
          <p:cNvSpPr>
            <a:spLocks noGrp="1"/>
          </p:cNvSpPr>
          <p:nvPr>
            <p:ph idx="1"/>
          </p:nvPr>
        </p:nvSpPr>
        <p:spPr/>
        <p:txBody>
          <a:bodyPr/>
          <a:lstStyle/>
          <a:p>
            <a:r>
              <a:rPr lang="pt-BR" dirty="0" err="1"/>
              <a:t>Logistic</a:t>
            </a:r>
            <a:r>
              <a:rPr lang="pt-BR" dirty="0"/>
              <a:t> </a:t>
            </a:r>
            <a:r>
              <a:rPr lang="pt-BR" dirty="0" err="1"/>
              <a:t>Regression</a:t>
            </a:r>
            <a:r>
              <a:rPr lang="pt-BR" dirty="0"/>
              <a:t> </a:t>
            </a:r>
            <a:r>
              <a:rPr lang="pt-BR" dirty="0" err="1"/>
              <a:t>is</a:t>
            </a:r>
            <a:r>
              <a:rPr lang="pt-BR" dirty="0"/>
              <a:t> </a:t>
            </a:r>
            <a:r>
              <a:rPr lang="pt-BR" dirty="0" err="1"/>
              <a:t>an</a:t>
            </a:r>
            <a:r>
              <a:rPr lang="pt-BR" dirty="0"/>
              <a:t> approach </a:t>
            </a:r>
            <a:r>
              <a:rPr lang="pt-BR" dirty="0" err="1"/>
              <a:t>to</a:t>
            </a:r>
            <a:r>
              <a:rPr lang="pt-BR" dirty="0"/>
              <a:t> </a:t>
            </a:r>
            <a:r>
              <a:rPr lang="pt-BR" dirty="0" err="1"/>
              <a:t>learning</a:t>
            </a:r>
            <a:r>
              <a:rPr lang="pt-BR" dirty="0"/>
              <a:t> </a:t>
            </a:r>
            <a:r>
              <a:rPr lang="pt-BR" dirty="0" err="1"/>
              <a:t>functions</a:t>
            </a:r>
            <a:r>
              <a:rPr lang="pt-BR" dirty="0"/>
              <a:t> </a:t>
            </a:r>
            <a:r>
              <a:rPr lang="pt-BR" dirty="0" err="1"/>
              <a:t>of</a:t>
            </a:r>
            <a:r>
              <a:rPr lang="pt-BR" dirty="0"/>
              <a:t> </a:t>
            </a:r>
            <a:r>
              <a:rPr lang="pt-BR" dirty="0" err="1"/>
              <a:t>the</a:t>
            </a:r>
            <a:r>
              <a:rPr lang="pt-BR" dirty="0"/>
              <a:t> </a:t>
            </a:r>
            <a:r>
              <a:rPr lang="pt-BR" dirty="0" err="1"/>
              <a:t>form</a:t>
            </a:r>
            <a:r>
              <a:rPr lang="pt-BR" dirty="0"/>
              <a:t> </a:t>
            </a:r>
            <a:r>
              <a:rPr lang="pt-BR" sz="3600" i="1" dirty="0" err="1">
                <a:latin typeface="+mj-lt"/>
              </a:rPr>
              <a:t>P</a:t>
            </a:r>
            <a:r>
              <a:rPr lang="pt-BR" sz="3600" dirty="0">
                <a:latin typeface="+mj-lt"/>
              </a:rPr>
              <a:t>(</a:t>
            </a:r>
            <a:r>
              <a:rPr lang="pt-BR" sz="3600" i="1" dirty="0">
                <a:latin typeface="+mj-lt"/>
              </a:rPr>
              <a:t>Y</a:t>
            </a:r>
            <a:r>
              <a:rPr lang="pt-BR" sz="3600" dirty="0">
                <a:latin typeface="+mj-lt"/>
              </a:rPr>
              <a:t>|</a:t>
            </a:r>
            <a:r>
              <a:rPr lang="pt-BR" sz="3600" i="1" dirty="0">
                <a:latin typeface="+mj-lt"/>
              </a:rPr>
              <a:t>X</a:t>
            </a:r>
            <a:r>
              <a:rPr lang="pt-BR" sz="3600" dirty="0">
                <a:latin typeface="+mj-lt"/>
              </a:rPr>
              <a:t>) </a:t>
            </a:r>
            <a:r>
              <a:rPr lang="pt-BR" dirty="0"/>
              <a:t>in </a:t>
            </a:r>
            <a:r>
              <a:rPr lang="pt-BR" dirty="0" err="1"/>
              <a:t>the</a:t>
            </a:r>
            <a:r>
              <a:rPr lang="pt-BR" dirty="0"/>
              <a:t> case </a:t>
            </a:r>
            <a:r>
              <a:rPr lang="pt-BR" dirty="0" err="1"/>
              <a:t>where</a:t>
            </a:r>
            <a:r>
              <a:rPr lang="pt-BR" dirty="0"/>
              <a:t> </a:t>
            </a:r>
            <a:r>
              <a:rPr lang="pt-BR" i="1" dirty="0" err="1">
                <a:latin typeface="+mj-lt"/>
              </a:rPr>
              <a:t>Y</a:t>
            </a:r>
            <a:r>
              <a:rPr lang="pt-BR" i="1" dirty="0"/>
              <a:t> </a:t>
            </a:r>
            <a:r>
              <a:rPr lang="pt-BR" dirty="0" err="1"/>
              <a:t>is</a:t>
            </a:r>
            <a:r>
              <a:rPr lang="pt-BR" dirty="0"/>
              <a:t> </a:t>
            </a:r>
            <a:r>
              <a:rPr lang="pt-BR" dirty="0" err="1"/>
              <a:t>discrete-valued</a:t>
            </a:r>
            <a:r>
              <a:rPr lang="pt-BR" dirty="0"/>
              <a:t>, </a:t>
            </a:r>
            <a:r>
              <a:rPr lang="pt-BR" dirty="0" err="1"/>
              <a:t>and</a:t>
            </a:r>
            <a:r>
              <a:rPr lang="pt-BR" dirty="0"/>
              <a:t> </a:t>
            </a:r>
            <a:r>
              <a:rPr lang="pt-BR" i="1" dirty="0" err="1">
                <a:latin typeface="+mj-lt"/>
              </a:rPr>
              <a:t>X</a:t>
            </a:r>
            <a:r>
              <a:rPr lang="pt-BR" i="1" dirty="0">
                <a:latin typeface="+mj-lt"/>
              </a:rPr>
              <a:t> </a:t>
            </a:r>
            <a:r>
              <a:rPr lang="pt-BR" dirty="0">
                <a:latin typeface="+mj-lt"/>
              </a:rPr>
              <a:t>= ⟨</a:t>
            </a:r>
            <a:r>
              <a:rPr lang="pt-BR" i="1" dirty="0">
                <a:latin typeface="+mj-lt"/>
              </a:rPr>
              <a:t>X</a:t>
            </a:r>
            <a:r>
              <a:rPr lang="pt-BR" baseline="-25000" dirty="0">
                <a:latin typeface="+mj-lt"/>
              </a:rPr>
              <a:t>1</a:t>
            </a:r>
            <a:r>
              <a:rPr lang="pt-BR" dirty="0">
                <a:latin typeface="+mj-lt"/>
              </a:rPr>
              <a:t> ...</a:t>
            </a:r>
            <a:r>
              <a:rPr lang="pt-BR" i="1" dirty="0" err="1">
                <a:latin typeface="+mj-lt"/>
              </a:rPr>
              <a:t>X</a:t>
            </a:r>
            <a:r>
              <a:rPr lang="pt-BR" i="1" baseline="-25000" dirty="0" err="1">
                <a:latin typeface="+mj-lt"/>
              </a:rPr>
              <a:t>n</a:t>
            </a:r>
            <a:r>
              <a:rPr lang="pt-BR" dirty="0">
                <a:latin typeface="+mj-lt"/>
              </a:rPr>
              <a:t>⟩ </a:t>
            </a:r>
            <a:r>
              <a:rPr lang="pt-BR" dirty="0" err="1"/>
              <a:t>is</a:t>
            </a:r>
            <a:r>
              <a:rPr lang="pt-BR" dirty="0"/>
              <a:t> </a:t>
            </a:r>
            <a:r>
              <a:rPr lang="pt-BR" dirty="0" err="1"/>
              <a:t>any</a:t>
            </a:r>
            <a:r>
              <a:rPr lang="pt-BR" dirty="0"/>
              <a:t> vector </a:t>
            </a:r>
            <a:r>
              <a:rPr lang="pt-BR" dirty="0" err="1"/>
              <a:t>containing</a:t>
            </a:r>
            <a:r>
              <a:rPr lang="pt-BR" dirty="0"/>
              <a:t> </a:t>
            </a:r>
            <a:r>
              <a:rPr lang="pt-BR" dirty="0" err="1"/>
              <a:t>discrete</a:t>
            </a:r>
            <a:r>
              <a:rPr lang="pt-BR" dirty="0"/>
              <a:t> </a:t>
            </a:r>
            <a:r>
              <a:rPr lang="pt-BR" dirty="0" err="1"/>
              <a:t>or</a:t>
            </a:r>
            <a:r>
              <a:rPr lang="pt-BR" dirty="0"/>
              <a:t> </a:t>
            </a:r>
            <a:r>
              <a:rPr lang="pt-BR" dirty="0" err="1"/>
              <a:t>continuous</a:t>
            </a:r>
            <a:r>
              <a:rPr lang="pt-BR" dirty="0"/>
              <a:t> </a:t>
            </a:r>
            <a:r>
              <a:rPr lang="pt-BR" dirty="0" err="1"/>
              <a:t>variables</a:t>
            </a:r>
            <a:r>
              <a:rPr lang="pt-BR" dirty="0"/>
              <a:t>. </a:t>
            </a:r>
          </a:p>
          <a:p>
            <a:r>
              <a:rPr lang="pt-BR" dirty="0" err="1"/>
              <a:t>Logistic</a:t>
            </a:r>
            <a:r>
              <a:rPr lang="pt-BR" dirty="0"/>
              <a:t> </a:t>
            </a:r>
            <a:r>
              <a:rPr lang="pt-BR" dirty="0" err="1"/>
              <a:t>Regression</a:t>
            </a:r>
            <a:r>
              <a:rPr lang="pt-BR" dirty="0"/>
              <a:t> assumes a </a:t>
            </a:r>
            <a:r>
              <a:rPr lang="pt-BR" dirty="0" err="1"/>
              <a:t>parametric</a:t>
            </a:r>
            <a:r>
              <a:rPr lang="pt-BR" dirty="0"/>
              <a:t> </a:t>
            </a:r>
            <a:r>
              <a:rPr lang="pt-BR" dirty="0" err="1"/>
              <a:t>form</a:t>
            </a:r>
            <a:r>
              <a:rPr lang="pt-BR" dirty="0"/>
              <a:t> for </a:t>
            </a:r>
            <a:r>
              <a:rPr lang="pt-BR" dirty="0" err="1"/>
              <a:t>the</a:t>
            </a:r>
            <a:r>
              <a:rPr lang="pt-BR" dirty="0"/>
              <a:t> </a:t>
            </a:r>
            <a:r>
              <a:rPr lang="pt-BR" dirty="0" err="1"/>
              <a:t>distribution</a:t>
            </a:r>
            <a:r>
              <a:rPr lang="pt-BR" dirty="0"/>
              <a:t> </a:t>
            </a:r>
            <a:r>
              <a:rPr lang="pt-BR" sz="3600" i="1" dirty="0" err="1">
                <a:latin typeface="+mj-lt"/>
              </a:rPr>
              <a:t>P</a:t>
            </a:r>
            <a:r>
              <a:rPr lang="pt-BR" sz="3600" dirty="0">
                <a:latin typeface="+mj-lt"/>
              </a:rPr>
              <a:t>(</a:t>
            </a:r>
            <a:r>
              <a:rPr lang="pt-BR" sz="3600" i="1" dirty="0">
                <a:latin typeface="+mj-lt"/>
              </a:rPr>
              <a:t>Y</a:t>
            </a:r>
            <a:r>
              <a:rPr lang="pt-BR" sz="3600" dirty="0">
                <a:latin typeface="+mj-lt"/>
              </a:rPr>
              <a:t>|</a:t>
            </a:r>
            <a:r>
              <a:rPr lang="pt-BR" sz="3600" i="1" dirty="0">
                <a:latin typeface="+mj-lt"/>
              </a:rPr>
              <a:t>X</a:t>
            </a:r>
            <a:r>
              <a:rPr lang="pt-BR" sz="3600" dirty="0">
                <a:latin typeface="+mj-lt"/>
              </a:rPr>
              <a:t>)</a:t>
            </a:r>
            <a:r>
              <a:rPr lang="pt-BR" dirty="0"/>
              <a:t>, </a:t>
            </a:r>
            <a:r>
              <a:rPr lang="pt-BR" dirty="0" err="1"/>
              <a:t>then</a:t>
            </a:r>
            <a:r>
              <a:rPr lang="pt-BR" dirty="0"/>
              <a:t> </a:t>
            </a:r>
            <a:r>
              <a:rPr lang="pt-BR" dirty="0" err="1"/>
              <a:t>directly</a:t>
            </a:r>
            <a:r>
              <a:rPr lang="pt-BR" dirty="0"/>
              <a:t> </a:t>
            </a:r>
            <a:r>
              <a:rPr lang="pt-BR" dirty="0" err="1"/>
              <a:t>estimates</a:t>
            </a:r>
            <a:r>
              <a:rPr lang="pt-BR" dirty="0"/>
              <a:t> its </a:t>
            </a:r>
            <a:r>
              <a:rPr lang="pt-BR" dirty="0" err="1"/>
              <a:t>parameters</a:t>
            </a:r>
            <a:r>
              <a:rPr lang="pt-BR" dirty="0"/>
              <a:t> </a:t>
            </a:r>
            <a:r>
              <a:rPr lang="pt-BR" dirty="0" err="1"/>
              <a:t>from</a:t>
            </a:r>
            <a:r>
              <a:rPr lang="pt-BR" dirty="0"/>
              <a:t> </a:t>
            </a:r>
            <a:r>
              <a:rPr lang="pt-BR" dirty="0" err="1"/>
              <a:t>the</a:t>
            </a:r>
            <a:r>
              <a:rPr lang="pt-BR" dirty="0"/>
              <a:t> training data. </a:t>
            </a:r>
          </a:p>
          <a:p>
            <a:endParaRPr lang="pt-BR" dirty="0"/>
          </a:p>
        </p:txBody>
      </p:sp>
    </p:spTree>
    <p:extLst>
      <p:ext uri="{BB962C8B-B14F-4D97-AF65-F5344CB8AC3E}">
        <p14:creationId xmlns:p14="http://schemas.microsoft.com/office/powerpoint/2010/main" val="24244038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8BCD6-3D72-2D4B-B2E4-9746476614E5}"/>
              </a:ext>
            </a:extLst>
          </p:cNvPr>
          <p:cNvSpPr>
            <a:spLocks noGrp="1"/>
          </p:cNvSpPr>
          <p:nvPr>
            <p:ph type="title"/>
          </p:nvPr>
        </p:nvSpPr>
        <p:spPr/>
        <p:txBody>
          <a:bodyPr/>
          <a:lstStyle/>
          <a:p>
            <a:r>
              <a:rPr lang="pt-BR" dirty="0" err="1"/>
              <a:t>Logistic</a:t>
            </a:r>
            <a:r>
              <a:rPr lang="pt-BR" dirty="0"/>
              <a:t> </a:t>
            </a:r>
            <a:r>
              <a:rPr lang="pt-BR" dirty="0" err="1"/>
              <a:t>Regression</a:t>
            </a:r>
            <a:endParaRPr lang="pt-BR" dirty="0"/>
          </a:p>
        </p:txBody>
      </p:sp>
      <p:sp>
        <p:nvSpPr>
          <p:cNvPr id="3" name="Espaço Reservado para Conteúdo 2">
            <a:extLst>
              <a:ext uri="{FF2B5EF4-FFF2-40B4-BE49-F238E27FC236}">
                <a16:creationId xmlns:a16="http://schemas.microsoft.com/office/drawing/2014/main" id="{595F4356-A90F-5149-B4C0-E73CE01B440B}"/>
              </a:ext>
            </a:extLst>
          </p:cNvPr>
          <p:cNvSpPr>
            <a:spLocks noGrp="1"/>
          </p:cNvSpPr>
          <p:nvPr>
            <p:ph idx="1"/>
          </p:nvPr>
        </p:nvSpPr>
        <p:spPr/>
        <p:txBody>
          <a:bodyPr/>
          <a:lstStyle/>
          <a:p>
            <a:r>
              <a:rPr lang="pt-BR" dirty="0"/>
              <a:t>The </a:t>
            </a:r>
            <a:r>
              <a:rPr lang="pt-BR" dirty="0" err="1"/>
              <a:t>parametric</a:t>
            </a:r>
            <a:r>
              <a:rPr lang="pt-BR" dirty="0"/>
              <a:t> </a:t>
            </a:r>
            <a:r>
              <a:rPr lang="pt-BR" dirty="0" err="1"/>
              <a:t>model</a:t>
            </a:r>
            <a:r>
              <a:rPr lang="pt-BR" dirty="0"/>
              <a:t> </a:t>
            </a:r>
            <a:r>
              <a:rPr lang="pt-BR" dirty="0" err="1"/>
              <a:t>assumed</a:t>
            </a:r>
            <a:r>
              <a:rPr lang="pt-BR" dirty="0"/>
              <a:t> </a:t>
            </a:r>
            <a:r>
              <a:rPr lang="pt-BR" dirty="0" err="1"/>
              <a:t>by</a:t>
            </a:r>
            <a:r>
              <a:rPr lang="pt-BR" dirty="0"/>
              <a:t> </a:t>
            </a:r>
            <a:r>
              <a:rPr lang="pt-BR" dirty="0" err="1"/>
              <a:t>Logistic</a:t>
            </a:r>
            <a:r>
              <a:rPr lang="pt-BR" dirty="0"/>
              <a:t> </a:t>
            </a:r>
            <a:r>
              <a:rPr lang="pt-BR" dirty="0" err="1"/>
              <a:t>Regression</a:t>
            </a:r>
            <a:r>
              <a:rPr lang="pt-BR" dirty="0"/>
              <a:t> in </a:t>
            </a:r>
            <a:r>
              <a:rPr lang="pt-BR" dirty="0" err="1"/>
              <a:t>the</a:t>
            </a:r>
            <a:r>
              <a:rPr lang="pt-BR" dirty="0"/>
              <a:t> case </a:t>
            </a:r>
            <a:r>
              <a:rPr lang="pt-BR" dirty="0" err="1"/>
              <a:t>where</a:t>
            </a:r>
            <a:r>
              <a:rPr lang="pt-BR" dirty="0"/>
              <a:t> </a:t>
            </a:r>
            <a:r>
              <a:rPr lang="pt-BR" i="1" dirty="0" err="1"/>
              <a:t>Y</a:t>
            </a:r>
            <a:r>
              <a:rPr lang="pt-BR" i="1" dirty="0"/>
              <a:t> </a:t>
            </a:r>
            <a:r>
              <a:rPr lang="pt-BR" dirty="0" err="1"/>
              <a:t>is</a:t>
            </a:r>
            <a:r>
              <a:rPr lang="pt-BR" dirty="0"/>
              <a:t> </a:t>
            </a:r>
            <a:r>
              <a:rPr lang="pt-BR" dirty="0" err="1"/>
              <a:t>boolean</a:t>
            </a:r>
            <a:r>
              <a:rPr lang="pt-BR" dirty="0"/>
              <a:t> </a:t>
            </a:r>
            <a:r>
              <a:rPr lang="pt-BR" dirty="0" err="1"/>
              <a:t>is</a:t>
            </a:r>
            <a:r>
              <a:rPr lang="pt-BR" dirty="0"/>
              <a:t>: </a:t>
            </a:r>
          </a:p>
          <a:p>
            <a:endParaRPr lang="pt-BR" dirty="0"/>
          </a:p>
        </p:txBody>
      </p:sp>
      <p:pic>
        <p:nvPicPr>
          <p:cNvPr id="5" name="Imagem 4" descr="Diagrama&#10;&#10;Descrição gerada automaticamente">
            <a:extLst>
              <a:ext uri="{FF2B5EF4-FFF2-40B4-BE49-F238E27FC236}">
                <a16:creationId xmlns:a16="http://schemas.microsoft.com/office/drawing/2014/main" id="{D69828AB-3B25-6B4A-81CF-3B9F0B75088C}"/>
              </a:ext>
            </a:extLst>
          </p:cNvPr>
          <p:cNvPicPr>
            <a:picLocks noChangeAspect="1"/>
          </p:cNvPicPr>
          <p:nvPr/>
        </p:nvPicPr>
        <p:blipFill>
          <a:blip r:embed="rId2"/>
          <a:stretch>
            <a:fillRect/>
          </a:stretch>
        </p:blipFill>
        <p:spPr>
          <a:xfrm>
            <a:off x="2964181" y="3068960"/>
            <a:ext cx="7563272" cy="3187901"/>
          </a:xfrm>
          <a:prstGeom prst="rect">
            <a:avLst/>
          </a:prstGeom>
        </p:spPr>
      </p:pic>
    </p:spTree>
    <p:extLst>
      <p:ext uri="{BB962C8B-B14F-4D97-AF65-F5344CB8AC3E}">
        <p14:creationId xmlns:p14="http://schemas.microsoft.com/office/powerpoint/2010/main" val="3861303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BB7A9-7434-C941-92A4-1CA8CDDCF54D}"/>
              </a:ext>
            </a:extLst>
          </p:cNvPr>
          <p:cNvSpPr>
            <a:spLocks noGrp="1"/>
          </p:cNvSpPr>
          <p:nvPr>
            <p:ph type="title"/>
          </p:nvPr>
        </p:nvSpPr>
        <p:spPr/>
        <p:txBody>
          <a:bodyPr/>
          <a:lstStyle/>
          <a:p>
            <a:r>
              <a:rPr lang="pt-BR" dirty="0" err="1"/>
              <a:t>Logistic</a:t>
            </a:r>
            <a:r>
              <a:rPr lang="pt-BR" dirty="0"/>
              <a:t> </a:t>
            </a:r>
            <a:r>
              <a:rPr lang="pt-BR" dirty="0" err="1"/>
              <a:t>Regression</a:t>
            </a:r>
            <a:endParaRPr lang="pt-BR" dirty="0"/>
          </a:p>
        </p:txBody>
      </p:sp>
      <p:sp>
        <p:nvSpPr>
          <p:cNvPr id="3" name="Espaço Reservado para Conteúdo 2">
            <a:extLst>
              <a:ext uri="{FF2B5EF4-FFF2-40B4-BE49-F238E27FC236}">
                <a16:creationId xmlns:a16="http://schemas.microsoft.com/office/drawing/2014/main" id="{DDBA12F7-9259-E34F-B3D1-1EED64E71F83}"/>
              </a:ext>
            </a:extLst>
          </p:cNvPr>
          <p:cNvSpPr>
            <a:spLocks noGrp="1"/>
          </p:cNvSpPr>
          <p:nvPr>
            <p:ph idx="1"/>
          </p:nvPr>
        </p:nvSpPr>
        <p:spPr/>
        <p:txBody>
          <a:bodyPr/>
          <a:lstStyle/>
          <a:p>
            <a:r>
              <a:rPr lang="pt-BR" dirty="0" err="1"/>
              <a:t>One</a:t>
            </a:r>
            <a:r>
              <a:rPr lang="pt-BR" dirty="0"/>
              <a:t> </a:t>
            </a:r>
            <a:r>
              <a:rPr lang="pt-BR" dirty="0" err="1"/>
              <a:t>highly</a:t>
            </a:r>
            <a:r>
              <a:rPr lang="pt-BR" dirty="0"/>
              <a:t> </a:t>
            </a:r>
            <a:r>
              <a:rPr lang="pt-BR" dirty="0" err="1"/>
              <a:t>convenient</a:t>
            </a:r>
            <a:r>
              <a:rPr lang="pt-BR" dirty="0"/>
              <a:t> </a:t>
            </a:r>
            <a:r>
              <a:rPr lang="pt-BR" dirty="0" err="1"/>
              <a:t>property</a:t>
            </a:r>
            <a:r>
              <a:rPr lang="pt-BR" dirty="0"/>
              <a:t> </a:t>
            </a:r>
            <a:r>
              <a:rPr lang="pt-BR" dirty="0" err="1"/>
              <a:t>of</a:t>
            </a:r>
            <a:r>
              <a:rPr lang="pt-BR" dirty="0"/>
              <a:t> </a:t>
            </a:r>
            <a:r>
              <a:rPr lang="pt-BR" dirty="0" err="1"/>
              <a:t>this</a:t>
            </a:r>
            <a:r>
              <a:rPr lang="pt-BR" dirty="0"/>
              <a:t> </a:t>
            </a:r>
            <a:r>
              <a:rPr lang="pt-BR" dirty="0" err="1"/>
              <a:t>form</a:t>
            </a:r>
            <a:r>
              <a:rPr lang="pt-BR" dirty="0"/>
              <a:t> for </a:t>
            </a:r>
            <a:r>
              <a:rPr lang="pt-BR" i="1" dirty="0" err="1">
                <a:latin typeface="+mj-lt"/>
              </a:rPr>
              <a:t>P</a:t>
            </a:r>
            <a:r>
              <a:rPr lang="pt-BR" dirty="0">
                <a:latin typeface="+mj-lt"/>
              </a:rPr>
              <a:t>(</a:t>
            </a:r>
            <a:r>
              <a:rPr lang="pt-BR" i="1" dirty="0">
                <a:latin typeface="+mj-lt"/>
              </a:rPr>
              <a:t>Y</a:t>
            </a:r>
            <a:r>
              <a:rPr lang="pt-BR" dirty="0">
                <a:latin typeface="+mj-lt"/>
              </a:rPr>
              <a:t>|</a:t>
            </a:r>
            <a:r>
              <a:rPr lang="pt-BR" i="1" dirty="0">
                <a:latin typeface="+mj-lt"/>
              </a:rPr>
              <a:t>X</a:t>
            </a:r>
            <a:r>
              <a:rPr lang="pt-BR" dirty="0">
                <a:latin typeface="+mj-lt"/>
              </a:rPr>
              <a:t>)</a:t>
            </a:r>
            <a:r>
              <a:rPr lang="pt-BR" dirty="0"/>
              <a:t> </a:t>
            </a:r>
            <a:r>
              <a:rPr lang="pt-BR" dirty="0" err="1"/>
              <a:t>is</a:t>
            </a:r>
            <a:r>
              <a:rPr lang="pt-BR" dirty="0"/>
              <a:t> </a:t>
            </a:r>
            <a:r>
              <a:rPr lang="pt-BR" dirty="0" err="1"/>
              <a:t>that</a:t>
            </a:r>
            <a:r>
              <a:rPr lang="pt-BR" dirty="0"/>
              <a:t> it leads </a:t>
            </a:r>
            <a:r>
              <a:rPr lang="pt-BR" dirty="0" err="1"/>
              <a:t>to</a:t>
            </a:r>
            <a:r>
              <a:rPr lang="pt-BR" dirty="0"/>
              <a:t> a </a:t>
            </a:r>
            <a:r>
              <a:rPr lang="pt-BR" dirty="0" err="1"/>
              <a:t>simple</a:t>
            </a:r>
            <a:r>
              <a:rPr lang="pt-BR" dirty="0"/>
              <a:t> linear </a:t>
            </a:r>
            <a:r>
              <a:rPr lang="pt-BR" dirty="0" err="1"/>
              <a:t>expression</a:t>
            </a:r>
            <a:r>
              <a:rPr lang="pt-BR" dirty="0"/>
              <a:t> for </a:t>
            </a:r>
            <a:r>
              <a:rPr lang="pt-BR" dirty="0" err="1"/>
              <a:t>classification</a:t>
            </a:r>
            <a:r>
              <a:rPr lang="pt-BR" dirty="0"/>
              <a:t>:</a:t>
            </a:r>
          </a:p>
          <a:p>
            <a:pPr lvl="1"/>
            <a:r>
              <a:rPr lang="pt-BR" dirty="0" err="1"/>
              <a:t>To</a:t>
            </a:r>
            <a:r>
              <a:rPr lang="pt-BR" dirty="0"/>
              <a:t> </a:t>
            </a:r>
            <a:r>
              <a:rPr lang="pt-BR" dirty="0" err="1"/>
              <a:t>classify</a:t>
            </a:r>
            <a:r>
              <a:rPr lang="pt-BR" dirty="0"/>
              <a:t> </a:t>
            </a:r>
            <a:r>
              <a:rPr lang="pt-BR" dirty="0" err="1"/>
              <a:t>any</a:t>
            </a:r>
            <a:r>
              <a:rPr lang="pt-BR" dirty="0"/>
              <a:t> </a:t>
            </a:r>
            <a:r>
              <a:rPr lang="pt-BR" dirty="0" err="1"/>
              <a:t>given</a:t>
            </a:r>
            <a:r>
              <a:rPr lang="pt-BR" dirty="0"/>
              <a:t> </a:t>
            </a:r>
            <a:r>
              <a:rPr lang="pt-BR" sz="3200" i="1" dirty="0" err="1">
                <a:latin typeface="+mj-lt"/>
                <a:ea typeface="ＭＳ Ｐゴシック" pitchFamily="-109" charset="-128"/>
              </a:rPr>
              <a:t>X</a:t>
            </a:r>
            <a:r>
              <a:rPr lang="pt-BR" i="1" dirty="0"/>
              <a:t> </a:t>
            </a:r>
            <a:r>
              <a:rPr lang="pt-BR" dirty="0" err="1"/>
              <a:t>we</a:t>
            </a:r>
            <a:r>
              <a:rPr lang="pt-BR" dirty="0"/>
              <a:t> </a:t>
            </a:r>
            <a:r>
              <a:rPr lang="pt-BR" dirty="0" err="1"/>
              <a:t>assign</a:t>
            </a:r>
            <a:r>
              <a:rPr lang="pt-BR" dirty="0"/>
              <a:t> </a:t>
            </a:r>
            <a:r>
              <a:rPr lang="pt-BR" dirty="0" err="1"/>
              <a:t>the</a:t>
            </a:r>
            <a:r>
              <a:rPr lang="pt-BR" dirty="0"/>
              <a:t> </a:t>
            </a:r>
            <a:r>
              <a:rPr lang="pt-BR" dirty="0" err="1"/>
              <a:t>value</a:t>
            </a:r>
            <a:r>
              <a:rPr lang="pt-BR" dirty="0"/>
              <a:t> </a:t>
            </a:r>
            <a:r>
              <a:rPr lang="pt-BR" sz="3200" i="1" dirty="0" err="1">
                <a:latin typeface="+mj-lt"/>
                <a:ea typeface="ＭＳ Ｐゴシック" pitchFamily="-109" charset="-128"/>
              </a:rPr>
              <a:t>y</a:t>
            </a:r>
            <a:r>
              <a:rPr lang="pt-BR" sz="3200" i="1" baseline="-25000" dirty="0" err="1">
                <a:latin typeface="+mj-lt"/>
                <a:ea typeface="ＭＳ Ｐゴシック" pitchFamily="-109" charset="-128"/>
              </a:rPr>
              <a:t>k</a:t>
            </a:r>
            <a:r>
              <a:rPr lang="pt-BR" i="1" dirty="0"/>
              <a:t> </a:t>
            </a:r>
            <a:r>
              <a:rPr lang="pt-BR" dirty="0" err="1"/>
              <a:t>that</a:t>
            </a:r>
            <a:r>
              <a:rPr lang="pt-BR" dirty="0"/>
              <a:t> maximizes </a:t>
            </a:r>
            <a:r>
              <a:rPr lang="pt-BR" sz="3200" i="1" dirty="0" err="1">
                <a:latin typeface="+mj-lt"/>
                <a:ea typeface="ＭＳ Ｐゴシック" pitchFamily="-109" charset="-128"/>
              </a:rPr>
              <a:t>P</a:t>
            </a:r>
            <a:r>
              <a:rPr lang="pt-BR" sz="3200" i="1" dirty="0">
                <a:latin typeface="+mj-lt"/>
                <a:ea typeface="ＭＳ Ｐゴシック" pitchFamily="-109" charset="-128"/>
              </a:rPr>
              <a:t>(</a:t>
            </a:r>
            <a:r>
              <a:rPr lang="pt-BR" sz="3200" i="1" dirty="0" err="1">
                <a:latin typeface="+mj-lt"/>
                <a:ea typeface="ＭＳ Ｐゴシック" pitchFamily="-109" charset="-128"/>
              </a:rPr>
              <a:t>Y</a:t>
            </a:r>
            <a:r>
              <a:rPr lang="pt-BR" sz="3200" i="1" dirty="0">
                <a:latin typeface="+mj-lt"/>
                <a:ea typeface="ＭＳ Ｐゴシック" pitchFamily="-109" charset="-128"/>
              </a:rPr>
              <a:t> = </a:t>
            </a:r>
            <a:r>
              <a:rPr lang="pt-BR" sz="3200" i="1" dirty="0" err="1">
                <a:latin typeface="+mj-lt"/>
                <a:ea typeface="ＭＳ Ｐゴシック" pitchFamily="-109" charset="-128"/>
              </a:rPr>
              <a:t>y</a:t>
            </a:r>
            <a:r>
              <a:rPr lang="pt-BR" sz="3200" i="1" baseline="-25000" dirty="0" err="1">
                <a:latin typeface="+mj-lt"/>
                <a:ea typeface="ＭＳ Ｐゴシック" pitchFamily="-109" charset="-128"/>
              </a:rPr>
              <a:t>k</a:t>
            </a:r>
            <a:r>
              <a:rPr lang="pt-BR" sz="3200" i="1" dirty="0" err="1">
                <a:latin typeface="+mj-lt"/>
                <a:ea typeface="ＭＳ Ｐゴシック" pitchFamily="-109" charset="-128"/>
              </a:rPr>
              <a:t>|X</a:t>
            </a:r>
            <a:r>
              <a:rPr lang="pt-BR" sz="3200" i="1" dirty="0">
                <a:latin typeface="+mj-lt"/>
                <a:ea typeface="ＭＳ Ｐゴシック" pitchFamily="-109" charset="-128"/>
              </a:rPr>
              <a:t>). </a:t>
            </a:r>
          </a:p>
          <a:p>
            <a:r>
              <a:rPr lang="pt-BR" dirty="0" err="1"/>
              <a:t>Put</a:t>
            </a:r>
            <a:r>
              <a:rPr lang="pt-BR" dirty="0"/>
              <a:t> </a:t>
            </a:r>
            <a:r>
              <a:rPr lang="pt-BR" dirty="0" err="1"/>
              <a:t>another</a:t>
            </a:r>
            <a:r>
              <a:rPr lang="pt-BR" dirty="0"/>
              <a:t> </a:t>
            </a:r>
            <a:r>
              <a:rPr lang="pt-BR" dirty="0" err="1"/>
              <a:t>way</a:t>
            </a:r>
            <a:r>
              <a:rPr lang="pt-BR" dirty="0"/>
              <a:t>, </a:t>
            </a:r>
            <a:r>
              <a:rPr lang="pt-BR" dirty="0" err="1"/>
              <a:t>we</a:t>
            </a:r>
            <a:r>
              <a:rPr lang="pt-BR" dirty="0"/>
              <a:t> </a:t>
            </a:r>
            <a:r>
              <a:rPr lang="pt-BR" dirty="0" err="1"/>
              <a:t>assign</a:t>
            </a:r>
            <a:r>
              <a:rPr lang="pt-BR" dirty="0"/>
              <a:t> </a:t>
            </a:r>
            <a:r>
              <a:rPr lang="pt-BR" dirty="0" err="1"/>
              <a:t>the</a:t>
            </a:r>
            <a:r>
              <a:rPr lang="pt-BR" dirty="0"/>
              <a:t> </a:t>
            </a:r>
            <a:r>
              <a:rPr lang="pt-BR" dirty="0" err="1"/>
              <a:t>label</a:t>
            </a:r>
            <a:r>
              <a:rPr lang="pt-BR" dirty="0"/>
              <a:t> </a:t>
            </a:r>
            <a:r>
              <a:rPr lang="pt-BR" i="1" dirty="0" err="1">
                <a:latin typeface="+mj-lt"/>
              </a:rPr>
              <a:t>Y</a:t>
            </a:r>
            <a:r>
              <a:rPr lang="pt-BR" i="1" dirty="0">
                <a:latin typeface="+mj-lt"/>
              </a:rPr>
              <a:t> </a:t>
            </a:r>
            <a:r>
              <a:rPr lang="pt-BR" dirty="0">
                <a:latin typeface="+mj-lt"/>
              </a:rPr>
              <a:t>= 0 </a:t>
            </a:r>
            <a:r>
              <a:rPr lang="pt-BR" dirty="0" err="1"/>
              <a:t>if</a:t>
            </a:r>
            <a:r>
              <a:rPr lang="pt-BR" dirty="0"/>
              <a:t> </a:t>
            </a:r>
            <a:r>
              <a:rPr lang="pt-BR" dirty="0" err="1"/>
              <a:t>the</a:t>
            </a:r>
            <a:r>
              <a:rPr lang="pt-BR" dirty="0"/>
              <a:t> </a:t>
            </a:r>
            <a:r>
              <a:rPr lang="pt-BR" dirty="0" err="1"/>
              <a:t>following</a:t>
            </a:r>
            <a:r>
              <a:rPr lang="pt-BR" dirty="0"/>
              <a:t> </a:t>
            </a:r>
            <a:r>
              <a:rPr lang="pt-BR" dirty="0" err="1"/>
              <a:t>condition</a:t>
            </a:r>
            <a:r>
              <a:rPr lang="pt-BR" dirty="0"/>
              <a:t> </a:t>
            </a:r>
            <a:r>
              <a:rPr lang="pt-BR" dirty="0" err="1"/>
              <a:t>holds</a:t>
            </a:r>
            <a:r>
              <a:rPr lang="pt-BR" dirty="0"/>
              <a:t>: </a:t>
            </a:r>
          </a:p>
          <a:p>
            <a:pPr lvl="1"/>
            <a:r>
              <a:rPr lang="pt-BR" sz="3200" dirty="0">
                <a:latin typeface="+mj-lt"/>
              </a:rPr>
              <a:t>1 &lt; </a:t>
            </a:r>
            <a:r>
              <a:rPr lang="pt-BR" sz="3200" i="1" dirty="0" err="1">
                <a:latin typeface="+mj-lt"/>
              </a:rPr>
              <a:t>P</a:t>
            </a:r>
            <a:r>
              <a:rPr lang="pt-BR" sz="3200" dirty="0">
                <a:latin typeface="+mj-lt"/>
              </a:rPr>
              <a:t>(</a:t>
            </a:r>
            <a:r>
              <a:rPr lang="pt-BR" sz="3200" i="1" dirty="0" err="1">
                <a:latin typeface="+mj-lt"/>
              </a:rPr>
              <a:t>Y</a:t>
            </a:r>
            <a:r>
              <a:rPr lang="pt-BR" sz="3200" i="1" dirty="0">
                <a:latin typeface="+mj-lt"/>
              </a:rPr>
              <a:t> </a:t>
            </a:r>
            <a:r>
              <a:rPr lang="pt-BR" sz="3200" dirty="0">
                <a:latin typeface="+mj-lt"/>
              </a:rPr>
              <a:t>= 0|</a:t>
            </a:r>
            <a:r>
              <a:rPr lang="pt-BR" sz="3200" i="1" dirty="0">
                <a:latin typeface="+mj-lt"/>
              </a:rPr>
              <a:t>X</a:t>
            </a:r>
            <a:r>
              <a:rPr lang="pt-BR" sz="3200" dirty="0">
                <a:latin typeface="+mj-lt"/>
              </a:rPr>
              <a:t>) / </a:t>
            </a:r>
            <a:r>
              <a:rPr lang="pt-BR" sz="3200" i="1" dirty="0" err="1">
                <a:latin typeface="+mj-lt"/>
              </a:rPr>
              <a:t>P</a:t>
            </a:r>
            <a:r>
              <a:rPr lang="pt-BR" sz="3200" dirty="0">
                <a:latin typeface="+mj-lt"/>
              </a:rPr>
              <a:t>(</a:t>
            </a:r>
            <a:r>
              <a:rPr lang="pt-BR" sz="3200" i="1" dirty="0" err="1">
                <a:latin typeface="+mj-lt"/>
              </a:rPr>
              <a:t>Y</a:t>
            </a:r>
            <a:r>
              <a:rPr lang="pt-BR" sz="3200" i="1" dirty="0">
                <a:latin typeface="+mj-lt"/>
              </a:rPr>
              <a:t> </a:t>
            </a:r>
            <a:r>
              <a:rPr lang="pt-BR" sz="3200" dirty="0">
                <a:latin typeface="+mj-lt"/>
              </a:rPr>
              <a:t>=1|</a:t>
            </a:r>
            <a:r>
              <a:rPr lang="pt-BR" sz="3200" i="1" dirty="0">
                <a:latin typeface="+mj-lt"/>
              </a:rPr>
              <a:t>X</a:t>
            </a:r>
            <a:r>
              <a:rPr lang="pt-BR" sz="3200" dirty="0">
                <a:latin typeface="+mj-lt"/>
              </a:rPr>
              <a:t>) </a:t>
            </a:r>
          </a:p>
          <a:p>
            <a:endParaRPr lang="pt-BR" dirty="0"/>
          </a:p>
          <a:p>
            <a:endParaRPr lang="pt-BR" dirty="0"/>
          </a:p>
        </p:txBody>
      </p:sp>
    </p:spTree>
    <p:extLst>
      <p:ext uri="{BB962C8B-B14F-4D97-AF65-F5344CB8AC3E}">
        <p14:creationId xmlns:p14="http://schemas.microsoft.com/office/powerpoint/2010/main" val="12909458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D716E-B3AC-F542-952B-5B37E94B115F}"/>
              </a:ext>
            </a:extLst>
          </p:cNvPr>
          <p:cNvSpPr>
            <a:spLocks noGrp="1"/>
          </p:cNvSpPr>
          <p:nvPr>
            <p:ph type="title"/>
          </p:nvPr>
        </p:nvSpPr>
        <p:spPr/>
        <p:txBody>
          <a:bodyPr/>
          <a:lstStyle/>
          <a:p>
            <a:r>
              <a:rPr lang="pt-BR" dirty="0" err="1"/>
              <a:t>Logistic</a:t>
            </a:r>
            <a:r>
              <a:rPr lang="pt-BR" dirty="0"/>
              <a:t> </a:t>
            </a:r>
            <a:r>
              <a:rPr lang="pt-BR" dirty="0" err="1"/>
              <a:t>Regression</a:t>
            </a:r>
            <a:endParaRPr lang="pt-BR" dirty="0"/>
          </a:p>
        </p:txBody>
      </p:sp>
      <p:sp>
        <p:nvSpPr>
          <p:cNvPr id="3" name="Espaço Reservado para Conteúdo 2">
            <a:extLst>
              <a:ext uri="{FF2B5EF4-FFF2-40B4-BE49-F238E27FC236}">
                <a16:creationId xmlns:a16="http://schemas.microsoft.com/office/drawing/2014/main" id="{631932FB-CAD4-474E-94EA-15ABB29A1A2E}"/>
              </a:ext>
            </a:extLst>
          </p:cNvPr>
          <p:cNvSpPr>
            <a:spLocks noGrp="1"/>
          </p:cNvSpPr>
          <p:nvPr>
            <p:ph idx="1"/>
          </p:nvPr>
        </p:nvSpPr>
        <p:spPr/>
        <p:txBody>
          <a:bodyPr/>
          <a:lstStyle/>
          <a:p>
            <a:r>
              <a:rPr lang="pt-BR" dirty="0" err="1"/>
              <a:t>Substituting</a:t>
            </a:r>
            <a:r>
              <a:rPr lang="pt-BR" dirty="0"/>
              <a:t> </a:t>
            </a:r>
          </a:p>
          <a:p>
            <a:endParaRPr lang="pt-BR" dirty="0"/>
          </a:p>
          <a:p>
            <a:pPr marL="0" indent="0">
              <a:buNone/>
            </a:pPr>
            <a:endParaRPr lang="pt-BR" dirty="0"/>
          </a:p>
          <a:p>
            <a:endParaRPr lang="pt-BR" dirty="0"/>
          </a:p>
          <a:p>
            <a:r>
              <a:rPr lang="pt-BR" dirty="0"/>
              <a:t>In </a:t>
            </a:r>
            <a:r>
              <a:rPr lang="pt-BR" dirty="0">
                <a:latin typeface="+mj-lt"/>
              </a:rPr>
              <a:t>1 &lt; </a:t>
            </a:r>
            <a:r>
              <a:rPr lang="pt-BR" i="1" dirty="0" err="1">
                <a:latin typeface="+mj-lt"/>
              </a:rPr>
              <a:t>P</a:t>
            </a:r>
            <a:r>
              <a:rPr lang="pt-BR" dirty="0">
                <a:latin typeface="+mj-lt"/>
              </a:rPr>
              <a:t>(</a:t>
            </a:r>
            <a:r>
              <a:rPr lang="pt-BR" i="1" dirty="0" err="1">
                <a:latin typeface="+mj-lt"/>
              </a:rPr>
              <a:t>Y</a:t>
            </a:r>
            <a:r>
              <a:rPr lang="pt-BR" i="1" dirty="0">
                <a:latin typeface="+mj-lt"/>
              </a:rPr>
              <a:t> </a:t>
            </a:r>
            <a:r>
              <a:rPr lang="pt-BR" dirty="0">
                <a:latin typeface="+mj-lt"/>
              </a:rPr>
              <a:t>= 0|</a:t>
            </a:r>
            <a:r>
              <a:rPr lang="pt-BR" i="1" dirty="0">
                <a:latin typeface="+mj-lt"/>
              </a:rPr>
              <a:t>X</a:t>
            </a:r>
            <a:r>
              <a:rPr lang="pt-BR" dirty="0">
                <a:latin typeface="+mj-lt"/>
              </a:rPr>
              <a:t>) / </a:t>
            </a:r>
            <a:r>
              <a:rPr lang="pt-BR" i="1" dirty="0" err="1">
                <a:latin typeface="+mj-lt"/>
              </a:rPr>
              <a:t>P</a:t>
            </a:r>
            <a:r>
              <a:rPr lang="pt-BR" dirty="0">
                <a:latin typeface="+mj-lt"/>
              </a:rPr>
              <a:t>(</a:t>
            </a:r>
            <a:r>
              <a:rPr lang="pt-BR" i="1" dirty="0" err="1">
                <a:latin typeface="+mj-lt"/>
              </a:rPr>
              <a:t>Y</a:t>
            </a:r>
            <a:r>
              <a:rPr lang="pt-BR" i="1" dirty="0">
                <a:latin typeface="+mj-lt"/>
              </a:rPr>
              <a:t> </a:t>
            </a:r>
            <a:r>
              <a:rPr lang="pt-BR" dirty="0">
                <a:latin typeface="+mj-lt"/>
              </a:rPr>
              <a:t>=1|</a:t>
            </a:r>
            <a:r>
              <a:rPr lang="pt-BR" i="1" dirty="0">
                <a:latin typeface="+mj-lt"/>
              </a:rPr>
              <a:t>X</a:t>
            </a:r>
            <a:r>
              <a:rPr lang="pt-BR" dirty="0">
                <a:latin typeface="+mj-lt"/>
              </a:rPr>
              <a:t>)</a:t>
            </a:r>
            <a:r>
              <a:rPr lang="pt-BR" dirty="0"/>
              <a:t>, </a:t>
            </a:r>
            <a:r>
              <a:rPr lang="pt-BR" dirty="0" err="1"/>
              <a:t>the</a:t>
            </a:r>
            <a:r>
              <a:rPr lang="pt-BR" dirty="0"/>
              <a:t> </a:t>
            </a:r>
            <a:r>
              <a:rPr lang="pt-BR" dirty="0" err="1"/>
              <a:t>condition</a:t>
            </a:r>
            <a:r>
              <a:rPr lang="pt-BR" dirty="0"/>
              <a:t> </a:t>
            </a:r>
            <a:r>
              <a:rPr lang="pt-BR" dirty="0" err="1"/>
              <a:t>becomes</a:t>
            </a:r>
            <a:r>
              <a:rPr lang="pt-BR" dirty="0"/>
              <a:t>: </a:t>
            </a:r>
          </a:p>
          <a:p>
            <a:endParaRPr lang="pt-BR" dirty="0"/>
          </a:p>
        </p:txBody>
      </p:sp>
      <p:pic>
        <p:nvPicPr>
          <p:cNvPr id="4" name="Imagem 3" descr="Diagrama&#10;&#10;Descrição gerada automaticamente">
            <a:extLst>
              <a:ext uri="{FF2B5EF4-FFF2-40B4-BE49-F238E27FC236}">
                <a16:creationId xmlns:a16="http://schemas.microsoft.com/office/drawing/2014/main" id="{A527B3F4-ADBD-724D-A58D-F71886061DE5}"/>
              </a:ext>
            </a:extLst>
          </p:cNvPr>
          <p:cNvPicPr>
            <a:picLocks noChangeAspect="1"/>
          </p:cNvPicPr>
          <p:nvPr/>
        </p:nvPicPr>
        <p:blipFill>
          <a:blip r:embed="rId2"/>
          <a:stretch>
            <a:fillRect/>
          </a:stretch>
        </p:blipFill>
        <p:spPr>
          <a:xfrm>
            <a:off x="4367808" y="1981200"/>
            <a:ext cx="5063926" cy="2134432"/>
          </a:xfrm>
          <a:prstGeom prst="rect">
            <a:avLst/>
          </a:prstGeom>
        </p:spPr>
      </p:pic>
      <p:pic>
        <p:nvPicPr>
          <p:cNvPr id="6" name="Imagem 5" descr="Diagrama&#10;&#10;Descrição gerada automaticamente">
            <a:extLst>
              <a:ext uri="{FF2B5EF4-FFF2-40B4-BE49-F238E27FC236}">
                <a16:creationId xmlns:a16="http://schemas.microsoft.com/office/drawing/2014/main" id="{F3F42A8C-FD5B-1843-9A3E-F892CDDC2269}"/>
              </a:ext>
            </a:extLst>
          </p:cNvPr>
          <p:cNvPicPr>
            <a:picLocks noChangeAspect="1"/>
          </p:cNvPicPr>
          <p:nvPr/>
        </p:nvPicPr>
        <p:blipFill>
          <a:blip r:embed="rId3"/>
          <a:stretch>
            <a:fillRect/>
          </a:stretch>
        </p:blipFill>
        <p:spPr>
          <a:xfrm>
            <a:off x="4573013" y="5085184"/>
            <a:ext cx="4345608" cy="1471899"/>
          </a:xfrm>
          <a:prstGeom prst="rect">
            <a:avLst/>
          </a:prstGeom>
        </p:spPr>
      </p:pic>
    </p:spTree>
    <p:extLst>
      <p:ext uri="{BB962C8B-B14F-4D97-AF65-F5344CB8AC3E}">
        <p14:creationId xmlns:p14="http://schemas.microsoft.com/office/powerpoint/2010/main" val="36165523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F2E3BA-E65F-8745-9A5F-D50CCD832C1A}"/>
              </a:ext>
            </a:extLst>
          </p:cNvPr>
          <p:cNvSpPr>
            <a:spLocks noGrp="1"/>
          </p:cNvSpPr>
          <p:nvPr>
            <p:ph type="title"/>
          </p:nvPr>
        </p:nvSpPr>
        <p:spPr/>
        <p:txBody>
          <a:bodyPr/>
          <a:lstStyle/>
          <a:p>
            <a:r>
              <a:rPr lang="pt-BR" dirty="0" err="1"/>
              <a:t>Logistic</a:t>
            </a:r>
            <a:r>
              <a:rPr lang="pt-BR" dirty="0"/>
              <a:t> </a:t>
            </a:r>
            <a:r>
              <a:rPr lang="pt-BR" dirty="0" err="1"/>
              <a:t>Regression</a:t>
            </a:r>
            <a:endParaRPr lang="pt-BR" dirty="0"/>
          </a:p>
        </p:txBody>
      </p:sp>
      <p:sp>
        <p:nvSpPr>
          <p:cNvPr id="3" name="Espaço Reservado para Conteúdo 2">
            <a:extLst>
              <a:ext uri="{FF2B5EF4-FFF2-40B4-BE49-F238E27FC236}">
                <a16:creationId xmlns:a16="http://schemas.microsoft.com/office/drawing/2014/main" id="{3B6E0210-B91B-4041-9EAE-6C4665116366}"/>
              </a:ext>
            </a:extLst>
          </p:cNvPr>
          <p:cNvSpPr>
            <a:spLocks noGrp="1"/>
          </p:cNvSpPr>
          <p:nvPr>
            <p:ph idx="1"/>
          </p:nvPr>
        </p:nvSpPr>
        <p:spPr/>
        <p:txBody>
          <a:bodyPr/>
          <a:lstStyle/>
          <a:p>
            <a:r>
              <a:rPr lang="pt-BR" dirty="0"/>
              <a:t>The </a:t>
            </a:r>
            <a:r>
              <a:rPr lang="pt-BR" dirty="0" err="1"/>
              <a:t>parametric</a:t>
            </a:r>
            <a:r>
              <a:rPr lang="pt-BR" dirty="0"/>
              <a:t> </a:t>
            </a:r>
            <a:r>
              <a:rPr lang="pt-BR" dirty="0" err="1"/>
              <a:t>form</a:t>
            </a:r>
            <a:r>
              <a:rPr lang="pt-BR" dirty="0"/>
              <a:t> </a:t>
            </a:r>
            <a:r>
              <a:rPr lang="pt-BR" dirty="0" err="1"/>
              <a:t>of</a:t>
            </a:r>
            <a:r>
              <a:rPr lang="pt-BR" dirty="0"/>
              <a:t> </a:t>
            </a:r>
            <a:r>
              <a:rPr lang="pt-BR" i="1" dirty="0" err="1">
                <a:latin typeface="+mj-lt"/>
              </a:rPr>
              <a:t>P</a:t>
            </a:r>
            <a:r>
              <a:rPr lang="pt-BR" dirty="0">
                <a:latin typeface="+mj-lt"/>
              </a:rPr>
              <a:t>(</a:t>
            </a:r>
            <a:r>
              <a:rPr lang="pt-BR" i="1" dirty="0">
                <a:latin typeface="+mj-lt"/>
              </a:rPr>
              <a:t>Y</a:t>
            </a:r>
            <a:r>
              <a:rPr lang="pt-BR" dirty="0">
                <a:latin typeface="+mj-lt"/>
              </a:rPr>
              <a:t>|</a:t>
            </a:r>
            <a:r>
              <a:rPr lang="pt-BR" i="1" dirty="0">
                <a:latin typeface="+mj-lt"/>
              </a:rPr>
              <a:t>X</a:t>
            </a:r>
            <a:r>
              <a:rPr lang="pt-BR" dirty="0">
                <a:latin typeface="+mj-lt"/>
              </a:rPr>
              <a:t>) </a:t>
            </a:r>
            <a:r>
              <a:rPr lang="pt-BR" dirty="0" err="1"/>
              <a:t>used</a:t>
            </a:r>
            <a:r>
              <a:rPr lang="pt-BR" dirty="0"/>
              <a:t> </a:t>
            </a:r>
            <a:r>
              <a:rPr lang="pt-BR" dirty="0" err="1"/>
              <a:t>by</a:t>
            </a:r>
            <a:r>
              <a:rPr lang="pt-BR" dirty="0"/>
              <a:t> </a:t>
            </a:r>
            <a:r>
              <a:rPr lang="pt-BR" dirty="0" err="1"/>
              <a:t>Logistic</a:t>
            </a:r>
            <a:r>
              <a:rPr lang="pt-BR" dirty="0"/>
              <a:t> </a:t>
            </a:r>
            <a:r>
              <a:rPr lang="pt-BR" dirty="0" err="1"/>
              <a:t>Regression</a:t>
            </a:r>
            <a:r>
              <a:rPr lang="pt-BR" dirty="0"/>
              <a:t> </a:t>
            </a:r>
            <a:r>
              <a:rPr lang="pt-BR" dirty="0" err="1"/>
              <a:t>is</a:t>
            </a:r>
            <a:r>
              <a:rPr lang="pt-BR" dirty="0"/>
              <a:t> </a:t>
            </a:r>
            <a:r>
              <a:rPr lang="pt-BR" dirty="0" err="1"/>
              <a:t>precisely</a:t>
            </a:r>
            <a:r>
              <a:rPr lang="pt-BR" dirty="0"/>
              <a:t> </a:t>
            </a:r>
            <a:r>
              <a:rPr lang="pt-BR" dirty="0" err="1"/>
              <a:t>the</a:t>
            </a:r>
            <a:r>
              <a:rPr lang="pt-BR" dirty="0"/>
              <a:t> </a:t>
            </a:r>
            <a:r>
              <a:rPr lang="pt-BR" dirty="0" err="1"/>
              <a:t>form</a:t>
            </a:r>
            <a:r>
              <a:rPr lang="pt-BR" dirty="0"/>
              <a:t> </a:t>
            </a:r>
            <a:r>
              <a:rPr lang="pt-BR" dirty="0" err="1"/>
              <a:t>implied</a:t>
            </a:r>
            <a:r>
              <a:rPr lang="pt-BR" dirty="0"/>
              <a:t> </a:t>
            </a:r>
            <a:r>
              <a:rPr lang="pt-BR" dirty="0" err="1"/>
              <a:t>by</a:t>
            </a:r>
            <a:r>
              <a:rPr lang="pt-BR" dirty="0"/>
              <a:t> </a:t>
            </a:r>
            <a:r>
              <a:rPr lang="pt-BR" dirty="0" err="1"/>
              <a:t>the</a:t>
            </a:r>
            <a:r>
              <a:rPr lang="pt-BR" dirty="0"/>
              <a:t> </a:t>
            </a:r>
            <a:r>
              <a:rPr lang="pt-BR" dirty="0" err="1"/>
              <a:t>assumptions</a:t>
            </a:r>
            <a:r>
              <a:rPr lang="pt-BR" dirty="0"/>
              <a:t> </a:t>
            </a:r>
            <a:r>
              <a:rPr lang="pt-BR" dirty="0" err="1"/>
              <a:t>of</a:t>
            </a:r>
            <a:r>
              <a:rPr lang="pt-BR" dirty="0"/>
              <a:t> a </a:t>
            </a:r>
            <a:r>
              <a:rPr lang="pt-BR" dirty="0" err="1"/>
              <a:t>Gaussian</a:t>
            </a:r>
            <a:r>
              <a:rPr lang="pt-BR" dirty="0"/>
              <a:t> </a:t>
            </a:r>
            <a:r>
              <a:rPr lang="pt-BR" dirty="0" err="1"/>
              <a:t>Naive</a:t>
            </a:r>
            <a:r>
              <a:rPr lang="pt-BR" dirty="0"/>
              <a:t> </a:t>
            </a:r>
            <a:r>
              <a:rPr lang="pt-BR" dirty="0" err="1"/>
              <a:t>Bayes</a:t>
            </a:r>
            <a:r>
              <a:rPr lang="pt-BR" dirty="0"/>
              <a:t> </a:t>
            </a:r>
            <a:r>
              <a:rPr lang="pt-BR" dirty="0" err="1"/>
              <a:t>classifier</a:t>
            </a:r>
            <a:r>
              <a:rPr lang="pt-BR" dirty="0"/>
              <a:t>.</a:t>
            </a:r>
          </a:p>
          <a:p>
            <a:r>
              <a:rPr lang="pt-BR" dirty="0" err="1"/>
              <a:t>Therefore</a:t>
            </a:r>
            <a:r>
              <a:rPr lang="pt-BR" dirty="0"/>
              <a:t>, </a:t>
            </a:r>
            <a:r>
              <a:rPr lang="pt-BR" dirty="0" err="1"/>
              <a:t>we</a:t>
            </a:r>
            <a:r>
              <a:rPr lang="pt-BR" dirty="0"/>
              <a:t> </a:t>
            </a:r>
            <a:r>
              <a:rPr lang="pt-BR" dirty="0" err="1"/>
              <a:t>can</a:t>
            </a:r>
            <a:r>
              <a:rPr lang="pt-BR" dirty="0"/>
              <a:t> </a:t>
            </a:r>
            <a:r>
              <a:rPr lang="pt-BR" dirty="0" err="1"/>
              <a:t>view</a:t>
            </a:r>
            <a:r>
              <a:rPr lang="pt-BR" dirty="0"/>
              <a:t> </a:t>
            </a:r>
            <a:r>
              <a:rPr lang="pt-BR" dirty="0" err="1"/>
              <a:t>Logistic</a:t>
            </a:r>
            <a:r>
              <a:rPr lang="pt-BR" dirty="0"/>
              <a:t> </a:t>
            </a:r>
            <a:r>
              <a:rPr lang="pt-BR" dirty="0" err="1"/>
              <a:t>Regression</a:t>
            </a:r>
            <a:r>
              <a:rPr lang="pt-BR" dirty="0"/>
              <a:t> as a </a:t>
            </a:r>
            <a:r>
              <a:rPr lang="pt-BR" dirty="0" err="1"/>
              <a:t>closely</a:t>
            </a:r>
            <a:r>
              <a:rPr lang="pt-BR" dirty="0"/>
              <a:t> </a:t>
            </a:r>
            <a:r>
              <a:rPr lang="pt-BR" dirty="0" err="1"/>
              <a:t>related</a:t>
            </a:r>
            <a:r>
              <a:rPr lang="pt-BR" dirty="0"/>
              <a:t> </a:t>
            </a:r>
            <a:r>
              <a:rPr lang="pt-BR" dirty="0" err="1"/>
              <a:t>alternative</a:t>
            </a:r>
            <a:r>
              <a:rPr lang="pt-BR" dirty="0"/>
              <a:t> </a:t>
            </a:r>
            <a:r>
              <a:rPr lang="pt-BR" dirty="0" err="1"/>
              <a:t>to</a:t>
            </a:r>
            <a:r>
              <a:rPr lang="pt-BR" dirty="0"/>
              <a:t> </a:t>
            </a:r>
            <a:r>
              <a:rPr lang="pt-BR" dirty="0" err="1"/>
              <a:t>Gaussian</a:t>
            </a:r>
            <a:r>
              <a:rPr lang="pt-BR" dirty="0"/>
              <a:t> </a:t>
            </a:r>
            <a:r>
              <a:rPr lang="pt-BR" dirty="0" err="1"/>
              <a:t>Naïve</a:t>
            </a:r>
            <a:r>
              <a:rPr lang="pt-BR" dirty="0"/>
              <a:t> </a:t>
            </a:r>
            <a:r>
              <a:rPr lang="pt-BR" dirty="0" err="1"/>
              <a:t>Bayes</a:t>
            </a:r>
            <a:r>
              <a:rPr lang="pt-BR" dirty="0"/>
              <a:t>, </a:t>
            </a:r>
            <a:r>
              <a:rPr lang="pt-BR" dirty="0" err="1"/>
              <a:t>though</a:t>
            </a:r>
            <a:r>
              <a:rPr lang="pt-BR" dirty="0"/>
              <a:t> </a:t>
            </a:r>
            <a:r>
              <a:rPr lang="pt-BR" dirty="0" err="1"/>
              <a:t>the</a:t>
            </a:r>
            <a:r>
              <a:rPr lang="pt-BR" dirty="0"/>
              <a:t> </a:t>
            </a:r>
            <a:r>
              <a:rPr lang="pt-BR" dirty="0" err="1"/>
              <a:t>two</a:t>
            </a:r>
            <a:r>
              <a:rPr lang="pt-BR" dirty="0"/>
              <a:t> </a:t>
            </a:r>
            <a:r>
              <a:rPr lang="pt-BR" dirty="0" err="1"/>
              <a:t>can</a:t>
            </a:r>
            <a:r>
              <a:rPr lang="pt-BR" dirty="0"/>
              <a:t> </a:t>
            </a:r>
            <a:r>
              <a:rPr lang="pt-BR" dirty="0" err="1"/>
              <a:t>produce</a:t>
            </a:r>
            <a:r>
              <a:rPr lang="pt-BR" dirty="0"/>
              <a:t> </a:t>
            </a:r>
            <a:r>
              <a:rPr lang="pt-BR" dirty="0" err="1"/>
              <a:t>different</a:t>
            </a:r>
            <a:r>
              <a:rPr lang="pt-BR" dirty="0"/>
              <a:t> </a:t>
            </a:r>
            <a:r>
              <a:rPr lang="pt-BR" dirty="0" err="1"/>
              <a:t>results</a:t>
            </a:r>
            <a:r>
              <a:rPr lang="pt-BR" dirty="0"/>
              <a:t> in </a:t>
            </a:r>
            <a:r>
              <a:rPr lang="pt-BR" dirty="0" err="1"/>
              <a:t>many</a:t>
            </a:r>
            <a:r>
              <a:rPr lang="pt-BR" dirty="0"/>
              <a:t> cases. </a:t>
            </a:r>
          </a:p>
          <a:p>
            <a:endParaRPr lang="pt-BR" dirty="0"/>
          </a:p>
        </p:txBody>
      </p:sp>
    </p:spTree>
    <p:extLst>
      <p:ext uri="{BB962C8B-B14F-4D97-AF65-F5344CB8AC3E}">
        <p14:creationId xmlns:p14="http://schemas.microsoft.com/office/powerpoint/2010/main" val="23497218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564217" y="457200"/>
            <a:ext cx="10363200" cy="1143000"/>
          </a:xfrm>
        </p:spPr>
        <p:txBody>
          <a:bodyPr/>
          <a:lstStyle/>
          <a:p>
            <a:r>
              <a:rPr lang="pt-BR" dirty="0" err="1"/>
              <a:t>Logistic</a:t>
            </a:r>
            <a:r>
              <a:rPr lang="pt-BR" dirty="0"/>
              <a:t> </a:t>
            </a:r>
            <a:r>
              <a:rPr lang="pt-BR" dirty="0" err="1"/>
              <a:t>Function</a:t>
            </a:r>
            <a:endParaRPr lang="pt-BR"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1564217" y="1981200"/>
                <a:ext cx="10363200" cy="4114800"/>
              </a:xfrm>
            </p:spPr>
            <p:txBody>
              <a:bodyPr/>
              <a:lstStyle/>
              <a:p>
                <a:r>
                  <a:rPr lang="pt-BR" dirty="0"/>
                  <a:t>The </a:t>
                </a:r>
                <a:r>
                  <a:rPr lang="pt-BR" dirty="0" err="1"/>
                  <a:t>Logistic</a:t>
                </a:r>
                <a:r>
                  <a:rPr lang="pt-BR" dirty="0"/>
                  <a:t> </a:t>
                </a:r>
                <a:r>
                  <a:rPr lang="pt-BR" dirty="0" err="1"/>
                  <a:t>funcion</a:t>
                </a:r>
                <a:r>
                  <a:rPr lang="pt-BR" dirty="0"/>
                  <a:t> </a:t>
                </a:r>
                <a:r>
                  <a:rPr lang="pt-BR" dirty="0" err="1"/>
                  <a:t>is</a:t>
                </a:r>
                <a:r>
                  <a:rPr lang="pt-BR" dirty="0"/>
                  <a:t> a </a:t>
                </a:r>
                <a:r>
                  <a:rPr lang="pt-BR" dirty="0" err="1"/>
                  <a:t>sigmoid</a:t>
                </a:r>
                <a:r>
                  <a:rPr lang="pt-BR" dirty="0"/>
                  <a:t> </a:t>
                </a:r>
                <a:r>
                  <a:rPr lang="pt-BR" dirty="0" err="1"/>
                  <a:t>function</a:t>
                </a:r>
                <a:r>
                  <a:rPr lang="pt-BR" dirty="0"/>
                  <a:t> </a:t>
                </a:r>
                <a:r>
                  <a:rPr lang="pt-BR" dirty="0" err="1"/>
                  <a:t>defined</a:t>
                </a:r>
                <a:r>
                  <a:rPr lang="pt-BR" dirty="0"/>
                  <a:t> </a:t>
                </a:r>
                <a:r>
                  <a:rPr lang="pt-BR" dirty="0" err="1"/>
                  <a:t>by</a:t>
                </a:r>
                <a:r>
                  <a:rPr lang="pt-BR" dirty="0"/>
                  <a:t>:</a:t>
                </a:r>
              </a:p>
              <a:p>
                <a:pPr lvl="1"/>
                <a14:m>
                  <m:oMath xmlns:m="http://schemas.openxmlformats.org/officeDocument/2006/math">
                    <m:r>
                      <a:rPr lang="pt-BR" smtClean="0">
                        <a:latin typeface="Cambria Math" panose="02040503050406030204" pitchFamily="18" charset="0"/>
                      </a:rPr>
                      <m:t>𝜎</m:t>
                    </m:r>
                    <m:r>
                      <a:rPr lang="pt-BR" smtClean="0">
                        <a:latin typeface="Cambria Math" panose="02040503050406030204" pitchFamily="18" charset="0"/>
                      </a:rPr>
                      <m:t>(</m:t>
                    </m:r>
                    <m:r>
                      <a:rPr lang="pt-BR" smtClean="0">
                        <a:latin typeface="Cambria Math" panose="02040503050406030204" pitchFamily="18" charset="0"/>
                      </a:rPr>
                      <m:t>𝑡</m:t>
                    </m:r>
                    <m:r>
                      <a:rPr lang="pt-BR" smtClean="0">
                        <a:latin typeface="Cambria Math" panose="02040503050406030204" pitchFamily="18" charset="0"/>
                      </a:rPr>
                      <m:t>)=</m:t>
                    </m:r>
                    <m:f>
                      <m:fPr>
                        <m:ctrlPr>
                          <a:rPr lang="pt-BR" i="1" smtClean="0">
                            <a:latin typeface="Cambria Math" panose="02040503050406030204" pitchFamily="18" charset="0"/>
                          </a:rPr>
                        </m:ctrlPr>
                      </m:fPr>
                      <m:num>
                        <m:r>
                          <a:rPr lang="pt-BR" smtClean="0">
                            <a:latin typeface="Cambria Math" panose="02040503050406030204" pitchFamily="18" charset="0"/>
                          </a:rPr>
                          <m:t>1</m:t>
                        </m:r>
                      </m:num>
                      <m:den>
                        <m:r>
                          <a:rPr lang="pt-BR" smtClean="0">
                            <a:latin typeface="Cambria Math" panose="02040503050406030204" pitchFamily="18" charset="0"/>
                          </a:rPr>
                          <m:t>1+</m:t>
                        </m:r>
                        <m:sSup>
                          <m:sSupPr>
                            <m:ctrlPr>
                              <a:rPr lang="pt-BR" i="1" smtClean="0">
                                <a:latin typeface="Cambria Math" panose="02040503050406030204" pitchFamily="18" charset="0"/>
                              </a:rPr>
                            </m:ctrlPr>
                          </m:sSupPr>
                          <m:e>
                            <m:r>
                              <a:rPr lang="pt-BR" smtClean="0">
                                <a:latin typeface="Cambria Math" panose="02040503050406030204" pitchFamily="18" charset="0"/>
                              </a:rPr>
                              <m:t>𝑒</m:t>
                            </m:r>
                          </m:e>
                          <m:sup>
                            <m:r>
                              <a:rPr lang="pt-BR" smtClean="0">
                                <a:latin typeface="Cambria Math" panose="02040503050406030204" pitchFamily="18" charset="0"/>
                              </a:rPr>
                              <m:t>−</m:t>
                            </m:r>
                            <m:r>
                              <a:rPr lang="pt-BR" smtClean="0">
                                <a:latin typeface="Cambria Math" panose="02040503050406030204" pitchFamily="18" charset="0"/>
                              </a:rPr>
                              <m:t>𝑡</m:t>
                            </m:r>
                          </m:sup>
                        </m:sSup>
                      </m:den>
                    </m:f>
                  </m:oMath>
                </a14:m>
                <a:endParaRPr lang="pt-BR" dirty="0"/>
              </a:p>
              <a:p>
                <a:r>
                  <a:rPr lang="pt-BR" dirty="0" err="1"/>
                  <a:t>Takes</a:t>
                </a:r>
                <a:r>
                  <a:rPr lang="pt-BR" dirty="0"/>
                  <a:t> a Real input </a:t>
                </a:r>
                <a:r>
                  <a:rPr lang="pt-BR" dirty="0" err="1"/>
                  <a:t>and</a:t>
                </a:r>
                <a:r>
                  <a:rPr lang="pt-BR" dirty="0"/>
                  <a:t> outputs a </a:t>
                </a:r>
                <a:r>
                  <a:rPr lang="pt-BR" dirty="0" err="1"/>
                  <a:t>number</a:t>
                </a:r>
                <a:r>
                  <a:rPr lang="pt-BR" dirty="0"/>
                  <a:t> </a:t>
                </a:r>
                <a:r>
                  <a:rPr lang="pt-BR" dirty="0" err="1"/>
                  <a:t>between</a:t>
                </a:r>
                <a:r>
                  <a:rPr lang="pt-BR" dirty="0"/>
                  <a:t> 0 </a:t>
                </a:r>
                <a:r>
                  <a:rPr lang="pt-BR" dirty="0" err="1"/>
                  <a:t>and</a:t>
                </a:r>
                <a:r>
                  <a:rPr lang="pt-BR" dirty="0"/>
                  <a:t> 1.</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1564217" y="1981200"/>
                <a:ext cx="10363200" cy="4114800"/>
              </a:xfrm>
              <a:blipFill>
                <a:blip r:embed="rId2"/>
                <a:stretch>
                  <a:fillRect l="-857" t="-2154"/>
                </a:stretch>
              </a:blipFill>
            </p:spPr>
            <p:txBody>
              <a:bodyPr/>
              <a:lstStyle/>
              <a:p>
                <a:r>
                  <a:rPr lang="pt-BR">
                    <a:noFill/>
                  </a:rPr>
                  <a:t> </a:t>
                </a:r>
              </a:p>
            </p:txBody>
          </p:sp>
        </mc:Fallback>
      </mc:AlternateContent>
    </p:spTree>
    <p:extLst>
      <p:ext uri="{BB962C8B-B14F-4D97-AF65-F5344CB8AC3E}">
        <p14:creationId xmlns:p14="http://schemas.microsoft.com/office/powerpoint/2010/main" val="24242635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64217" y="457200"/>
            <a:ext cx="10363200" cy="1143000"/>
          </a:xfrm>
        </p:spPr>
        <p:txBody>
          <a:bodyPr/>
          <a:lstStyle/>
          <a:p>
            <a:r>
              <a:rPr lang="pt-BR" dirty="0" err="1"/>
              <a:t>Logistic</a:t>
            </a:r>
            <a:r>
              <a:rPr lang="pt-BR" dirty="0"/>
              <a:t> </a:t>
            </a:r>
            <a:r>
              <a:rPr lang="pt-BR" dirty="0" err="1"/>
              <a:t>Function</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6171" y="1981200"/>
            <a:ext cx="6178233" cy="4114800"/>
          </a:xfrm>
        </p:spPr>
      </p:pic>
    </p:spTree>
    <p:extLst>
      <p:ext uri="{BB962C8B-B14F-4D97-AF65-F5344CB8AC3E}">
        <p14:creationId xmlns:p14="http://schemas.microsoft.com/office/powerpoint/2010/main" val="2729698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Logistic Regression</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8373" y="1981200"/>
            <a:ext cx="5049981" cy="4114800"/>
          </a:xfrm>
        </p:spPr>
      </p:pic>
    </p:spTree>
    <p:extLst>
      <p:ext uri="{BB962C8B-B14F-4D97-AF65-F5344CB8AC3E}">
        <p14:creationId xmlns:p14="http://schemas.microsoft.com/office/powerpoint/2010/main" val="35597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Linear x </a:t>
            </a:r>
            <a:r>
              <a:rPr lang="pt-BR" dirty="0" err="1"/>
              <a:t>Logistic</a:t>
            </a:r>
            <a:r>
              <a:rPr lang="pt-BR" dirty="0"/>
              <a:t> </a:t>
            </a:r>
            <a:r>
              <a:rPr lang="pt-BR" dirty="0" err="1"/>
              <a:t>Regression</a:t>
            </a:r>
            <a:endParaRPr lang="pt-BR" dirty="0"/>
          </a:p>
        </p:txBody>
      </p:sp>
      <p:sp>
        <p:nvSpPr>
          <p:cNvPr id="5" name="Espaço Reservado para Conteúdo 4"/>
          <p:cNvSpPr>
            <a:spLocks noGrp="1"/>
          </p:cNvSpPr>
          <p:nvPr>
            <p:ph sz="half" idx="1"/>
          </p:nvPr>
        </p:nvSpPr>
        <p:spPr/>
        <p:txBody>
          <a:bodyPr/>
          <a:lstStyle/>
          <a:p>
            <a:r>
              <a:rPr lang="pt-BR" dirty="0"/>
              <a:t>Linear </a:t>
            </a:r>
            <a:r>
              <a:rPr lang="pt-BR" dirty="0" err="1"/>
              <a:t>Regression</a:t>
            </a:r>
            <a:endParaRPr lang="pt-BR" dirty="0"/>
          </a:p>
          <a:p>
            <a:pPr lvl="1"/>
            <a:r>
              <a:rPr lang="pt-BR" dirty="0"/>
              <a:t>Target </a:t>
            </a:r>
            <a:r>
              <a:rPr lang="pt-BR" dirty="0" err="1"/>
              <a:t>is</a:t>
            </a:r>
            <a:r>
              <a:rPr lang="pt-BR" dirty="0"/>
              <a:t> </a:t>
            </a:r>
            <a:r>
              <a:rPr lang="pt-BR" dirty="0" err="1"/>
              <a:t>an</a:t>
            </a:r>
            <a:r>
              <a:rPr lang="pt-BR" dirty="0"/>
              <a:t> </a:t>
            </a:r>
            <a:r>
              <a:rPr lang="pt-BR" dirty="0" err="1"/>
              <a:t>interval</a:t>
            </a:r>
            <a:r>
              <a:rPr lang="pt-BR" dirty="0"/>
              <a:t> </a:t>
            </a:r>
            <a:r>
              <a:rPr lang="pt-BR" dirty="0" err="1"/>
              <a:t>variable</a:t>
            </a:r>
            <a:r>
              <a:rPr lang="pt-BR" dirty="0"/>
              <a:t>.</a:t>
            </a:r>
          </a:p>
          <a:p>
            <a:pPr lvl="1"/>
            <a:r>
              <a:rPr lang="pt-BR" dirty="0"/>
              <a:t>I</a:t>
            </a:r>
            <a:r>
              <a:rPr lang="en-US" dirty="0"/>
              <a:t>s used in regression settings.</a:t>
            </a:r>
          </a:p>
          <a:p>
            <a:pPr lvl="1"/>
            <a:r>
              <a:rPr lang="en-US" dirty="0"/>
              <a:t>Solved by Least Squares method</a:t>
            </a:r>
          </a:p>
          <a:p>
            <a:pPr lvl="1"/>
            <a:r>
              <a:rPr lang="en-US" dirty="0"/>
              <a:t>Predicted value is a number.</a:t>
            </a:r>
            <a:endParaRPr lang="pt-BR" dirty="0"/>
          </a:p>
          <a:p>
            <a:pPr lvl="1"/>
            <a:endParaRPr lang="pt-BR" dirty="0"/>
          </a:p>
        </p:txBody>
      </p:sp>
      <p:sp>
        <p:nvSpPr>
          <p:cNvPr id="6" name="Espaço Reservado para Conteúdo 5"/>
          <p:cNvSpPr>
            <a:spLocks noGrp="1"/>
          </p:cNvSpPr>
          <p:nvPr>
            <p:ph sz="half" idx="2"/>
          </p:nvPr>
        </p:nvSpPr>
        <p:spPr/>
        <p:txBody>
          <a:bodyPr/>
          <a:lstStyle/>
          <a:p>
            <a:r>
              <a:rPr lang="pt-BR" dirty="0" err="1"/>
              <a:t>Logistic</a:t>
            </a:r>
            <a:r>
              <a:rPr lang="pt-BR" dirty="0"/>
              <a:t> </a:t>
            </a:r>
            <a:r>
              <a:rPr lang="pt-BR" dirty="0" err="1"/>
              <a:t>Regression</a:t>
            </a:r>
            <a:endParaRPr lang="pt-BR" dirty="0"/>
          </a:p>
          <a:p>
            <a:pPr lvl="1"/>
            <a:r>
              <a:rPr lang="pt-BR" dirty="0"/>
              <a:t>Target </a:t>
            </a:r>
            <a:r>
              <a:rPr lang="pt-BR" dirty="0" err="1"/>
              <a:t>is</a:t>
            </a:r>
            <a:r>
              <a:rPr lang="pt-BR" dirty="0"/>
              <a:t> </a:t>
            </a:r>
            <a:r>
              <a:rPr lang="pt-BR" dirty="0" err="1"/>
              <a:t>discrete</a:t>
            </a:r>
            <a:r>
              <a:rPr lang="pt-BR" dirty="0"/>
              <a:t> </a:t>
            </a:r>
            <a:r>
              <a:rPr lang="pt-BR" dirty="0" err="1"/>
              <a:t>variable</a:t>
            </a:r>
            <a:r>
              <a:rPr lang="pt-BR" dirty="0"/>
              <a:t>.</a:t>
            </a:r>
          </a:p>
          <a:p>
            <a:pPr lvl="1"/>
            <a:r>
              <a:rPr lang="en-US" dirty="0"/>
              <a:t>Is used for binary or multi-class classification.</a:t>
            </a:r>
          </a:p>
          <a:p>
            <a:pPr lvl="1"/>
            <a:r>
              <a:rPr lang="pt-BR" dirty="0" err="1"/>
              <a:t>Solved</a:t>
            </a:r>
            <a:r>
              <a:rPr lang="pt-BR" dirty="0"/>
              <a:t> </a:t>
            </a:r>
            <a:r>
              <a:rPr lang="pt-BR" dirty="0" err="1"/>
              <a:t>using</a:t>
            </a:r>
            <a:r>
              <a:rPr lang="pt-BR" dirty="0"/>
              <a:t> </a:t>
            </a:r>
            <a:r>
              <a:rPr lang="pt-BR" dirty="0" err="1"/>
              <a:t>maximum-likelihood</a:t>
            </a:r>
            <a:r>
              <a:rPr lang="pt-BR" dirty="0"/>
              <a:t>. </a:t>
            </a:r>
            <a:endParaRPr lang="en-US" dirty="0"/>
          </a:p>
          <a:p>
            <a:pPr lvl="1"/>
            <a:r>
              <a:rPr lang="en-US" dirty="0"/>
              <a:t>Predicted value is a probability of a target output given the input.</a:t>
            </a:r>
          </a:p>
          <a:p>
            <a:pPr lvl="1"/>
            <a:endParaRPr lang="pt-BR" dirty="0"/>
          </a:p>
        </p:txBody>
      </p:sp>
    </p:spTree>
    <p:extLst>
      <p:ext uri="{BB962C8B-B14F-4D97-AF65-F5344CB8AC3E}">
        <p14:creationId xmlns:p14="http://schemas.microsoft.com/office/powerpoint/2010/main" val="2985767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Linear x </a:t>
            </a:r>
            <a:r>
              <a:rPr lang="pt-BR" dirty="0" err="1"/>
              <a:t>Logistic</a:t>
            </a:r>
            <a:r>
              <a:rPr lang="pt-BR" dirty="0"/>
              <a:t> </a:t>
            </a:r>
            <a:r>
              <a:rPr lang="pt-BR" dirty="0" err="1"/>
              <a:t>Regression</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163" y="2588731"/>
            <a:ext cx="7772400" cy="2899738"/>
          </a:xfrm>
        </p:spPr>
      </p:pic>
    </p:spTree>
    <p:extLst>
      <p:ext uri="{BB962C8B-B14F-4D97-AF65-F5344CB8AC3E}">
        <p14:creationId xmlns:p14="http://schemas.microsoft.com/office/powerpoint/2010/main" val="369571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Probabilidade x Estatística</a:t>
            </a:r>
            <a:endParaRPr lang="en-US" dirty="0"/>
          </a:p>
        </p:txBody>
      </p:sp>
      <p:sp>
        <p:nvSpPr>
          <p:cNvPr id="3" name="Content Placeholder 2"/>
          <p:cNvSpPr>
            <a:spLocks noGrp="1"/>
          </p:cNvSpPr>
          <p:nvPr>
            <p:ph idx="1"/>
          </p:nvPr>
        </p:nvSpPr>
        <p:spPr/>
        <p:txBody>
          <a:bodyPr/>
          <a:lstStyle/>
          <a:p>
            <a:r>
              <a:rPr lang="en-US" sz="2800" dirty="0" err="1"/>
              <a:t>Pode</a:t>
            </a:r>
            <a:r>
              <a:rPr lang="en-US" sz="2800" dirty="0"/>
              <a:t>-se </a:t>
            </a:r>
            <a:r>
              <a:rPr lang="en-US" sz="2800" dirty="0" err="1"/>
              <a:t>destacar</a:t>
            </a:r>
            <a:r>
              <a:rPr lang="en-US" sz="2800" dirty="0"/>
              <a:t> a </a:t>
            </a:r>
            <a:r>
              <a:rPr lang="en-US" sz="2800" dirty="0" err="1"/>
              <a:t>diferença</a:t>
            </a:r>
            <a:r>
              <a:rPr lang="en-US" sz="2800" dirty="0"/>
              <a:t> entre a </a:t>
            </a:r>
            <a:r>
              <a:rPr lang="en-US" sz="2800" dirty="0" err="1"/>
              <a:t>probabilidade</a:t>
            </a:r>
            <a:r>
              <a:rPr lang="en-US" sz="2800" dirty="0"/>
              <a:t> e a </a:t>
            </a:r>
            <a:r>
              <a:rPr lang="en-US" sz="2800" dirty="0" err="1"/>
              <a:t>estatística</a:t>
            </a:r>
            <a:r>
              <a:rPr lang="en-US" sz="2800" dirty="0"/>
              <a:t> </a:t>
            </a:r>
            <a:r>
              <a:rPr lang="en-US" sz="2800" dirty="0" err="1"/>
              <a:t>espelhando</a:t>
            </a:r>
            <a:r>
              <a:rPr lang="en-US" sz="2800" dirty="0"/>
              <a:t>-se </a:t>
            </a:r>
            <a:r>
              <a:rPr lang="en-US" sz="2800" dirty="0" err="1"/>
              <a:t>na</a:t>
            </a:r>
            <a:r>
              <a:rPr lang="en-US" sz="2800" dirty="0"/>
              <a:t> </a:t>
            </a:r>
            <a:r>
              <a:rPr lang="en-US" sz="2800" dirty="0" err="1"/>
              <a:t>relação</a:t>
            </a:r>
            <a:r>
              <a:rPr lang="en-US" sz="2800" dirty="0"/>
              <a:t> entre as </a:t>
            </a:r>
            <a:r>
              <a:rPr lang="en-US" sz="2800" dirty="0" err="1"/>
              <a:t>predições</a:t>
            </a:r>
            <a:r>
              <a:rPr lang="en-US" sz="2800" dirty="0"/>
              <a:t> </a:t>
            </a:r>
            <a:r>
              <a:rPr lang="en-US" sz="2800" dirty="0" err="1"/>
              <a:t>teóricas</a:t>
            </a:r>
            <a:r>
              <a:rPr lang="en-US" sz="2800" dirty="0"/>
              <a:t> e </a:t>
            </a:r>
            <a:r>
              <a:rPr lang="en-US" sz="2800" dirty="0" err="1"/>
              <a:t>experimentais</a:t>
            </a:r>
            <a:r>
              <a:rPr lang="en-US" sz="2800" dirty="0"/>
              <a:t>:</a:t>
            </a:r>
          </a:p>
          <a:p>
            <a:pPr lvl="1"/>
            <a:r>
              <a:rPr lang="en-US" sz="2400" dirty="0"/>
              <a:t>a </a:t>
            </a:r>
            <a:r>
              <a:rPr lang="en-US" sz="2400" dirty="0" err="1"/>
              <a:t>primeira</a:t>
            </a:r>
            <a:r>
              <a:rPr lang="en-US" sz="2400" dirty="0"/>
              <a:t> </a:t>
            </a:r>
            <a:r>
              <a:rPr lang="en-US" sz="2400" dirty="0" err="1"/>
              <a:t>nós</a:t>
            </a:r>
            <a:r>
              <a:rPr lang="en-US" sz="2400" dirty="0"/>
              <a:t> </a:t>
            </a:r>
            <a:r>
              <a:rPr lang="en-US" sz="2400" dirty="0" err="1"/>
              <a:t>chamamos</a:t>
            </a:r>
            <a:r>
              <a:rPr lang="en-US" sz="2400" dirty="0"/>
              <a:t> </a:t>
            </a:r>
            <a:r>
              <a:rPr lang="en-US" sz="2400" dirty="0" err="1"/>
              <a:t>probabilidade</a:t>
            </a:r>
            <a:r>
              <a:rPr lang="en-US" sz="2400" dirty="0"/>
              <a:t> a priori e a </a:t>
            </a:r>
            <a:r>
              <a:rPr lang="en-US" sz="2400" dirty="0" err="1"/>
              <a:t>segunda</a:t>
            </a:r>
            <a:r>
              <a:rPr lang="en-US" sz="2400" dirty="0"/>
              <a:t> a posteriori. </a:t>
            </a:r>
          </a:p>
          <a:p>
            <a:r>
              <a:rPr lang="en-US" sz="2800" dirty="0"/>
              <a:t>Por </a:t>
            </a:r>
            <a:r>
              <a:rPr lang="en-US" sz="2800" dirty="0" err="1"/>
              <a:t>exemplo</a:t>
            </a:r>
            <a:r>
              <a:rPr lang="en-US" sz="2800" dirty="0"/>
              <a:t>, se </a:t>
            </a:r>
            <a:r>
              <a:rPr lang="en-US" sz="2800" dirty="0" err="1"/>
              <a:t>formos</a:t>
            </a:r>
            <a:r>
              <a:rPr lang="en-US" sz="2800" dirty="0"/>
              <a:t> </a:t>
            </a:r>
            <a:r>
              <a:rPr lang="en-US" sz="2800" dirty="0" err="1"/>
              <a:t>lançar</a:t>
            </a:r>
            <a:r>
              <a:rPr lang="en-US" sz="2800" dirty="0"/>
              <a:t> um dado </a:t>
            </a:r>
            <a:r>
              <a:rPr lang="en-US" sz="2800" dirty="0" err="1"/>
              <a:t>sabemos</a:t>
            </a:r>
            <a:r>
              <a:rPr lang="en-US" sz="2800" dirty="0"/>
              <a:t> a priori que a </a:t>
            </a:r>
            <a:r>
              <a:rPr lang="en-US" sz="2800" dirty="0" err="1"/>
              <a:t>probabilidade</a:t>
            </a:r>
            <a:r>
              <a:rPr lang="en-US" sz="2800" dirty="0"/>
              <a:t> de </a:t>
            </a:r>
            <a:r>
              <a:rPr lang="en-US" sz="2800" dirty="0" err="1"/>
              <a:t>encontrarmos</a:t>
            </a:r>
            <a:r>
              <a:rPr lang="en-US" sz="2800" dirty="0"/>
              <a:t> um </a:t>
            </a:r>
            <a:r>
              <a:rPr lang="en-US" sz="2800" dirty="0" err="1"/>
              <a:t>número</a:t>
            </a:r>
            <a:r>
              <a:rPr lang="en-US" sz="2800" dirty="0"/>
              <a:t> par é 1/6. </a:t>
            </a:r>
          </a:p>
          <a:p>
            <a:r>
              <a:rPr lang="en-US" sz="2800" dirty="0"/>
              <a:t>Agora se </a:t>
            </a:r>
            <a:r>
              <a:rPr lang="en-US" sz="2800" dirty="0" err="1"/>
              <a:t>lançarmos</a:t>
            </a:r>
            <a:r>
              <a:rPr lang="en-US" sz="2800" dirty="0"/>
              <a:t> </a:t>
            </a:r>
            <a:r>
              <a:rPr lang="en-US" sz="2800" dirty="0" err="1"/>
              <a:t>este</a:t>
            </a:r>
            <a:r>
              <a:rPr lang="en-US" sz="2800" dirty="0"/>
              <a:t> </a:t>
            </a:r>
            <a:r>
              <a:rPr lang="en-US" sz="2800" dirty="0" err="1"/>
              <a:t>mesmo</a:t>
            </a:r>
            <a:r>
              <a:rPr lang="en-US" sz="2800" dirty="0"/>
              <a:t> dado N </a:t>
            </a:r>
            <a:r>
              <a:rPr lang="en-US" sz="2800" dirty="0" err="1"/>
              <a:t>vezes</a:t>
            </a:r>
            <a:r>
              <a:rPr lang="en-US" sz="2800" dirty="0"/>
              <a:t> (</a:t>
            </a:r>
            <a:r>
              <a:rPr lang="en-US" sz="2800" dirty="0" err="1"/>
              <a:t>grande</a:t>
            </a:r>
            <a:r>
              <a:rPr lang="en-US" sz="2800" dirty="0"/>
              <a:t>) </a:t>
            </a:r>
            <a:r>
              <a:rPr lang="en-US" sz="2800" dirty="0" err="1"/>
              <a:t>verificaremos</a:t>
            </a:r>
            <a:r>
              <a:rPr lang="en-US" sz="2800" dirty="0"/>
              <a:t> a posteriori que a </a:t>
            </a:r>
            <a:r>
              <a:rPr lang="en-US" sz="2800" dirty="0" err="1"/>
              <a:t>distribuição</a:t>
            </a:r>
            <a:r>
              <a:rPr lang="en-US" sz="2800" dirty="0"/>
              <a:t> dos </a:t>
            </a:r>
            <a:r>
              <a:rPr lang="en-US" sz="2800" dirty="0" err="1"/>
              <a:t>valores</a:t>
            </a:r>
            <a:r>
              <a:rPr lang="en-US" sz="2800" dirty="0"/>
              <a:t> </a:t>
            </a:r>
            <a:r>
              <a:rPr lang="en-US" sz="2800" dirty="0" err="1"/>
              <a:t>encontrandos</a:t>
            </a:r>
            <a:r>
              <a:rPr lang="en-US" sz="2800" dirty="0"/>
              <a:t> </a:t>
            </a:r>
            <a:r>
              <a:rPr lang="en-US" sz="2800" dirty="0" err="1"/>
              <a:t>tendem</a:t>
            </a:r>
            <a:r>
              <a:rPr lang="en-US" sz="2800" dirty="0"/>
              <a:t> </a:t>
            </a:r>
            <a:r>
              <a:rPr lang="en-US" sz="2800" dirty="0" err="1"/>
              <a:t>ao</a:t>
            </a:r>
            <a:r>
              <a:rPr lang="en-US" sz="2800" dirty="0"/>
              <a:t> </a:t>
            </a:r>
            <a:r>
              <a:rPr lang="en-US" sz="2800" dirty="0" err="1"/>
              <a:t>previsto</a:t>
            </a:r>
            <a:r>
              <a:rPr lang="en-US" sz="2800" dirty="0"/>
              <a:t> a priori.</a:t>
            </a:r>
          </a:p>
        </p:txBody>
      </p:sp>
      <p:sp>
        <p:nvSpPr>
          <p:cNvPr id="5" name="Rectangle 4"/>
          <p:cNvSpPr/>
          <p:nvPr/>
        </p:nvSpPr>
        <p:spPr>
          <a:xfrm>
            <a:off x="4275313" y="6415986"/>
            <a:ext cx="5682585" cy="307777"/>
          </a:xfrm>
          <a:prstGeom prst="rect">
            <a:avLst/>
          </a:prstGeom>
        </p:spPr>
        <p:txBody>
          <a:bodyPr wrap="square">
            <a:spAutoFit/>
          </a:bodyPr>
          <a:lstStyle/>
          <a:p>
            <a:r>
              <a:rPr lang="en-US" sz="1400" dirty="0"/>
              <a:t>http://</a:t>
            </a:r>
            <a:r>
              <a:rPr lang="en-US" sz="1400" dirty="0" err="1"/>
              <a:t>fma.if.usp.br</a:t>
            </a:r>
            <a:r>
              <a:rPr lang="en-US" sz="1400" dirty="0"/>
              <a:t>/~</a:t>
            </a:r>
            <a:r>
              <a:rPr lang="en-US" sz="1400" dirty="0" err="1"/>
              <a:t>everton</a:t>
            </a:r>
            <a:r>
              <a:rPr lang="en-US" sz="1400" dirty="0"/>
              <a:t>/personal/</a:t>
            </a:r>
            <a:r>
              <a:rPr lang="en-US" sz="1400" dirty="0" err="1"/>
              <a:t>iniciacao</a:t>
            </a:r>
            <a:r>
              <a:rPr lang="en-US" sz="1400" dirty="0"/>
              <a:t>/fismod01/node2.html</a:t>
            </a:r>
          </a:p>
        </p:txBody>
      </p:sp>
    </p:spTree>
    <p:extLst>
      <p:ext uri="{BB962C8B-B14F-4D97-AF65-F5344CB8AC3E}">
        <p14:creationId xmlns:p14="http://schemas.microsoft.com/office/powerpoint/2010/main" val="10576263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EACD-7706-7E40-A7FF-6EE1B94F5BBD}"/>
              </a:ext>
            </a:extLst>
          </p:cNvPr>
          <p:cNvSpPr>
            <a:spLocks noGrp="1"/>
          </p:cNvSpPr>
          <p:nvPr>
            <p:ph type="title"/>
          </p:nvPr>
        </p:nvSpPr>
        <p:spPr/>
        <p:txBody>
          <a:bodyPr/>
          <a:lstStyle/>
          <a:p>
            <a:r>
              <a:rPr lang="pt-BR" dirty="0"/>
              <a:t>Linear </a:t>
            </a:r>
            <a:r>
              <a:rPr lang="pt-BR" dirty="0" err="1"/>
              <a:t>x</a:t>
            </a:r>
            <a:r>
              <a:rPr lang="pt-BR" dirty="0"/>
              <a:t> </a:t>
            </a:r>
            <a:r>
              <a:rPr lang="pt-BR" dirty="0" err="1"/>
              <a:t>Logistic</a:t>
            </a:r>
            <a:r>
              <a:rPr lang="pt-BR" dirty="0"/>
              <a:t> </a:t>
            </a:r>
            <a:r>
              <a:rPr lang="pt-BR" dirty="0" err="1"/>
              <a:t>Regression</a:t>
            </a:r>
            <a:endParaRPr lang="pt-BR" dirty="0"/>
          </a:p>
        </p:txBody>
      </p:sp>
      <p:pic>
        <p:nvPicPr>
          <p:cNvPr id="4" name="Content Placeholder 3">
            <a:extLst>
              <a:ext uri="{FF2B5EF4-FFF2-40B4-BE49-F238E27FC236}">
                <a16:creationId xmlns:a16="http://schemas.microsoft.com/office/drawing/2014/main" id="{0A09094B-DEE2-BF43-8EA0-1E82C1D0F4B8}"/>
              </a:ext>
            </a:extLst>
          </p:cNvPr>
          <p:cNvPicPr>
            <a:picLocks noGrp="1" noChangeAspect="1"/>
          </p:cNvPicPr>
          <p:nvPr>
            <p:ph idx="1"/>
          </p:nvPr>
        </p:nvPicPr>
        <p:blipFill>
          <a:blip r:embed="rId2"/>
          <a:stretch>
            <a:fillRect/>
          </a:stretch>
        </p:blipFill>
        <p:spPr>
          <a:xfrm>
            <a:off x="2300288" y="2070100"/>
            <a:ext cx="8890000" cy="3937000"/>
          </a:xfrm>
        </p:spPr>
      </p:pic>
    </p:spTree>
    <p:extLst>
      <p:ext uri="{BB962C8B-B14F-4D97-AF65-F5344CB8AC3E}">
        <p14:creationId xmlns:p14="http://schemas.microsoft.com/office/powerpoint/2010/main" val="40191429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C016B-2383-3E40-A776-A1D36B40CDB2}"/>
              </a:ext>
            </a:extLst>
          </p:cNvPr>
          <p:cNvSpPr>
            <a:spLocks noGrp="1"/>
          </p:cNvSpPr>
          <p:nvPr>
            <p:ph type="title"/>
          </p:nvPr>
        </p:nvSpPr>
        <p:spPr/>
        <p:txBody>
          <a:bodyPr/>
          <a:lstStyle/>
          <a:p>
            <a:r>
              <a:rPr lang="pt-BR" dirty="0"/>
              <a:t>Training </a:t>
            </a:r>
            <a:r>
              <a:rPr lang="pt-BR" dirty="0" err="1"/>
              <a:t>the</a:t>
            </a:r>
            <a:r>
              <a:rPr lang="pt-BR" dirty="0"/>
              <a:t> LR</a:t>
            </a:r>
          </a:p>
        </p:txBody>
      </p:sp>
      <p:sp>
        <p:nvSpPr>
          <p:cNvPr id="3" name="Espaço Reservado para Conteúdo 2">
            <a:extLst>
              <a:ext uri="{FF2B5EF4-FFF2-40B4-BE49-F238E27FC236}">
                <a16:creationId xmlns:a16="http://schemas.microsoft.com/office/drawing/2014/main" id="{6A45DF13-3709-E54D-B532-D4B1107F2E07}"/>
              </a:ext>
            </a:extLst>
          </p:cNvPr>
          <p:cNvSpPr>
            <a:spLocks noGrp="1"/>
          </p:cNvSpPr>
          <p:nvPr>
            <p:ph idx="1"/>
          </p:nvPr>
        </p:nvSpPr>
        <p:spPr/>
        <p:txBody>
          <a:bodyPr/>
          <a:lstStyle/>
          <a:p>
            <a:r>
              <a:rPr lang="pt-BR" dirty="0" err="1"/>
              <a:t>One</a:t>
            </a:r>
            <a:r>
              <a:rPr lang="pt-BR" dirty="0"/>
              <a:t> approach </a:t>
            </a:r>
            <a:r>
              <a:rPr lang="pt-BR" dirty="0" err="1"/>
              <a:t>to</a:t>
            </a:r>
            <a:r>
              <a:rPr lang="pt-BR" dirty="0"/>
              <a:t> training </a:t>
            </a:r>
            <a:r>
              <a:rPr lang="pt-BR" dirty="0" err="1"/>
              <a:t>Logistic</a:t>
            </a:r>
            <a:r>
              <a:rPr lang="pt-BR" dirty="0"/>
              <a:t> </a:t>
            </a:r>
            <a:r>
              <a:rPr lang="pt-BR" dirty="0" err="1"/>
              <a:t>Regression</a:t>
            </a:r>
            <a:r>
              <a:rPr lang="pt-BR" dirty="0"/>
              <a:t> </a:t>
            </a:r>
            <a:r>
              <a:rPr lang="pt-BR" dirty="0" err="1"/>
              <a:t>is</a:t>
            </a:r>
            <a:r>
              <a:rPr lang="pt-BR" dirty="0"/>
              <a:t> </a:t>
            </a:r>
            <a:r>
              <a:rPr lang="pt-BR" dirty="0" err="1"/>
              <a:t>to</a:t>
            </a:r>
            <a:r>
              <a:rPr lang="pt-BR" dirty="0"/>
              <a:t> </a:t>
            </a:r>
            <a:r>
              <a:rPr lang="pt-BR" dirty="0" err="1"/>
              <a:t>choose</a:t>
            </a:r>
            <a:r>
              <a:rPr lang="pt-BR" dirty="0"/>
              <a:t> </a:t>
            </a:r>
            <a:r>
              <a:rPr lang="pt-BR" dirty="0" err="1"/>
              <a:t>parameter</a:t>
            </a:r>
            <a:r>
              <a:rPr lang="pt-BR" dirty="0"/>
              <a:t> </a:t>
            </a:r>
            <a:r>
              <a:rPr lang="pt-BR" dirty="0" err="1"/>
              <a:t>values</a:t>
            </a:r>
            <a:r>
              <a:rPr lang="pt-BR" dirty="0"/>
              <a:t> </a:t>
            </a:r>
            <a:r>
              <a:rPr lang="pt-BR" dirty="0" err="1"/>
              <a:t>that</a:t>
            </a:r>
            <a:r>
              <a:rPr lang="pt-BR" dirty="0"/>
              <a:t> maximize </a:t>
            </a:r>
            <a:r>
              <a:rPr lang="pt-BR" dirty="0" err="1"/>
              <a:t>the</a:t>
            </a:r>
            <a:r>
              <a:rPr lang="pt-BR" dirty="0"/>
              <a:t> </a:t>
            </a:r>
            <a:r>
              <a:rPr lang="pt-BR" dirty="0" err="1"/>
              <a:t>conditional</a:t>
            </a:r>
            <a:r>
              <a:rPr lang="pt-BR" dirty="0"/>
              <a:t> data </a:t>
            </a:r>
            <a:r>
              <a:rPr lang="pt-BR" dirty="0" err="1"/>
              <a:t>likelihood</a:t>
            </a:r>
            <a:r>
              <a:rPr lang="pt-BR" dirty="0"/>
              <a:t>. </a:t>
            </a:r>
          </a:p>
          <a:p>
            <a:r>
              <a:rPr lang="pt-BR" dirty="0"/>
              <a:t>The </a:t>
            </a:r>
            <a:r>
              <a:rPr lang="pt-BR" dirty="0" err="1"/>
              <a:t>conditional</a:t>
            </a:r>
            <a:r>
              <a:rPr lang="pt-BR" dirty="0"/>
              <a:t> data </a:t>
            </a:r>
            <a:r>
              <a:rPr lang="pt-BR" dirty="0" err="1"/>
              <a:t>likelihood</a:t>
            </a:r>
            <a:r>
              <a:rPr lang="pt-BR" dirty="0"/>
              <a:t> </a:t>
            </a:r>
            <a:r>
              <a:rPr lang="pt-BR" dirty="0" err="1"/>
              <a:t>is</a:t>
            </a:r>
            <a:r>
              <a:rPr lang="pt-BR" dirty="0"/>
              <a:t> </a:t>
            </a:r>
            <a:r>
              <a:rPr lang="pt-BR" dirty="0" err="1"/>
              <a:t>the</a:t>
            </a:r>
            <a:r>
              <a:rPr lang="pt-BR" dirty="0"/>
              <a:t> </a:t>
            </a:r>
            <a:r>
              <a:rPr lang="pt-BR" dirty="0" err="1"/>
              <a:t>probability</a:t>
            </a:r>
            <a:r>
              <a:rPr lang="pt-BR" dirty="0"/>
              <a:t> </a:t>
            </a:r>
            <a:r>
              <a:rPr lang="pt-BR" dirty="0" err="1"/>
              <a:t>of</a:t>
            </a:r>
            <a:r>
              <a:rPr lang="pt-BR" dirty="0"/>
              <a:t> </a:t>
            </a:r>
            <a:r>
              <a:rPr lang="pt-BR" dirty="0" err="1"/>
              <a:t>the</a:t>
            </a:r>
            <a:r>
              <a:rPr lang="pt-BR" dirty="0"/>
              <a:t> </a:t>
            </a:r>
            <a:r>
              <a:rPr lang="pt-BR" dirty="0" err="1"/>
              <a:t>observed</a:t>
            </a:r>
            <a:r>
              <a:rPr lang="pt-BR" dirty="0"/>
              <a:t> </a:t>
            </a:r>
            <a:r>
              <a:rPr lang="pt-BR" i="1" dirty="0" err="1">
                <a:latin typeface="+mj-lt"/>
              </a:rPr>
              <a:t>Y</a:t>
            </a:r>
            <a:r>
              <a:rPr lang="pt-BR" i="1" dirty="0"/>
              <a:t> </a:t>
            </a:r>
            <a:r>
              <a:rPr lang="pt-BR" dirty="0" err="1"/>
              <a:t>values</a:t>
            </a:r>
            <a:r>
              <a:rPr lang="pt-BR" dirty="0"/>
              <a:t> in </a:t>
            </a:r>
            <a:r>
              <a:rPr lang="pt-BR" dirty="0" err="1"/>
              <a:t>the</a:t>
            </a:r>
            <a:r>
              <a:rPr lang="pt-BR" dirty="0"/>
              <a:t> training data, </a:t>
            </a:r>
            <a:r>
              <a:rPr lang="pt-BR" dirty="0" err="1"/>
              <a:t>conditioned</a:t>
            </a:r>
            <a:r>
              <a:rPr lang="pt-BR" dirty="0"/>
              <a:t> </a:t>
            </a:r>
            <a:r>
              <a:rPr lang="pt-BR" dirty="0" err="1"/>
              <a:t>on</a:t>
            </a:r>
            <a:r>
              <a:rPr lang="pt-BR" dirty="0"/>
              <a:t> </a:t>
            </a:r>
            <a:r>
              <a:rPr lang="pt-BR" dirty="0" err="1"/>
              <a:t>their</a:t>
            </a:r>
            <a:r>
              <a:rPr lang="pt-BR" dirty="0"/>
              <a:t> </a:t>
            </a:r>
            <a:r>
              <a:rPr lang="pt-BR" dirty="0" err="1"/>
              <a:t>corresponding</a:t>
            </a:r>
            <a:r>
              <a:rPr lang="pt-BR" dirty="0"/>
              <a:t> </a:t>
            </a:r>
            <a:r>
              <a:rPr lang="pt-BR" i="1" dirty="0" err="1">
                <a:latin typeface="+mj-lt"/>
              </a:rPr>
              <a:t>X</a:t>
            </a:r>
            <a:r>
              <a:rPr lang="pt-BR" i="1" dirty="0"/>
              <a:t> </a:t>
            </a:r>
            <a:r>
              <a:rPr lang="pt-BR" dirty="0" err="1"/>
              <a:t>values</a:t>
            </a:r>
            <a:r>
              <a:rPr lang="pt-BR" dirty="0"/>
              <a:t> </a:t>
            </a:r>
          </a:p>
          <a:p>
            <a:endParaRPr lang="pt-BR" dirty="0"/>
          </a:p>
        </p:txBody>
      </p:sp>
    </p:spTree>
    <p:extLst>
      <p:ext uri="{BB962C8B-B14F-4D97-AF65-F5344CB8AC3E}">
        <p14:creationId xmlns:p14="http://schemas.microsoft.com/office/powerpoint/2010/main" val="3340486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C016B-2383-3E40-A776-A1D36B40CDB2}"/>
              </a:ext>
            </a:extLst>
          </p:cNvPr>
          <p:cNvSpPr>
            <a:spLocks noGrp="1"/>
          </p:cNvSpPr>
          <p:nvPr>
            <p:ph type="title"/>
          </p:nvPr>
        </p:nvSpPr>
        <p:spPr/>
        <p:txBody>
          <a:bodyPr/>
          <a:lstStyle/>
          <a:p>
            <a:r>
              <a:rPr lang="pt-BR" dirty="0"/>
              <a:t>Training </a:t>
            </a:r>
            <a:r>
              <a:rPr lang="pt-BR" dirty="0" err="1"/>
              <a:t>the</a:t>
            </a:r>
            <a:r>
              <a:rPr lang="pt-BR" dirty="0"/>
              <a:t> LR</a:t>
            </a:r>
          </a:p>
        </p:txBody>
      </p:sp>
      <p:sp>
        <p:nvSpPr>
          <p:cNvPr id="3" name="Espaço Reservado para Conteúdo 2">
            <a:extLst>
              <a:ext uri="{FF2B5EF4-FFF2-40B4-BE49-F238E27FC236}">
                <a16:creationId xmlns:a16="http://schemas.microsoft.com/office/drawing/2014/main" id="{6A45DF13-3709-E54D-B532-D4B1107F2E07}"/>
              </a:ext>
            </a:extLst>
          </p:cNvPr>
          <p:cNvSpPr>
            <a:spLocks noGrp="1"/>
          </p:cNvSpPr>
          <p:nvPr>
            <p:ph idx="1"/>
          </p:nvPr>
        </p:nvSpPr>
        <p:spPr/>
        <p:txBody>
          <a:bodyPr/>
          <a:lstStyle/>
          <a:p>
            <a:r>
              <a:rPr lang="pt-BR" dirty="0" err="1"/>
              <a:t>We</a:t>
            </a:r>
            <a:r>
              <a:rPr lang="pt-BR" dirty="0"/>
              <a:t> </a:t>
            </a:r>
            <a:r>
              <a:rPr lang="pt-BR" dirty="0" err="1"/>
              <a:t>choose</a:t>
            </a:r>
            <a:r>
              <a:rPr lang="pt-BR" dirty="0"/>
              <a:t> </a:t>
            </a:r>
            <a:r>
              <a:rPr lang="pt-BR" dirty="0" err="1"/>
              <a:t>parameters</a:t>
            </a:r>
            <a:r>
              <a:rPr lang="pt-BR" dirty="0"/>
              <a:t> </a:t>
            </a:r>
            <a:r>
              <a:rPr lang="pt-BR" sz="3600" i="1" dirty="0">
                <a:latin typeface="+mj-lt"/>
              </a:rPr>
              <a:t>W</a:t>
            </a:r>
            <a:r>
              <a:rPr lang="pt-BR" i="1" dirty="0"/>
              <a:t> </a:t>
            </a:r>
            <a:r>
              <a:rPr lang="pt-BR" dirty="0" err="1"/>
              <a:t>that</a:t>
            </a:r>
            <a:r>
              <a:rPr lang="pt-BR" dirty="0"/>
              <a:t> </a:t>
            </a:r>
            <a:r>
              <a:rPr lang="pt-BR" dirty="0" err="1"/>
              <a:t>satisfy</a:t>
            </a:r>
            <a:r>
              <a:rPr lang="pt-BR" dirty="0"/>
              <a:t>:</a:t>
            </a:r>
          </a:p>
          <a:p>
            <a:pPr marL="0" indent="0">
              <a:buNone/>
            </a:pPr>
            <a:endParaRPr lang="pt-BR" dirty="0"/>
          </a:p>
          <a:p>
            <a:r>
              <a:rPr lang="pt-BR" dirty="0" err="1"/>
              <a:t>where</a:t>
            </a:r>
            <a:r>
              <a:rPr lang="pt-BR" dirty="0"/>
              <a:t> </a:t>
            </a:r>
          </a:p>
          <a:p>
            <a:pPr lvl="1"/>
            <a:r>
              <a:rPr lang="pt-BR" sz="3200" i="1" dirty="0">
                <a:latin typeface="+mj-lt"/>
              </a:rPr>
              <a:t>W </a:t>
            </a:r>
            <a:r>
              <a:rPr lang="pt-BR" sz="3200" dirty="0">
                <a:latin typeface="+mj-lt"/>
              </a:rPr>
              <a:t>= ⟨</a:t>
            </a:r>
            <a:r>
              <a:rPr lang="pt-BR" sz="3200" i="1" dirty="0">
                <a:latin typeface="+mj-lt"/>
              </a:rPr>
              <a:t>w</a:t>
            </a:r>
            <a:r>
              <a:rPr lang="pt-BR" sz="3200" baseline="-25000" dirty="0">
                <a:latin typeface="+mj-lt"/>
              </a:rPr>
              <a:t>0</a:t>
            </a:r>
            <a:r>
              <a:rPr lang="pt-BR" sz="3200" dirty="0">
                <a:latin typeface="+mj-lt"/>
              </a:rPr>
              <a:t>,</a:t>
            </a:r>
            <a:r>
              <a:rPr lang="pt-BR" sz="3200" i="1" dirty="0">
                <a:latin typeface="+mj-lt"/>
              </a:rPr>
              <a:t>w</a:t>
            </a:r>
            <a:r>
              <a:rPr lang="pt-BR" sz="3200" baseline="-25000" dirty="0">
                <a:latin typeface="+mj-lt"/>
              </a:rPr>
              <a:t>1</a:t>
            </a:r>
            <a:r>
              <a:rPr lang="pt-BR" sz="3200" dirty="0">
                <a:latin typeface="+mj-lt"/>
              </a:rPr>
              <a:t> ...</a:t>
            </a:r>
            <a:r>
              <a:rPr lang="pt-BR" sz="3200" i="1" dirty="0" err="1">
                <a:latin typeface="+mj-lt"/>
              </a:rPr>
              <a:t>w</a:t>
            </a:r>
            <a:r>
              <a:rPr lang="pt-BR" sz="3200" baseline="-25000" dirty="0" err="1">
                <a:latin typeface="+mj-lt"/>
              </a:rPr>
              <a:t>n</a:t>
            </a:r>
            <a:r>
              <a:rPr lang="pt-BR" sz="3200" dirty="0">
                <a:latin typeface="+mj-lt"/>
              </a:rPr>
              <a:t>⟩ </a:t>
            </a:r>
            <a:r>
              <a:rPr lang="pt-BR" dirty="0" err="1"/>
              <a:t>is</a:t>
            </a:r>
            <a:r>
              <a:rPr lang="pt-BR" dirty="0"/>
              <a:t> </a:t>
            </a:r>
            <a:r>
              <a:rPr lang="pt-BR" dirty="0" err="1"/>
              <a:t>the</a:t>
            </a:r>
            <a:r>
              <a:rPr lang="pt-BR" dirty="0"/>
              <a:t> vector </a:t>
            </a:r>
            <a:r>
              <a:rPr lang="pt-BR" dirty="0" err="1"/>
              <a:t>of</a:t>
            </a:r>
            <a:r>
              <a:rPr lang="pt-BR" dirty="0"/>
              <a:t> </a:t>
            </a:r>
            <a:r>
              <a:rPr lang="pt-BR" dirty="0" err="1"/>
              <a:t>parameters</a:t>
            </a:r>
            <a:r>
              <a:rPr lang="pt-BR" dirty="0"/>
              <a:t> </a:t>
            </a:r>
            <a:r>
              <a:rPr lang="pt-BR" dirty="0" err="1"/>
              <a:t>to</a:t>
            </a:r>
            <a:r>
              <a:rPr lang="pt-BR" dirty="0"/>
              <a:t> </a:t>
            </a:r>
            <a:r>
              <a:rPr lang="pt-BR" dirty="0" err="1"/>
              <a:t>be</a:t>
            </a:r>
            <a:r>
              <a:rPr lang="pt-BR" dirty="0"/>
              <a:t> </a:t>
            </a:r>
            <a:r>
              <a:rPr lang="pt-BR" dirty="0" err="1"/>
              <a:t>estimated</a:t>
            </a:r>
            <a:r>
              <a:rPr lang="pt-BR" dirty="0"/>
              <a:t>, </a:t>
            </a:r>
          </a:p>
          <a:p>
            <a:pPr lvl="1"/>
            <a:r>
              <a:rPr lang="pt-BR" sz="3200" i="1" dirty="0" err="1">
                <a:latin typeface="+mj-lt"/>
              </a:rPr>
              <a:t>Y</a:t>
            </a:r>
            <a:r>
              <a:rPr lang="pt-BR" sz="3200" i="1" baseline="30000" dirty="0" err="1">
                <a:latin typeface="+mj-lt"/>
              </a:rPr>
              <a:t>l</a:t>
            </a:r>
            <a:r>
              <a:rPr lang="pt-BR" i="1" dirty="0"/>
              <a:t> </a:t>
            </a:r>
            <a:r>
              <a:rPr lang="pt-BR" dirty="0"/>
              <a:t>denotes </a:t>
            </a:r>
            <a:r>
              <a:rPr lang="pt-BR" dirty="0" err="1"/>
              <a:t>the</a:t>
            </a:r>
            <a:r>
              <a:rPr lang="pt-BR" dirty="0"/>
              <a:t> </a:t>
            </a:r>
            <a:r>
              <a:rPr lang="pt-BR" dirty="0" err="1"/>
              <a:t>observed</a:t>
            </a:r>
            <a:r>
              <a:rPr lang="pt-BR" dirty="0"/>
              <a:t> </a:t>
            </a:r>
            <a:r>
              <a:rPr lang="pt-BR" dirty="0" err="1"/>
              <a:t>value</a:t>
            </a:r>
            <a:r>
              <a:rPr lang="pt-BR" dirty="0"/>
              <a:t> </a:t>
            </a:r>
            <a:r>
              <a:rPr lang="pt-BR" dirty="0" err="1"/>
              <a:t>of</a:t>
            </a:r>
            <a:r>
              <a:rPr lang="pt-BR" dirty="0"/>
              <a:t> </a:t>
            </a:r>
            <a:r>
              <a:rPr lang="pt-BR" sz="3200" i="1" dirty="0" err="1">
                <a:latin typeface="+mj-lt"/>
              </a:rPr>
              <a:t>Y</a:t>
            </a:r>
            <a:r>
              <a:rPr lang="pt-BR" sz="3200" i="1" dirty="0">
                <a:latin typeface="+mj-lt"/>
              </a:rPr>
              <a:t> </a:t>
            </a:r>
            <a:r>
              <a:rPr lang="pt-BR" dirty="0"/>
              <a:t>in </a:t>
            </a:r>
            <a:r>
              <a:rPr lang="pt-BR" dirty="0" err="1"/>
              <a:t>the</a:t>
            </a:r>
            <a:r>
              <a:rPr lang="pt-BR" dirty="0"/>
              <a:t> </a:t>
            </a:r>
            <a:r>
              <a:rPr lang="pt-BR" i="1" dirty="0" err="1">
                <a:latin typeface="+mj-lt"/>
              </a:rPr>
              <a:t>l</a:t>
            </a:r>
            <a:r>
              <a:rPr lang="pt-BR" baseline="30000" dirty="0" err="1">
                <a:latin typeface="+mj-lt"/>
              </a:rPr>
              <a:t>th</a:t>
            </a:r>
            <a:r>
              <a:rPr lang="pt-BR" dirty="0"/>
              <a:t> training </a:t>
            </a:r>
            <a:r>
              <a:rPr lang="pt-BR" dirty="0" err="1"/>
              <a:t>example</a:t>
            </a:r>
            <a:r>
              <a:rPr lang="pt-BR" dirty="0"/>
              <a:t>, </a:t>
            </a:r>
          </a:p>
          <a:p>
            <a:pPr lvl="1"/>
            <a:r>
              <a:rPr lang="pt-BR" dirty="0" err="1"/>
              <a:t>and</a:t>
            </a:r>
            <a:r>
              <a:rPr lang="pt-BR" dirty="0"/>
              <a:t> </a:t>
            </a:r>
            <a:r>
              <a:rPr lang="pt-BR" sz="3200" i="1" dirty="0" err="1">
                <a:latin typeface="+mj-lt"/>
              </a:rPr>
              <a:t>X</a:t>
            </a:r>
            <a:r>
              <a:rPr lang="pt-BR" sz="3200" i="1" baseline="30000" dirty="0" err="1">
                <a:latin typeface="+mj-lt"/>
              </a:rPr>
              <a:t>l</a:t>
            </a:r>
            <a:r>
              <a:rPr lang="pt-BR" sz="3200" i="1" dirty="0">
                <a:latin typeface="+mj-lt"/>
              </a:rPr>
              <a:t> </a:t>
            </a:r>
            <a:r>
              <a:rPr lang="pt-BR" dirty="0"/>
              <a:t>denotes </a:t>
            </a:r>
            <a:r>
              <a:rPr lang="pt-BR" dirty="0" err="1"/>
              <a:t>the</a:t>
            </a:r>
            <a:r>
              <a:rPr lang="pt-BR" dirty="0"/>
              <a:t> </a:t>
            </a:r>
            <a:r>
              <a:rPr lang="pt-BR" dirty="0" err="1"/>
              <a:t>observed</a:t>
            </a:r>
            <a:r>
              <a:rPr lang="pt-BR" dirty="0"/>
              <a:t> in </a:t>
            </a:r>
            <a:r>
              <a:rPr lang="pt-BR" dirty="0" err="1"/>
              <a:t>the</a:t>
            </a:r>
            <a:r>
              <a:rPr lang="pt-BR" dirty="0"/>
              <a:t> </a:t>
            </a:r>
            <a:r>
              <a:rPr lang="pt-BR" i="1" dirty="0" err="1"/>
              <a:t>l</a:t>
            </a:r>
            <a:r>
              <a:rPr lang="pt-BR" baseline="30000" dirty="0" err="1"/>
              <a:t>th</a:t>
            </a:r>
            <a:r>
              <a:rPr lang="pt-BR" dirty="0"/>
              <a:t> training </a:t>
            </a:r>
            <a:r>
              <a:rPr lang="pt-BR" dirty="0" err="1"/>
              <a:t>example</a:t>
            </a:r>
            <a:r>
              <a:rPr lang="pt-BR" dirty="0"/>
              <a:t>. </a:t>
            </a:r>
          </a:p>
          <a:p>
            <a:pPr marL="0" indent="0">
              <a:buNone/>
            </a:pPr>
            <a:endParaRPr lang="pt-BR" dirty="0"/>
          </a:p>
        </p:txBody>
      </p:sp>
      <p:pic>
        <p:nvPicPr>
          <p:cNvPr id="5" name="Imagem 4" descr="Imagem em preto e branco&#10;&#10;Descrição gerada automaticamente">
            <a:extLst>
              <a:ext uri="{FF2B5EF4-FFF2-40B4-BE49-F238E27FC236}">
                <a16:creationId xmlns:a16="http://schemas.microsoft.com/office/drawing/2014/main" id="{D42AD564-B59A-3A49-8C06-958F42EE3582}"/>
              </a:ext>
            </a:extLst>
          </p:cNvPr>
          <p:cNvPicPr>
            <a:picLocks noChangeAspect="1"/>
          </p:cNvPicPr>
          <p:nvPr/>
        </p:nvPicPr>
        <p:blipFill>
          <a:blip r:embed="rId2"/>
          <a:stretch>
            <a:fillRect/>
          </a:stretch>
        </p:blipFill>
        <p:spPr>
          <a:xfrm>
            <a:off x="4079776" y="2636912"/>
            <a:ext cx="5083478" cy="1027584"/>
          </a:xfrm>
          <a:prstGeom prst="rect">
            <a:avLst/>
          </a:prstGeom>
        </p:spPr>
      </p:pic>
    </p:spTree>
    <p:extLst>
      <p:ext uri="{BB962C8B-B14F-4D97-AF65-F5344CB8AC3E}">
        <p14:creationId xmlns:p14="http://schemas.microsoft.com/office/powerpoint/2010/main" val="4154991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98E4D-8FE4-6643-8B4E-128D780917AA}"/>
              </a:ext>
            </a:extLst>
          </p:cNvPr>
          <p:cNvSpPr>
            <a:spLocks noGrp="1"/>
          </p:cNvSpPr>
          <p:nvPr>
            <p:ph type="title"/>
          </p:nvPr>
        </p:nvSpPr>
        <p:spPr/>
        <p:txBody>
          <a:bodyPr/>
          <a:lstStyle/>
          <a:p>
            <a:r>
              <a:rPr lang="pt-BR" dirty="0"/>
              <a:t>Training </a:t>
            </a:r>
            <a:r>
              <a:rPr lang="pt-BR" dirty="0" err="1"/>
              <a:t>the</a:t>
            </a:r>
            <a:r>
              <a:rPr lang="pt-BR" dirty="0"/>
              <a:t> LR</a:t>
            </a:r>
          </a:p>
        </p:txBody>
      </p:sp>
      <p:sp>
        <p:nvSpPr>
          <p:cNvPr id="3" name="Espaço Reservado para Conteúdo 2">
            <a:extLst>
              <a:ext uri="{FF2B5EF4-FFF2-40B4-BE49-F238E27FC236}">
                <a16:creationId xmlns:a16="http://schemas.microsoft.com/office/drawing/2014/main" id="{1BE91CE5-3300-F145-BD6E-6D9BCEECFEA3}"/>
              </a:ext>
            </a:extLst>
          </p:cNvPr>
          <p:cNvSpPr>
            <a:spLocks noGrp="1"/>
          </p:cNvSpPr>
          <p:nvPr>
            <p:ph idx="1"/>
          </p:nvPr>
        </p:nvSpPr>
        <p:spPr/>
        <p:txBody>
          <a:bodyPr/>
          <a:lstStyle/>
          <a:p>
            <a:r>
              <a:rPr lang="pt-BR" dirty="0" err="1"/>
              <a:t>One</a:t>
            </a:r>
            <a:r>
              <a:rPr lang="pt-BR" dirty="0"/>
              <a:t> common approach </a:t>
            </a:r>
            <a:r>
              <a:rPr lang="pt-BR" dirty="0" err="1"/>
              <a:t>to</a:t>
            </a:r>
            <a:r>
              <a:rPr lang="pt-BR" dirty="0"/>
              <a:t> </a:t>
            </a:r>
            <a:r>
              <a:rPr lang="pt-BR" dirty="0" err="1"/>
              <a:t>find</a:t>
            </a:r>
            <a:r>
              <a:rPr lang="pt-BR" dirty="0"/>
              <a:t> </a:t>
            </a:r>
            <a:r>
              <a:rPr lang="pt-BR" dirty="0">
                <a:latin typeface="+mj-lt"/>
              </a:rPr>
              <a:t>W</a:t>
            </a:r>
            <a:r>
              <a:rPr lang="pt-BR" dirty="0"/>
              <a:t> </a:t>
            </a:r>
            <a:r>
              <a:rPr lang="pt-BR" dirty="0" err="1"/>
              <a:t>is</a:t>
            </a:r>
            <a:r>
              <a:rPr lang="pt-BR" dirty="0"/>
              <a:t> </a:t>
            </a:r>
            <a:r>
              <a:rPr lang="pt-BR" dirty="0" err="1"/>
              <a:t>to</a:t>
            </a:r>
            <a:r>
              <a:rPr lang="pt-BR" dirty="0"/>
              <a:t> use </a:t>
            </a:r>
            <a:r>
              <a:rPr lang="pt-BR" dirty="0" err="1"/>
              <a:t>gradient</a:t>
            </a:r>
            <a:r>
              <a:rPr lang="pt-BR" dirty="0"/>
              <a:t> </a:t>
            </a:r>
            <a:r>
              <a:rPr lang="pt-BR" dirty="0" err="1"/>
              <a:t>descent</a:t>
            </a:r>
            <a:r>
              <a:rPr lang="pt-BR" dirty="0"/>
              <a:t>.</a:t>
            </a:r>
          </a:p>
          <a:p>
            <a:r>
              <a:rPr lang="pt-BR" dirty="0"/>
              <a:t>The</a:t>
            </a:r>
            <a:r>
              <a:rPr lang="pt-BR" dirty="0">
                <a:latin typeface="+mj-lt"/>
              </a:rPr>
              <a:t> </a:t>
            </a:r>
            <a:r>
              <a:rPr lang="pt-BR" i="1" dirty="0" err="1">
                <a:latin typeface="+mj-lt"/>
              </a:rPr>
              <a:t>i</a:t>
            </a:r>
            <a:r>
              <a:rPr lang="pt-BR" baseline="30000" dirty="0" err="1">
                <a:latin typeface="+mj-lt"/>
              </a:rPr>
              <a:t>th</a:t>
            </a:r>
            <a:r>
              <a:rPr lang="pt-BR" dirty="0">
                <a:latin typeface="+mj-lt"/>
              </a:rPr>
              <a:t> </a:t>
            </a:r>
            <a:r>
              <a:rPr lang="pt-BR" dirty="0" err="1"/>
              <a:t>component</a:t>
            </a:r>
            <a:r>
              <a:rPr lang="pt-BR" dirty="0"/>
              <a:t> </a:t>
            </a:r>
            <a:r>
              <a:rPr lang="pt-BR" dirty="0" err="1"/>
              <a:t>of</a:t>
            </a:r>
            <a:r>
              <a:rPr lang="pt-BR" dirty="0"/>
              <a:t> </a:t>
            </a:r>
            <a:r>
              <a:rPr lang="pt-BR" dirty="0" err="1"/>
              <a:t>the</a:t>
            </a:r>
            <a:r>
              <a:rPr lang="pt-BR" dirty="0"/>
              <a:t> vector </a:t>
            </a:r>
            <a:r>
              <a:rPr lang="pt-BR" dirty="0" err="1"/>
              <a:t>gradient</a:t>
            </a:r>
            <a:r>
              <a:rPr lang="pt-BR" dirty="0"/>
              <a:t> </a:t>
            </a:r>
            <a:r>
              <a:rPr lang="pt-BR" dirty="0" err="1"/>
              <a:t>has</a:t>
            </a:r>
            <a:r>
              <a:rPr lang="pt-BR" dirty="0"/>
              <a:t> </a:t>
            </a:r>
            <a:r>
              <a:rPr lang="pt-BR" dirty="0" err="1"/>
              <a:t>the</a:t>
            </a:r>
            <a:r>
              <a:rPr lang="pt-BR" dirty="0"/>
              <a:t> </a:t>
            </a:r>
            <a:r>
              <a:rPr lang="pt-BR" dirty="0" err="1"/>
              <a:t>form</a:t>
            </a:r>
            <a:endParaRPr lang="pt-BR" dirty="0"/>
          </a:p>
          <a:p>
            <a:endParaRPr lang="pt-BR" dirty="0"/>
          </a:p>
          <a:p>
            <a:endParaRPr lang="pt-BR" dirty="0"/>
          </a:p>
          <a:p>
            <a:r>
              <a:rPr lang="pt-BR" dirty="0" err="1"/>
              <a:t>Given</a:t>
            </a:r>
            <a:r>
              <a:rPr lang="pt-BR" dirty="0"/>
              <a:t> </a:t>
            </a:r>
            <a:r>
              <a:rPr lang="pt-BR" dirty="0" err="1"/>
              <a:t>this</a:t>
            </a:r>
            <a:r>
              <a:rPr lang="pt-BR" dirty="0"/>
              <a:t> formula for </a:t>
            </a:r>
            <a:r>
              <a:rPr lang="pt-BR" dirty="0" err="1"/>
              <a:t>the</a:t>
            </a:r>
            <a:r>
              <a:rPr lang="pt-BR" dirty="0"/>
              <a:t> </a:t>
            </a:r>
            <a:r>
              <a:rPr lang="pt-BR" dirty="0" err="1"/>
              <a:t>derivative</a:t>
            </a:r>
            <a:r>
              <a:rPr lang="pt-BR" dirty="0"/>
              <a:t> </a:t>
            </a:r>
            <a:r>
              <a:rPr lang="pt-BR" dirty="0" err="1"/>
              <a:t>of</a:t>
            </a:r>
            <a:r>
              <a:rPr lang="pt-BR" dirty="0"/>
              <a:t> </a:t>
            </a:r>
            <a:r>
              <a:rPr lang="pt-BR" dirty="0" err="1"/>
              <a:t>each</a:t>
            </a:r>
            <a:r>
              <a:rPr lang="pt-BR" dirty="0"/>
              <a:t> </a:t>
            </a:r>
            <a:r>
              <a:rPr lang="pt-BR" i="1" dirty="0" err="1">
                <a:latin typeface="+mj-lt"/>
              </a:rPr>
              <a:t>w</a:t>
            </a:r>
            <a:r>
              <a:rPr lang="pt-BR" i="1" baseline="-25000" dirty="0" err="1">
                <a:latin typeface="+mj-lt"/>
              </a:rPr>
              <a:t>i</a:t>
            </a:r>
            <a:r>
              <a:rPr lang="pt-BR" dirty="0"/>
              <a:t>, </a:t>
            </a:r>
            <a:r>
              <a:rPr lang="pt-BR" dirty="0" err="1"/>
              <a:t>we</a:t>
            </a:r>
            <a:r>
              <a:rPr lang="pt-BR" dirty="0"/>
              <a:t> </a:t>
            </a:r>
            <a:r>
              <a:rPr lang="pt-BR" dirty="0" err="1"/>
              <a:t>can</a:t>
            </a:r>
            <a:r>
              <a:rPr lang="pt-BR" dirty="0"/>
              <a:t> use standard </a:t>
            </a:r>
            <a:r>
              <a:rPr lang="pt-BR" dirty="0" err="1"/>
              <a:t>gradient</a:t>
            </a:r>
            <a:r>
              <a:rPr lang="pt-BR" dirty="0"/>
              <a:t> </a:t>
            </a:r>
            <a:r>
              <a:rPr lang="pt-BR" dirty="0" err="1"/>
              <a:t>descent</a:t>
            </a:r>
            <a:r>
              <a:rPr lang="pt-BR" dirty="0"/>
              <a:t> </a:t>
            </a:r>
            <a:r>
              <a:rPr lang="pt-BR" dirty="0" err="1"/>
              <a:t>to</a:t>
            </a:r>
            <a:r>
              <a:rPr lang="pt-BR" dirty="0"/>
              <a:t> </a:t>
            </a:r>
            <a:r>
              <a:rPr lang="pt-BR" dirty="0" err="1"/>
              <a:t>optimize</a:t>
            </a:r>
            <a:r>
              <a:rPr lang="pt-BR" dirty="0"/>
              <a:t> </a:t>
            </a:r>
            <a:r>
              <a:rPr lang="pt-BR" dirty="0" err="1"/>
              <a:t>the</a:t>
            </a:r>
            <a:r>
              <a:rPr lang="pt-BR" dirty="0"/>
              <a:t> </a:t>
            </a:r>
            <a:r>
              <a:rPr lang="pt-BR" dirty="0" err="1"/>
              <a:t>weights</a:t>
            </a:r>
            <a:r>
              <a:rPr lang="pt-BR" dirty="0"/>
              <a:t> </a:t>
            </a:r>
            <a:r>
              <a:rPr lang="pt-BR" i="1" dirty="0">
                <a:latin typeface="+mj-lt"/>
              </a:rPr>
              <a:t>W</a:t>
            </a:r>
            <a:r>
              <a:rPr lang="pt-BR" dirty="0"/>
              <a:t>. </a:t>
            </a:r>
          </a:p>
        </p:txBody>
      </p:sp>
      <p:pic>
        <p:nvPicPr>
          <p:cNvPr id="5" name="Imagem 4" descr="Texto&#10;&#10;Descrição gerada automaticamente">
            <a:extLst>
              <a:ext uri="{FF2B5EF4-FFF2-40B4-BE49-F238E27FC236}">
                <a16:creationId xmlns:a16="http://schemas.microsoft.com/office/drawing/2014/main" id="{13AD3B27-DD1D-4741-BA85-A6CA78CBD8D6}"/>
              </a:ext>
            </a:extLst>
          </p:cNvPr>
          <p:cNvPicPr>
            <a:picLocks noChangeAspect="1"/>
          </p:cNvPicPr>
          <p:nvPr/>
        </p:nvPicPr>
        <p:blipFill>
          <a:blip r:embed="rId2"/>
          <a:stretch>
            <a:fillRect/>
          </a:stretch>
        </p:blipFill>
        <p:spPr>
          <a:xfrm>
            <a:off x="3431704" y="3645024"/>
            <a:ext cx="6669830" cy="1293489"/>
          </a:xfrm>
          <a:prstGeom prst="rect">
            <a:avLst/>
          </a:prstGeom>
        </p:spPr>
      </p:pic>
    </p:spTree>
    <p:extLst>
      <p:ext uri="{BB962C8B-B14F-4D97-AF65-F5344CB8AC3E}">
        <p14:creationId xmlns:p14="http://schemas.microsoft.com/office/powerpoint/2010/main" val="1306139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98E4D-8FE4-6643-8B4E-128D780917AA}"/>
              </a:ext>
            </a:extLst>
          </p:cNvPr>
          <p:cNvSpPr>
            <a:spLocks noGrp="1"/>
          </p:cNvSpPr>
          <p:nvPr>
            <p:ph type="title"/>
          </p:nvPr>
        </p:nvSpPr>
        <p:spPr/>
        <p:txBody>
          <a:bodyPr/>
          <a:lstStyle/>
          <a:p>
            <a:r>
              <a:rPr lang="pt-BR" dirty="0"/>
              <a:t>Training </a:t>
            </a:r>
            <a:r>
              <a:rPr lang="pt-BR" dirty="0" err="1"/>
              <a:t>the</a:t>
            </a:r>
            <a:r>
              <a:rPr lang="pt-BR" dirty="0"/>
              <a:t> LR</a:t>
            </a:r>
          </a:p>
        </p:txBody>
      </p:sp>
      <p:sp>
        <p:nvSpPr>
          <p:cNvPr id="3" name="Espaço Reservado para Conteúdo 2">
            <a:extLst>
              <a:ext uri="{FF2B5EF4-FFF2-40B4-BE49-F238E27FC236}">
                <a16:creationId xmlns:a16="http://schemas.microsoft.com/office/drawing/2014/main" id="{1BE91CE5-3300-F145-BD6E-6D9BCEECFEA3}"/>
              </a:ext>
            </a:extLst>
          </p:cNvPr>
          <p:cNvSpPr>
            <a:spLocks noGrp="1"/>
          </p:cNvSpPr>
          <p:nvPr>
            <p:ph idx="1"/>
          </p:nvPr>
        </p:nvSpPr>
        <p:spPr/>
        <p:txBody>
          <a:bodyPr/>
          <a:lstStyle/>
          <a:p>
            <a:r>
              <a:rPr lang="pt-BR" dirty="0" err="1"/>
              <a:t>Beginning</a:t>
            </a:r>
            <a:r>
              <a:rPr lang="pt-BR" dirty="0"/>
              <a:t> </a:t>
            </a:r>
            <a:r>
              <a:rPr lang="pt-BR" dirty="0" err="1"/>
              <a:t>with</a:t>
            </a:r>
            <a:r>
              <a:rPr lang="pt-BR" dirty="0"/>
              <a:t> </a:t>
            </a:r>
            <a:r>
              <a:rPr lang="pt-BR" dirty="0" err="1"/>
              <a:t>initial</a:t>
            </a:r>
            <a:r>
              <a:rPr lang="pt-BR" dirty="0"/>
              <a:t> </a:t>
            </a:r>
            <a:r>
              <a:rPr lang="pt-BR" dirty="0" err="1"/>
              <a:t>weights</a:t>
            </a:r>
            <a:r>
              <a:rPr lang="pt-BR" dirty="0"/>
              <a:t> </a:t>
            </a:r>
            <a:r>
              <a:rPr lang="pt-BR" dirty="0" err="1"/>
              <a:t>of</a:t>
            </a:r>
            <a:r>
              <a:rPr lang="pt-BR" dirty="0"/>
              <a:t> zero, </a:t>
            </a:r>
            <a:r>
              <a:rPr lang="pt-BR" dirty="0" err="1"/>
              <a:t>we</a:t>
            </a:r>
            <a:r>
              <a:rPr lang="pt-BR" dirty="0"/>
              <a:t> </a:t>
            </a:r>
            <a:r>
              <a:rPr lang="pt-BR" dirty="0" err="1"/>
              <a:t>repeatedly</a:t>
            </a:r>
            <a:r>
              <a:rPr lang="pt-BR" dirty="0"/>
              <a:t> </a:t>
            </a:r>
            <a:r>
              <a:rPr lang="pt-BR" dirty="0" err="1"/>
              <a:t>update</a:t>
            </a:r>
            <a:r>
              <a:rPr lang="pt-BR" dirty="0"/>
              <a:t> </a:t>
            </a:r>
            <a:r>
              <a:rPr lang="pt-BR" dirty="0" err="1"/>
              <a:t>the</a:t>
            </a:r>
            <a:r>
              <a:rPr lang="pt-BR" dirty="0"/>
              <a:t> </a:t>
            </a:r>
            <a:r>
              <a:rPr lang="pt-BR" dirty="0" err="1"/>
              <a:t>weights</a:t>
            </a:r>
            <a:r>
              <a:rPr lang="pt-BR" dirty="0"/>
              <a:t> in </a:t>
            </a:r>
            <a:r>
              <a:rPr lang="pt-BR" dirty="0" err="1"/>
              <a:t>the</a:t>
            </a:r>
            <a:r>
              <a:rPr lang="pt-BR" dirty="0"/>
              <a:t> </a:t>
            </a:r>
            <a:r>
              <a:rPr lang="pt-BR" dirty="0" err="1"/>
              <a:t>direction</a:t>
            </a:r>
            <a:r>
              <a:rPr lang="pt-BR" dirty="0"/>
              <a:t> </a:t>
            </a:r>
            <a:r>
              <a:rPr lang="pt-BR" dirty="0" err="1"/>
              <a:t>of</a:t>
            </a:r>
            <a:r>
              <a:rPr lang="pt-BR" dirty="0"/>
              <a:t> </a:t>
            </a:r>
            <a:r>
              <a:rPr lang="pt-BR" dirty="0" err="1"/>
              <a:t>the</a:t>
            </a:r>
            <a:r>
              <a:rPr lang="pt-BR" dirty="0"/>
              <a:t> </a:t>
            </a:r>
            <a:r>
              <a:rPr lang="pt-BR" dirty="0" err="1"/>
              <a:t>gradient</a:t>
            </a:r>
            <a:r>
              <a:rPr lang="pt-BR" dirty="0"/>
              <a:t>, </a:t>
            </a:r>
            <a:r>
              <a:rPr lang="pt-BR" dirty="0" err="1"/>
              <a:t>on</a:t>
            </a:r>
            <a:r>
              <a:rPr lang="pt-BR" dirty="0"/>
              <a:t> </a:t>
            </a:r>
            <a:r>
              <a:rPr lang="pt-BR" dirty="0" err="1"/>
              <a:t>each</a:t>
            </a:r>
            <a:r>
              <a:rPr lang="pt-BR" dirty="0"/>
              <a:t> </a:t>
            </a:r>
            <a:r>
              <a:rPr lang="pt-BR" dirty="0" err="1"/>
              <a:t>iteration</a:t>
            </a:r>
            <a:r>
              <a:rPr lang="pt-BR" dirty="0"/>
              <a:t> </a:t>
            </a:r>
            <a:r>
              <a:rPr lang="pt-BR" dirty="0" err="1"/>
              <a:t>changing</a:t>
            </a:r>
            <a:r>
              <a:rPr lang="pt-BR" dirty="0"/>
              <a:t> </a:t>
            </a:r>
            <a:r>
              <a:rPr lang="pt-BR" dirty="0" err="1"/>
              <a:t>every</a:t>
            </a:r>
            <a:r>
              <a:rPr lang="pt-BR" dirty="0"/>
              <a:t> </a:t>
            </a:r>
            <a:r>
              <a:rPr lang="pt-BR" dirty="0" err="1"/>
              <a:t>weight</a:t>
            </a:r>
            <a:r>
              <a:rPr lang="pt-BR" dirty="0"/>
              <a:t> </a:t>
            </a:r>
            <a:r>
              <a:rPr lang="pt-BR" sz="3600" i="1" dirty="0" err="1">
                <a:latin typeface="+mj-lt"/>
              </a:rPr>
              <a:t>w</a:t>
            </a:r>
            <a:r>
              <a:rPr lang="pt-BR" sz="3600" i="1" baseline="-25000" dirty="0" err="1">
                <a:latin typeface="+mj-lt"/>
              </a:rPr>
              <a:t>i</a:t>
            </a:r>
            <a:r>
              <a:rPr lang="pt-BR" i="1" dirty="0"/>
              <a:t> </a:t>
            </a:r>
            <a:r>
              <a:rPr lang="pt-BR" dirty="0" err="1"/>
              <a:t>according</a:t>
            </a:r>
            <a:r>
              <a:rPr lang="pt-BR" dirty="0"/>
              <a:t> </a:t>
            </a:r>
            <a:r>
              <a:rPr lang="pt-BR" dirty="0" err="1"/>
              <a:t>to</a:t>
            </a:r>
            <a:r>
              <a:rPr lang="pt-BR" dirty="0"/>
              <a:t> </a:t>
            </a:r>
          </a:p>
          <a:p>
            <a:pPr marL="0" indent="0">
              <a:buNone/>
            </a:pPr>
            <a:endParaRPr lang="pt-BR" i="1" dirty="0"/>
          </a:p>
          <a:p>
            <a:pPr marL="800100" lvl="2" indent="0">
              <a:buNone/>
            </a:pPr>
            <a:r>
              <a:rPr lang="pt-BR" i="1" dirty="0"/>
              <a:t> </a:t>
            </a:r>
          </a:p>
          <a:p>
            <a:r>
              <a:rPr lang="pt-BR" dirty="0" err="1"/>
              <a:t>where</a:t>
            </a:r>
            <a:r>
              <a:rPr lang="pt-BR" dirty="0"/>
              <a:t> </a:t>
            </a:r>
            <a:r>
              <a:rPr lang="el-GR" dirty="0"/>
              <a:t>η </a:t>
            </a:r>
            <a:r>
              <a:rPr lang="pt-BR" dirty="0" err="1"/>
              <a:t>is</a:t>
            </a:r>
            <a:r>
              <a:rPr lang="pt-BR" dirty="0"/>
              <a:t> a </a:t>
            </a:r>
            <a:r>
              <a:rPr lang="pt-BR" dirty="0" err="1"/>
              <a:t>small</a:t>
            </a:r>
            <a:r>
              <a:rPr lang="pt-BR" dirty="0"/>
              <a:t> </a:t>
            </a:r>
            <a:r>
              <a:rPr lang="pt-BR" dirty="0" err="1"/>
              <a:t>constant</a:t>
            </a:r>
            <a:r>
              <a:rPr lang="pt-BR" dirty="0"/>
              <a:t> </a:t>
            </a:r>
            <a:r>
              <a:rPr lang="pt-BR" dirty="0" err="1"/>
              <a:t>the</a:t>
            </a:r>
            <a:r>
              <a:rPr lang="pt-BR" dirty="0"/>
              <a:t> </a:t>
            </a:r>
            <a:r>
              <a:rPr lang="pt-BR" dirty="0" err="1"/>
              <a:t>step</a:t>
            </a:r>
            <a:r>
              <a:rPr lang="pt-BR" dirty="0"/>
              <a:t> </a:t>
            </a:r>
            <a:r>
              <a:rPr lang="pt-BR" dirty="0" err="1"/>
              <a:t>size</a:t>
            </a:r>
            <a:r>
              <a:rPr lang="pt-BR" dirty="0"/>
              <a:t>. </a:t>
            </a:r>
          </a:p>
          <a:p>
            <a:pPr lvl="1"/>
            <a:r>
              <a:rPr lang="pt-BR" dirty="0" err="1"/>
              <a:t>Because</a:t>
            </a:r>
            <a:r>
              <a:rPr lang="pt-BR" dirty="0"/>
              <a:t> </a:t>
            </a:r>
            <a:r>
              <a:rPr lang="pt-BR" dirty="0" err="1"/>
              <a:t>the</a:t>
            </a:r>
            <a:r>
              <a:rPr lang="pt-BR" dirty="0"/>
              <a:t> </a:t>
            </a:r>
            <a:r>
              <a:rPr lang="pt-BR" dirty="0" err="1"/>
              <a:t>conditional</a:t>
            </a:r>
            <a:r>
              <a:rPr lang="pt-BR" dirty="0"/>
              <a:t> log </a:t>
            </a:r>
            <a:r>
              <a:rPr lang="pt-BR" dirty="0" err="1"/>
              <a:t>likelihood</a:t>
            </a:r>
            <a:r>
              <a:rPr lang="pt-BR" dirty="0"/>
              <a:t> </a:t>
            </a:r>
            <a:r>
              <a:rPr lang="pt-BR" i="1" dirty="0">
                <a:latin typeface="+mj-lt"/>
              </a:rPr>
              <a:t>l</a:t>
            </a:r>
            <a:r>
              <a:rPr lang="pt-BR" dirty="0">
                <a:latin typeface="+mj-lt"/>
              </a:rPr>
              <a:t>(</a:t>
            </a:r>
            <a:r>
              <a:rPr lang="pt-BR" i="1" dirty="0">
                <a:latin typeface="+mj-lt"/>
              </a:rPr>
              <a:t>W</a:t>
            </a:r>
            <a:r>
              <a:rPr lang="pt-BR" dirty="0">
                <a:latin typeface="+mj-lt"/>
              </a:rPr>
              <a:t>) </a:t>
            </a:r>
            <a:r>
              <a:rPr lang="pt-BR" dirty="0" err="1"/>
              <a:t>is</a:t>
            </a:r>
            <a:r>
              <a:rPr lang="pt-BR" dirty="0"/>
              <a:t> a </a:t>
            </a:r>
            <a:r>
              <a:rPr lang="pt-BR" dirty="0" err="1"/>
              <a:t>concave</a:t>
            </a:r>
            <a:r>
              <a:rPr lang="pt-BR" dirty="0"/>
              <a:t> </a:t>
            </a:r>
            <a:r>
              <a:rPr lang="pt-BR" dirty="0" err="1"/>
              <a:t>function</a:t>
            </a:r>
            <a:r>
              <a:rPr lang="pt-BR" dirty="0"/>
              <a:t> in </a:t>
            </a:r>
            <a:r>
              <a:rPr lang="pt-BR" i="1" dirty="0">
                <a:latin typeface="+mj-lt"/>
              </a:rPr>
              <a:t>W</a:t>
            </a:r>
            <a:r>
              <a:rPr lang="pt-BR" dirty="0"/>
              <a:t>, </a:t>
            </a:r>
            <a:r>
              <a:rPr lang="pt-BR" dirty="0" err="1"/>
              <a:t>this</a:t>
            </a:r>
            <a:r>
              <a:rPr lang="pt-BR" dirty="0"/>
              <a:t> </a:t>
            </a:r>
            <a:r>
              <a:rPr lang="pt-BR" dirty="0" err="1"/>
              <a:t>gradient</a:t>
            </a:r>
            <a:r>
              <a:rPr lang="pt-BR" dirty="0"/>
              <a:t> </a:t>
            </a:r>
            <a:r>
              <a:rPr lang="pt-BR" dirty="0" err="1"/>
              <a:t>ascent</a:t>
            </a:r>
            <a:r>
              <a:rPr lang="pt-BR" dirty="0"/>
              <a:t> procedure </a:t>
            </a:r>
            <a:r>
              <a:rPr lang="pt-BR" dirty="0" err="1"/>
              <a:t>will</a:t>
            </a:r>
            <a:r>
              <a:rPr lang="pt-BR" dirty="0"/>
              <a:t> converge </a:t>
            </a:r>
            <a:r>
              <a:rPr lang="pt-BR" dirty="0" err="1"/>
              <a:t>to</a:t>
            </a:r>
            <a:r>
              <a:rPr lang="pt-BR" dirty="0"/>
              <a:t> a global </a:t>
            </a:r>
            <a:r>
              <a:rPr lang="pt-BR" dirty="0" err="1"/>
              <a:t>maximum</a:t>
            </a:r>
            <a:r>
              <a:rPr lang="pt-BR" dirty="0"/>
              <a:t>.</a:t>
            </a:r>
          </a:p>
          <a:p>
            <a:endParaRPr lang="pt-BR" dirty="0"/>
          </a:p>
        </p:txBody>
      </p:sp>
      <p:pic>
        <p:nvPicPr>
          <p:cNvPr id="6" name="Imagem 5" descr="Texto&#10;&#10;Descrição gerada automaticamente">
            <a:extLst>
              <a:ext uri="{FF2B5EF4-FFF2-40B4-BE49-F238E27FC236}">
                <a16:creationId xmlns:a16="http://schemas.microsoft.com/office/drawing/2014/main" id="{6C559B39-980A-6E47-AD19-8EE7623AA9C4}"/>
              </a:ext>
            </a:extLst>
          </p:cNvPr>
          <p:cNvPicPr>
            <a:picLocks noChangeAspect="1"/>
          </p:cNvPicPr>
          <p:nvPr/>
        </p:nvPicPr>
        <p:blipFill>
          <a:blip r:embed="rId2"/>
          <a:stretch>
            <a:fillRect/>
          </a:stretch>
        </p:blipFill>
        <p:spPr>
          <a:xfrm>
            <a:off x="2783632" y="3717032"/>
            <a:ext cx="7570934" cy="1080120"/>
          </a:xfrm>
          <a:prstGeom prst="rect">
            <a:avLst/>
          </a:prstGeom>
        </p:spPr>
      </p:pic>
    </p:spTree>
    <p:extLst>
      <p:ext uri="{BB962C8B-B14F-4D97-AF65-F5344CB8AC3E}">
        <p14:creationId xmlns:p14="http://schemas.microsoft.com/office/powerpoint/2010/main" val="28667971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4CB634-4A23-6342-B700-51297B627CBA}"/>
              </a:ext>
            </a:extLst>
          </p:cNvPr>
          <p:cNvSpPr>
            <a:spLocks noGrp="1"/>
          </p:cNvSpPr>
          <p:nvPr>
            <p:ph type="title"/>
          </p:nvPr>
        </p:nvSpPr>
        <p:spPr/>
        <p:txBody>
          <a:bodyPr/>
          <a:lstStyle/>
          <a:p>
            <a:r>
              <a:rPr lang="pt-BR" dirty="0"/>
              <a:t>Training </a:t>
            </a:r>
            <a:r>
              <a:rPr lang="pt-BR" dirty="0" err="1"/>
              <a:t>the</a:t>
            </a:r>
            <a:r>
              <a:rPr lang="pt-BR" dirty="0"/>
              <a:t> LR – Opção </a:t>
            </a:r>
            <a:r>
              <a:rPr lang="pt-BR" dirty="0" err="1"/>
              <a:t>Hastie</a:t>
            </a:r>
            <a:r>
              <a:rPr lang="pt-BR" dirty="0"/>
              <a:t>... </a:t>
            </a:r>
            <a:r>
              <a:rPr lang="pt-BR" dirty="0" err="1"/>
              <a:t>Pg</a:t>
            </a:r>
            <a:r>
              <a:rPr lang="pt-BR" dirty="0"/>
              <a:t> 120</a:t>
            </a:r>
          </a:p>
        </p:txBody>
      </p:sp>
      <p:sp>
        <p:nvSpPr>
          <p:cNvPr id="3" name="Espaço Reservado para Conteúdo 2">
            <a:extLst>
              <a:ext uri="{FF2B5EF4-FFF2-40B4-BE49-F238E27FC236}">
                <a16:creationId xmlns:a16="http://schemas.microsoft.com/office/drawing/2014/main" id="{57D16A32-CCB4-504E-B259-878DDD745E26}"/>
              </a:ext>
            </a:extLst>
          </p:cNvPr>
          <p:cNvSpPr>
            <a:spLocks noGrp="1"/>
          </p:cNvSpPr>
          <p:nvPr>
            <p:ph idx="1"/>
          </p:nvPr>
        </p:nvSpPr>
        <p:spPr/>
        <p:txBody>
          <a:bodyPr/>
          <a:lstStyle/>
          <a:p>
            <a:r>
              <a:rPr lang="pt-BR" dirty="0" err="1"/>
              <a:t>We</a:t>
            </a:r>
            <a:r>
              <a:rPr lang="pt-BR" dirty="0"/>
              <a:t> use </a:t>
            </a:r>
            <a:r>
              <a:rPr lang="pt-BR" dirty="0" err="1"/>
              <a:t>the</a:t>
            </a:r>
            <a:r>
              <a:rPr lang="pt-BR" dirty="0"/>
              <a:t> Newton–</a:t>
            </a:r>
            <a:r>
              <a:rPr lang="pt-BR" dirty="0" err="1"/>
              <a:t>Raphson</a:t>
            </a:r>
            <a:r>
              <a:rPr lang="pt-BR" dirty="0"/>
              <a:t> </a:t>
            </a:r>
            <a:r>
              <a:rPr lang="pt-BR" dirty="0" err="1"/>
              <a:t>algorithm</a:t>
            </a:r>
            <a:r>
              <a:rPr lang="pt-BR" dirty="0"/>
              <a:t>, </a:t>
            </a:r>
            <a:r>
              <a:rPr lang="pt-BR" dirty="0" err="1"/>
              <a:t>which</a:t>
            </a:r>
            <a:r>
              <a:rPr lang="pt-BR" dirty="0"/>
              <a:t> </a:t>
            </a:r>
            <a:r>
              <a:rPr lang="pt-BR" dirty="0" err="1"/>
              <a:t>requires</a:t>
            </a:r>
            <a:r>
              <a:rPr lang="pt-BR" dirty="0"/>
              <a:t> </a:t>
            </a:r>
            <a:r>
              <a:rPr lang="pt-BR" dirty="0" err="1"/>
              <a:t>the</a:t>
            </a:r>
            <a:r>
              <a:rPr lang="pt-BR" dirty="0"/>
              <a:t> </a:t>
            </a:r>
            <a:r>
              <a:rPr lang="pt-BR" dirty="0" err="1"/>
              <a:t>second-derivative</a:t>
            </a:r>
            <a:r>
              <a:rPr lang="pt-BR" dirty="0"/>
              <a:t> </a:t>
            </a:r>
            <a:r>
              <a:rPr lang="pt-BR" dirty="0" err="1"/>
              <a:t>or</a:t>
            </a:r>
            <a:r>
              <a:rPr lang="pt-BR" dirty="0"/>
              <a:t> </a:t>
            </a:r>
            <a:r>
              <a:rPr lang="pt-BR" dirty="0" err="1"/>
              <a:t>Hessian</a:t>
            </a:r>
            <a:r>
              <a:rPr lang="pt-BR" dirty="0"/>
              <a:t> </a:t>
            </a:r>
            <a:r>
              <a:rPr lang="pt-BR" dirty="0" err="1"/>
              <a:t>matrix</a:t>
            </a:r>
            <a:r>
              <a:rPr lang="pt-BR" dirty="0"/>
              <a:t>: </a:t>
            </a:r>
          </a:p>
          <a:p>
            <a:endParaRPr lang="pt-BR" dirty="0"/>
          </a:p>
        </p:txBody>
      </p:sp>
      <p:pic>
        <p:nvPicPr>
          <p:cNvPr id="5" name="Imagem 4" descr="Texto, Carta&#10;&#10;Descrição gerada automaticamente">
            <a:extLst>
              <a:ext uri="{FF2B5EF4-FFF2-40B4-BE49-F238E27FC236}">
                <a16:creationId xmlns:a16="http://schemas.microsoft.com/office/drawing/2014/main" id="{BBAA3239-483C-6D40-8A1E-CE4F55CD3CFC}"/>
              </a:ext>
            </a:extLst>
          </p:cNvPr>
          <p:cNvPicPr>
            <a:picLocks noChangeAspect="1"/>
          </p:cNvPicPr>
          <p:nvPr/>
        </p:nvPicPr>
        <p:blipFill>
          <a:blip r:embed="rId2"/>
          <a:stretch>
            <a:fillRect/>
          </a:stretch>
        </p:blipFill>
        <p:spPr>
          <a:xfrm>
            <a:off x="2207568" y="3018667"/>
            <a:ext cx="8778825" cy="3839333"/>
          </a:xfrm>
          <a:prstGeom prst="rect">
            <a:avLst/>
          </a:prstGeom>
        </p:spPr>
      </p:pic>
    </p:spTree>
    <p:extLst>
      <p:ext uri="{BB962C8B-B14F-4D97-AF65-F5344CB8AC3E}">
        <p14:creationId xmlns:p14="http://schemas.microsoft.com/office/powerpoint/2010/main" val="41899866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Conteúdo 8">
            <a:extLst>
              <a:ext uri="{FF2B5EF4-FFF2-40B4-BE49-F238E27FC236}">
                <a16:creationId xmlns:a16="http://schemas.microsoft.com/office/drawing/2014/main" id="{16DF2BE5-42C0-8742-A96A-9CC1F54DCCE4}"/>
              </a:ext>
            </a:extLst>
          </p:cNvPr>
          <p:cNvSpPr>
            <a:spLocks noGrp="1"/>
          </p:cNvSpPr>
          <p:nvPr>
            <p:ph idx="1"/>
          </p:nvPr>
        </p:nvSpPr>
        <p:spPr/>
        <p:txBody>
          <a:bodyPr/>
          <a:lstStyle/>
          <a:p>
            <a:r>
              <a:rPr lang="pt-BR" dirty="0" err="1"/>
              <a:t>We</a:t>
            </a:r>
            <a:r>
              <a:rPr lang="pt-BR" dirty="0"/>
              <a:t> </a:t>
            </a:r>
            <a:r>
              <a:rPr lang="pt-BR" dirty="0" err="1"/>
              <a:t>have</a:t>
            </a:r>
            <a:r>
              <a:rPr lang="pt-BR" dirty="0"/>
              <a:t>:</a:t>
            </a:r>
          </a:p>
          <a:p>
            <a:endParaRPr lang="pt-BR" dirty="0"/>
          </a:p>
          <a:p>
            <a:pPr marL="0" indent="0">
              <a:buNone/>
            </a:pPr>
            <a:endParaRPr lang="pt-BR" dirty="0"/>
          </a:p>
          <a:p>
            <a:pPr marL="1257300" lvl="3" indent="0">
              <a:buNone/>
            </a:pPr>
            <a:endParaRPr lang="pt-BR" dirty="0"/>
          </a:p>
          <a:p>
            <a:r>
              <a:rPr lang="pt-BR" dirty="0" err="1"/>
              <a:t>And</a:t>
            </a:r>
            <a:r>
              <a:rPr lang="pt-BR" dirty="0"/>
              <a:t> </a:t>
            </a:r>
            <a:r>
              <a:rPr lang="pt-BR" dirty="0" err="1"/>
              <a:t>the</a:t>
            </a:r>
            <a:r>
              <a:rPr lang="pt-BR" dirty="0"/>
              <a:t> Newton </a:t>
            </a:r>
            <a:r>
              <a:rPr lang="pt-BR" dirty="0" err="1"/>
              <a:t>step</a:t>
            </a:r>
            <a:r>
              <a:rPr lang="pt-BR" dirty="0"/>
              <a:t> </a:t>
            </a:r>
            <a:r>
              <a:rPr lang="pt-BR" dirty="0" err="1"/>
              <a:t>is</a:t>
            </a:r>
            <a:r>
              <a:rPr lang="pt-BR" dirty="0"/>
              <a:t>:</a:t>
            </a:r>
          </a:p>
          <a:p>
            <a:endParaRPr lang="pt-BR" dirty="0"/>
          </a:p>
          <a:p>
            <a:endParaRPr lang="pt-BR" dirty="0"/>
          </a:p>
        </p:txBody>
      </p:sp>
      <p:sp>
        <p:nvSpPr>
          <p:cNvPr id="2" name="Título 1">
            <a:extLst>
              <a:ext uri="{FF2B5EF4-FFF2-40B4-BE49-F238E27FC236}">
                <a16:creationId xmlns:a16="http://schemas.microsoft.com/office/drawing/2014/main" id="{516DD591-85B3-E040-A10E-A87C19F2FCE5}"/>
              </a:ext>
            </a:extLst>
          </p:cNvPr>
          <p:cNvSpPr>
            <a:spLocks noGrp="1"/>
          </p:cNvSpPr>
          <p:nvPr>
            <p:ph type="title"/>
          </p:nvPr>
        </p:nvSpPr>
        <p:spPr/>
        <p:txBody>
          <a:bodyPr/>
          <a:lstStyle/>
          <a:p>
            <a:r>
              <a:rPr lang="pt-BR" dirty="0"/>
              <a:t>Training </a:t>
            </a:r>
            <a:r>
              <a:rPr lang="pt-BR" dirty="0" err="1"/>
              <a:t>the</a:t>
            </a:r>
            <a:r>
              <a:rPr lang="pt-BR" dirty="0"/>
              <a:t> LR – Opção </a:t>
            </a:r>
            <a:r>
              <a:rPr lang="pt-BR" dirty="0" err="1"/>
              <a:t>Hastie</a:t>
            </a:r>
            <a:r>
              <a:rPr lang="pt-BR" dirty="0"/>
              <a:t>... </a:t>
            </a:r>
            <a:r>
              <a:rPr lang="pt-BR" dirty="0" err="1"/>
              <a:t>Pg</a:t>
            </a:r>
            <a:r>
              <a:rPr lang="pt-BR" dirty="0"/>
              <a:t> 120</a:t>
            </a:r>
          </a:p>
        </p:txBody>
      </p:sp>
      <p:pic>
        <p:nvPicPr>
          <p:cNvPr id="7" name="Imagem 6" descr="Texto&#10;&#10;Descrição gerada automaticamente">
            <a:extLst>
              <a:ext uri="{FF2B5EF4-FFF2-40B4-BE49-F238E27FC236}">
                <a16:creationId xmlns:a16="http://schemas.microsoft.com/office/drawing/2014/main" id="{71101737-71F9-974A-811D-F332D40D9D41}"/>
              </a:ext>
            </a:extLst>
          </p:cNvPr>
          <p:cNvPicPr>
            <a:picLocks noChangeAspect="1"/>
          </p:cNvPicPr>
          <p:nvPr/>
        </p:nvPicPr>
        <p:blipFill>
          <a:blip r:embed="rId2"/>
          <a:stretch>
            <a:fillRect/>
          </a:stretch>
        </p:blipFill>
        <p:spPr>
          <a:xfrm>
            <a:off x="3822700" y="1828613"/>
            <a:ext cx="4546600" cy="2235200"/>
          </a:xfrm>
          <a:prstGeom prst="rect">
            <a:avLst/>
          </a:prstGeom>
        </p:spPr>
      </p:pic>
      <p:pic>
        <p:nvPicPr>
          <p:cNvPr id="10" name="Espaço Reservado para Conteúdo 4" descr="Texto, Carta&#10;&#10;Descrição gerada automaticamente">
            <a:extLst>
              <a:ext uri="{FF2B5EF4-FFF2-40B4-BE49-F238E27FC236}">
                <a16:creationId xmlns:a16="http://schemas.microsoft.com/office/drawing/2014/main" id="{728CDF50-2BDD-D74E-9710-8717B569C5A4}"/>
              </a:ext>
            </a:extLst>
          </p:cNvPr>
          <p:cNvPicPr>
            <a:picLocks noChangeAspect="1"/>
          </p:cNvPicPr>
          <p:nvPr/>
        </p:nvPicPr>
        <p:blipFill>
          <a:blip r:embed="rId3"/>
          <a:stretch>
            <a:fillRect/>
          </a:stretch>
        </p:blipFill>
        <p:spPr bwMode="auto">
          <a:xfrm>
            <a:off x="2495600" y="4760044"/>
            <a:ext cx="9055100" cy="1765300"/>
          </a:xfrm>
          <a:prstGeom prst="rect">
            <a:avLst/>
          </a:prstGeom>
          <a:noFill/>
          <a:ln w="9525">
            <a:noFill/>
            <a:miter lim="800000"/>
            <a:headEnd/>
            <a:tailEnd/>
          </a:ln>
        </p:spPr>
      </p:pic>
    </p:spTree>
    <p:extLst>
      <p:ext uri="{BB962C8B-B14F-4D97-AF65-F5344CB8AC3E}">
        <p14:creationId xmlns:p14="http://schemas.microsoft.com/office/powerpoint/2010/main" val="31818161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51D02-C941-2142-85F0-7A9C96EEBDA8}"/>
              </a:ext>
            </a:extLst>
          </p:cNvPr>
          <p:cNvSpPr>
            <a:spLocks noGrp="1"/>
          </p:cNvSpPr>
          <p:nvPr>
            <p:ph type="title"/>
          </p:nvPr>
        </p:nvSpPr>
        <p:spPr/>
        <p:txBody>
          <a:bodyPr/>
          <a:lstStyle/>
          <a:p>
            <a:r>
              <a:rPr lang="pt-BR" dirty="0" err="1"/>
              <a:t>Relationship</a:t>
            </a:r>
            <a:r>
              <a:rPr lang="pt-BR" dirty="0"/>
              <a:t> </a:t>
            </a:r>
            <a:r>
              <a:rPr lang="pt-BR" dirty="0" err="1"/>
              <a:t>Between</a:t>
            </a:r>
            <a:r>
              <a:rPr lang="pt-BR" dirty="0"/>
              <a:t> </a:t>
            </a:r>
            <a:r>
              <a:rPr lang="pt-BR" dirty="0" err="1"/>
              <a:t>Naive</a:t>
            </a:r>
            <a:r>
              <a:rPr lang="pt-BR" dirty="0"/>
              <a:t> </a:t>
            </a:r>
            <a:r>
              <a:rPr lang="pt-BR" dirty="0" err="1"/>
              <a:t>Bayes</a:t>
            </a:r>
            <a:r>
              <a:rPr lang="pt-BR" dirty="0"/>
              <a:t> </a:t>
            </a:r>
            <a:r>
              <a:rPr lang="pt-BR" dirty="0" err="1"/>
              <a:t>Classifiers</a:t>
            </a:r>
            <a:r>
              <a:rPr lang="pt-BR" dirty="0"/>
              <a:t> </a:t>
            </a:r>
            <a:r>
              <a:rPr lang="pt-BR" dirty="0" err="1"/>
              <a:t>and</a:t>
            </a:r>
            <a:r>
              <a:rPr lang="pt-BR" dirty="0"/>
              <a:t> </a:t>
            </a:r>
            <a:r>
              <a:rPr lang="pt-BR" dirty="0" err="1"/>
              <a:t>Logistic</a:t>
            </a:r>
            <a:r>
              <a:rPr lang="pt-BR" dirty="0"/>
              <a:t> </a:t>
            </a:r>
            <a:r>
              <a:rPr lang="pt-BR" dirty="0" err="1"/>
              <a:t>Regression</a:t>
            </a:r>
            <a:r>
              <a:rPr lang="pt-BR" dirty="0"/>
              <a:t> </a:t>
            </a:r>
          </a:p>
        </p:txBody>
      </p:sp>
      <p:sp>
        <p:nvSpPr>
          <p:cNvPr id="3" name="Espaço Reservado para Conteúdo 2">
            <a:extLst>
              <a:ext uri="{FF2B5EF4-FFF2-40B4-BE49-F238E27FC236}">
                <a16:creationId xmlns:a16="http://schemas.microsoft.com/office/drawing/2014/main" id="{BC62D2ED-95CA-6845-A8D8-D9B606955F6A}"/>
              </a:ext>
            </a:extLst>
          </p:cNvPr>
          <p:cNvSpPr>
            <a:spLocks noGrp="1"/>
          </p:cNvSpPr>
          <p:nvPr>
            <p:ph idx="1"/>
          </p:nvPr>
        </p:nvSpPr>
        <p:spPr/>
        <p:txBody>
          <a:bodyPr/>
          <a:lstStyle/>
          <a:p>
            <a:r>
              <a:rPr lang="pt-BR" dirty="0" err="1"/>
              <a:t>Logistic</a:t>
            </a:r>
            <a:r>
              <a:rPr lang="pt-BR" dirty="0"/>
              <a:t> </a:t>
            </a:r>
            <a:r>
              <a:rPr lang="pt-BR" dirty="0" err="1"/>
              <a:t>Regression</a:t>
            </a:r>
            <a:r>
              <a:rPr lang="pt-BR" dirty="0"/>
              <a:t> </a:t>
            </a:r>
            <a:r>
              <a:rPr lang="pt-BR" dirty="0" err="1"/>
              <a:t>directly</a:t>
            </a:r>
            <a:r>
              <a:rPr lang="pt-BR" dirty="0"/>
              <a:t> </a:t>
            </a:r>
            <a:r>
              <a:rPr lang="pt-BR" dirty="0" err="1"/>
              <a:t>estimates</a:t>
            </a:r>
            <a:r>
              <a:rPr lang="pt-BR" dirty="0"/>
              <a:t> </a:t>
            </a:r>
            <a:r>
              <a:rPr lang="pt-BR" dirty="0" err="1"/>
              <a:t>the</a:t>
            </a:r>
            <a:r>
              <a:rPr lang="pt-BR" dirty="0"/>
              <a:t> </a:t>
            </a:r>
            <a:r>
              <a:rPr lang="pt-BR" dirty="0" err="1"/>
              <a:t>parameters</a:t>
            </a:r>
            <a:r>
              <a:rPr lang="pt-BR" dirty="0"/>
              <a:t> </a:t>
            </a:r>
            <a:r>
              <a:rPr lang="pt-BR" dirty="0" err="1"/>
              <a:t>of</a:t>
            </a:r>
            <a:r>
              <a:rPr lang="pt-BR" dirty="0"/>
              <a:t> </a:t>
            </a:r>
            <a:r>
              <a:rPr lang="pt-BR" i="1" dirty="0" err="1">
                <a:latin typeface="+mj-lt"/>
              </a:rPr>
              <a:t>P</a:t>
            </a:r>
            <a:r>
              <a:rPr lang="pt-BR" dirty="0">
                <a:latin typeface="+mj-lt"/>
              </a:rPr>
              <a:t>(</a:t>
            </a:r>
            <a:r>
              <a:rPr lang="pt-BR" i="1" dirty="0">
                <a:latin typeface="+mj-lt"/>
              </a:rPr>
              <a:t>Y</a:t>
            </a:r>
            <a:r>
              <a:rPr lang="pt-BR" dirty="0">
                <a:latin typeface="+mj-lt"/>
              </a:rPr>
              <a:t>|</a:t>
            </a:r>
            <a:r>
              <a:rPr lang="pt-BR" i="1" dirty="0">
                <a:latin typeface="+mj-lt"/>
              </a:rPr>
              <a:t>X</a:t>
            </a:r>
            <a:r>
              <a:rPr lang="pt-BR" dirty="0">
                <a:latin typeface="+mj-lt"/>
              </a:rPr>
              <a:t>) </a:t>
            </a:r>
            <a:r>
              <a:rPr lang="pt-BR" dirty="0"/>
              <a:t>, </a:t>
            </a:r>
            <a:r>
              <a:rPr lang="pt-BR" dirty="0" err="1"/>
              <a:t>whereas</a:t>
            </a:r>
            <a:r>
              <a:rPr lang="pt-BR" dirty="0"/>
              <a:t> </a:t>
            </a:r>
            <a:r>
              <a:rPr lang="pt-BR" dirty="0" err="1"/>
              <a:t>Naive</a:t>
            </a:r>
            <a:r>
              <a:rPr lang="pt-BR" dirty="0"/>
              <a:t> </a:t>
            </a:r>
            <a:r>
              <a:rPr lang="pt-BR" dirty="0" err="1"/>
              <a:t>Bayes</a:t>
            </a:r>
            <a:r>
              <a:rPr lang="pt-BR" dirty="0"/>
              <a:t> </a:t>
            </a:r>
            <a:r>
              <a:rPr lang="pt-BR" dirty="0" err="1"/>
              <a:t>directly</a:t>
            </a:r>
            <a:r>
              <a:rPr lang="pt-BR" dirty="0"/>
              <a:t> </a:t>
            </a:r>
            <a:r>
              <a:rPr lang="pt-BR" dirty="0" err="1"/>
              <a:t>estimates</a:t>
            </a:r>
            <a:r>
              <a:rPr lang="pt-BR" dirty="0"/>
              <a:t> </a:t>
            </a:r>
            <a:r>
              <a:rPr lang="pt-BR" dirty="0" err="1"/>
              <a:t>parameters</a:t>
            </a:r>
            <a:r>
              <a:rPr lang="pt-BR" dirty="0"/>
              <a:t> for </a:t>
            </a:r>
            <a:r>
              <a:rPr lang="pt-BR" i="1" dirty="0" err="1">
                <a:latin typeface="+mj-lt"/>
              </a:rPr>
              <a:t>P</a:t>
            </a:r>
            <a:r>
              <a:rPr lang="pt-BR" dirty="0">
                <a:latin typeface="+mj-lt"/>
              </a:rPr>
              <a:t>(</a:t>
            </a:r>
            <a:r>
              <a:rPr lang="pt-BR" i="1" dirty="0" err="1">
                <a:latin typeface="+mj-lt"/>
              </a:rPr>
              <a:t>Y</a:t>
            </a:r>
            <a:r>
              <a:rPr lang="pt-BR" dirty="0">
                <a:latin typeface="+mj-lt"/>
              </a:rPr>
              <a:t>) </a:t>
            </a:r>
            <a:r>
              <a:rPr lang="pt-BR" dirty="0" err="1"/>
              <a:t>and</a:t>
            </a:r>
            <a:r>
              <a:rPr lang="pt-BR" dirty="0"/>
              <a:t> </a:t>
            </a:r>
            <a:r>
              <a:rPr lang="pt-BR" i="1" dirty="0" err="1">
                <a:latin typeface="+mj-lt"/>
              </a:rPr>
              <a:t>P</a:t>
            </a:r>
            <a:r>
              <a:rPr lang="pt-BR" dirty="0">
                <a:latin typeface="+mj-lt"/>
              </a:rPr>
              <a:t>(</a:t>
            </a:r>
            <a:r>
              <a:rPr lang="pt-BR" i="1" dirty="0">
                <a:latin typeface="+mj-lt"/>
              </a:rPr>
              <a:t>X</a:t>
            </a:r>
            <a:r>
              <a:rPr lang="pt-BR" dirty="0">
                <a:latin typeface="+mj-lt"/>
              </a:rPr>
              <a:t>|</a:t>
            </a:r>
            <a:r>
              <a:rPr lang="pt-BR" i="1" dirty="0">
                <a:latin typeface="+mj-lt"/>
              </a:rPr>
              <a:t>Y</a:t>
            </a:r>
            <a:r>
              <a:rPr lang="pt-BR" dirty="0">
                <a:latin typeface="+mj-lt"/>
              </a:rPr>
              <a:t>). </a:t>
            </a:r>
          </a:p>
          <a:p>
            <a:r>
              <a:rPr lang="pt-BR" dirty="0" err="1"/>
              <a:t>If</a:t>
            </a:r>
            <a:r>
              <a:rPr lang="pt-BR" dirty="0"/>
              <a:t> </a:t>
            </a:r>
            <a:r>
              <a:rPr lang="pt-BR" dirty="0" err="1"/>
              <a:t>the</a:t>
            </a:r>
            <a:r>
              <a:rPr lang="pt-BR" dirty="0"/>
              <a:t> GNB </a:t>
            </a:r>
            <a:r>
              <a:rPr lang="pt-BR" dirty="0" err="1"/>
              <a:t>assumptions</a:t>
            </a:r>
            <a:r>
              <a:rPr lang="pt-BR" dirty="0"/>
              <a:t> </a:t>
            </a:r>
            <a:r>
              <a:rPr lang="pt-BR" dirty="0" err="1"/>
              <a:t>hold</a:t>
            </a:r>
            <a:r>
              <a:rPr lang="pt-BR" dirty="0"/>
              <a:t>, </a:t>
            </a:r>
            <a:r>
              <a:rPr lang="pt-BR" dirty="0" err="1"/>
              <a:t>then</a:t>
            </a:r>
            <a:r>
              <a:rPr lang="pt-BR" dirty="0"/>
              <a:t> </a:t>
            </a:r>
            <a:r>
              <a:rPr lang="pt-BR" dirty="0" err="1"/>
              <a:t>asymptotically</a:t>
            </a:r>
            <a:r>
              <a:rPr lang="pt-BR" dirty="0"/>
              <a:t> (as </a:t>
            </a:r>
            <a:r>
              <a:rPr lang="pt-BR" dirty="0" err="1"/>
              <a:t>the</a:t>
            </a:r>
            <a:r>
              <a:rPr lang="pt-BR" dirty="0"/>
              <a:t> </a:t>
            </a:r>
            <a:r>
              <a:rPr lang="pt-BR" dirty="0" err="1"/>
              <a:t>number</a:t>
            </a:r>
            <a:r>
              <a:rPr lang="pt-BR" dirty="0"/>
              <a:t> </a:t>
            </a:r>
            <a:r>
              <a:rPr lang="pt-BR" dirty="0" err="1"/>
              <a:t>of</a:t>
            </a:r>
            <a:r>
              <a:rPr lang="pt-BR" dirty="0"/>
              <a:t> training </a:t>
            </a:r>
            <a:r>
              <a:rPr lang="pt-BR" dirty="0" err="1"/>
              <a:t>examples</a:t>
            </a:r>
            <a:r>
              <a:rPr lang="pt-BR" dirty="0"/>
              <a:t> </a:t>
            </a:r>
            <a:r>
              <a:rPr lang="pt-BR" dirty="0" err="1"/>
              <a:t>grows</a:t>
            </a:r>
            <a:r>
              <a:rPr lang="pt-BR" dirty="0"/>
              <a:t> </a:t>
            </a:r>
            <a:r>
              <a:rPr lang="pt-BR" dirty="0" err="1"/>
              <a:t>toward</a:t>
            </a:r>
            <a:r>
              <a:rPr lang="pt-BR" dirty="0"/>
              <a:t> </a:t>
            </a:r>
            <a:r>
              <a:rPr lang="pt-BR" dirty="0" err="1"/>
              <a:t>infinity</a:t>
            </a:r>
            <a:r>
              <a:rPr lang="pt-BR" dirty="0"/>
              <a:t>) </a:t>
            </a:r>
            <a:r>
              <a:rPr lang="pt-BR" dirty="0" err="1"/>
              <a:t>the</a:t>
            </a:r>
            <a:r>
              <a:rPr lang="pt-BR" dirty="0"/>
              <a:t> GNB </a:t>
            </a:r>
            <a:r>
              <a:rPr lang="pt-BR" dirty="0" err="1"/>
              <a:t>and</a:t>
            </a:r>
            <a:r>
              <a:rPr lang="pt-BR" dirty="0"/>
              <a:t> </a:t>
            </a:r>
            <a:r>
              <a:rPr lang="pt-BR" dirty="0" err="1"/>
              <a:t>Logistic</a:t>
            </a:r>
            <a:r>
              <a:rPr lang="pt-BR" dirty="0"/>
              <a:t> </a:t>
            </a:r>
            <a:r>
              <a:rPr lang="pt-BR" dirty="0" err="1"/>
              <a:t>Regression</a:t>
            </a:r>
            <a:r>
              <a:rPr lang="pt-BR" dirty="0"/>
              <a:t> converge </a:t>
            </a:r>
            <a:r>
              <a:rPr lang="pt-BR" dirty="0" err="1"/>
              <a:t>toward</a:t>
            </a:r>
            <a:r>
              <a:rPr lang="pt-BR" dirty="0"/>
              <a:t> </a:t>
            </a:r>
            <a:r>
              <a:rPr lang="pt-BR" dirty="0" err="1"/>
              <a:t>identical</a:t>
            </a:r>
            <a:r>
              <a:rPr lang="pt-BR" dirty="0"/>
              <a:t> </a:t>
            </a:r>
            <a:r>
              <a:rPr lang="pt-BR" dirty="0" err="1"/>
              <a:t>classifiers</a:t>
            </a:r>
            <a:r>
              <a:rPr lang="pt-BR" dirty="0"/>
              <a:t>. </a:t>
            </a:r>
          </a:p>
          <a:p>
            <a:endParaRPr lang="pt-BR" dirty="0"/>
          </a:p>
          <a:p>
            <a:endParaRPr lang="pt-BR" dirty="0"/>
          </a:p>
        </p:txBody>
      </p:sp>
    </p:spTree>
    <p:extLst>
      <p:ext uri="{BB962C8B-B14F-4D97-AF65-F5344CB8AC3E}">
        <p14:creationId xmlns:p14="http://schemas.microsoft.com/office/powerpoint/2010/main" val="14791858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1E261-3603-144A-BE92-3144B4B7C000}"/>
              </a:ext>
            </a:extLst>
          </p:cNvPr>
          <p:cNvSpPr>
            <a:spLocks noGrp="1"/>
          </p:cNvSpPr>
          <p:nvPr>
            <p:ph type="title"/>
          </p:nvPr>
        </p:nvSpPr>
        <p:spPr/>
        <p:txBody>
          <a:bodyPr/>
          <a:lstStyle/>
          <a:p>
            <a:r>
              <a:rPr lang="pt-BR" dirty="0" err="1"/>
              <a:t>Relationship</a:t>
            </a:r>
            <a:r>
              <a:rPr lang="pt-BR" dirty="0"/>
              <a:t> </a:t>
            </a:r>
            <a:r>
              <a:rPr lang="pt-BR" dirty="0" err="1"/>
              <a:t>Between</a:t>
            </a:r>
            <a:r>
              <a:rPr lang="pt-BR" dirty="0"/>
              <a:t> </a:t>
            </a:r>
            <a:r>
              <a:rPr lang="pt-BR" dirty="0" err="1"/>
              <a:t>Naive</a:t>
            </a:r>
            <a:r>
              <a:rPr lang="pt-BR" dirty="0"/>
              <a:t> </a:t>
            </a:r>
            <a:r>
              <a:rPr lang="pt-BR" dirty="0" err="1"/>
              <a:t>Bayes</a:t>
            </a:r>
            <a:r>
              <a:rPr lang="pt-BR" dirty="0"/>
              <a:t> </a:t>
            </a:r>
            <a:r>
              <a:rPr lang="pt-BR" dirty="0" err="1"/>
              <a:t>Classifiers</a:t>
            </a:r>
            <a:r>
              <a:rPr lang="pt-BR" dirty="0"/>
              <a:t> </a:t>
            </a:r>
            <a:r>
              <a:rPr lang="pt-BR" dirty="0" err="1"/>
              <a:t>and</a:t>
            </a:r>
            <a:r>
              <a:rPr lang="pt-BR" dirty="0"/>
              <a:t> </a:t>
            </a:r>
            <a:r>
              <a:rPr lang="pt-BR" dirty="0" err="1"/>
              <a:t>Logistic</a:t>
            </a:r>
            <a:r>
              <a:rPr lang="pt-BR" dirty="0"/>
              <a:t> </a:t>
            </a:r>
            <a:r>
              <a:rPr lang="pt-BR" dirty="0" err="1"/>
              <a:t>Regression</a:t>
            </a:r>
            <a:r>
              <a:rPr lang="pt-BR" dirty="0"/>
              <a:t> </a:t>
            </a:r>
          </a:p>
        </p:txBody>
      </p:sp>
      <p:sp>
        <p:nvSpPr>
          <p:cNvPr id="3" name="Espaço Reservado para Conteúdo 2">
            <a:extLst>
              <a:ext uri="{FF2B5EF4-FFF2-40B4-BE49-F238E27FC236}">
                <a16:creationId xmlns:a16="http://schemas.microsoft.com/office/drawing/2014/main" id="{F616A540-8180-194F-916A-6E3F7CE057D5}"/>
              </a:ext>
            </a:extLst>
          </p:cNvPr>
          <p:cNvSpPr>
            <a:spLocks noGrp="1"/>
          </p:cNvSpPr>
          <p:nvPr>
            <p:ph idx="1"/>
          </p:nvPr>
        </p:nvSpPr>
        <p:spPr/>
        <p:txBody>
          <a:bodyPr/>
          <a:lstStyle/>
          <a:p>
            <a:r>
              <a:rPr lang="pt-BR" dirty="0" err="1"/>
              <a:t>Naive</a:t>
            </a:r>
            <a:r>
              <a:rPr lang="pt-BR" dirty="0"/>
              <a:t> </a:t>
            </a:r>
            <a:r>
              <a:rPr lang="pt-BR" dirty="0" err="1"/>
              <a:t>Bayes</a:t>
            </a:r>
            <a:r>
              <a:rPr lang="pt-BR" dirty="0"/>
              <a:t> </a:t>
            </a:r>
            <a:r>
              <a:rPr lang="pt-BR" dirty="0" err="1"/>
              <a:t>type</a:t>
            </a:r>
            <a:r>
              <a:rPr lang="pt-BR" dirty="0"/>
              <a:t> </a:t>
            </a:r>
            <a:r>
              <a:rPr lang="pt-BR" dirty="0" err="1"/>
              <a:t>of</a:t>
            </a:r>
            <a:r>
              <a:rPr lang="pt-BR" dirty="0"/>
              <a:t> </a:t>
            </a:r>
            <a:r>
              <a:rPr lang="pt-BR" dirty="0" err="1"/>
              <a:t>classifier</a:t>
            </a:r>
            <a:r>
              <a:rPr lang="pt-BR" dirty="0"/>
              <a:t> </a:t>
            </a:r>
            <a:r>
              <a:rPr lang="pt-BR" dirty="0" err="1"/>
              <a:t>is</a:t>
            </a:r>
            <a:r>
              <a:rPr lang="pt-BR" dirty="0"/>
              <a:t> </a:t>
            </a:r>
            <a:r>
              <a:rPr lang="pt-BR" dirty="0" err="1"/>
              <a:t>called</a:t>
            </a:r>
            <a:r>
              <a:rPr lang="pt-BR" dirty="0"/>
              <a:t> a </a:t>
            </a:r>
            <a:r>
              <a:rPr lang="pt-BR" i="1" dirty="0" err="1"/>
              <a:t>generative</a:t>
            </a:r>
            <a:r>
              <a:rPr lang="pt-BR" i="1" dirty="0"/>
              <a:t> </a:t>
            </a:r>
            <a:r>
              <a:rPr lang="pt-BR" dirty="0" err="1"/>
              <a:t>classifier</a:t>
            </a:r>
            <a:r>
              <a:rPr lang="pt-BR" dirty="0"/>
              <a:t>, </a:t>
            </a:r>
            <a:r>
              <a:rPr lang="pt-BR" dirty="0" err="1"/>
              <a:t>because</a:t>
            </a:r>
            <a:r>
              <a:rPr lang="pt-BR" dirty="0"/>
              <a:t> </a:t>
            </a:r>
            <a:r>
              <a:rPr lang="pt-BR" dirty="0" err="1"/>
              <a:t>we</a:t>
            </a:r>
            <a:r>
              <a:rPr lang="pt-BR" dirty="0"/>
              <a:t> </a:t>
            </a:r>
            <a:r>
              <a:rPr lang="pt-BR" dirty="0" err="1"/>
              <a:t>can</a:t>
            </a:r>
            <a:r>
              <a:rPr lang="pt-BR" dirty="0"/>
              <a:t> </a:t>
            </a:r>
            <a:r>
              <a:rPr lang="pt-BR" dirty="0" err="1"/>
              <a:t>view</a:t>
            </a:r>
            <a:r>
              <a:rPr lang="pt-BR" dirty="0"/>
              <a:t> </a:t>
            </a:r>
            <a:r>
              <a:rPr lang="pt-BR" dirty="0" err="1"/>
              <a:t>the</a:t>
            </a:r>
            <a:r>
              <a:rPr lang="pt-BR" dirty="0"/>
              <a:t> </a:t>
            </a:r>
            <a:r>
              <a:rPr lang="pt-BR" dirty="0" err="1"/>
              <a:t>distribution</a:t>
            </a:r>
            <a:r>
              <a:rPr lang="pt-BR" dirty="0"/>
              <a:t> </a:t>
            </a:r>
            <a:r>
              <a:rPr lang="pt-BR" i="1" dirty="0" err="1">
                <a:latin typeface="+mj-lt"/>
              </a:rPr>
              <a:t>P</a:t>
            </a:r>
            <a:r>
              <a:rPr lang="pt-BR" dirty="0">
                <a:latin typeface="+mj-lt"/>
              </a:rPr>
              <a:t>(</a:t>
            </a:r>
            <a:r>
              <a:rPr lang="pt-BR" i="1" dirty="0" err="1">
                <a:latin typeface="+mj-lt"/>
              </a:rPr>
              <a:t>X</a:t>
            </a:r>
            <a:r>
              <a:rPr lang="pt-BR" i="1" dirty="0">
                <a:latin typeface="+mj-lt"/>
              </a:rPr>
              <a:t> </a:t>
            </a:r>
            <a:r>
              <a:rPr lang="pt-BR" dirty="0">
                <a:latin typeface="+mj-lt"/>
              </a:rPr>
              <a:t>|</a:t>
            </a:r>
            <a:r>
              <a:rPr lang="pt-BR" i="1" dirty="0" err="1">
                <a:latin typeface="+mj-lt"/>
              </a:rPr>
              <a:t>Y</a:t>
            </a:r>
            <a:r>
              <a:rPr lang="pt-BR" dirty="0">
                <a:latin typeface="+mj-lt"/>
              </a:rPr>
              <a:t>) </a:t>
            </a:r>
            <a:r>
              <a:rPr lang="pt-BR" dirty="0"/>
              <a:t>as </a:t>
            </a:r>
            <a:r>
              <a:rPr lang="pt-BR" dirty="0" err="1"/>
              <a:t>describing</a:t>
            </a:r>
            <a:r>
              <a:rPr lang="pt-BR" dirty="0"/>
              <a:t> </a:t>
            </a:r>
            <a:r>
              <a:rPr lang="pt-BR" dirty="0" err="1"/>
              <a:t>how</a:t>
            </a:r>
            <a:r>
              <a:rPr lang="pt-BR" dirty="0"/>
              <a:t> </a:t>
            </a:r>
            <a:r>
              <a:rPr lang="pt-BR" dirty="0" err="1"/>
              <a:t>to</a:t>
            </a:r>
            <a:r>
              <a:rPr lang="pt-BR" dirty="0"/>
              <a:t> </a:t>
            </a:r>
            <a:r>
              <a:rPr lang="pt-BR" dirty="0" err="1"/>
              <a:t>generate</a:t>
            </a:r>
            <a:r>
              <a:rPr lang="pt-BR" dirty="0"/>
              <a:t> </a:t>
            </a:r>
            <a:r>
              <a:rPr lang="pt-BR" dirty="0" err="1"/>
              <a:t>random</a:t>
            </a:r>
            <a:r>
              <a:rPr lang="pt-BR" dirty="0"/>
              <a:t> </a:t>
            </a:r>
            <a:r>
              <a:rPr lang="pt-BR" dirty="0" err="1"/>
              <a:t>instances</a:t>
            </a:r>
            <a:r>
              <a:rPr lang="pt-BR" dirty="0"/>
              <a:t> </a:t>
            </a:r>
            <a:r>
              <a:rPr lang="pt-BR" i="1" dirty="0" err="1">
                <a:latin typeface="+mj-lt"/>
              </a:rPr>
              <a:t>X</a:t>
            </a:r>
            <a:r>
              <a:rPr lang="pt-BR" i="1" dirty="0"/>
              <a:t> </a:t>
            </a:r>
            <a:r>
              <a:rPr lang="pt-BR" dirty="0" err="1"/>
              <a:t>conditioned</a:t>
            </a:r>
            <a:r>
              <a:rPr lang="pt-BR" dirty="0"/>
              <a:t> </a:t>
            </a:r>
            <a:r>
              <a:rPr lang="pt-BR" dirty="0" err="1"/>
              <a:t>on</a:t>
            </a:r>
            <a:r>
              <a:rPr lang="pt-BR" dirty="0"/>
              <a:t> </a:t>
            </a:r>
            <a:r>
              <a:rPr lang="pt-BR" dirty="0" err="1"/>
              <a:t>the</a:t>
            </a:r>
            <a:r>
              <a:rPr lang="pt-BR" dirty="0"/>
              <a:t> </a:t>
            </a:r>
            <a:r>
              <a:rPr lang="pt-BR" dirty="0" err="1"/>
              <a:t>target</a:t>
            </a:r>
            <a:r>
              <a:rPr lang="pt-BR" dirty="0"/>
              <a:t> </a:t>
            </a:r>
            <a:r>
              <a:rPr lang="pt-BR" dirty="0" err="1"/>
              <a:t>attribute</a:t>
            </a:r>
            <a:r>
              <a:rPr lang="pt-BR" dirty="0"/>
              <a:t> </a:t>
            </a:r>
            <a:r>
              <a:rPr lang="pt-BR" i="1" dirty="0" err="1">
                <a:latin typeface="+mj-lt"/>
              </a:rPr>
              <a:t>Y</a:t>
            </a:r>
            <a:r>
              <a:rPr lang="pt-BR" dirty="0"/>
              <a:t>. </a:t>
            </a:r>
          </a:p>
          <a:p>
            <a:r>
              <a:rPr lang="pt-BR" dirty="0" err="1"/>
              <a:t>Logistic</a:t>
            </a:r>
            <a:r>
              <a:rPr lang="pt-BR" dirty="0"/>
              <a:t> </a:t>
            </a:r>
            <a:r>
              <a:rPr lang="pt-BR" dirty="0" err="1"/>
              <a:t>Regression</a:t>
            </a:r>
            <a:r>
              <a:rPr lang="pt-BR" dirty="0"/>
              <a:t> </a:t>
            </a:r>
            <a:r>
              <a:rPr lang="pt-BR" dirty="0" err="1"/>
              <a:t>type</a:t>
            </a:r>
            <a:r>
              <a:rPr lang="pt-BR" dirty="0"/>
              <a:t> </a:t>
            </a:r>
            <a:r>
              <a:rPr lang="pt-BR" dirty="0" err="1"/>
              <a:t>of</a:t>
            </a:r>
            <a:r>
              <a:rPr lang="pt-BR" dirty="0"/>
              <a:t> </a:t>
            </a:r>
            <a:r>
              <a:rPr lang="pt-BR" dirty="0" err="1"/>
              <a:t>classifier</a:t>
            </a:r>
            <a:r>
              <a:rPr lang="pt-BR" dirty="0"/>
              <a:t> </a:t>
            </a:r>
            <a:r>
              <a:rPr lang="pt-BR" dirty="0" err="1"/>
              <a:t>is</a:t>
            </a:r>
            <a:r>
              <a:rPr lang="pt-BR" dirty="0"/>
              <a:t> </a:t>
            </a:r>
            <a:r>
              <a:rPr lang="pt-BR" dirty="0" err="1"/>
              <a:t>often</a:t>
            </a:r>
            <a:r>
              <a:rPr lang="pt-BR" dirty="0"/>
              <a:t> </a:t>
            </a:r>
            <a:r>
              <a:rPr lang="pt-BR" dirty="0" err="1"/>
              <a:t>referred</a:t>
            </a:r>
            <a:r>
              <a:rPr lang="pt-BR" dirty="0"/>
              <a:t> </a:t>
            </a:r>
            <a:r>
              <a:rPr lang="pt-BR" dirty="0" err="1"/>
              <a:t>to</a:t>
            </a:r>
            <a:r>
              <a:rPr lang="pt-BR" dirty="0"/>
              <a:t> as a </a:t>
            </a:r>
            <a:r>
              <a:rPr lang="pt-BR" i="1" dirty="0" err="1"/>
              <a:t>discriminative</a:t>
            </a:r>
            <a:r>
              <a:rPr lang="pt-BR" i="1" dirty="0"/>
              <a:t> </a:t>
            </a:r>
            <a:r>
              <a:rPr lang="pt-BR" dirty="0" err="1"/>
              <a:t>classifier</a:t>
            </a:r>
            <a:r>
              <a:rPr lang="pt-BR" dirty="0"/>
              <a:t> </a:t>
            </a:r>
            <a:r>
              <a:rPr lang="pt-BR" dirty="0" err="1"/>
              <a:t>because</a:t>
            </a:r>
            <a:r>
              <a:rPr lang="pt-BR" dirty="0"/>
              <a:t> </a:t>
            </a:r>
            <a:r>
              <a:rPr lang="pt-BR" dirty="0" err="1"/>
              <a:t>we</a:t>
            </a:r>
            <a:r>
              <a:rPr lang="pt-BR" dirty="0"/>
              <a:t> </a:t>
            </a:r>
            <a:r>
              <a:rPr lang="pt-BR" dirty="0" err="1"/>
              <a:t>can</a:t>
            </a:r>
            <a:r>
              <a:rPr lang="pt-BR" dirty="0"/>
              <a:t> </a:t>
            </a:r>
            <a:r>
              <a:rPr lang="pt-BR" dirty="0" err="1"/>
              <a:t>view</a:t>
            </a:r>
            <a:r>
              <a:rPr lang="pt-BR" dirty="0"/>
              <a:t> </a:t>
            </a:r>
            <a:r>
              <a:rPr lang="pt-BR" dirty="0" err="1"/>
              <a:t>the</a:t>
            </a:r>
            <a:r>
              <a:rPr lang="pt-BR" dirty="0"/>
              <a:t> </a:t>
            </a:r>
            <a:r>
              <a:rPr lang="pt-BR" dirty="0" err="1"/>
              <a:t>distribution</a:t>
            </a:r>
            <a:r>
              <a:rPr lang="pt-BR" dirty="0"/>
              <a:t> </a:t>
            </a:r>
            <a:r>
              <a:rPr lang="pt-BR" i="1" dirty="0" err="1">
                <a:latin typeface="+mj-lt"/>
              </a:rPr>
              <a:t>P</a:t>
            </a:r>
            <a:r>
              <a:rPr lang="pt-BR" i="1" dirty="0">
                <a:latin typeface="+mj-lt"/>
              </a:rPr>
              <a:t>(Y|X) </a:t>
            </a:r>
            <a:r>
              <a:rPr lang="pt-BR" dirty="0"/>
              <a:t>as </a:t>
            </a:r>
            <a:r>
              <a:rPr lang="pt-BR" dirty="0" err="1"/>
              <a:t>directly</a:t>
            </a:r>
            <a:r>
              <a:rPr lang="pt-BR" dirty="0"/>
              <a:t> </a:t>
            </a:r>
            <a:r>
              <a:rPr lang="pt-BR" dirty="0" err="1"/>
              <a:t>discriminating</a:t>
            </a:r>
            <a:r>
              <a:rPr lang="pt-BR" dirty="0"/>
              <a:t> </a:t>
            </a:r>
            <a:r>
              <a:rPr lang="pt-BR" dirty="0" err="1"/>
              <a:t>the</a:t>
            </a:r>
            <a:r>
              <a:rPr lang="pt-BR" dirty="0"/>
              <a:t> </a:t>
            </a:r>
            <a:r>
              <a:rPr lang="pt-BR" dirty="0" err="1"/>
              <a:t>value</a:t>
            </a:r>
            <a:r>
              <a:rPr lang="pt-BR" dirty="0"/>
              <a:t> </a:t>
            </a:r>
            <a:r>
              <a:rPr lang="pt-BR" dirty="0" err="1"/>
              <a:t>of</a:t>
            </a:r>
            <a:r>
              <a:rPr lang="pt-BR" dirty="0"/>
              <a:t> </a:t>
            </a:r>
            <a:r>
              <a:rPr lang="pt-BR" dirty="0" err="1"/>
              <a:t>the</a:t>
            </a:r>
            <a:r>
              <a:rPr lang="pt-BR" dirty="0"/>
              <a:t> </a:t>
            </a:r>
            <a:r>
              <a:rPr lang="pt-BR" dirty="0" err="1"/>
              <a:t>target</a:t>
            </a:r>
            <a:r>
              <a:rPr lang="pt-BR" dirty="0"/>
              <a:t> </a:t>
            </a:r>
            <a:r>
              <a:rPr lang="pt-BR" dirty="0" err="1"/>
              <a:t>value</a:t>
            </a:r>
            <a:r>
              <a:rPr lang="pt-BR" dirty="0"/>
              <a:t> </a:t>
            </a:r>
            <a:r>
              <a:rPr lang="pt-BR" i="1" dirty="0" err="1">
                <a:latin typeface="+mj-lt"/>
              </a:rPr>
              <a:t>Y</a:t>
            </a:r>
            <a:r>
              <a:rPr lang="pt-BR" i="1" dirty="0"/>
              <a:t> </a:t>
            </a:r>
            <a:r>
              <a:rPr lang="pt-BR" dirty="0"/>
              <a:t>for </a:t>
            </a:r>
            <a:r>
              <a:rPr lang="pt-BR" dirty="0" err="1"/>
              <a:t>any</a:t>
            </a:r>
            <a:r>
              <a:rPr lang="pt-BR" dirty="0"/>
              <a:t> </a:t>
            </a:r>
            <a:r>
              <a:rPr lang="pt-BR" dirty="0" err="1"/>
              <a:t>given</a:t>
            </a:r>
            <a:r>
              <a:rPr lang="pt-BR" dirty="0"/>
              <a:t> </a:t>
            </a:r>
            <a:r>
              <a:rPr lang="pt-BR" dirty="0" err="1"/>
              <a:t>instance</a:t>
            </a:r>
            <a:r>
              <a:rPr lang="pt-BR" dirty="0"/>
              <a:t> </a:t>
            </a:r>
            <a:r>
              <a:rPr lang="pt-BR" i="1" dirty="0" err="1">
                <a:latin typeface="+mj-lt"/>
              </a:rPr>
              <a:t>X</a:t>
            </a:r>
            <a:r>
              <a:rPr lang="pt-BR" dirty="0"/>
              <a:t>. </a:t>
            </a:r>
          </a:p>
          <a:p>
            <a:endParaRPr lang="pt-BR" dirty="0"/>
          </a:p>
        </p:txBody>
      </p:sp>
    </p:spTree>
    <p:extLst>
      <p:ext uri="{BB962C8B-B14F-4D97-AF65-F5344CB8AC3E}">
        <p14:creationId xmlns:p14="http://schemas.microsoft.com/office/powerpoint/2010/main" val="3380168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9A3B-A8E0-154F-9767-9D643EB455E3}"/>
              </a:ext>
            </a:extLst>
          </p:cNvPr>
          <p:cNvSpPr>
            <a:spLocks noGrp="1"/>
          </p:cNvSpPr>
          <p:nvPr>
            <p:ph type="title"/>
          </p:nvPr>
        </p:nvSpPr>
        <p:spPr/>
        <p:txBody>
          <a:bodyPr/>
          <a:lstStyle/>
          <a:p>
            <a:r>
              <a:rPr lang="pt-BR" dirty="0"/>
              <a:t>Em </a:t>
            </a:r>
            <a:r>
              <a:rPr lang="pt-BR" dirty="0" err="1"/>
              <a:t>python</a:t>
            </a:r>
            <a:r>
              <a:rPr lang="pt-BR" dirty="0"/>
              <a:t>?</a:t>
            </a:r>
          </a:p>
        </p:txBody>
      </p:sp>
      <p:sp>
        <p:nvSpPr>
          <p:cNvPr id="3" name="Content Placeholder 2">
            <a:extLst>
              <a:ext uri="{FF2B5EF4-FFF2-40B4-BE49-F238E27FC236}">
                <a16:creationId xmlns:a16="http://schemas.microsoft.com/office/drawing/2014/main" id="{06C26CA8-00E0-8142-AB7A-18F4FC437DAE}"/>
              </a:ext>
            </a:extLst>
          </p:cNvPr>
          <p:cNvSpPr>
            <a:spLocks noGrp="1"/>
          </p:cNvSpPr>
          <p:nvPr>
            <p:ph idx="1"/>
          </p:nvPr>
        </p:nvSpPr>
        <p:spPr/>
        <p:txBody>
          <a:bodyPr/>
          <a:lstStyle/>
          <a:p>
            <a:pPr marL="0" indent="0">
              <a:buNone/>
            </a:pPr>
            <a:r>
              <a:rPr lang="en-US" dirty="0">
                <a:latin typeface="Courier" pitchFamily="2" charset="0"/>
              </a:rPr>
              <a:t>from </a:t>
            </a:r>
            <a:r>
              <a:rPr lang="en-US" dirty="0" err="1">
                <a:latin typeface="Courier" pitchFamily="2" charset="0"/>
              </a:rPr>
              <a:t>sklearn</a:t>
            </a:r>
            <a:r>
              <a:rPr lang="en-US" dirty="0">
                <a:latin typeface="Courier" pitchFamily="2" charset="0"/>
              </a:rPr>
              <a:t> import </a:t>
            </a:r>
            <a:r>
              <a:rPr lang="en-US" dirty="0" err="1">
                <a:latin typeface="Courier" pitchFamily="2" charset="0"/>
              </a:rPr>
              <a:t>linear_model</a:t>
            </a:r>
            <a:endParaRPr lang="en-US" dirty="0">
              <a:latin typeface="Courier" pitchFamily="2" charset="0"/>
            </a:endParaRPr>
          </a:p>
          <a:p>
            <a:pPr lvl="0"/>
            <a:r>
              <a:rPr lang="en-US" dirty="0">
                <a:latin typeface="Courier" pitchFamily="2" charset="0"/>
              </a:rPr>
              <a:t># Create linear regression Object</a:t>
            </a:r>
          </a:p>
          <a:p>
            <a:pPr marL="457200" lvl="1" indent="0">
              <a:buNone/>
            </a:pPr>
            <a:r>
              <a:rPr lang="en-US" dirty="0" err="1">
                <a:latin typeface="Courier" pitchFamily="2" charset="0"/>
              </a:rPr>
              <a:t>regr</a:t>
            </a:r>
            <a:r>
              <a:rPr lang="en-US" dirty="0">
                <a:latin typeface="Courier" pitchFamily="2" charset="0"/>
              </a:rPr>
              <a:t> = </a:t>
            </a:r>
            <a:r>
              <a:rPr lang="en-US" dirty="0" err="1">
                <a:latin typeface="Courier" pitchFamily="2" charset="0"/>
              </a:rPr>
              <a:t>linear_model.LogisticRegression</a:t>
            </a:r>
            <a:r>
              <a:rPr lang="en-US" dirty="0">
                <a:latin typeface="Courier" pitchFamily="2" charset="0"/>
              </a:rPr>
              <a:t>()</a:t>
            </a:r>
          </a:p>
          <a:p>
            <a:pPr lvl="0"/>
            <a:r>
              <a:rPr lang="en-US" dirty="0">
                <a:latin typeface="Courier" pitchFamily="2" charset="0"/>
              </a:rPr>
              <a:t># Train the model </a:t>
            </a:r>
          </a:p>
          <a:p>
            <a:pPr marL="457200" lvl="1" indent="0">
              <a:buNone/>
            </a:pPr>
            <a:r>
              <a:rPr lang="en-US" dirty="0" err="1">
                <a:latin typeface="Courier" pitchFamily="2" charset="0"/>
              </a:rPr>
              <a:t>regr.fit</a:t>
            </a:r>
            <a:r>
              <a:rPr lang="en-US" dirty="0">
                <a:latin typeface="Courier" pitchFamily="2" charset="0"/>
              </a:rPr>
              <a:t>(</a:t>
            </a:r>
            <a:r>
              <a:rPr lang="en-US" dirty="0" err="1">
                <a:latin typeface="Courier" pitchFamily="2" charset="0"/>
              </a:rPr>
              <a:t>X_train</a:t>
            </a:r>
            <a:r>
              <a:rPr lang="en-US" dirty="0">
                <a:latin typeface="Courier" pitchFamily="2" charset="0"/>
              </a:rPr>
              <a:t>, </a:t>
            </a:r>
            <a:r>
              <a:rPr lang="en-US" dirty="0" err="1">
                <a:latin typeface="Courier" pitchFamily="2" charset="0"/>
              </a:rPr>
              <a:t>Y_train</a:t>
            </a:r>
            <a:r>
              <a:rPr lang="en-US" dirty="0">
                <a:latin typeface="Courier" pitchFamily="2" charset="0"/>
              </a:rPr>
              <a:t>)</a:t>
            </a:r>
          </a:p>
          <a:p>
            <a:pPr lvl="0"/>
            <a:r>
              <a:rPr lang="en-US" dirty="0">
                <a:latin typeface="Courier" pitchFamily="2" charset="0"/>
              </a:rPr>
              <a:t># Make predictions using the testing set</a:t>
            </a:r>
          </a:p>
          <a:p>
            <a:pPr marL="457200" lvl="1" indent="0">
              <a:buNone/>
            </a:pPr>
            <a:r>
              <a:rPr lang="en-US" dirty="0" err="1">
                <a:latin typeface="Courier" pitchFamily="2" charset="0"/>
              </a:rPr>
              <a:t>Y_pred</a:t>
            </a:r>
            <a:r>
              <a:rPr lang="en-US" dirty="0">
                <a:latin typeface="Courier" pitchFamily="2" charset="0"/>
              </a:rPr>
              <a:t> = </a:t>
            </a:r>
            <a:r>
              <a:rPr lang="en-US" dirty="0" err="1">
                <a:latin typeface="Courier" pitchFamily="2" charset="0"/>
              </a:rPr>
              <a:t>regr.predict</a:t>
            </a:r>
            <a:r>
              <a:rPr lang="en-US" dirty="0">
                <a:latin typeface="Courier" pitchFamily="2" charset="0"/>
              </a:rPr>
              <a:t>(</a:t>
            </a:r>
            <a:r>
              <a:rPr lang="en-US" dirty="0" err="1">
                <a:latin typeface="Courier" pitchFamily="2" charset="0"/>
              </a:rPr>
              <a:t>X_test</a:t>
            </a:r>
            <a:r>
              <a:rPr lang="en-US" dirty="0">
                <a:latin typeface="Courier" pitchFamily="2" charset="0"/>
              </a:rPr>
              <a:t>)</a:t>
            </a:r>
          </a:p>
          <a:p>
            <a:pPr marL="457200" lvl="1" indent="0">
              <a:buNone/>
            </a:pPr>
            <a:r>
              <a:rPr lang="en-US" dirty="0" err="1">
                <a:latin typeface="Courier" pitchFamily="2" charset="0"/>
              </a:rPr>
              <a:t>regr.predict_proba</a:t>
            </a:r>
            <a:r>
              <a:rPr lang="en-US" dirty="0">
                <a:latin typeface="Courier" pitchFamily="2" charset="0"/>
              </a:rPr>
              <a:t>(</a:t>
            </a:r>
            <a:r>
              <a:rPr lang="en-US" dirty="0" err="1">
                <a:latin typeface="Courier" pitchFamily="2" charset="0"/>
              </a:rPr>
              <a:t>X_test</a:t>
            </a:r>
            <a:r>
              <a:rPr lang="en-US" dirty="0">
                <a:latin typeface="Courier" pitchFamily="2" charset="0"/>
              </a:rPr>
              <a:t>)</a:t>
            </a:r>
          </a:p>
        </p:txBody>
      </p:sp>
    </p:spTree>
    <p:extLst>
      <p:ext uri="{BB962C8B-B14F-4D97-AF65-F5344CB8AC3E}">
        <p14:creationId xmlns:p14="http://schemas.microsoft.com/office/powerpoint/2010/main" val="118509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Probabilidade x Estatística</a:t>
            </a:r>
            <a:endParaRPr lang="en-US" dirty="0"/>
          </a:p>
        </p:txBody>
      </p:sp>
      <p:sp>
        <p:nvSpPr>
          <p:cNvPr id="3" name="Content Placeholder 2"/>
          <p:cNvSpPr>
            <a:spLocks noGrp="1"/>
          </p:cNvSpPr>
          <p:nvPr>
            <p:ph idx="1"/>
          </p:nvPr>
        </p:nvSpPr>
        <p:spPr/>
        <p:txBody>
          <a:bodyPr/>
          <a:lstStyle/>
          <a:p>
            <a:r>
              <a:rPr lang="en-US"/>
              <a:t>Estatística é quando se faz um levantamendo de dados reais. </a:t>
            </a:r>
          </a:p>
          <a:p>
            <a:endParaRPr lang="en-US"/>
          </a:p>
          <a:p>
            <a:r>
              <a:rPr lang="en-US"/>
              <a:t>Probabilidade é quando se faz um levantamento de hipóteses. </a:t>
            </a:r>
          </a:p>
          <a:p>
            <a:endParaRPr lang="en-US"/>
          </a:p>
          <a:p>
            <a:endParaRPr lang="en-US" dirty="0"/>
          </a:p>
        </p:txBody>
      </p:sp>
    </p:spTree>
    <p:extLst>
      <p:ext uri="{BB962C8B-B14F-4D97-AF65-F5344CB8AC3E}">
        <p14:creationId xmlns:p14="http://schemas.microsoft.com/office/powerpoint/2010/main" val="38281142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Aplicações</a:t>
            </a:r>
            <a:endParaRPr lang="en-US" dirty="0"/>
          </a:p>
        </p:txBody>
      </p:sp>
      <p:sp>
        <p:nvSpPr>
          <p:cNvPr id="3" name="Content Placeholder 2"/>
          <p:cNvSpPr>
            <a:spLocks noGrp="1"/>
          </p:cNvSpPr>
          <p:nvPr>
            <p:ph idx="1"/>
          </p:nvPr>
        </p:nvSpPr>
        <p:spPr/>
        <p:txBody>
          <a:bodyPr/>
          <a:lstStyle/>
          <a:p>
            <a:r>
              <a:rPr lang="pt-BR" dirty="0"/>
              <a:t>Aplicações de Sucesso</a:t>
            </a:r>
          </a:p>
          <a:p>
            <a:pPr lvl="1"/>
            <a:r>
              <a:rPr lang="pt-BR" dirty="0"/>
              <a:t>Diagnóstico de todos os tipos</a:t>
            </a:r>
          </a:p>
          <a:p>
            <a:pPr lvl="1"/>
            <a:r>
              <a:rPr lang="pt-BR" dirty="0"/>
              <a:t>Classificação de documentos textuais</a:t>
            </a:r>
          </a:p>
          <a:p>
            <a:pPr lvl="1"/>
            <a:r>
              <a:rPr lang="pt-BR" dirty="0"/>
              <a:t>Classificação de </a:t>
            </a:r>
            <a:r>
              <a:rPr lang="pt-BR" dirty="0" err="1"/>
              <a:t>Ham</a:t>
            </a:r>
            <a:r>
              <a:rPr lang="pt-BR" dirty="0"/>
              <a:t>/Spam</a:t>
            </a:r>
          </a:p>
          <a:p>
            <a:endParaRPr lang="en-US" dirty="0"/>
          </a:p>
          <a:p>
            <a:endParaRPr lang="en-US" dirty="0"/>
          </a:p>
        </p:txBody>
      </p:sp>
    </p:spTree>
    <p:extLst>
      <p:ext uri="{BB962C8B-B14F-4D97-AF65-F5344CB8AC3E}">
        <p14:creationId xmlns:p14="http://schemas.microsoft.com/office/powerpoint/2010/main" val="30664380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Text Classification</a:t>
            </a:r>
            <a:endParaRPr lang="en-US" dirty="0"/>
          </a:p>
        </p:txBody>
      </p:sp>
      <p:sp>
        <p:nvSpPr>
          <p:cNvPr id="23555" name="Rectangle 3"/>
          <p:cNvSpPr>
            <a:spLocks noGrp="1" noChangeArrowheads="1"/>
          </p:cNvSpPr>
          <p:nvPr>
            <p:ph sz="quarter" idx="1"/>
          </p:nvPr>
        </p:nvSpPr>
        <p:spPr/>
        <p:txBody>
          <a:bodyPr/>
          <a:lstStyle/>
          <a:p>
            <a:r>
              <a:rPr lang="en-US"/>
              <a:t>Assigning subject categories, topics, or genres</a:t>
            </a:r>
          </a:p>
          <a:p>
            <a:r>
              <a:rPr lang="en-US"/>
              <a:t>Spam detection</a:t>
            </a:r>
          </a:p>
          <a:p>
            <a:r>
              <a:rPr lang="en-US"/>
              <a:t>Authorship identification</a:t>
            </a:r>
          </a:p>
          <a:p>
            <a:r>
              <a:rPr lang="en-US"/>
              <a:t>Age/gender identification</a:t>
            </a:r>
          </a:p>
          <a:p>
            <a:r>
              <a:rPr lang="en-US"/>
              <a:t>Language Identification</a:t>
            </a:r>
          </a:p>
          <a:p>
            <a:r>
              <a:rPr lang="en-US"/>
              <a:t>Sentiment analysis</a:t>
            </a:r>
          </a:p>
          <a:p>
            <a:r>
              <a:rPr lang="en-US"/>
              <a:t>…</a:t>
            </a:r>
            <a:endParaRPr lang="en-US" dirty="0"/>
          </a:p>
        </p:txBody>
      </p:sp>
    </p:spTree>
    <p:extLst>
      <p:ext uri="{BB962C8B-B14F-4D97-AF65-F5344CB8AC3E}">
        <p14:creationId xmlns:p14="http://schemas.microsoft.com/office/powerpoint/2010/main" val="157524667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209800" y="1926285"/>
            <a:ext cx="7871720" cy="4652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1086853689"/>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Male or female author?</a:t>
            </a:r>
            <a:endParaRPr lang="en-US" dirty="0"/>
          </a:p>
        </p:txBody>
      </p:sp>
      <p:sp>
        <p:nvSpPr>
          <p:cNvPr id="3" name="Content Placeholder 2"/>
          <p:cNvSpPr>
            <a:spLocks noGrp="1"/>
          </p:cNvSpPr>
          <p:nvPr>
            <p:ph idx="1"/>
          </p:nvPr>
        </p:nvSpPr>
        <p:spPr/>
        <p:txBody>
          <a:bodyPr/>
          <a:lstStyle/>
          <a:p>
            <a:r>
              <a:rPr lang="en-US" sz="2400" dirty="0"/>
              <a:t>By 1925 present-day Vietnam was divided into three parts under French colonial rule. The southern region embracing Saigon and the Mekong delta was the colony of Cochin-China; the central area with its imperial capital at Hue was the protectorate of Annam…</a:t>
            </a:r>
          </a:p>
          <a:p>
            <a:r>
              <a:rPr lang="en-US" sz="2400"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5" name="TextBox 4"/>
          <p:cNvSpPr txBox="1"/>
          <p:nvPr/>
        </p:nvSpPr>
        <p:spPr>
          <a:xfrm>
            <a:off x="1524000" y="6188329"/>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39712345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Positive or negative movie review?</a:t>
            </a:r>
            <a:endParaRPr lang="en-US" dirty="0"/>
          </a:p>
        </p:txBody>
      </p:sp>
      <p:sp>
        <p:nvSpPr>
          <p:cNvPr id="3" name="Content Placeholder 2"/>
          <p:cNvSpPr>
            <a:spLocks noGrp="1"/>
          </p:cNvSpPr>
          <p:nvPr>
            <p:ph idx="1"/>
          </p:nvPr>
        </p:nvSpPr>
        <p:spPr>
          <a:xfrm>
            <a:off x="2845931" y="1981200"/>
            <a:ext cx="7623632" cy="4114800"/>
          </a:xfrm>
        </p:spPr>
        <p:txBody>
          <a:bodyPr/>
          <a:lstStyle/>
          <a:p>
            <a:pPr marL="0" indent="0">
              <a:buNone/>
            </a:pPr>
            <a:r>
              <a:rPr lang="en-US"/>
              <a:t>Unbelievably disappointing </a:t>
            </a:r>
          </a:p>
          <a:p>
            <a:pPr marL="0" indent="0">
              <a:buNone/>
            </a:pPr>
            <a:r>
              <a:rPr lang="en-US"/>
              <a:t>Full of zany characters and richly applied satire, and some great plot twists</a:t>
            </a:r>
          </a:p>
          <a:p>
            <a:pPr marL="0" indent="0">
              <a:buNone/>
            </a:pPr>
            <a:r>
              <a:rPr lang="en-US"/>
              <a:t>This is the greatest screwball comedy ever filmed.</a:t>
            </a:r>
          </a:p>
          <a:p>
            <a:pPr marL="0" indent="0">
              <a:buNone/>
            </a:pPr>
            <a:r>
              <a:rPr lang="en-US"/>
              <a:t>It was pathetic. The worst part about it was the boxing scenes.</a:t>
            </a:r>
          </a:p>
          <a:p>
            <a:endParaRPr lang="en-US"/>
          </a:p>
          <a:p>
            <a:endParaRPr lang="en-US"/>
          </a:p>
          <a:p>
            <a:endParaRPr lang="en-US"/>
          </a:p>
          <a:p>
            <a:endParaRPr lang="en-US"/>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84</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816" y="4976765"/>
            <a:ext cx="558800" cy="671509"/>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302" y="2735857"/>
            <a:ext cx="591828" cy="7111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763" y="1998312"/>
            <a:ext cx="558800" cy="671509"/>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763" y="3803448"/>
            <a:ext cx="591828" cy="711199"/>
          </a:xfrm>
          <a:prstGeom prst="rect">
            <a:avLst/>
          </a:prstGeom>
        </p:spPr>
      </p:pic>
    </p:spTree>
    <p:extLst>
      <p:ext uri="{BB962C8B-B14F-4D97-AF65-F5344CB8AC3E}">
        <p14:creationId xmlns:p14="http://schemas.microsoft.com/office/powerpoint/2010/main" val="297764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5069439" y="3429000"/>
            <a:ext cx="1219200" cy="14224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Lucida Sans" pitchFamily="-65" charset="0"/>
            </a:endParaRPr>
          </a:p>
        </p:txBody>
      </p:sp>
      <p:sp>
        <p:nvSpPr>
          <p:cNvPr id="2" name="Title 1"/>
          <p:cNvSpPr>
            <a:spLocks noGrp="1"/>
          </p:cNvSpPr>
          <p:nvPr>
            <p:ph type="title"/>
          </p:nvPr>
        </p:nvSpPr>
        <p:spPr>
          <a:xfrm>
            <a:off x="2895600" y="0"/>
            <a:ext cx="7467600" cy="1193800"/>
          </a:xfrm>
        </p:spPr>
        <p:txBody>
          <a:bodyPr/>
          <a:lstStyle/>
          <a:p>
            <a:r>
              <a:rPr lang="en-US" dirty="0"/>
              <a:t>What is the subject of this article?</a:t>
            </a:r>
          </a:p>
        </p:txBody>
      </p:sp>
      <p:sp>
        <p:nvSpPr>
          <p:cNvPr id="3" name="Content Placeholder 2"/>
          <p:cNvSpPr>
            <a:spLocks noGrp="1"/>
          </p:cNvSpPr>
          <p:nvPr>
            <p:ph idx="1"/>
          </p:nvPr>
        </p:nvSpPr>
        <p:spPr>
          <a:xfrm>
            <a:off x="6400800" y="2336800"/>
            <a:ext cx="3810000" cy="4445000"/>
          </a:xfrm>
        </p:spPr>
        <p:txBody>
          <a:bodyPr/>
          <a:lstStyle/>
          <a:p>
            <a:r>
              <a:rPr lang="en-US" dirty="0" err="1"/>
              <a:t>Antogonists</a:t>
            </a:r>
            <a:r>
              <a:rPr lang="en-US" dirty="0"/>
              <a:t>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85</a:t>
            </a:fld>
            <a:endParaRPr lang="en-US"/>
          </a:p>
        </p:txBody>
      </p:sp>
      <p:sp>
        <p:nvSpPr>
          <p:cNvPr id="6" name="TextBox 5"/>
          <p:cNvSpPr txBox="1"/>
          <p:nvPr/>
        </p:nvSpPr>
        <p:spPr>
          <a:xfrm>
            <a:off x="6400800" y="1701800"/>
            <a:ext cx="4123362" cy="523220"/>
          </a:xfrm>
          <a:prstGeom prst="rect">
            <a:avLst/>
          </a:prstGeom>
          <a:noFill/>
        </p:spPr>
        <p:txBody>
          <a:bodyPr wrap="square" rtlCol="0">
            <a:spAutoFit/>
          </a:bodyPr>
          <a:lstStyle/>
          <a:p>
            <a:r>
              <a:rPr lang="en-US" sz="2800" dirty="0" err="1">
                <a:latin typeface="+mn-lt"/>
              </a:rPr>
              <a:t>MeSH</a:t>
            </a:r>
            <a:r>
              <a:rPr lang="en-US" sz="2800" dirty="0">
                <a:latin typeface="+mn-lt"/>
              </a:rPr>
              <a:t> Subject Category</a:t>
            </a:r>
          </a:p>
        </p:txBody>
      </p:sp>
      <p:sp>
        <p:nvSpPr>
          <p:cNvPr id="7" name="TextBox 6"/>
          <p:cNvSpPr txBox="1"/>
          <p:nvPr/>
        </p:nvSpPr>
        <p:spPr>
          <a:xfrm>
            <a:off x="5412339" y="3817035"/>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2707239" y="1803402"/>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239" y="2413001"/>
            <a:ext cx="2009622" cy="3564467"/>
          </a:xfrm>
          <a:prstGeom prst="rect">
            <a:avLst/>
          </a:prstGeom>
          <a:ln>
            <a:solidFill>
              <a:schemeClr val="tx1"/>
            </a:solidFill>
          </a:ln>
        </p:spPr>
      </p:pic>
    </p:spTree>
    <p:extLst>
      <p:ext uri="{BB962C8B-B14F-4D97-AF65-F5344CB8AC3E}">
        <p14:creationId xmlns:p14="http://schemas.microsoft.com/office/powerpoint/2010/main" val="91658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t>Conclusão	</a:t>
            </a:r>
            <a:endParaRPr lang="en-US" dirty="0"/>
          </a:p>
        </p:txBody>
      </p:sp>
      <p:sp>
        <p:nvSpPr>
          <p:cNvPr id="19460" name="Rectangle 3"/>
          <p:cNvSpPr>
            <a:spLocks noGrp="1" noChangeArrowheads="1"/>
          </p:cNvSpPr>
          <p:nvPr>
            <p:ph idx="1"/>
          </p:nvPr>
        </p:nvSpPr>
        <p:spPr/>
        <p:txBody>
          <a:bodyPr/>
          <a:lstStyle/>
          <a:p>
            <a:r>
              <a:rPr lang="en-US"/>
              <a:t>Naïve Bayes: the conditional independence assumption:</a:t>
            </a:r>
          </a:p>
          <a:p>
            <a:pPr lvl="1"/>
            <a:r>
              <a:rPr lang="en-US"/>
              <a:t>Training is very easy and fast; just requiring considering each  attribute in each class separately</a:t>
            </a:r>
          </a:p>
          <a:p>
            <a:pPr lvl="1"/>
            <a:r>
              <a:rPr lang="en-US"/>
              <a:t>Test is straightforward; just looking up tables or calculating conditional probabilities with estimated distributions </a:t>
            </a:r>
            <a:endParaRPr lang="en-US" dirty="0"/>
          </a:p>
        </p:txBody>
      </p:sp>
    </p:spTree>
    <p:extLst>
      <p:ext uri="{BB962C8B-B14F-4D97-AF65-F5344CB8AC3E}">
        <p14:creationId xmlns:p14="http://schemas.microsoft.com/office/powerpoint/2010/main" val="318378963"/>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t>Conclusão	</a:t>
            </a:r>
            <a:endParaRPr lang="en-US" dirty="0"/>
          </a:p>
        </p:txBody>
      </p:sp>
      <p:sp>
        <p:nvSpPr>
          <p:cNvPr id="19460" name="Rectangle 3"/>
          <p:cNvSpPr>
            <a:spLocks noGrp="1" noChangeArrowheads="1"/>
          </p:cNvSpPr>
          <p:nvPr>
            <p:ph idx="1"/>
          </p:nvPr>
        </p:nvSpPr>
        <p:spPr/>
        <p:txBody>
          <a:bodyPr/>
          <a:lstStyle/>
          <a:p>
            <a:r>
              <a:rPr lang="en-US"/>
              <a:t>A popular generative model</a:t>
            </a:r>
          </a:p>
          <a:p>
            <a:pPr lvl="1"/>
            <a:r>
              <a:rPr lang="en-US"/>
              <a:t>Performance competitive to most of state-of-the-art classifiers even in presence of violating independence assumption</a:t>
            </a:r>
          </a:p>
          <a:p>
            <a:pPr lvl="1"/>
            <a:r>
              <a:rPr lang="en-US"/>
              <a:t>Many successful applications, e.g., spam mail filtering</a:t>
            </a:r>
            <a:endParaRPr lang="en-US" dirty="0"/>
          </a:p>
        </p:txBody>
      </p:sp>
    </p:spTree>
    <p:extLst>
      <p:ext uri="{BB962C8B-B14F-4D97-AF65-F5344CB8AC3E}">
        <p14:creationId xmlns:p14="http://schemas.microsoft.com/office/powerpoint/2010/main" val="55795618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665DE-D7CA-1649-8143-1A70DD2F1373}"/>
              </a:ext>
            </a:extLst>
          </p:cNvPr>
          <p:cNvSpPr>
            <a:spLocks noGrp="1"/>
          </p:cNvSpPr>
          <p:nvPr>
            <p:ph type="title"/>
          </p:nvPr>
        </p:nvSpPr>
        <p:spPr/>
        <p:txBody>
          <a:bodyPr/>
          <a:lstStyle/>
          <a:p>
            <a:r>
              <a:rPr lang="pt-BR" dirty="0" err="1"/>
              <a:t>Conclusion</a:t>
            </a:r>
            <a:endParaRPr lang="pt-BR" dirty="0"/>
          </a:p>
        </p:txBody>
      </p:sp>
      <p:sp>
        <p:nvSpPr>
          <p:cNvPr id="3" name="Espaço Reservado para Conteúdo 2">
            <a:extLst>
              <a:ext uri="{FF2B5EF4-FFF2-40B4-BE49-F238E27FC236}">
                <a16:creationId xmlns:a16="http://schemas.microsoft.com/office/drawing/2014/main" id="{28984908-CAA5-2540-9125-06AEDBA1D3C6}"/>
              </a:ext>
            </a:extLst>
          </p:cNvPr>
          <p:cNvSpPr>
            <a:spLocks noGrp="1"/>
          </p:cNvSpPr>
          <p:nvPr>
            <p:ph idx="1"/>
          </p:nvPr>
        </p:nvSpPr>
        <p:spPr/>
        <p:txBody>
          <a:bodyPr/>
          <a:lstStyle/>
          <a:p>
            <a:r>
              <a:rPr lang="pt-BR" dirty="0" err="1"/>
              <a:t>We</a:t>
            </a:r>
            <a:r>
              <a:rPr lang="pt-BR" dirty="0"/>
              <a:t> </a:t>
            </a:r>
            <a:r>
              <a:rPr lang="pt-BR" dirty="0" err="1"/>
              <a:t>can</a:t>
            </a:r>
            <a:r>
              <a:rPr lang="pt-BR" dirty="0"/>
              <a:t> use </a:t>
            </a:r>
            <a:r>
              <a:rPr lang="pt-BR" dirty="0" err="1"/>
              <a:t>Bayes</a:t>
            </a:r>
            <a:r>
              <a:rPr lang="pt-BR" dirty="0"/>
              <a:t> </a:t>
            </a:r>
            <a:r>
              <a:rPr lang="pt-BR" dirty="0" err="1"/>
              <a:t>rule</a:t>
            </a:r>
            <a:r>
              <a:rPr lang="pt-BR" dirty="0"/>
              <a:t> as </a:t>
            </a:r>
            <a:r>
              <a:rPr lang="pt-BR" dirty="0" err="1"/>
              <a:t>the</a:t>
            </a:r>
            <a:r>
              <a:rPr lang="pt-BR" dirty="0"/>
              <a:t> </a:t>
            </a:r>
            <a:r>
              <a:rPr lang="pt-BR" dirty="0" err="1"/>
              <a:t>basis</a:t>
            </a:r>
            <a:r>
              <a:rPr lang="pt-BR" dirty="0"/>
              <a:t> for </a:t>
            </a:r>
            <a:r>
              <a:rPr lang="pt-BR" dirty="0" err="1"/>
              <a:t>designing</a:t>
            </a:r>
            <a:r>
              <a:rPr lang="pt-BR" dirty="0"/>
              <a:t> </a:t>
            </a:r>
            <a:r>
              <a:rPr lang="pt-BR" dirty="0" err="1"/>
              <a:t>learning</a:t>
            </a:r>
            <a:r>
              <a:rPr lang="pt-BR" dirty="0"/>
              <a:t> </a:t>
            </a:r>
            <a:r>
              <a:rPr lang="pt-BR" dirty="0" err="1"/>
              <a:t>algorithms</a:t>
            </a:r>
            <a:r>
              <a:rPr lang="pt-BR" dirty="0"/>
              <a:t> (</a:t>
            </a:r>
            <a:r>
              <a:rPr lang="pt-BR" dirty="0" err="1"/>
              <a:t>function</a:t>
            </a:r>
            <a:r>
              <a:rPr lang="pt-BR" dirty="0"/>
              <a:t> </a:t>
            </a:r>
            <a:r>
              <a:rPr lang="pt-BR" dirty="0" err="1"/>
              <a:t>approximators</a:t>
            </a:r>
            <a:r>
              <a:rPr lang="pt-BR" dirty="0"/>
              <a:t>).</a:t>
            </a:r>
          </a:p>
          <a:p>
            <a:r>
              <a:rPr lang="pt-BR" dirty="0"/>
              <a:t>Learning </a:t>
            </a:r>
            <a:r>
              <a:rPr lang="pt-BR" dirty="0" err="1"/>
              <a:t>Bayes</a:t>
            </a:r>
            <a:r>
              <a:rPr lang="pt-BR" dirty="0"/>
              <a:t> </a:t>
            </a:r>
            <a:r>
              <a:rPr lang="pt-BR" dirty="0" err="1"/>
              <a:t>classifiers</a:t>
            </a:r>
            <a:r>
              <a:rPr lang="pt-BR" dirty="0"/>
              <a:t> </a:t>
            </a:r>
            <a:r>
              <a:rPr lang="pt-BR" dirty="0" err="1"/>
              <a:t>typically</a:t>
            </a:r>
            <a:r>
              <a:rPr lang="pt-BR" dirty="0"/>
              <a:t> </a:t>
            </a:r>
            <a:r>
              <a:rPr lang="pt-BR" dirty="0" err="1"/>
              <a:t>requires</a:t>
            </a:r>
            <a:r>
              <a:rPr lang="pt-BR" dirty="0"/>
              <a:t> </a:t>
            </a:r>
            <a:r>
              <a:rPr lang="pt-BR" dirty="0" err="1"/>
              <a:t>an</a:t>
            </a:r>
            <a:r>
              <a:rPr lang="pt-BR" dirty="0"/>
              <a:t> </a:t>
            </a:r>
            <a:r>
              <a:rPr lang="pt-BR" dirty="0" err="1"/>
              <a:t>unrealistic</a:t>
            </a:r>
            <a:r>
              <a:rPr lang="pt-BR" dirty="0"/>
              <a:t> </a:t>
            </a:r>
            <a:r>
              <a:rPr lang="pt-BR" dirty="0" err="1"/>
              <a:t>number</a:t>
            </a:r>
            <a:r>
              <a:rPr lang="pt-BR" dirty="0"/>
              <a:t> </a:t>
            </a:r>
            <a:r>
              <a:rPr lang="pt-BR" dirty="0" err="1"/>
              <a:t>of</a:t>
            </a:r>
            <a:r>
              <a:rPr lang="pt-BR" dirty="0"/>
              <a:t> training </a:t>
            </a:r>
            <a:r>
              <a:rPr lang="pt-BR" dirty="0" err="1"/>
              <a:t>examples</a:t>
            </a:r>
            <a:r>
              <a:rPr lang="pt-BR" dirty="0"/>
              <a:t> </a:t>
            </a:r>
            <a:r>
              <a:rPr lang="pt-BR" dirty="0" err="1"/>
              <a:t>unless</a:t>
            </a:r>
            <a:r>
              <a:rPr lang="pt-BR" dirty="0"/>
              <a:t> some </a:t>
            </a:r>
            <a:r>
              <a:rPr lang="pt-BR" dirty="0" err="1"/>
              <a:t>form</a:t>
            </a:r>
            <a:r>
              <a:rPr lang="pt-BR" dirty="0"/>
              <a:t> </a:t>
            </a:r>
            <a:r>
              <a:rPr lang="pt-BR" dirty="0" err="1"/>
              <a:t>of</a:t>
            </a:r>
            <a:r>
              <a:rPr lang="pt-BR" dirty="0"/>
              <a:t> prior </a:t>
            </a:r>
            <a:r>
              <a:rPr lang="pt-BR" dirty="0" err="1"/>
              <a:t>assumption</a:t>
            </a:r>
            <a:r>
              <a:rPr lang="pt-BR" dirty="0"/>
              <a:t> </a:t>
            </a:r>
            <a:r>
              <a:rPr lang="pt-BR" dirty="0" err="1"/>
              <a:t>is</a:t>
            </a:r>
            <a:r>
              <a:rPr lang="pt-BR" dirty="0"/>
              <a:t> </a:t>
            </a:r>
            <a:r>
              <a:rPr lang="pt-BR" dirty="0" err="1"/>
              <a:t>made</a:t>
            </a:r>
            <a:r>
              <a:rPr lang="pt-BR" dirty="0"/>
              <a:t> </a:t>
            </a:r>
            <a:r>
              <a:rPr lang="pt-BR" dirty="0" err="1"/>
              <a:t>about</a:t>
            </a:r>
            <a:r>
              <a:rPr lang="pt-BR" dirty="0"/>
              <a:t> </a:t>
            </a:r>
            <a:r>
              <a:rPr lang="pt-BR" dirty="0" err="1"/>
              <a:t>the</a:t>
            </a:r>
            <a:r>
              <a:rPr lang="pt-BR" dirty="0"/>
              <a:t> </a:t>
            </a:r>
            <a:r>
              <a:rPr lang="pt-BR" dirty="0" err="1"/>
              <a:t>form</a:t>
            </a:r>
            <a:r>
              <a:rPr lang="pt-BR" dirty="0"/>
              <a:t> </a:t>
            </a:r>
            <a:r>
              <a:rPr lang="pt-BR" dirty="0" err="1"/>
              <a:t>of</a:t>
            </a:r>
            <a:r>
              <a:rPr lang="pt-BR" dirty="0"/>
              <a:t> </a:t>
            </a:r>
            <a:r>
              <a:rPr lang="pt-BR" i="1" dirty="0" err="1"/>
              <a:t>P</a:t>
            </a:r>
            <a:r>
              <a:rPr lang="pt-BR" dirty="0"/>
              <a:t>(</a:t>
            </a:r>
            <a:r>
              <a:rPr lang="pt-BR" i="1" dirty="0" err="1"/>
              <a:t>X</a:t>
            </a:r>
            <a:r>
              <a:rPr lang="pt-BR" i="1" dirty="0"/>
              <a:t> </a:t>
            </a:r>
            <a:r>
              <a:rPr lang="pt-BR" dirty="0"/>
              <a:t>|</a:t>
            </a:r>
            <a:r>
              <a:rPr lang="pt-BR" i="1" dirty="0" err="1"/>
              <a:t>Y</a:t>
            </a:r>
            <a:r>
              <a:rPr lang="pt-BR" dirty="0"/>
              <a:t>). </a:t>
            </a:r>
          </a:p>
          <a:p>
            <a:pPr lvl="1"/>
            <a:r>
              <a:rPr lang="pt-BR" dirty="0"/>
              <a:t>The </a:t>
            </a:r>
            <a:r>
              <a:rPr lang="pt-BR" i="1" dirty="0" err="1"/>
              <a:t>Naive</a:t>
            </a:r>
            <a:r>
              <a:rPr lang="pt-BR" i="1" dirty="0"/>
              <a:t> </a:t>
            </a:r>
            <a:r>
              <a:rPr lang="pt-BR" i="1" dirty="0" err="1"/>
              <a:t>Bayes</a:t>
            </a:r>
            <a:r>
              <a:rPr lang="pt-BR" i="1" dirty="0"/>
              <a:t> </a:t>
            </a:r>
            <a:r>
              <a:rPr lang="pt-BR" dirty="0" err="1"/>
              <a:t>classifier</a:t>
            </a:r>
            <a:r>
              <a:rPr lang="pt-BR" dirty="0"/>
              <a:t> assumes </a:t>
            </a:r>
            <a:r>
              <a:rPr lang="pt-BR" dirty="0" err="1"/>
              <a:t>all</a:t>
            </a:r>
            <a:r>
              <a:rPr lang="pt-BR" dirty="0"/>
              <a:t> </a:t>
            </a:r>
            <a:r>
              <a:rPr lang="pt-BR" dirty="0" err="1"/>
              <a:t>attributes</a:t>
            </a:r>
            <a:r>
              <a:rPr lang="pt-BR" dirty="0"/>
              <a:t> </a:t>
            </a:r>
            <a:r>
              <a:rPr lang="pt-BR" dirty="0" err="1"/>
              <a:t>describing</a:t>
            </a:r>
            <a:r>
              <a:rPr lang="pt-BR" dirty="0"/>
              <a:t> </a:t>
            </a:r>
            <a:r>
              <a:rPr lang="pt-BR" i="1" dirty="0" err="1"/>
              <a:t>X</a:t>
            </a:r>
            <a:r>
              <a:rPr lang="pt-BR" i="1" dirty="0"/>
              <a:t> </a:t>
            </a:r>
            <a:r>
              <a:rPr lang="pt-BR" dirty="0"/>
              <a:t>are </a:t>
            </a:r>
            <a:r>
              <a:rPr lang="pt-BR" dirty="0" err="1"/>
              <a:t>conditionally</a:t>
            </a:r>
            <a:r>
              <a:rPr lang="pt-BR" dirty="0"/>
              <a:t> </a:t>
            </a:r>
            <a:r>
              <a:rPr lang="pt-BR" dirty="0" err="1"/>
              <a:t>independent</a:t>
            </a:r>
            <a:r>
              <a:rPr lang="pt-BR" dirty="0"/>
              <a:t> </a:t>
            </a:r>
            <a:r>
              <a:rPr lang="pt-BR" dirty="0" err="1"/>
              <a:t>given</a:t>
            </a:r>
            <a:r>
              <a:rPr lang="pt-BR" dirty="0"/>
              <a:t> </a:t>
            </a:r>
            <a:r>
              <a:rPr lang="pt-BR" i="1" dirty="0" err="1"/>
              <a:t>Y</a:t>
            </a:r>
            <a:r>
              <a:rPr lang="pt-BR" dirty="0"/>
              <a:t>. </a:t>
            </a:r>
          </a:p>
          <a:p>
            <a:endParaRPr lang="pt-BR" dirty="0"/>
          </a:p>
          <a:p>
            <a:endParaRPr lang="pt-BR" dirty="0"/>
          </a:p>
          <a:p>
            <a:endParaRPr lang="pt-BR" dirty="0"/>
          </a:p>
        </p:txBody>
      </p:sp>
    </p:spTree>
    <p:extLst>
      <p:ext uri="{BB962C8B-B14F-4D97-AF65-F5344CB8AC3E}">
        <p14:creationId xmlns:p14="http://schemas.microsoft.com/office/powerpoint/2010/main" val="14943775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9A9C3-7348-E349-B845-6752CABB700A}"/>
              </a:ext>
            </a:extLst>
          </p:cNvPr>
          <p:cNvSpPr>
            <a:spLocks noGrp="1"/>
          </p:cNvSpPr>
          <p:nvPr>
            <p:ph type="title"/>
          </p:nvPr>
        </p:nvSpPr>
        <p:spPr/>
        <p:txBody>
          <a:bodyPr/>
          <a:lstStyle/>
          <a:p>
            <a:r>
              <a:rPr lang="pt-BR" dirty="0" err="1"/>
              <a:t>Conclusion</a:t>
            </a:r>
            <a:endParaRPr lang="pt-BR" dirty="0"/>
          </a:p>
        </p:txBody>
      </p:sp>
      <p:sp>
        <p:nvSpPr>
          <p:cNvPr id="3" name="Espaço Reservado para Conteúdo 2">
            <a:extLst>
              <a:ext uri="{FF2B5EF4-FFF2-40B4-BE49-F238E27FC236}">
                <a16:creationId xmlns:a16="http://schemas.microsoft.com/office/drawing/2014/main" id="{CA0D63ED-537A-4349-9074-9B448A7C97D4}"/>
              </a:ext>
            </a:extLst>
          </p:cNvPr>
          <p:cNvSpPr>
            <a:spLocks noGrp="1"/>
          </p:cNvSpPr>
          <p:nvPr>
            <p:ph idx="1"/>
          </p:nvPr>
        </p:nvSpPr>
        <p:spPr/>
        <p:txBody>
          <a:bodyPr/>
          <a:lstStyle/>
          <a:p>
            <a:r>
              <a:rPr lang="pt-BR" dirty="0"/>
              <a:t>The linear </a:t>
            </a:r>
            <a:r>
              <a:rPr lang="pt-BR" dirty="0" err="1"/>
              <a:t>classifiers</a:t>
            </a:r>
            <a:r>
              <a:rPr lang="pt-BR" dirty="0"/>
              <a:t> </a:t>
            </a:r>
            <a:r>
              <a:rPr lang="pt-BR" dirty="0" err="1"/>
              <a:t>produced</a:t>
            </a:r>
            <a:r>
              <a:rPr lang="pt-BR" dirty="0"/>
              <a:t> </a:t>
            </a:r>
            <a:r>
              <a:rPr lang="pt-BR" dirty="0" err="1"/>
              <a:t>by</a:t>
            </a:r>
            <a:r>
              <a:rPr lang="pt-BR" dirty="0"/>
              <a:t> </a:t>
            </a:r>
            <a:r>
              <a:rPr lang="pt-BR" dirty="0" err="1"/>
              <a:t>Logistic</a:t>
            </a:r>
            <a:r>
              <a:rPr lang="pt-BR" dirty="0"/>
              <a:t> </a:t>
            </a:r>
            <a:r>
              <a:rPr lang="pt-BR" dirty="0" err="1"/>
              <a:t>Regression</a:t>
            </a:r>
            <a:r>
              <a:rPr lang="pt-BR" dirty="0"/>
              <a:t> </a:t>
            </a:r>
            <a:r>
              <a:rPr lang="pt-BR" dirty="0" err="1"/>
              <a:t>and</a:t>
            </a:r>
            <a:r>
              <a:rPr lang="pt-BR" dirty="0"/>
              <a:t> </a:t>
            </a:r>
            <a:r>
              <a:rPr lang="pt-BR" dirty="0" err="1"/>
              <a:t>Gaussian</a:t>
            </a:r>
            <a:r>
              <a:rPr lang="pt-BR" dirty="0"/>
              <a:t> </a:t>
            </a:r>
            <a:r>
              <a:rPr lang="pt-BR" dirty="0" err="1"/>
              <a:t>Naive</a:t>
            </a:r>
            <a:r>
              <a:rPr lang="pt-BR" dirty="0"/>
              <a:t> </a:t>
            </a:r>
            <a:r>
              <a:rPr lang="pt-BR" dirty="0" err="1"/>
              <a:t>Bayes</a:t>
            </a:r>
            <a:r>
              <a:rPr lang="pt-BR" dirty="0"/>
              <a:t> are </a:t>
            </a:r>
            <a:r>
              <a:rPr lang="pt-BR" dirty="0" err="1"/>
              <a:t>identical</a:t>
            </a:r>
            <a:r>
              <a:rPr lang="pt-BR" dirty="0"/>
              <a:t> in </a:t>
            </a:r>
            <a:r>
              <a:rPr lang="pt-BR" dirty="0" err="1"/>
              <a:t>the</a:t>
            </a:r>
            <a:r>
              <a:rPr lang="pt-BR" dirty="0"/>
              <a:t> </a:t>
            </a:r>
            <a:r>
              <a:rPr lang="pt-BR" dirty="0" err="1"/>
              <a:t>limit</a:t>
            </a:r>
            <a:r>
              <a:rPr lang="pt-BR" dirty="0"/>
              <a:t> as </a:t>
            </a:r>
            <a:r>
              <a:rPr lang="pt-BR" dirty="0" err="1"/>
              <a:t>the</a:t>
            </a:r>
            <a:r>
              <a:rPr lang="pt-BR" dirty="0"/>
              <a:t> </a:t>
            </a:r>
            <a:r>
              <a:rPr lang="pt-BR" dirty="0" err="1"/>
              <a:t>number</a:t>
            </a:r>
            <a:r>
              <a:rPr lang="pt-BR" dirty="0"/>
              <a:t> </a:t>
            </a:r>
            <a:r>
              <a:rPr lang="pt-BR" dirty="0" err="1"/>
              <a:t>of</a:t>
            </a:r>
            <a:r>
              <a:rPr lang="pt-BR" dirty="0"/>
              <a:t> training </a:t>
            </a:r>
            <a:r>
              <a:rPr lang="pt-BR" dirty="0" err="1"/>
              <a:t>examples</a:t>
            </a:r>
            <a:r>
              <a:rPr lang="pt-BR" dirty="0"/>
              <a:t> approaches </a:t>
            </a:r>
            <a:r>
              <a:rPr lang="pt-BR" dirty="0" err="1"/>
              <a:t>infinity</a:t>
            </a:r>
            <a:r>
              <a:rPr lang="pt-BR" dirty="0"/>
              <a:t>, </a:t>
            </a:r>
            <a:r>
              <a:rPr lang="pt-BR" i="1" dirty="0" err="1"/>
              <a:t>provided</a:t>
            </a:r>
            <a:r>
              <a:rPr lang="pt-BR" i="1" dirty="0"/>
              <a:t> </a:t>
            </a:r>
            <a:r>
              <a:rPr lang="pt-BR" dirty="0" err="1"/>
              <a:t>the</a:t>
            </a:r>
            <a:r>
              <a:rPr lang="pt-BR" dirty="0"/>
              <a:t> </a:t>
            </a:r>
            <a:r>
              <a:rPr lang="pt-BR" dirty="0" err="1"/>
              <a:t>Naive</a:t>
            </a:r>
            <a:r>
              <a:rPr lang="pt-BR" dirty="0"/>
              <a:t> </a:t>
            </a:r>
            <a:r>
              <a:rPr lang="pt-BR" dirty="0" err="1"/>
              <a:t>Bayes</a:t>
            </a:r>
            <a:r>
              <a:rPr lang="pt-BR" dirty="0"/>
              <a:t> </a:t>
            </a:r>
            <a:r>
              <a:rPr lang="pt-BR" dirty="0" err="1"/>
              <a:t>assumptions</a:t>
            </a:r>
            <a:r>
              <a:rPr lang="pt-BR" dirty="0"/>
              <a:t> </a:t>
            </a:r>
            <a:r>
              <a:rPr lang="pt-BR" dirty="0" err="1"/>
              <a:t>hold</a:t>
            </a:r>
            <a:r>
              <a:rPr lang="pt-BR" dirty="0"/>
              <a:t>. </a:t>
            </a:r>
          </a:p>
          <a:p>
            <a:r>
              <a:rPr lang="pt-BR" dirty="0" err="1"/>
              <a:t>If</a:t>
            </a:r>
            <a:r>
              <a:rPr lang="pt-BR" dirty="0"/>
              <a:t> </a:t>
            </a:r>
            <a:r>
              <a:rPr lang="pt-BR" dirty="0" err="1"/>
              <a:t>these</a:t>
            </a:r>
            <a:r>
              <a:rPr lang="pt-BR" dirty="0"/>
              <a:t> </a:t>
            </a:r>
            <a:r>
              <a:rPr lang="pt-BR" dirty="0" err="1"/>
              <a:t>assumptions</a:t>
            </a:r>
            <a:r>
              <a:rPr lang="pt-BR" dirty="0"/>
              <a:t> do </a:t>
            </a:r>
            <a:r>
              <a:rPr lang="pt-BR" dirty="0" err="1"/>
              <a:t>not</a:t>
            </a:r>
            <a:r>
              <a:rPr lang="pt-BR" dirty="0"/>
              <a:t> </a:t>
            </a:r>
            <a:r>
              <a:rPr lang="pt-BR" dirty="0" err="1"/>
              <a:t>hold</a:t>
            </a:r>
            <a:r>
              <a:rPr lang="pt-BR" dirty="0"/>
              <a:t>, </a:t>
            </a:r>
            <a:r>
              <a:rPr lang="pt-BR" dirty="0" err="1"/>
              <a:t>Naive</a:t>
            </a:r>
            <a:r>
              <a:rPr lang="pt-BR" dirty="0"/>
              <a:t> </a:t>
            </a:r>
            <a:r>
              <a:rPr lang="pt-BR" dirty="0" err="1"/>
              <a:t>Bayes</a:t>
            </a:r>
            <a:r>
              <a:rPr lang="pt-BR" dirty="0"/>
              <a:t> </a:t>
            </a:r>
            <a:r>
              <a:rPr lang="pt-BR" dirty="0" err="1"/>
              <a:t>will</a:t>
            </a:r>
            <a:r>
              <a:rPr lang="pt-BR" dirty="0"/>
              <a:t> </a:t>
            </a:r>
            <a:r>
              <a:rPr lang="pt-BR" dirty="0" err="1"/>
              <a:t>to</a:t>
            </a:r>
            <a:r>
              <a:rPr lang="pt-BR" dirty="0"/>
              <a:t> </a:t>
            </a:r>
            <a:r>
              <a:rPr lang="pt-BR" dirty="0" err="1"/>
              <a:t>perform</a:t>
            </a:r>
            <a:r>
              <a:rPr lang="pt-BR" dirty="0"/>
              <a:t> </a:t>
            </a:r>
            <a:r>
              <a:rPr lang="pt-BR" dirty="0" err="1"/>
              <a:t>less</a:t>
            </a:r>
            <a:r>
              <a:rPr lang="pt-BR" dirty="0"/>
              <a:t> </a:t>
            </a:r>
            <a:r>
              <a:rPr lang="pt-BR" dirty="0" err="1"/>
              <a:t>accurately</a:t>
            </a:r>
            <a:r>
              <a:rPr lang="pt-BR" dirty="0"/>
              <a:t> </a:t>
            </a:r>
            <a:r>
              <a:rPr lang="pt-BR" dirty="0" err="1"/>
              <a:t>than</a:t>
            </a:r>
            <a:r>
              <a:rPr lang="pt-BR" dirty="0"/>
              <a:t> </a:t>
            </a:r>
            <a:r>
              <a:rPr lang="pt-BR" dirty="0" err="1"/>
              <a:t>Logistic</a:t>
            </a:r>
            <a:r>
              <a:rPr lang="pt-BR" dirty="0"/>
              <a:t> </a:t>
            </a:r>
            <a:r>
              <a:rPr lang="pt-BR" dirty="0" err="1"/>
              <a:t>Regression</a:t>
            </a:r>
            <a:r>
              <a:rPr lang="pt-BR" dirty="0"/>
              <a:t>, in </a:t>
            </a:r>
            <a:r>
              <a:rPr lang="pt-BR" dirty="0" err="1"/>
              <a:t>the</a:t>
            </a:r>
            <a:r>
              <a:rPr lang="pt-BR" dirty="0"/>
              <a:t> </a:t>
            </a:r>
            <a:r>
              <a:rPr lang="pt-BR" dirty="0" err="1"/>
              <a:t>limit</a:t>
            </a:r>
            <a:r>
              <a:rPr lang="pt-BR" dirty="0"/>
              <a:t>. </a:t>
            </a:r>
          </a:p>
          <a:p>
            <a:endParaRPr lang="pt-BR" dirty="0"/>
          </a:p>
        </p:txBody>
      </p:sp>
    </p:spTree>
    <p:extLst>
      <p:ext uri="{BB962C8B-B14F-4D97-AF65-F5344CB8AC3E}">
        <p14:creationId xmlns:p14="http://schemas.microsoft.com/office/powerpoint/2010/main" val="206113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Aprendizado Probabilístico</a:t>
            </a:r>
            <a:endParaRPr lang="en-US" dirty="0"/>
          </a:p>
        </p:txBody>
      </p:sp>
      <p:sp>
        <p:nvSpPr>
          <p:cNvPr id="3" name="Content Placeholder 2"/>
          <p:cNvSpPr>
            <a:spLocks noGrp="1"/>
          </p:cNvSpPr>
          <p:nvPr>
            <p:ph idx="1"/>
          </p:nvPr>
        </p:nvSpPr>
        <p:spPr/>
        <p:txBody>
          <a:bodyPr/>
          <a:lstStyle/>
          <a:p>
            <a:r>
              <a:rPr lang="en-US"/>
              <a:t>O que é:</a:t>
            </a:r>
          </a:p>
          <a:p>
            <a:pPr lvl="1"/>
            <a:r>
              <a:rPr lang="en-US"/>
              <a:t>Aprendizado baseado nas teorias de probabilidade.</a:t>
            </a:r>
          </a:p>
          <a:p>
            <a:r>
              <a:rPr lang="en-US"/>
              <a:t>No que difere do aprendizado estatístico:</a:t>
            </a:r>
          </a:p>
          <a:p>
            <a:pPr lvl="1"/>
            <a:r>
              <a:rPr lang="en-US"/>
              <a:t>Na modelagem do problema.</a:t>
            </a:r>
          </a:p>
          <a:p>
            <a:pPr lvl="1"/>
            <a:r>
              <a:rPr lang="en-US"/>
              <a:t>Na inspiração.</a:t>
            </a:r>
          </a:p>
          <a:p>
            <a:r>
              <a:rPr lang="en-US"/>
              <a:t>Mas, dependendo do autor, aprendizado estatístico e probabilístico se confundem.</a:t>
            </a:r>
          </a:p>
          <a:p>
            <a:endParaRPr lang="en-US" dirty="0"/>
          </a:p>
        </p:txBody>
      </p:sp>
    </p:spTree>
    <p:extLst>
      <p:ext uri="{BB962C8B-B14F-4D97-AF65-F5344CB8AC3E}">
        <p14:creationId xmlns:p14="http://schemas.microsoft.com/office/powerpoint/2010/main" val="34162382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71923-D0FA-F944-A73B-FC17C18736E8}"/>
              </a:ext>
            </a:extLst>
          </p:cNvPr>
          <p:cNvSpPr>
            <a:spLocks noGrp="1"/>
          </p:cNvSpPr>
          <p:nvPr>
            <p:ph type="title"/>
          </p:nvPr>
        </p:nvSpPr>
        <p:spPr/>
        <p:txBody>
          <a:bodyPr/>
          <a:lstStyle/>
          <a:p>
            <a:r>
              <a:rPr lang="pt-BR" dirty="0" err="1"/>
              <a:t>Conclusion</a:t>
            </a:r>
            <a:endParaRPr lang="pt-BR" dirty="0"/>
          </a:p>
        </p:txBody>
      </p:sp>
      <p:sp>
        <p:nvSpPr>
          <p:cNvPr id="3" name="Espaço Reservado para Conteúdo 2">
            <a:extLst>
              <a:ext uri="{FF2B5EF4-FFF2-40B4-BE49-F238E27FC236}">
                <a16:creationId xmlns:a16="http://schemas.microsoft.com/office/drawing/2014/main" id="{986BCC70-DA20-4C4B-AC45-40ED3A98C460}"/>
              </a:ext>
            </a:extLst>
          </p:cNvPr>
          <p:cNvSpPr>
            <a:spLocks noGrp="1"/>
          </p:cNvSpPr>
          <p:nvPr>
            <p:ph idx="1"/>
          </p:nvPr>
        </p:nvSpPr>
        <p:spPr/>
        <p:txBody>
          <a:bodyPr/>
          <a:lstStyle/>
          <a:p>
            <a:r>
              <a:rPr lang="pt-BR" dirty="0" err="1"/>
              <a:t>Put</a:t>
            </a:r>
            <a:r>
              <a:rPr lang="pt-BR" dirty="0"/>
              <a:t> </a:t>
            </a:r>
            <a:r>
              <a:rPr lang="pt-BR" dirty="0" err="1"/>
              <a:t>another</a:t>
            </a:r>
            <a:r>
              <a:rPr lang="pt-BR" dirty="0"/>
              <a:t> </a:t>
            </a:r>
            <a:r>
              <a:rPr lang="pt-BR" dirty="0" err="1"/>
              <a:t>way</a:t>
            </a:r>
            <a:r>
              <a:rPr lang="pt-BR" dirty="0"/>
              <a:t>, </a:t>
            </a:r>
            <a:r>
              <a:rPr lang="pt-BR" dirty="0" err="1"/>
              <a:t>Naive</a:t>
            </a:r>
            <a:r>
              <a:rPr lang="pt-BR" dirty="0"/>
              <a:t> </a:t>
            </a:r>
            <a:r>
              <a:rPr lang="pt-BR" dirty="0" err="1"/>
              <a:t>Bayes</a:t>
            </a:r>
            <a:r>
              <a:rPr lang="pt-BR" dirty="0"/>
              <a:t> </a:t>
            </a:r>
            <a:r>
              <a:rPr lang="pt-BR" dirty="0" err="1"/>
              <a:t>is</a:t>
            </a:r>
            <a:r>
              <a:rPr lang="pt-BR" dirty="0"/>
              <a:t> a </a:t>
            </a:r>
            <a:r>
              <a:rPr lang="pt-BR" dirty="0" err="1"/>
              <a:t>learning</a:t>
            </a:r>
            <a:r>
              <a:rPr lang="pt-BR" dirty="0"/>
              <a:t> </a:t>
            </a:r>
            <a:r>
              <a:rPr lang="pt-BR" dirty="0" err="1"/>
              <a:t>algorithm</a:t>
            </a:r>
            <a:r>
              <a:rPr lang="pt-BR" dirty="0"/>
              <a:t> </a:t>
            </a:r>
            <a:r>
              <a:rPr lang="pt-BR" dirty="0" err="1"/>
              <a:t>with</a:t>
            </a:r>
            <a:r>
              <a:rPr lang="pt-BR" dirty="0"/>
              <a:t> </a:t>
            </a:r>
            <a:r>
              <a:rPr lang="pt-BR" dirty="0" err="1"/>
              <a:t>greater</a:t>
            </a:r>
            <a:r>
              <a:rPr lang="pt-BR" dirty="0"/>
              <a:t> bias, </a:t>
            </a:r>
            <a:r>
              <a:rPr lang="pt-BR" dirty="0" err="1"/>
              <a:t>but</a:t>
            </a:r>
            <a:r>
              <a:rPr lang="pt-BR" dirty="0"/>
              <a:t> </a:t>
            </a:r>
            <a:r>
              <a:rPr lang="pt-BR" dirty="0" err="1"/>
              <a:t>lower</a:t>
            </a:r>
            <a:r>
              <a:rPr lang="pt-BR" dirty="0"/>
              <a:t> </a:t>
            </a:r>
            <a:r>
              <a:rPr lang="pt-BR" dirty="0" err="1"/>
              <a:t>variance</a:t>
            </a:r>
            <a:r>
              <a:rPr lang="pt-BR" dirty="0"/>
              <a:t>, </a:t>
            </a:r>
            <a:r>
              <a:rPr lang="pt-BR" dirty="0" err="1"/>
              <a:t>than</a:t>
            </a:r>
            <a:r>
              <a:rPr lang="pt-BR" dirty="0"/>
              <a:t> </a:t>
            </a:r>
            <a:r>
              <a:rPr lang="pt-BR" dirty="0" err="1"/>
              <a:t>Logistic</a:t>
            </a:r>
            <a:r>
              <a:rPr lang="pt-BR" dirty="0"/>
              <a:t> </a:t>
            </a:r>
            <a:r>
              <a:rPr lang="pt-BR" dirty="0" err="1"/>
              <a:t>Regression</a:t>
            </a:r>
            <a:r>
              <a:rPr lang="pt-BR" dirty="0"/>
              <a:t>. </a:t>
            </a:r>
          </a:p>
          <a:p>
            <a:pPr lvl="1"/>
            <a:r>
              <a:rPr lang="pt-BR" dirty="0" err="1"/>
              <a:t>If</a:t>
            </a:r>
            <a:r>
              <a:rPr lang="pt-BR" dirty="0"/>
              <a:t> </a:t>
            </a:r>
            <a:r>
              <a:rPr lang="pt-BR" dirty="0" err="1"/>
              <a:t>this</a:t>
            </a:r>
            <a:r>
              <a:rPr lang="pt-BR" dirty="0"/>
              <a:t> bias </a:t>
            </a:r>
            <a:r>
              <a:rPr lang="pt-BR" dirty="0" err="1"/>
              <a:t>is</a:t>
            </a:r>
            <a:r>
              <a:rPr lang="pt-BR" dirty="0"/>
              <a:t> </a:t>
            </a:r>
            <a:r>
              <a:rPr lang="pt-BR" dirty="0" err="1"/>
              <a:t>appropriate</a:t>
            </a:r>
            <a:r>
              <a:rPr lang="pt-BR" dirty="0"/>
              <a:t> </a:t>
            </a:r>
            <a:r>
              <a:rPr lang="pt-BR" dirty="0" err="1"/>
              <a:t>given</a:t>
            </a:r>
            <a:r>
              <a:rPr lang="pt-BR" dirty="0"/>
              <a:t> </a:t>
            </a:r>
            <a:r>
              <a:rPr lang="pt-BR" dirty="0" err="1"/>
              <a:t>the</a:t>
            </a:r>
            <a:r>
              <a:rPr lang="pt-BR" dirty="0"/>
              <a:t> </a:t>
            </a:r>
            <a:r>
              <a:rPr lang="pt-BR" dirty="0" err="1"/>
              <a:t>actual</a:t>
            </a:r>
            <a:r>
              <a:rPr lang="pt-BR" dirty="0"/>
              <a:t> data, </a:t>
            </a:r>
            <a:r>
              <a:rPr lang="pt-BR" dirty="0" err="1"/>
              <a:t>Naive</a:t>
            </a:r>
            <a:r>
              <a:rPr lang="pt-BR" dirty="0"/>
              <a:t> </a:t>
            </a:r>
            <a:r>
              <a:rPr lang="pt-BR" dirty="0" err="1"/>
              <a:t>Bayes</a:t>
            </a:r>
            <a:r>
              <a:rPr lang="pt-BR" dirty="0"/>
              <a:t> </a:t>
            </a:r>
            <a:r>
              <a:rPr lang="pt-BR" dirty="0" err="1"/>
              <a:t>will</a:t>
            </a:r>
            <a:r>
              <a:rPr lang="pt-BR" dirty="0"/>
              <a:t> </a:t>
            </a:r>
            <a:r>
              <a:rPr lang="pt-BR" dirty="0" err="1"/>
              <a:t>be</a:t>
            </a:r>
            <a:r>
              <a:rPr lang="pt-BR" dirty="0"/>
              <a:t> </a:t>
            </a:r>
            <a:r>
              <a:rPr lang="pt-BR" dirty="0" err="1"/>
              <a:t>preferred</a:t>
            </a:r>
            <a:r>
              <a:rPr lang="pt-BR" dirty="0"/>
              <a:t>. </a:t>
            </a:r>
          </a:p>
          <a:p>
            <a:pPr lvl="1"/>
            <a:r>
              <a:rPr lang="pt-BR" dirty="0" err="1"/>
              <a:t>Otherwise</a:t>
            </a:r>
            <a:r>
              <a:rPr lang="pt-BR" dirty="0"/>
              <a:t>, </a:t>
            </a:r>
            <a:r>
              <a:rPr lang="pt-BR" dirty="0" err="1"/>
              <a:t>Logistic</a:t>
            </a:r>
            <a:r>
              <a:rPr lang="pt-BR" dirty="0"/>
              <a:t> </a:t>
            </a:r>
            <a:r>
              <a:rPr lang="pt-BR" dirty="0" err="1"/>
              <a:t>Regression</a:t>
            </a:r>
            <a:r>
              <a:rPr lang="pt-BR" dirty="0"/>
              <a:t> </a:t>
            </a:r>
            <a:r>
              <a:rPr lang="pt-BR" dirty="0" err="1"/>
              <a:t>will</a:t>
            </a:r>
            <a:r>
              <a:rPr lang="pt-BR" dirty="0"/>
              <a:t> </a:t>
            </a:r>
            <a:r>
              <a:rPr lang="pt-BR" dirty="0" err="1"/>
              <a:t>be</a:t>
            </a:r>
            <a:r>
              <a:rPr lang="pt-BR" dirty="0"/>
              <a:t> </a:t>
            </a:r>
            <a:r>
              <a:rPr lang="pt-BR" dirty="0" err="1"/>
              <a:t>preferred</a:t>
            </a:r>
            <a:r>
              <a:rPr lang="pt-BR" dirty="0"/>
              <a:t>. </a:t>
            </a:r>
          </a:p>
          <a:p>
            <a:endParaRPr lang="pt-BR" dirty="0"/>
          </a:p>
        </p:txBody>
      </p:sp>
    </p:spTree>
    <p:extLst>
      <p:ext uri="{BB962C8B-B14F-4D97-AF65-F5344CB8AC3E}">
        <p14:creationId xmlns:p14="http://schemas.microsoft.com/office/powerpoint/2010/main" val="28972070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7FBAC-DD50-BC49-96BB-49CD9C4895B9}"/>
              </a:ext>
            </a:extLst>
          </p:cNvPr>
          <p:cNvSpPr>
            <a:spLocks noGrp="1"/>
          </p:cNvSpPr>
          <p:nvPr>
            <p:ph type="title"/>
          </p:nvPr>
        </p:nvSpPr>
        <p:spPr/>
        <p:txBody>
          <a:bodyPr/>
          <a:lstStyle/>
          <a:p>
            <a:r>
              <a:rPr lang="pt-BR" dirty="0" err="1"/>
              <a:t>Conclusion</a:t>
            </a:r>
            <a:endParaRPr lang="pt-BR" dirty="0"/>
          </a:p>
        </p:txBody>
      </p:sp>
      <p:sp>
        <p:nvSpPr>
          <p:cNvPr id="3" name="Espaço Reservado para Conteúdo 2">
            <a:extLst>
              <a:ext uri="{FF2B5EF4-FFF2-40B4-BE49-F238E27FC236}">
                <a16:creationId xmlns:a16="http://schemas.microsoft.com/office/drawing/2014/main" id="{76BA45A0-BF11-7B4F-9A3C-AA816E62B8C1}"/>
              </a:ext>
            </a:extLst>
          </p:cNvPr>
          <p:cNvSpPr>
            <a:spLocks noGrp="1"/>
          </p:cNvSpPr>
          <p:nvPr>
            <p:ph idx="1"/>
          </p:nvPr>
        </p:nvSpPr>
        <p:spPr/>
        <p:txBody>
          <a:bodyPr/>
          <a:lstStyle/>
          <a:p>
            <a:r>
              <a:rPr lang="pt-BR" dirty="0" err="1"/>
              <a:t>We</a:t>
            </a:r>
            <a:r>
              <a:rPr lang="pt-BR" dirty="0"/>
              <a:t> </a:t>
            </a:r>
            <a:r>
              <a:rPr lang="pt-BR" dirty="0" err="1"/>
              <a:t>can</a:t>
            </a:r>
            <a:r>
              <a:rPr lang="pt-BR" dirty="0"/>
              <a:t> </a:t>
            </a:r>
            <a:r>
              <a:rPr lang="pt-BR" dirty="0" err="1"/>
              <a:t>view</a:t>
            </a:r>
            <a:r>
              <a:rPr lang="pt-BR" dirty="0"/>
              <a:t> </a:t>
            </a:r>
            <a:r>
              <a:rPr lang="pt-BR" dirty="0" err="1"/>
              <a:t>function</a:t>
            </a:r>
            <a:r>
              <a:rPr lang="pt-BR" dirty="0"/>
              <a:t> </a:t>
            </a:r>
            <a:r>
              <a:rPr lang="pt-BR" dirty="0" err="1"/>
              <a:t>approximation</a:t>
            </a:r>
            <a:r>
              <a:rPr lang="pt-BR" dirty="0"/>
              <a:t> </a:t>
            </a:r>
            <a:r>
              <a:rPr lang="pt-BR" dirty="0" err="1"/>
              <a:t>learning</a:t>
            </a:r>
            <a:r>
              <a:rPr lang="pt-BR" dirty="0"/>
              <a:t> </a:t>
            </a:r>
            <a:r>
              <a:rPr lang="pt-BR" dirty="0" err="1"/>
              <a:t>algorithms</a:t>
            </a:r>
            <a:r>
              <a:rPr lang="pt-BR" dirty="0"/>
              <a:t> as </a:t>
            </a:r>
            <a:r>
              <a:rPr lang="pt-BR" dirty="0" err="1"/>
              <a:t>statistical</a:t>
            </a:r>
            <a:r>
              <a:rPr lang="pt-BR" dirty="0"/>
              <a:t> </a:t>
            </a:r>
            <a:r>
              <a:rPr lang="pt-BR" dirty="0" err="1"/>
              <a:t>estimators</a:t>
            </a:r>
            <a:r>
              <a:rPr lang="pt-BR" dirty="0"/>
              <a:t> </a:t>
            </a:r>
            <a:r>
              <a:rPr lang="pt-BR" dirty="0" err="1"/>
              <a:t>of</a:t>
            </a:r>
            <a:r>
              <a:rPr lang="pt-BR" dirty="0"/>
              <a:t> </a:t>
            </a:r>
            <a:r>
              <a:rPr lang="pt-BR" dirty="0" err="1"/>
              <a:t>functions</a:t>
            </a:r>
            <a:r>
              <a:rPr lang="pt-BR" dirty="0"/>
              <a:t>, </a:t>
            </a:r>
            <a:r>
              <a:rPr lang="pt-BR" dirty="0" err="1"/>
              <a:t>or</a:t>
            </a:r>
            <a:r>
              <a:rPr lang="pt-BR" dirty="0"/>
              <a:t> </a:t>
            </a:r>
            <a:r>
              <a:rPr lang="pt-BR" dirty="0" err="1"/>
              <a:t>of</a:t>
            </a:r>
            <a:r>
              <a:rPr lang="pt-BR" dirty="0"/>
              <a:t> </a:t>
            </a:r>
            <a:r>
              <a:rPr lang="pt-BR" dirty="0" err="1"/>
              <a:t>conditional</a:t>
            </a:r>
            <a:r>
              <a:rPr lang="pt-BR" dirty="0"/>
              <a:t> </a:t>
            </a:r>
            <a:r>
              <a:rPr lang="pt-BR" dirty="0" err="1"/>
              <a:t>distributions</a:t>
            </a:r>
            <a:r>
              <a:rPr lang="pt-BR" dirty="0"/>
              <a:t> </a:t>
            </a:r>
            <a:r>
              <a:rPr lang="pt-BR" i="1" dirty="0" err="1">
                <a:latin typeface="+mj-lt"/>
              </a:rPr>
              <a:t>P</a:t>
            </a:r>
            <a:r>
              <a:rPr lang="pt-BR" dirty="0">
                <a:latin typeface="+mj-lt"/>
              </a:rPr>
              <a:t>(</a:t>
            </a:r>
            <a:r>
              <a:rPr lang="pt-BR" i="1" dirty="0">
                <a:latin typeface="+mj-lt"/>
              </a:rPr>
              <a:t>Y</a:t>
            </a:r>
            <a:r>
              <a:rPr lang="pt-BR" dirty="0">
                <a:latin typeface="+mj-lt"/>
              </a:rPr>
              <a:t>|</a:t>
            </a:r>
            <a:r>
              <a:rPr lang="pt-BR" i="1" dirty="0">
                <a:latin typeface="+mj-lt"/>
              </a:rPr>
              <a:t>X</a:t>
            </a:r>
            <a:r>
              <a:rPr lang="pt-BR" dirty="0">
                <a:latin typeface="+mj-lt"/>
              </a:rPr>
              <a:t>)</a:t>
            </a:r>
            <a:r>
              <a:rPr lang="pt-BR" dirty="0"/>
              <a:t>. </a:t>
            </a:r>
          </a:p>
          <a:p>
            <a:pPr lvl="1"/>
            <a:r>
              <a:rPr lang="pt-BR" dirty="0" err="1"/>
              <a:t>They</a:t>
            </a:r>
            <a:r>
              <a:rPr lang="pt-BR" dirty="0"/>
              <a:t> </a:t>
            </a:r>
            <a:r>
              <a:rPr lang="pt-BR" dirty="0" err="1"/>
              <a:t>estimate</a:t>
            </a:r>
            <a:r>
              <a:rPr lang="pt-BR" dirty="0"/>
              <a:t> </a:t>
            </a:r>
            <a:r>
              <a:rPr lang="pt-BR" i="1" dirty="0" err="1">
                <a:latin typeface="+mj-lt"/>
              </a:rPr>
              <a:t>P</a:t>
            </a:r>
            <a:r>
              <a:rPr lang="pt-BR" dirty="0">
                <a:latin typeface="+mj-lt"/>
              </a:rPr>
              <a:t>(</a:t>
            </a:r>
            <a:r>
              <a:rPr lang="pt-BR" i="1" dirty="0">
                <a:latin typeface="+mj-lt"/>
              </a:rPr>
              <a:t>Y</a:t>
            </a:r>
            <a:r>
              <a:rPr lang="pt-BR" dirty="0">
                <a:latin typeface="+mj-lt"/>
              </a:rPr>
              <a:t>|</a:t>
            </a:r>
            <a:r>
              <a:rPr lang="pt-BR" i="1" dirty="0">
                <a:latin typeface="+mj-lt"/>
              </a:rPr>
              <a:t>X</a:t>
            </a:r>
            <a:r>
              <a:rPr lang="pt-BR" dirty="0">
                <a:latin typeface="+mj-lt"/>
              </a:rPr>
              <a:t>)</a:t>
            </a:r>
            <a:r>
              <a:rPr lang="pt-BR" dirty="0"/>
              <a:t> </a:t>
            </a:r>
            <a:r>
              <a:rPr lang="pt-BR" dirty="0" err="1"/>
              <a:t>from</a:t>
            </a:r>
            <a:r>
              <a:rPr lang="pt-BR" dirty="0"/>
              <a:t> a </a:t>
            </a:r>
            <a:r>
              <a:rPr lang="pt-BR" dirty="0" err="1"/>
              <a:t>sample</a:t>
            </a:r>
            <a:r>
              <a:rPr lang="pt-BR" dirty="0"/>
              <a:t> </a:t>
            </a:r>
            <a:r>
              <a:rPr lang="pt-BR" dirty="0" err="1"/>
              <a:t>of</a:t>
            </a:r>
            <a:r>
              <a:rPr lang="pt-BR" dirty="0"/>
              <a:t> training data.</a:t>
            </a:r>
          </a:p>
          <a:p>
            <a:r>
              <a:rPr lang="pt-BR" dirty="0"/>
              <a:t>As </a:t>
            </a:r>
            <a:r>
              <a:rPr lang="pt-BR" dirty="0" err="1"/>
              <a:t>with</a:t>
            </a:r>
            <a:r>
              <a:rPr lang="pt-BR" dirty="0"/>
              <a:t> </a:t>
            </a:r>
            <a:r>
              <a:rPr lang="pt-BR" dirty="0" err="1"/>
              <a:t>other</a:t>
            </a:r>
            <a:r>
              <a:rPr lang="pt-BR" dirty="0"/>
              <a:t> </a:t>
            </a:r>
            <a:r>
              <a:rPr lang="pt-BR" dirty="0" err="1"/>
              <a:t>statistical</a:t>
            </a:r>
            <a:r>
              <a:rPr lang="pt-BR" dirty="0"/>
              <a:t> </a:t>
            </a:r>
            <a:r>
              <a:rPr lang="pt-BR" dirty="0" err="1"/>
              <a:t>estimators</a:t>
            </a:r>
            <a:r>
              <a:rPr lang="pt-BR" dirty="0"/>
              <a:t>, it </a:t>
            </a:r>
            <a:r>
              <a:rPr lang="pt-BR" dirty="0" err="1"/>
              <a:t>can</a:t>
            </a:r>
            <a:r>
              <a:rPr lang="pt-BR" dirty="0"/>
              <a:t> </a:t>
            </a:r>
            <a:r>
              <a:rPr lang="pt-BR" dirty="0" err="1"/>
              <a:t>be</a:t>
            </a:r>
            <a:r>
              <a:rPr lang="pt-BR" dirty="0"/>
              <a:t> </a:t>
            </a:r>
            <a:r>
              <a:rPr lang="pt-BR" dirty="0" err="1"/>
              <a:t>useful</a:t>
            </a:r>
            <a:r>
              <a:rPr lang="pt-BR" dirty="0"/>
              <a:t> </a:t>
            </a:r>
            <a:r>
              <a:rPr lang="pt-BR" dirty="0" err="1"/>
              <a:t>to</a:t>
            </a:r>
            <a:r>
              <a:rPr lang="pt-BR" dirty="0"/>
              <a:t> </a:t>
            </a:r>
            <a:r>
              <a:rPr lang="pt-BR" dirty="0" err="1"/>
              <a:t>characterize</a:t>
            </a:r>
            <a:r>
              <a:rPr lang="pt-BR" dirty="0"/>
              <a:t> </a:t>
            </a:r>
            <a:r>
              <a:rPr lang="pt-BR" dirty="0" err="1"/>
              <a:t>learning</a:t>
            </a:r>
            <a:r>
              <a:rPr lang="pt-BR" dirty="0"/>
              <a:t> </a:t>
            </a:r>
            <a:r>
              <a:rPr lang="pt-BR" dirty="0" err="1"/>
              <a:t>algorithms</a:t>
            </a:r>
            <a:r>
              <a:rPr lang="pt-BR" dirty="0"/>
              <a:t> </a:t>
            </a:r>
            <a:r>
              <a:rPr lang="pt-BR" dirty="0" err="1"/>
              <a:t>by</a:t>
            </a:r>
            <a:r>
              <a:rPr lang="pt-BR" dirty="0"/>
              <a:t> </a:t>
            </a:r>
            <a:r>
              <a:rPr lang="pt-BR" dirty="0" err="1"/>
              <a:t>their</a:t>
            </a:r>
            <a:r>
              <a:rPr lang="pt-BR" dirty="0"/>
              <a:t> bias </a:t>
            </a:r>
            <a:r>
              <a:rPr lang="pt-BR" dirty="0" err="1"/>
              <a:t>and</a:t>
            </a:r>
            <a:r>
              <a:rPr lang="pt-BR" dirty="0"/>
              <a:t> </a:t>
            </a:r>
            <a:r>
              <a:rPr lang="pt-BR" dirty="0" err="1"/>
              <a:t>expected</a:t>
            </a:r>
            <a:r>
              <a:rPr lang="pt-BR" dirty="0"/>
              <a:t> </a:t>
            </a:r>
            <a:r>
              <a:rPr lang="pt-BR" dirty="0" err="1"/>
              <a:t>variance</a:t>
            </a:r>
            <a:r>
              <a:rPr lang="pt-BR" dirty="0"/>
              <a:t>, </a:t>
            </a:r>
            <a:r>
              <a:rPr lang="pt-BR" dirty="0" err="1"/>
              <a:t>taken</a:t>
            </a:r>
            <a:r>
              <a:rPr lang="pt-BR" dirty="0"/>
              <a:t> over </a:t>
            </a:r>
            <a:r>
              <a:rPr lang="pt-BR" dirty="0" err="1"/>
              <a:t>different</a:t>
            </a:r>
            <a:r>
              <a:rPr lang="pt-BR" dirty="0"/>
              <a:t> </a:t>
            </a:r>
            <a:r>
              <a:rPr lang="pt-BR" dirty="0" err="1"/>
              <a:t>samples</a:t>
            </a:r>
            <a:r>
              <a:rPr lang="pt-BR" dirty="0"/>
              <a:t> </a:t>
            </a:r>
            <a:r>
              <a:rPr lang="pt-BR" dirty="0" err="1"/>
              <a:t>of</a:t>
            </a:r>
            <a:r>
              <a:rPr lang="pt-BR" dirty="0"/>
              <a:t> training data. </a:t>
            </a:r>
          </a:p>
          <a:p>
            <a:endParaRPr lang="pt-BR" dirty="0"/>
          </a:p>
        </p:txBody>
      </p:sp>
    </p:spTree>
    <p:extLst>
      <p:ext uri="{BB962C8B-B14F-4D97-AF65-F5344CB8AC3E}">
        <p14:creationId xmlns:p14="http://schemas.microsoft.com/office/powerpoint/2010/main" val="39837498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Exercício</a:t>
            </a:r>
            <a:r>
              <a:rPr lang="en-US" dirty="0"/>
              <a:t> 1</a:t>
            </a:r>
          </a:p>
        </p:txBody>
      </p:sp>
      <p:sp>
        <p:nvSpPr>
          <p:cNvPr id="3" name="Content Placeholder 2"/>
          <p:cNvSpPr>
            <a:spLocks noGrp="1"/>
          </p:cNvSpPr>
          <p:nvPr>
            <p:ph sz="half" idx="1"/>
          </p:nvPr>
        </p:nvSpPr>
        <p:spPr/>
        <p:txBody>
          <a:bodyPr/>
          <a:lstStyle/>
          <a:p>
            <a:r>
              <a:rPr lang="en-US" dirty="0"/>
              <a:t>Dada a </a:t>
            </a:r>
            <a:r>
              <a:rPr lang="en-US" dirty="0" err="1"/>
              <a:t>tabela</a:t>
            </a:r>
            <a:r>
              <a:rPr lang="en-US" dirty="0"/>
              <a:t> </a:t>
            </a:r>
            <a:r>
              <a:rPr lang="en-US" dirty="0" err="1"/>
              <a:t>ao</a:t>
            </a:r>
            <a:r>
              <a:rPr lang="en-US" dirty="0"/>
              <a:t> </a:t>
            </a:r>
            <a:r>
              <a:rPr lang="en-US" dirty="0" err="1"/>
              <a:t>lado</a:t>
            </a:r>
            <a:r>
              <a:rPr lang="en-US" dirty="0"/>
              <a:t>, se </a:t>
            </a:r>
            <a:r>
              <a:rPr lang="en-US" dirty="0" err="1"/>
              <a:t>uma</a:t>
            </a:r>
            <a:r>
              <a:rPr lang="en-US" dirty="0"/>
              <a:t> </a:t>
            </a:r>
            <a:r>
              <a:rPr lang="en-US" dirty="0" err="1"/>
              <a:t>pessoa</a:t>
            </a:r>
            <a:r>
              <a:rPr lang="en-US" dirty="0"/>
              <a:t> </a:t>
            </a:r>
            <a:r>
              <a:rPr lang="en-US" dirty="0" err="1"/>
              <a:t>tem</a:t>
            </a:r>
            <a:r>
              <a:rPr lang="en-US" dirty="0"/>
              <a:t> 35 </a:t>
            </a:r>
            <a:r>
              <a:rPr lang="en-US" dirty="0" err="1"/>
              <a:t>anos</a:t>
            </a:r>
            <a:r>
              <a:rPr lang="en-US" dirty="0"/>
              <a:t> e </a:t>
            </a:r>
            <a:r>
              <a:rPr lang="en-US" dirty="0" err="1"/>
              <a:t>ganha</a:t>
            </a:r>
            <a:r>
              <a:rPr lang="en-US" dirty="0"/>
              <a:t> $50.000,00 (</a:t>
            </a:r>
            <a:r>
              <a:rPr lang="en-US" dirty="0" err="1"/>
              <a:t>renda</a:t>
            </a:r>
            <a:r>
              <a:rPr lang="en-US" dirty="0"/>
              <a:t> media), </a:t>
            </a:r>
            <a:r>
              <a:rPr lang="en-US" dirty="0" err="1"/>
              <a:t>ele</a:t>
            </a:r>
            <a:r>
              <a:rPr lang="en-US" dirty="0"/>
              <a:t> </a:t>
            </a:r>
            <a:r>
              <a:rPr lang="en-US" dirty="0" err="1"/>
              <a:t>compra</a:t>
            </a:r>
            <a:r>
              <a:rPr lang="en-US" dirty="0"/>
              <a:t> um </a:t>
            </a:r>
            <a:r>
              <a:rPr lang="en-US" dirty="0" err="1"/>
              <a:t>computador</a:t>
            </a:r>
            <a:r>
              <a:rPr lang="en-US" dirty="0"/>
              <a:t>?</a:t>
            </a:r>
          </a:p>
          <a:p>
            <a:r>
              <a:rPr lang="en-US" dirty="0"/>
              <a:t>E se a </a:t>
            </a:r>
            <a:r>
              <a:rPr lang="en-US" dirty="0" err="1"/>
              <a:t>pessoa</a:t>
            </a:r>
            <a:r>
              <a:rPr lang="en-US" dirty="0"/>
              <a:t> </a:t>
            </a:r>
            <a:r>
              <a:rPr lang="pt-BR" dirty="0"/>
              <a:t>for estudante e tiver um crédito bom (fair)? </a:t>
            </a:r>
          </a:p>
          <a:p>
            <a:endParaRPr lang="en-US" dirty="0"/>
          </a:p>
        </p:txBody>
      </p:sp>
      <p:pic>
        <p:nvPicPr>
          <p:cNvPr id="38913" name="Picture 1" descr="page6image24405760">
            <a:extLst>
              <a:ext uri="{FF2B5EF4-FFF2-40B4-BE49-F238E27FC236}">
                <a16:creationId xmlns:a16="http://schemas.microsoft.com/office/drawing/2014/main" id="{B9E030A8-0BCA-B146-8B59-F122295658A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07238" y="2794000"/>
            <a:ext cx="4559300" cy="248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5601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D7BEE21D-C1CC-460D-8C76-819FC21751D0}"/>
              </a:ext>
            </a:extLst>
          </p:cNvPr>
          <p:cNvSpPr>
            <a:spLocks noGrp="1"/>
          </p:cNvSpPr>
          <p:nvPr>
            <p:ph type="title"/>
          </p:nvPr>
        </p:nvSpPr>
        <p:spPr>
          <a:xfrm>
            <a:off x="1564217" y="457200"/>
            <a:ext cx="10363200" cy="1143000"/>
          </a:xfrm>
        </p:spPr>
        <p:txBody>
          <a:bodyPr/>
          <a:lstStyle/>
          <a:p>
            <a:r>
              <a:rPr lang="en-US" dirty="0" err="1"/>
              <a:t>Exercício</a:t>
            </a:r>
            <a:r>
              <a:rPr lang="en-US" dirty="0"/>
              <a:t> 1</a:t>
            </a:r>
          </a:p>
        </p:txBody>
      </p:sp>
      <p:pic>
        <p:nvPicPr>
          <p:cNvPr id="37889" name="Picture 1" descr="page6image24405760">
            <a:extLst>
              <a:ext uri="{FF2B5EF4-FFF2-40B4-BE49-F238E27FC236}">
                <a16:creationId xmlns:a16="http://schemas.microsoft.com/office/drawing/2014/main" id="{77D75239-ACC0-D24C-8C41-06B145E5F9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88009" y="1981200"/>
            <a:ext cx="7515616" cy="41148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928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62C7-7EFC-D545-A90E-5DAF26E9F43A}"/>
              </a:ext>
            </a:extLst>
          </p:cNvPr>
          <p:cNvSpPr>
            <a:spLocks noGrp="1"/>
          </p:cNvSpPr>
          <p:nvPr>
            <p:ph type="title"/>
          </p:nvPr>
        </p:nvSpPr>
        <p:spPr/>
        <p:txBody>
          <a:bodyPr/>
          <a:lstStyle/>
          <a:p>
            <a:r>
              <a:rPr lang="pt-BR" dirty="0"/>
              <a:t>Exercício 2</a:t>
            </a:r>
          </a:p>
        </p:txBody>
      </p:sp>
      <p:sp>
        <p:nvSpPr>
          <p:cNvPr id="3" name="Content Placeholder 2">
            <a:extLst>
              <a:ext uri="{FF2B5EF4-FFF2-40B4-BE49-F238E27FC236}">
                <a16:creationId xmlns:a16="http://schemas.microsoft.com/office/drawing/2014/main" id="{40564755-034F-6B4D-85D7-11E4C45966E8}"/>
              </a:ext>
            </a:extLst>
          </p:cNvPr>
          <p:cNvSpPr>
            <a:spLocks noGrp="1"/>
          </p:cNvSpPr>
          <p:nvPr>
            <p:ph sz="half" idx="1"/>
          </p:nvPr>
        </p:nvSpPr>
        <p:spPr/>
        <p:txBody>
          <a:bodyPr/>
          <a:lstStyle/>
          <a:p>
            <a:r>
              <a:rPr lang="pt-BR" dirty="0"/>
              <a:t>Use o </a:t>
            </a:r>
            <a:r>
              <a:rPr lang="pt-BR" dirty="0" err="1"/>
              <a:t>Naïve</a:t>
            </a:r>
            <a:r>
              <a:rPr lang="pt-BR" dirty="0"/>
              <a:t> </a:t>
            </a:r>
            <a:r>
              <a:rPr lang="pt-BR" dirty="0" err="1"/>
              <a:t>Bayes</a:t>
            </a:r>
            <a:r>
              <a:rPr lang="pt-BR" dirty="0"/>
              <a:t> Gaussiano para classificar o </a:t>
            </a:r>
            <a:r>
              <a:rPr lang="pt-BR" dirty="0" err="1"/>
              <a:t>dataset</a:t>
            </a:r>
            <a:r>
              <a:rPr lang="pt-BR" dirty="0"/>
              <a:t> Iris, e mais dois de sua escolha (os mesmos do trabalho anterior).</a:t>
            </a:r>
          </a:p>
          <a:p>
            <a:endParaRPr lang="pt-BR" dirty="0"/>
          </a:p>
        </p:txBody>
      </p:sp>
      <p:pic>
        <p:nvPicPr>
          <p:cNvPr id="5" name="Content Placeholder 4">
            <a:extLst>
              <a:ext uri="{FF2B5EF4-FFF2-40B4-BE49-F238E27FC236}">
                <a16:creationId xmlns:a16="http://schemas.microsoft.com/office/drawing/2014/main" id="{A83CAC57-1FC3-4646-82D0-EAB137F5FBFB}"/>
              </a:ext>
            </a:extLst>
          </p:cNvPr>
          <p:cNvPicPr>
            <a:picLocks noGrp="1" noChangeAspect="1"/>
          </p:cNvPicPr>
          <p:nvPr>
            <p:ph sz="half" idx="2"/>
          </p:nvPr>
        </p:nvPicPr>
        <p:blipFill>
          <a:blip r:embed="rId2"/>
          <a:stretch>
            <a:fillRect/>
          </a:stretch>
        </p:blipFill>
        <p:spPr>
          <a:xfrm>
            <a:off x="6659563" y="2133600"/>
            <a:ext cx="3810000" cy="3810000"/>
          </a:xfrm>
        </p:spPr>
      </p:pic>
    </p:spTree>
    <p:extLst>
      <p:ext uri="{BB962C8B-B14F-4D97-AF65-F5344CB8AC3E}">
        <p14:creationId xmlns:p14="http://schemas.microsoft.com/office/powerpoint/2010/main" val="39981584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pt-BR"/>
              <a:t>Fim</a:t>
            </a:r>
          </a:p>
        </p:txBody>
      </p:sp>
      <p:sp>
        <p:nvSpPr>
          <p:cNvPr id="6" name="Subtítulo 5"/>
          <p:cNvSpPr>
            <a:spLocks noGrp="1"/>
          </p:cNvSpPr>
          <p:nvPr>
            <p:ph type="subTitle" idx="1"/>
          </p:nvPr>
        </p:nvSpPr>
        <p:spPr/>
        <p:txBody>
          <a:bodyPr/>
          <a:lstStyle/>
          <a:p>
            <a:endParaRPr lang="pt-BR"/>
          </a:p>
        </p:txBody>
      </p:sp>
    </p:spTree>
    <p:extLst>
      <p:ext uri="{BB962C8B-B14F-4D97-AF65-F5344CB8AC3E}">
        <p14:creationId xmlns:p14="http://schemas.microsoft.com/office/powerpoint/2010/main" val="32826689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F6AC9-BCAE-5447-BC3E-F1A1A0438777}"/>
              </a:ext>
            </a:extLst>
          </p:cNvPr>
          <p:cNvSpPr>
            <a:spLocks noGrp="1"/>
          </p:cNvSpPr>
          <p:nvPr>
            <p:ph type="title"/>
          </p:nvPr>
        </p:nvSpPr>
        <p:spPr/>
        <p:txBody>
          <a:bodyPr/>
          <a:lstStyle/>
          <a:p>
            <a:r>
              <a:rPr lang="pt-BR" dirty="0"/>
              <a:t>Links interessantes</a:t>
            </a:r>
          </a:p>
        </p:txBody>
      </p:sp>
      <p:sp>
        <p:nvSpPr>
          <p:cNvPr id="3" name="Espaço Reservado para Conteúdo 2">
            <a:extLst>
              <a:ext uri="{FF2B5EF4-FFF2-40B4-BE49-F238E27FC236}">
                <a16:creationId xmlns:a16="http://schemas.microsoft.com/office/drawing/2014/main" id="{5D75ED45-9725-8D41-A28F-ED6F4AD33D54}"/>
              </a:ext>
            </a:extLst>
          </p:cNvPr>
          <p:cNvSpPr>
            <a:spLocks noGrp="1"/>
          </p:cNvSpPr>
          <p:nvPr>
            <p:ph idx="1"/>
          </p:nvPr>
        </p:nvSpPr>
        <p:spPr/>
        <p:txBody>
          <a:bodyPr/>
          <a:lstStyle/>
          <a:p>
            <a:r>
              <a:rPr lang="pt-BR" dirty="0" err="1"/>
              <a:t>https</a:t>
            </a:r>
            <a:r>
              <a:rPr lang="pt-BR" dirty="0"/>
              <a:t>://</a:t>
            </a:r>
            <a:r>
              <a:rPr lang="pt-BR" dirty="0" err="1"/>
              <a:t>www.kaggle.com</a:t>
            </a:r>
            <a:r>
              <a:rPr lang="pt-BR" dirty="0"/>
              <a:t>/</a:t>
            </a:r>
            <a:r>
              <a:rPr lang="pt-BR" dirty="0" err="1"/>
              <a:t>blackblitz</a:t>
            </a:r>
            <a:r>
              <a:rPr lang="pt-BR" dirty="0"/>
              <a:t>/</a:t>
            </a:r>
            <a:r>
              <a:rPr lang="pt-BR" dirty="0" err="1"/>
              <a:t>gaussian-naive-bayes</a:t>
            </a:r>
            <a:endParaRPr lang="pt-BR" dirty="0"/>
          </a:p>
        </p:txBody>
      </p:sp>
    </p:spTree>
    <p:extLst>
      <p:ext uri="{BB962C8B-B14F-4D97-AF65-F5344CB8AC3E}">
        <p14:creationId xmlns:p14="http://schemas.microsoft.com/office/powerpoint/2010/main" val="4143365898"/>
      </p:ext>
    </p:extLst>
  </p:cSld>
  <p:clrMapOvr>
    <a:masterClrMapping/>
  </p:clrMapOvr>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a:ln>
              <a:noFill/>
            </a:ln>
            <a:solidFill>
              <a:schemeClr val="tx1"/>
            </a:solidFill>
            <a:effectLst/>
            <a:latin typeface="Times New Roman"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4518</Words>
  <Application>Microsoft Macintosh PowerPoint</Application>
  <PresentationFormat>Widescreen</PresentationFormat>
  <Paragraphs>560</Paragraphs>
  <Slides>96</Slides>
  <Notes>7</Notes>
  <HiddenSlides>0</HiddenSlides>
  <MMClips>0</MMClips>
  <ScaleCrop>false</ScaleCrop>
  <HeadingPairs>
    <vt:vector size="8" baseType="variant">
      <vt:variant>
        <vt:lpstr>Fontes usadas</vt:lpstr>
      </vt:variant>
      <vt:variant>
        <vt:i4>10</vt:i4>
      </vt:variant>
      <vt:variant>
        <vt:lpstr>Tema</vt:lpstr>
      </vt:variant>
      <vt:variant>
        <vt:i4>1</vt:i4>
      </vt:variant>
      <vt:variant>
        <vt:lpstr>Servidores OLE inseridos</vt:lpstr>
      </vt:variant>
      <vt:variant>
        <vt:i4>2</vt:i4>
      </vt:variant>
      <vt:variant>
        <vt:lpstr>Títulos de slides</vt:lpstr>
      </vt:variant>
      <vt:variant>
        <vt:i4>96</vt:i4>
      </vt:variant>
    </vt:vector>
  </HeadingPairs>
  <TitlesOfParts>
    <vt:vector size="109" baseType="lpstr">
      <vt:lpstr>Arial</vt:lpstr>
      <vt:lpstr>Cambria Math</vt:lpstr>
      <vt:lpstr>Comic Sans MS</vt:lpstr>
      <vt:lpstr>Courier</vt:lpstr>
      <vt:lpstr>Lucida Sans</vt:lpstr>
      <vt:lpstr>Monotype Sorts</vt:lpstr>
      <vt:lpstr>Palatino Linotype</vt:lpstr>
      <vt:lpstr>Tahoma</vt:lpstr>
      <vt:lpstr>Times New Roman</vt:lpstr>
      <vt:lpstr>Wingdings</vt:lpstr>
      <vt:lpstr>Dad's Tie</vt:lpstr>
      <vt:lpstr>Equação</vt:lpstr>
      <vt:lpstr>Equation</vt:lpstr>
      <vt:lpstr>Tópicos Especiais em Aprendizagem </vt:lpstr>
      <vt:lpstr>5ª Aula</vt:lpstr>
      <vt:lpstr>Objetivos desta aula</vt:lpstr>
      <vt:lpstr>O que foi visto até hoje</vt:lpstr>
      <vt:lpstr>Aprendizado Probabilístico</vt:lpstr>
      <vt:lpstr>Probabilidade x Estatística</vt:lpstr>
      <vt:lpstr>Probabilidade x Estatística</vt:lpstr>
      <vt:lpstr>Probabilidade x Estatística</vt:lpstr>
      <vt:lpstr>Aprendizado Probabilístico</vt:lpstr>
      <vt:lpstr>Aprendizado Probabilístico</vt:lpstr>
      <vt:lpstr>Bayesian Classification: Why?</vt:lpstr>
      <vt:lpstr>Bayesian Classification: Why?</vt:lpstr>
      <vt:lpstr>Fundamentos teóricos do AP: Bayes</vt:lpstr>
      <vt:lpstr>Métodos Bayesianos</vt:lpstr>
      <vt:lpstr>Probability Basics </vt:lpstr>
      <vt:lpstr>Fórmulas Básicas de Probabilidade</vt:lpstr>
      <vt:lpstr>Teorema de Bayes</vt:lpstr>
      <vt:lpstr>Teorema de Bayes</vt:lpstr>
      <vt:lpstr>Teorema de Bayes</vt:lpstr>
      <vt:lpstr>Teorema de Bayes</vt:lpstr>
      <vt:lpstr>Teorema de Bayes</vt:lpstr>
      <vt:lpstr> Probabilidade incondicional ou a priori </vt:lpstr>
      <vt:lpstr>Probabilidade a priori</vt:lpstr>
      <vt:lpstr>Probabilidade Condicional ou posterior</vt:lpstr>
      <vt:lpstr>Probabilidade Condicional ou posterior</vt:lpstr>
      <vt:lpstr>Probabilidade à Posteriori</vt:lpstr>
      <vt:lpstr>Regra de Bayes</vt:lpstr>
      <vt:lpstr>Aplicação do Teorema de Bayes:  Diagnóstico Médico</vt:lpstr>
      <vt:lpstr>Exemplo: Classificar Risco - Seguradora de Veículos</vt:lpstr>
      <vt:lpstr>Exemplo: Classificar Risco - Seguradora de Veículos</vt:lpstr>
      <vt:lpstr>Exemplo: Classificar Risco - Seguradora de Veículos</vt:lpstr>
      <vt:lpstr>Fórmulas Básicas de Probabilidade</vt:lpstr>
      <vt:lpstr>Teorema da Multiplicação de Probabilidades</vt:lpstr>
      <vt:lpstr>Probabilidade Máxima à Posteriori - MAP</vt:lpstr>
      <vt:lpstr>Apresentação do PowerPoint</vt:lpstr>
      <vt:lpstr>Probabilidade Máxima à Posteriori - MAP</vt:lpstr>
      <vt:lpstr>Algoritmo de aprendizagem da Probabilidade Máxima à Posteriori - MAP</vt:lpstr>
      <vt:lpstr>Naïve Bayes Classifier (~1950)</vt:lpstr>
      <vt:lpstr>Classificador Bayesiano Ingênuo</vt:lpstr>
      <vt:lpstr>Classificador Bayesiano Ingênuo</vt:lpstr>
      <vt:lpstr>Classificador Bayesiano Ingênuo</vt:lpstr>
      <vt:lpstr>Algoritmo Básico</vt:lpstr>
      <vt:lpstr>Exemplo: Jogar tênis</vt:lpstr>
      <vt:lpstr>Exemplo: Jogar tênis</vt:lpstr>
      <vt:lpstr>Exemplo: Naïve Bayes</vt:lpstr>
      <vt:lpstr>Exemplo: aprendizado</vt:lpstr>
      <vt:lpstr>Examplo: fase de teste </vt:lpstr>
      <vt:lpstr>Algoritmo Bayesiano Ingênuo : Dificuldades</vt:lpstr>
      <vt:lpstr>Algoritmo Bayesiano Ingênuo : Dificuldades</vt:lpstr>
      <vt:lpstr>The independence hypothesis…</vt:lpstr>
      <vt:lpstr>Muito legal tudo até aqui, mas...</vt:lpstr>
      <vt:lpstr>Naïve Bayes com atributos de valores contínuos</vt:lpstr>
      <vt:lpstr>Naïve Bayes com atributos de valores contínuos</vt:lpstr>
      <vt:lpstr>Naïve Bayes com atributos de valores contínuos</vt:lpstr>
      <vt:lpstr>Exemplo Naïve Bayes Gaussiano</vt:lpstr>
      <vt:lpstr>Characteristics of Naïve Bayes Classifier</vt:lpstr>
      <vt:lpstr>Em Python?</vt:lpstr>
      <vt:lpstr>Em Python?</vt:lpstr>
      <vt:lpstr>Regressão Logística</vt:lpstr>
      <vt:lpstr>Logistic Regression</vt:lpstr>
      <vt:lpstr>Logistic Regression</vt:lpstr>
      <vt:lpstr>Logistic Regression</vt:lpstr>
      <vt:lpstr>Logistic Regression</vt:lpstr>
      <vt:lpstr>Logistic Regression</vt:lpstr>
      <vt:lpstr>Logistic Function</vt:lpstr>
      <vt:lpstr>Logistic Function</vt:lpstr>
      <vt:lpstr>Logistic Regression</vt:lpstr>
      <vt:lpstr>Linear x Logistic Regression</vt:lpstr>
      <vt:lpstr>Linear x Logistic Regression</vt:lpstr>
      <vt:lpstr>Linear x Logistic Regression</vt:lpstr>
      <vt:lpstr>Training the LR</vt:lpstr>
      <vt:lpstr>Training the LR</vt:lpstr>
      <vt:lpstr>Training the LR</vt:lpstr>
      <vt:lpstr>Training the LR</vt:lpstr>
      <vt:lpstr>Training the LR – Opção Hastie... Pg 120</vt:lpstr>
      <vt:lpstr>Training the LR – Opção Hastie... Pg 120</vt:lpstr>
      <vt:lpstr>Relationship Between Naive Bayes Classifiers and Logistic Regression </vt:lpstr>
      <vt:lpstr>Relationship Between Naive Bayes Classifiers and Logistic Regression </vt:lpstr>
      <vt:lpstr>Em python?</vt:lpstr>
      <vt:lpstr>Aplicações</vt:lpstr>
      <vt:lpstr>Text Classification</vt:lpstr>
      <vt:lpstr>Is this spam?</vt:lpstr>
      <vt:lpstr>Male or female author?</vt:lpstr>
      <vt:lpstr>Positive or negative movie review?</vt:lpstr>
      <vt:lpstr>What is the subject of this article?</vt:lpstr>
      <vt:lpstr>Conclusão </vt:lpstr>
      <vt:lpstr>Conclusão </vt:lpstr>
      <vt:lpstr>Conclusion</vt:lpstr>
      <vt:lpstr>Conclusion</vt:lpstr>
      <vt:lpstr>Conclusion</vt:lpstr>
      <vt:lpstr>Conclusion</vt:lpstr>
      <vt:lpstr>Exercício 1</vt:lpstr>
      <vt:lpstr>Exercício 1</vt:lpstr>
      <vt:lpstr>Exercício 2</vt:lpstr>
      <vt:lpstr>Fim</vt:lpstr>
      <vt:lpstr>Links interessantes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Tópicos Especiais em Aprendizagem </dc:title>
  <dc:creator>Reinaldo A. C. Bianchi</dc:creator>
  <cp:lastModifiedBy>Reinaldo A. C. Bianchi</cp:lastModifiedBy>
  <cp:revision>2</cp:revision>
  <dcterms:created xsi:type="dcterms:W3CDTF">2020-10-29T01:49:57Z</dcterms:created>
  <dcterms:modified xsi:type="dcterms:W3CDTF">2020-10-29T01:53:49Z</dcterms:modified>
</cp:coreProperties>
</file>