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3" r:id="rId8"/>
    <p:sldId id="267" r:id="rId9"/>
    <p:sldId id="275" r:id="rId10"/>
    <p:sldId id="274" r:id="rId11"/>
    <p:sldId id="273"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D0E398-78A8-69E4-D0F6-7D915D5139D8}" v="168" dt="2023-10-27T11:48:48.208"/>
    <p1510:client id="{4BDCAB54-0EA3-9BF5-C8EA-D0486BED5DA3}" v="180" dt="2023-10-27T15:02:48.696"/>
    <p1510:client id="{82B44412-0EAF-BB78-DB09-E34173608931}" v="6" dt="2023-11-08T18:31:24.417"/>
    <p1510:client id="{BFF9FA36-98D3-763C-8449-7C3016EA957D}" v="799" dt="2023-11-07T08:14:53.226"/>
    <p1510:client id="{E36F4F78-FDF4-2A7B-ED36-01DAB7E2B6E5}" v="422" dt="2023-11-02T21:00:21.429"/>
    <p1510:client id="{E77760B1-6888-4DDC-8F06-EF7D26CF2DFC}" v="21" dt="2023-10-27T11:09:29.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291EA-D752-425A-B8B6-E5F1AE91D589}" type="datetimeFigureOut">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866A2-78DA-4207-9480-6797650C4EB7}" type="slidenum">
              <a:t>‹#›</a:t>
            </a:fld>
            <a:endParaRPr lang="en-US"/>
          </a:p>
        </p:txBody>
      </p:sp>
    </p:spTree>
    <p:extLst>
      <p:ext uri="{BB962C8B-B14F-4D97-AF65-F5344CB8AC3E}">
        <p14:creationId xmlns:p14="http://schemas.microsoft.com/office/powerpoint/2010/main" val="422425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When compared with random credence, agent with dempster credence have opt to switch when the number on tracks is greater than 3. Agent with random credence choose to do nothing after the 50% training phase, but with dempster credence agent was able to choose switch. </a:t>
            </a:r>
          </a:p>
        </p:txBody>
      </p:sp>
      <p:sp>
        <p:nvSpPr>
          <p:cNvPr id="4" name="Slide Number Placeholder 3"/>
          <p:cNvSpPr>
            <a:spLocks noGrp="1"/>
          </p:cNvSpPr>
          <p:nvPr>
            <p:ph type="sldNum" sz="quarter" idx="5"/>
          </p:nvPr>
        </p:nvSpPr>
        <p:spPr/>
        <p:txBody>
          <a:bodyPr/>
          <a:lstStyle/>
          <a:p>
            <a:fld id="{11D866A2-78DA-4207-9480-6797650C4EB7}" type="slidenum">
              <a:t>10</a:t>
            </a:fld>
            <a:endParaRPr lang="en-US"/>
          </a:p>
        </p:txBody>
      </p:sp>
    </p:spTree>
    <p:extLst>
      <p:ext uri="{BB962C8B-B14F-4D97-AF65-F5344CB8AC3E}">
        <p14:creationId xmlns:p14="http://schemas.microsoft.com/office/powerpoint/2010/main" val="179250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Nash sequential Voting method dempster credence showed less dominance. It chooses to do nothing after 50% of the training phase.</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11D866A2-78DA-4207-9480-6797650C4EB7}" type="slidenum">
              <a:t>11</a:t>
            </a:fld>
            <a:endParaRPr lang="en-US"/>
          </a:p>
        </p:txBody>
      </p:sp>
    </p:spTree>
    <p:extLst>
      <p:ext uri="{BB962C8B-B14F-4D97-AF65-F5344CB8AC3E}">
        <p14:creationId xmlns:p14="http://schemas.microsoft.com/office/powerpoint/2010/main" val="4020254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a Double environment with </a:t>
            </a:r>
            <a:r>
              <a:rPr lang="en-US" dirty="0" err="1">
                <a:ea typeface="Calibri"/>
                <a:cs typeface="Calibri"/>
              </a:rPr>
              <a:t>nash</a:t>
            </a:r>
            <a:r>
              <a:rPr lang="en-US" dirty="0">
                <a:ea typeface="Calibri"/>
                <a:cs typeface="Calibri"/>
              </a:rPr>
              <a:t> voting the agent with Dempster credence choose to do nothing after 50% of training, the utilitarian choices are only observed in the first half of the training phase</a:t>
            </a:r>
          </a:p>
        </p:txBody>
      </p:sp>
      <p:sp>
        <p:nvSpPr>
          <p:cNvPr id="4" name="Slide Number Placeholder 3"/>
          <p:cNvSpPr>
            <a:spLocks noGrp="1"/>
          </p:cNvSpPr>
          <p:nvPr>
            <p:ph type="sldNum" sz="quarter" idx="5"/>
          </p:nvPr>
        </p:nvSpPr>
        <p:spPr/>
        <p:txBody>
          <a:bodyPr/>
          <a:lstStyle/>
          <a:p>
            <a:fld id="{11D866A2-78DA-4207-9480-6797650C4EB7}" type="slidenum">
              <a:t>12</a:t>
            </a:fld>
            <a:endParaRPr lang="en-US"/>
          </a:p>
        </p:txBody>
      </p:sp>
    </p:spTree>
    <p:extLst>
      <p:ext uri="{BB962C8B-B14F-4D97-AF65-F5344CB8AC3E}">
        <p14:creationId xmlns:p14="http://schemas.microsoft.com/office/powerpoint/2010/main" val="1746142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Double environment with variance voting dempster credence showed no difference from the agent with random credence both at the end of training opt to choose nothing </a:t>
            </a:r>
          </a:p>
        </p:txBody>
      </p:sp>
      <p:sp>
        <p:nvSpPr>
          <p:cNvPr id="4" name="Slide Number Placeholder 3"/>
          <p:cNvSpPr>
            <a:spLocks noGrp="1"/>
          </p:cNvSpPr>
          <p:nvPr>
            <p:ph type="sldNum" sz="quarter" idx="5"/>
          </p:nvPr>
        </p:nvSpPr>
        <p:spPr/>
        <p:txBody>
          <a:bodyPr/>
          <a:lstStyle/>
          <a:p>
            <a:fld id="{11D866A2-78DA-4207-9480-6797650C4EB7}" type="slidenum">
              <a:t>13</a:t>
            </a:fld>
            <a:endParaRPr lang="en-US"/>
          </a:p>
        </p:txBody>
      </p:sp>
    </p:spTree>
    <p:extLst>
      <p:ext uri="{BB962C8B-B14F-4D97-AF65-F5344CB8AC3E}">
        <p14:creationId xmlns:p14="http://schemas.microsoft.com/office/powerpoint/2010/main" val="4002942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a doomsday event agent with dempster credence always chooses to switch in both </a:t>
            </a:r>
            <a:r>
              <a:rPr lang="en-US" dirty="0" err="1">
                <a:ea typeface="Calibri"/>
                <a:cs typeface="Calibri"/>
              </a:rPr>
              <a:t>nash</a:t>
            </a:r>
            <a:r>
              <a:rPr lang="en-US" dirty="0">
                <a:ea typeface="Calibri"/>
                <a:cs typeface="Calibri"/>
              </a:rPr>
              <a:t> and variance voting method.</a:t>
            </a:r>
          </a:p>
        </p:txBody>
      </p:sp>
      <p:sp>
        <p:nvSpPr>
          <p:cNvPr id="4" name="Slide Number Placeholder 3"/>
          <p:cNvSpPr>
            <a:spLocks noGrp="1"/>
          </p:cNvSpPr>
          <p:nvPr>
            <p:ph type="sldNum" sz="quarter" idx="5"/>
          </p:nvPr>
        </p:nvSpPr>
        <p:spPr/>
        <p:txBody>
          <a:bodyPr/>
          <a:lstStyle/>
          <a:p>
            <a:fld id="{11D866A2-78DA-4207-9480-6797650C4EB7}" type="slidenum">
              <a:t>14</a:t>
            </a:fld>
            <a:endParaRPr lang="en-US"/>
          </a:p>
        </p:txBody>
      </p:sp>
    </p:spTree>
    <p:extLst>
      <p:ext uri="{BB962C8B-B14F-4D97-AF65-F5344CB8AC3E}">
        <p14:creationId xmlns:p14="http://schemas.microsoft.com/office/powerpoint/2010/main" val="1610854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doomsday event agent with dempster credence always chooses to switch in both </a:t>
            </a:r>
            <a:r>
              <a:rPr lang="en-US" dirty="0" err="1"/>
              <a:t>nash</a:t>
            </a:r>
            <a:r>
              <a:rPr lang="en-US" dirty="0"/>
              <a:t> and variance voting method.  </a:t>
            </a:r>
          </a:p>
        </p:txBody>
      </p:sp>
      <p:sp>
        <p:nvSpPr>
          <p:cNvPr id="4" name="Slide Number Placeholder 3"/>
          <p:cNvSpPr>
            <a:spLocks noGrp="1"/>
          </p:cNvSpPr>
          <p:nvPr>
            <p:ph type="sldNum" sz="quarter" idx="5"/>
          </p:nvPr>
        </p:nvSpPr>
        <p:spPr/>
        <p:txBody>
          <a:bodyPr/>
          <a:lstStyle/>
          <a:p>
            <a:fld id="{11D866A2-78DA-4207-9480-6797650C4EB7}" type="slidenum">
              <a:t>15</a:t>
            </a:fld>
            <a:endParaRPr lang="en-US"/>
          </a:p>
        </p:txBody>
      </p:sp>
    </p:spTree>
    <p:extLst>
      <p:ext uri="{BB962C8B-B14F-4D97-AF65-F5344CB8AC3E}">
        <p14:creationId xmlns:p14="http://schemas.microsoft.com/office/powerpoint/2010/main" val="123992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a guard environment dempster credence didn't showed much variance in both </a:t>
            </a:r>
            <a:r>
              <a:rPr lang="en-US" dirty="0" err="1">
                <a:ea typeface="Calibri"/>
                <a:cs typeface="Calibri"/>
              </a:rPr>
              <a:t>nash</a:t>
            </a:r>
            <a:r>
              <a:rPr lang="en-US" dirty="0">
                <a:ea typeface="Calibri"/>
                <a:cs typeface="Calibri"/>
              </a:rPr>
              <a:t> and variance voting methods. </a:t>
            </a:r>
          </a:p>
        </p:txBody>
      </p:sp>
      <p:sp>
        <p:nvSpPr>
          <p:cNvPr id="4" name="Slide Number Placeholder 3"/>
          <p:cNvSpPr>
            <a:spLocks noGrp="1"/>
          </p:cNvSpPr>
          <p:nvPr>
            <p:ph type="sldNum" sz="quarter" idx="5"/>
          </p:nvPr>
        </p:nvSpPr>
        <p:spPr/>
        <p:txBody>
          <a:bodyPr/>
          <a:lstStyle/>
          <a:p>
            <a:fld id="{11D866A2-78DA-4207-9480-6797650C4EB7}" type="slidenum">
              <a:t>16</a:t>
            </a:fld>
            <a:endParaRPr lang="en-US"/>
          </a:p>
        </p:txBody>
      </p:sp>
    </p:spTree>
    <p:extLst>
      <p:ext uri="{BB962C8B-B14F-4D97-AF65-F5344CB8AC3E}">
        <p14:creationId xmlns:p14="http://schemas.microsoft.com/office/powerpoint/2010/main" val="3903216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 guard environment dempster credence didn't showed much variance in both </a:t>
            </a:r>
            <a:r>
              <a:rPr lang="en-US" err="1"/>
              <a:t>nash</a:t>
            </a:r>
            <a:r>
              <a:rPr lang="en-US"/>
              <a:t> and variance voting methods. </a:t>
            </a:r>
          </a:p>
        </p:txBody>
      </p:sp>
      <p:sp>
        <p:nvSpPr>
          <p:cNvPr id="4" name="Slide Number Placeholder 3"/>
          <p:cNvSpPr>
            <a:spLocks noGrp="1"/>
          </p:cNvSpPr>
          <p:nvPr>
            <p:ph type="sldNum" sz="quarter" idx="5"/>
          </p:nvPr>
        </p:nvSpPr>
        <p:spPr/>
        <p:txBody>
          <a:bodyPr/>
          <a:lstStyle/>
          <a:p>
            <a:fld id="{11D866A2-78DA-4207-9480-6797650C4EB7}" type="slidenum">
              <a:t>17</a:t>
            </a:fld>
            <a:endParaRPr lang="en-US"/>
          </a:p>
        </p:txBody>
      </p:sp>
    </p:spTree>
    <p:extLst>
      <p:ext uri="{BB962C8B-B14F-4D97-AF65-F5344CB8AC3E}">
        <p14:creationId xmlns:p14="http://schemas.microsoft.com/office/powerpoint/2010/main" val="2938611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Reinforcement Learning Under Moral Uncertainty </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0380D-ADE6-4A46-7636-913A36A7E04E}"/>
              </a:ext>
            </a:extLst>
          </p:cNvPr>
          <p:cNvSpPr>
            <a:spLocks noGrp="1"/>
          </p:cNvSpPr>
          <p:nvPr>
            <p:ph type="title"/>
          </p:nvPr>
        </p:nvSpPr>
        <p:spPr>
          <a:xfrm>
            <a:off x="1309915" y="1098506"/>
            <a:ext cx="9442359" cy="842606"/>
          </a:xfrm>
        </p:spPr>
        <p:txBody>
          <a:bodyPr>
            <a:normAutofit/>
          </a:bodyPr>
          <a:lstStyle/>
          <a:p>
            <a:r>
              <a:rPr lang="en-US" sz="2400" dirty="0">
                <a:ea typeface="Calibri Light"/>
                <a:cs typeface="Calibri Light"/>
              </a:rPr>
              <a:t>Random credence                                               Dempster Credence</a:t>
            </a:r>
          </a:p>
        </p:txBody>
      </p:sp>
      <p:pic>
        <p:nvPicPr>
          <p:cNvPr id="4" name="Content Placeholder 3" descr="A graph of a number on tracks&#10;&#10;Description automatically generated">
            <a:extLst>
              <a:ext uri="{FF2B5EF4-FFF2-40B4-BE49-F238E27FC236}">
                <a16:creationId xmlns:a16="http://schemas.microsoft.com/office/drawing/2014/main" id="{2B9563A0-CD9C-49A2-EC5A-71469D2E9C83}"/>
              </a:ext>
            </a:extLst>
          </p:cNvPr>
          <p:cNvPicPr>
            <a:picLocks noGrp="1" noChangeAspect="1"/>
          </p:cNvPicPr>
          <p:nvPr>
            <p:ph idx="1"/>
          </p:nvPr>
        </p:nvPicPr>
        <p:blipFill>
          <a:blip r:embed="rId3"/>
          <a:stretch>
            <a:fillRect/>
          </a:stretch>
        </p:blipFill>
        <p:spPr>
          <a:xfrm>
            <a:off x="5754429" y="1807823"/>
            <a:ext cx="5486400" cy="4114800"/>
          </a:xfrm>
        </p:spPr>
      </p:pic>
      <p:pic>
        <p:nvPicPr>
          <p:cNvPr id="5" name="Picture 4">
            <a:extLst>
              <a:ext uri="{FF2B5EF4-FFF2-40B4-BE49-F238E27FC236}">
                <a16:creationId xmlns:a16="http://schemas.microsoft.com/office/drawing/2014/main" id="{248999E6-9477-D29E-6ED4-CDBFE66F3C4E}"/>
              </a:ext>
            </a:extLst>
          </p:cNvPr>
          <p:cNvPicPr>
            <a:picLocks noChangeAspect="1"/>
          </p:cNvPicPr>
          <p:nvPr/>
        </p:nvPicPr>
        <p:blipFill>
          <a:blip r:embed="rId4"/>
          <a:stretch>
            <a:fillRect/>
          </a:stretch>
        </p:blipFill>
        <p:spPr>
          <a:xfrm>
            <a:off x="214086" y="1885989"/>
            <a:ext cx="5486400" cy="4114800"/>
          </a:xfrm>
          <a:prstGeom prst="rect">
            <a:avLst/>
          </a:prstGeom>
        </p:spPr>
      </p:pic>
      <p:sp>
        <p:nvSpPr>
          <p:cNvPr id="7" name="Title 1">
            <a:extLst>
              <a:ext uri="{FF2B5EF4-FFF2-40B4-BE49-F238E27FC236}">
                <a16:creationId xmlns:a16="http://schemas.microsoft.com/office/drawing/2014/main" id="{BD86C6DC-1DC0-6E8D-C22A-A949F0895A23}"/>
              </a:ext>
            </a:extLst>
          </p:cNvPr>
          <p:cNvSpPr txBox="1">
            <a:spLocks/>
          </p:cNvSpPr>
          <p:nvPr/>
        </p:nvSpPr>
        <p:spPr>
          <a:xfrm>
            <a:off x="1076460" y="270681"/>
            <a:ext cx="9442359" cy="842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ea typeface="Calibri Light"/>
                <a:cs typeface="Calibri Light"/>
              </a:rPr>
              <a:t>Env: Classic, Voting method : Nash Voting</a:t>
            </a:r>
          </a:p>
        </p:txBody>
      </p:sp>
    </p:spTree>
    <p:extLst>
      <p:ext uri="{BB962C8B-B14F-4D97-AF65-F5344CB8AC3E}">
        <p14:creationId xmlns:p14="http://schemas.microsoft.com/office/powerpoint/2010/main" val="719642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1812D7D-6DED-F87C-4255-5C7FD0766078}"/>
              </a:ext>
            </a:extLst>
          </p:cNvPr>
          <p:cNvSpPr>
            <a:spLocks noGrp="1"/>
          </p:cNvSpPr>
          <p:nvPr>
            <p:ph type="title"/>
          </p:nvPr>
        </p:nvSpPr>
        <p:spPr>
          <a:xfrm>
            <a:off x="1563915" y="1679077"/>
            <a:ext cx="9442359" cy="842606"/>
          </a:xfrm>
        </p:spPr>
        <p:txBody>
          <a:bodyPr>
            <a:normAutofit/>
          </a:bodyPr>
          <a:lstStyle/>
          <a:p>
            <a:r>
              <a:rPr lang="en-US" sz="2400" dirty="0">
                <a:ea typeface="Calibri Light"/>
                <a:cs typeface="Calibri Light"/>
              </a:rPr>
              <a:t>Random credence                                               Dempster Credence</a:t>
            </a:r>
          </a:p>
        </p:txBody>
      </p:sp>
      <p:sp>
        <p:nvSpPr>
          <p:cNvPr id="7" name="Title 1">
            <a:extLst>
              <a:ext uri="{FF2B5EF4-FFF2-40B4-BE49-F238E27FC236}">
                <a16:creationId xmlns:a16="http://schemas.microsoft.com/office/drawing/2014/main" id="{99C70238-929B-2FAD-A233-A8F1147F86CA}"/>
              </a:ext>
            </a:extLst>
          </p:cNvPr>
          <p:cNvSpPr txBox="1">
            <a:spLocks/>
          </p:cNvSpPr>
          <p:nvPr/>
        </p:nvSpPr>
        <p:spPr>
          <a:xfrm>
            <a:off x="1076460" y="270681"/>
            <a:ext cx="9442359" cy="842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ea typeface="Calibri Light"/>
              <a:cs typeface="Calibri Light"/>
            </a:endParaRPr>
          </a:p>
        </p:txBody>
      </p:sp>
      <p:pic>
        <p:nvPicPr>
          <p:cNvPr id="8" name="Picture 7" descr="A graph of a number on tracks&#10;&#10;Description automatically generated">
            <a:extLst>
              <a:ext uri="{FF2B5EF4-FFF2-40B4-BE49-F238E27FC236}">
                <a16:creationId xmlns:a16="http://schemas.microsoft.com/office/drawing/2014/main" id="{7568F12A-4DC9-81C6-575E-34218806F991}"/>
              </a:ext>
            </a:extLst>
          </p:cNvPr>
          <p:cNvPicPr>
            <a:picLocks noChangeAspect="1"/>
          </p:cNvPicPr>
          <p:nvPr/>
        </p:nvPicPr>
        <p:blipFill>
          <a:blip r:embed="rId3"/>
          <a:stretch>
            <a:fillRect/>
          </a:stretch>
        </p:blipFill>
        <p:spPr>
          <a:xfrm>
            <a:off x="240406" y="2283854"/>
            <a:ext cx="5486400" cy="4114800"/>
          </a:xfrm>
          <a:prstGeom prst="rect">
            <a:avLst/>
          </a:prstGeom>
        </p:spPr>
      </p:pic>
      <p:pic>
        <p:nvPicPr>
          <p:cNvPr id="9" name="Picture 8">
            <a:extLst>
              <a:ext uri="{FF2B5EF4-FFF2-40B4-BE49-F238E27FC236}">
                <a16:creationId xmlns:a16="http://schemas.microsoft.com/office/drawing/2014/main" id="{18FDD12E-1F5D-1DD5-02FF-B86F3C3F8C34}"/>
              </a:ext>
            </a:extLst>
          </p:cNvPr>
          <p:cNvPicPr>
            <a:picLocks noChangeAspect="1"/>
          </p:cNvPicPr>
          <p:nvPr/>
        </p:nvPicPr>
        <p:blipFill>
          <a:blip r:embed="rId4"/>
          <a:stretch>
            <a:fillRect/>
          </a:stretch>
        </p:blipFill>
        <p:spPr>
          <a:xfrm>
            <a:off x="5735392" y="2283854"/>
            <a:ext cx="5486400" cy="4114800"/>
          </a:xfrm>
          <a:prstGeom prst="rect">
            <a:avLst/>
          </a:prstGeom>
        </p:spPr>
      </p:pic>
      <p:sp>
        <p:nvSpPr>
          <p:cNvPr id="3" name="Title 1">
            <a:extLst>
              <a:ext uri="{FF2B5EF4-FFF2-40B4-BE49-F238E27FC236}">
                <a16:creationId xmlns:a16="http://schemas.microsoft.com/office/drawing/2014/main" id="{13A3006E-C6B7-2E1D-34D0-524776AA34EA}"/>
              </a:ext>
            </a:extLst>
          </p:cNvPr>
          <p:cNvSpPr txBox="1">
            <a:spLocks/>
          </p:cNvSpPr>
          <p:nvPr/>
        </p:nvSpPr>
        <p:spPr>
          <a:xfrm>
            <a:off x="1228860" y="423081"/>
            <a:ext cx="9442359" cy="842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ea typeface="Calibri Light"/>
                <a:cs typeface="Calibri Light"/>
              </a:rPr>
              <a:t>Env: Classic, Voting method : Nash Sequential Voting</a:t>
            </a:r>
          </a:p>
        </p:txBody>
      </p:sp>
    </p:spTree>
    <p:extLst>
      <p:ext uri="{BB962C8B-B14F-4D97-AF65-F5344CB8AC3E}">
        <p14:creationId xmlns:p14="http://schemas.microsoft.com/office/powerpoint/2010/main" val="251969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FB30-DFFF-0978-0F7E-6912AA0EEB30}"/>
              </a:ext>
            </a:extLst>
          </p:cNvPr>
          <p:cNvSpPr>
            <a:spLocks noGrp="1"/>
          </p:cNvSpPr>
          <p:nvPr>
            <p:ph type="title"/>
          </p:nvPr>
        </p:nvSpPr>
        <p:spPr/>
        <p:txBody>
          <a:bodyPr/>
          <a:lstStyle/>
          <a:p>
            <a:r>
              <a:rPr lang="en-US" dirty="0">
                <a:cs typeface="Calibri Light"/>
              </a:rPr>
              <a:t>Env- Double , Voting method: </a:t>
            </a:r>
            <a:r>
              <a:rPr lang="en-US" dirty="0" err="1">
                <a:cs typeface="Calibri Light"/>
              </a:rPr>
              <a:t>nash</a:t>
            </a:r>
            <a:r>
              <a:rPr lang="en-US" dirty="0">
                <a:cs typeface="Calibri Light"/>
              </a:rPr>
              <a:t> </a:t>
            </a:r>
            <a:endParaRPr lang="en-US" dirty="0"/>
          </a:p>
        </p:txBody>
      </p:sp>
      <p:sp>
        <p:nvSpPr>
          <p:cNvPr id="5" name="Title 1">
            <a:extLst>
              <a:ext uri="{FF2B5EF4-FFF2-40B4-BE49-F238E27FC236}">
                <a16:creationId xmlns:a16="http://schemas.microsoft.com/office/drawing/2014/main" id="{FB4E8C10-DF39-D64E-E4FD-6F1E3E74C3DE}"/>
              </a:ext>
            </a:extLst>
          </p:cNvPr>
          <p:cNvSpPr txBox="1">
            <a:spLocks/>
          </p:cNvSpPr>
          <p:nvPr/>
        </p:nvSpPr>
        <p:spPr>
          <a:xfrm>
            <a:off x="1101272" y="1688148"/>
            <a:ext cx="9442359" cy="842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ea typeface="Calibri Light"/>
                <a:cs typeface="Calibri Light"/>
              </a:rPr>
              <a:t>Random credence                                               Dempster Credence</a:t>
            </a:r>
          </a:p>
        </p:txBody>
      </p:sp>
      <p:pic>
        <p:nvPicPr>
          <p:cNvPr id="6" name="Picture 5">
            <a:extLst>
              <a:ext uri="{FF2B5EF4-FFF2-40B4-BE49-F238E27FC236}">
                <a16:creationId xmlns:a16="http://schemas.microsoft.com/office/drawing/2014/main" id="{BB1EC999-A048-B34D-51DA-DEA9394A5500}"/>
              </a:ext>
            </a:extLst>
          </p:cNvPr>
          <p:cNvPicPr>
            <a:picLocks noChangeAspect="1"/>
          </p:cNvPicPr>
          <p:nvPr/>
        </p:nvPicPr>
        <p:blipFill>
          <a:blip r:embed="rId3"/>
          <a:stretch>
            <a:fillRect/>
          </a:stretch>
        </p:blipFill>
        <p:spPr>
          <a:xfrm>
            <a:off x="5274666" y="2479208"/>
            <a:ext cx="6076681" cy="4114800"/>
          </a:xfrm>
          <a:prstGeom prst="rect">
            <a:avLst/>
          </a:prstGeom>
        </p:spPr>
      </p:pic>
      <p:pic>
        <p:nvPicPr>
          <p:cNvPr id="7" name="Picture 6">
            <a:extLst>
              <a:ext uri="{FF2B5EF4-FFF2-40B4-BE49-F238E27FC236}">
                <a16:creationId xmlns:a16="http://schemas.microsoft.com/office/drawing/2014/main" id="{08C9097D-FDED-492E-E25D-B2D5B303B012}"/>
              </a:ext>
            </a:extLst>
          </p:cNvPr>
          <p:cNvPicPr>
            <a:picLocks noChangeAspect="1"/>
          </p:cNvPicPr>
          <p:nvPr/>
        </p:nvPicPr>
        <p:blipFill>
          <a:blip r:embed="rId4"/>
          <a:stretch>
            <a:fillRect/>
          </a:stretch>
        </p:blipFill>
        <p:spPr>
          <a:xfrm>
            <a:off x="154546" y="2477036"/>
            <a:ext cx="5486400" cy="4114800"/>
          </a:xfrm>
          <a:prstGeom prst="rect">
            <a:avLst/>
          </a:prstGeom>
        </p:spPr>
      </p:pic>
    </p:spTree>
    <p:extLst>
      <p:ext uri="{BB962C8B-B14F-4D97-AF65-F5344CB8AC3E}">
        <p14:creationId xmlns:p14="http://schemas.microsoft.com/office/powerpoint/2010/main" val="45600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2CBFA2-14B1-4563-890C-C052C0B3B870}"/>
              </a:ext>
            </a:extLst>
          </p:cNvPr>
          <p:cNvSpPr>
            <a:spLocks noGrp="1"/>
          </p:cNvSpPr>
          <p:nvPr>
            <p:ph type="title"/>
          </p:nvPr>
        </p:nvSpPr>
        <p:spPr>
          <a:xfrm>
            <a:off x="838200" y="365125"/>
            <a:ext cx="10515600" cy="1325563"/>
          </a:xfrm>
        </p:spPr>
        <p:txBody>
          <a:bodyPr/>
          <a:lstStyle/>
          <a:p>
            <a:r>
              <a:rPr lang="en-US" dirty="0">
                <a:cs typeface="Calibri Light"/>
              </a:rPr>
              <a:t>Env- Double,  Voting method: variance</a:t>
            </a:r>
          </a:p>
        </p:txBody>
      </p:sp>
      <p:pic>
        <p:nvPicPr>
          <p:cNvPr id="6" name="Picture 5" descr="A graph of a number on tracks&#10;&#10;Description automatically generated">
            <a:extLst>
              <a:ext uri="{FF2B5EF4-FFF2-40B4-BE49-F238E27FC236}">
                <a16:creationId xmlns:a16="http://schemas.microsoft.com/office/drawing/2014/main" id="{FC4657EE-2D70-2F17-BAD1-97AF6421E53D}"/>
              </a:ext>
            </a:extLst>
          </p:cNvPr>
          <p:cNvPicPr>
            <a:picLocks noChangeAspect="1"/>
          </p:cNvPicPr>
          <p:nvPr/>
        </p:nvPicPr>
        <p:blipFill>
          <a:blip r:embed="rId3"/>
          <a:stretch>
            <a:fillRect/>
          </a:stretch>
        </p:blipFill>
        <p:spPr>
          <a:xfrm>
            <a:off x="5649532" y="2337516"/>
            <a:ext cx="5486400" cy="4114800"/>
          </a:xfrm>
          <a:prstGeom prst="rect">
            <a:avLst/>
          </a:prstGeom>
        </p:spPr>
      </p:pic>
      <p:pic>
        <p:nvPicPr>
          <p:cNvPr id="7" name="Picture 6" descr="A graph of a number on tracks&#10;&#10;Description automatically generated">
            <a:extLst>
              <a:ext uri="{FF2B5EF4-FFF2-40B4-BE49-F238E27FC236}">
                <a16:creationId xmlns:a16="http://schemas.microsoft.com/office/drawing/2014/main" id="{55FB01EE-4AA6-83EC-F77D-9E23FFD14422}"/>
              </a:ext>
            </a:extLst>
          </p:cNvPr>
          <p:cNvPicPr>
            <a:picLocks noChangeAspect="1"/>
          </p:cNvPicPr>
          <p:nvPr/>
        </p:nvPicPr>
        <p:blipFill>
          <a:blip r:embed="rId4"/>
          <a:stretch>
            <a:fillRect/>
          </a:stretch>
        </p:blipFill>
        <p:spPr>
          <a:xfrm>
            <a:off x="100884" y="2337516"/>
            <a:ext cx="5486400" cy="4114800"/>
          </a:xfrm>
          <a:prstGeom prst="rect">
            <a:avLst/>
          </a:prstGeom>
        </p:spPr>
      </p:pic>
      <p:sp>
        <p:nvSpPr>
          <p:cNvPr id="9" name="Title 1">
            <a:extLst>
              <a:ext uri="{FF2B5EF4-FFF2-40B4-BE49-F238E27FC236}">
                <a16:creationId xmlns:a16="http://schemas.microsoft.com/office/drawing/2014/main" id="{9D8363D4-06B1-B414-FFF4-7F636ACC561A}"/>
              </a:ext>
            </a:extLst>
          </p:cNvPr>
          <p:cNvSpPr txBox="1">
            <a:spLocks/>
          </p:cNvSpPr>
          <p:nvPr/>
        </p:nvSpPr>
        <p:spPr>
          <a:xfrm>
            <a:off x="1101272" y="1688148"/>
            <a:ext cx="9442359" cy="842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ea typeface="Calibri Light"/>
                <a:cs typeface="Calibri Light"/>
              </a:rPr>
              <a:t>Random credence                                               Dempster Credence</a:t>
            </a:r>
          </a:p>
        </p:txBody>
      </p:sp>
    </p:spTree>
    <p:extLst>
      <p:ext uri="{BB962C8B-B14F-4D97-AF65-F5344CB8AC3E}">
        <p14:creationId xmlns:p14="http://schemas.microsoft.com/office/powerpoint/2010/main" val="22496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855AF-390D-C973-4B8A-DB66725ECA64}"/>
              </a:ext>
            </a:extLst>
          </p:cNvPr>
          <p:cNvSpPr>
            <a:spLocks noGrp="1"/>
          </p:cNvSpPr>
          <p:nvPr>
            <p:ph type="title"/>
          </p:nvPr>
        </p:nvSpPr>
        <p:spPr>
          <a:xfrm>
            <a:off x="838200" y="365125"/>
            <a:ext cx="10515600" cy="1325563"/>
          </a:xfrm>
        </p:spPr>
        <p:txBody>
          <a:bodyPr/>
          <a:lstStyle/>
          <a:p>
            <a:r>
              <a:rPr lang="en-US" dirty="0">
                <a:cs typeface="Calibri Light"/>
              </a:rPr>
              <a:t>Env- Doomsday Voting method: </a:t>
            </a:r>
            <a:r>
              <a:rPr lang="en-US" dirty="0" err="1">
                <a:cs typeface="Calibri Light"/>
              </a:rPr>
              <a:t>nash</a:t>
            </a:r>
            <a:endParaRPr lang="en-US" dirty="0">
              <a:cs typeface="Calibri Light"/>
            </a:endParaRPr>
          </a:p>
        </p:txBody>
      </p:sp>
      <p:pic>
        <p:nvPicPr>
          <p:cNvPr id="6" name="Picture 5" descr="A graph of a number on tracks&#10;&#10;Description automatically generated">
            <a:extLst>
              <a:ext uri="{FF2B5EF4-FFF2-40B4-BE49-F238E27FC236}">
                <a16:creationId xmlns:a16="http://schemas.microsoft.com/office/drawing/2014/main" id="{0090DDD6-0C97-721E-27AE-ED88D6DEBA55}"/>
              </a:ext>
            </a:extLst>
          </p:cNvPr>
          <p:cNvPicPr>
            <a:picLocks noChangeAspect="1"/>
          </p:cNvPicPr>
          <p:nvPr/>
        </p:nvPicPr>
        <p:blipFill>
          <a:blip r:embed="rId3"/>
          <a:stretch>
            <a:fillRect/>
          </a:stretch>
        </p:blipFill>
        <p:spPr>
          <a:xfrm>
            <a:off x="5819462" y="2240924"/>
            <a:ext cx="5486400" cy="4114800"/>
          </a:xfrm>
          <a:prstGeom prst="rect">
            <a:avLst/>
          </a:prstGeom>
        </p:spPr>
      </p:pic>
      <p:pic>
        <p:nvPicPr>
          <p:cNvPr id="7" name="Picture 6" descr="A graph of a number on tracks&#10;&#10;Description automatically generated">
            <a:extLst>
              <a:ext uri="{FF2B5EF4-FFF2-40B4-BE49-F238E27FC236}">
                <a16:creationId xmlns:a16="http://schemas.microsoft.com/office/drawing/2014/main" id="{5118244A-E855-3A39-1D8B-CA31BE13CF44}"/>
              </a:ext>
            </a:extLst>
          </p:cNvPr>
          <p:cNvPicPr>
            <a:picLocks noChangeAspect="1"/>
          </p:cNvPicPr>
          <p:nvPr/>
        </p:nvPicPr>
        <p:blipFill>
          <a:blip r:embed="rId3"/>
          <a:stretch>
            <a:fillRect/>
          </a:stretch>
        </p:blipFill>
        <p:spPr>
          <a:xfrm>
            <a:off x="347730" y="2240924"/>
            <a:ext cx="5486400" cy="4114800"/>
          </a:xfrm>
          <a:prstGeom prst="rect">
            <a:avLst/>
          </a:prstGeom>
        </p:spPr>
      </p:pic>
      <p:sp>
        <p:nvSpPr>
          <p:cNvPr id="9" name="Title 1">
            <a:extLst>
              <a:ext uri="{FF2B5EF4-FFF2-40B4-BE49-F238E27FC236}">
                <a16:creationId xmlns:a16="http://schemas.microsoft.com/office/drawing/2014/main" id="{FC67D505-8730-9618-42E3-E13129189878}"/>
              </a:ext>
            </a:extLst>
          </p:cNvPr>
          <p:cNvSpPr txBox="1">
            <a:spLocks/>
          </p:cNvSpPr>
          <p:nvPr/>
        </p:nvSpPr>
        <p:spPr>
          <a:xfrm>
            <a:off x="1101272" y="1688148"/>
            <a:ext cx="9442359" cy="842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ea typeface="Calibri Light"/>
                <a:cs typeface="Calibri Light"/>
              </a:rPr>
              <a:t>Random credence                                               Dempster Credence</a:t>
            </a:r>
          </a:p>
        </p:txBody>
      </p:sp>
    </p:spTree>
    <p:extLst>
      <p:ext uri="{BB962C8B-B14F-4D97-AF65-F5344CB8AC3E}">
        <p14:creationId xmlns:p14="http://schemas.microsoft.com/office/powerpoint/2010/main" val="453846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4DF8031-49AB-0E43-65C7-0ED1E0DA0FAF}"/>
              </a:ext>
            </a:extLst>
          </p:cNvPr>
          <p:cNvSpPr txBox="1">
            <a:spLocks/>
          </p:cNvSpPr>
          <p:nvPr/>
        </p:nvSpPr>
        <p:spPr>
          <a:xfrm>
            <a:off x="894008" y="2814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Env- Doomsday, Voting method: variance</a:t>
            </a:r>
          </a:p>
        </p:txBody>
      </p:sp>
      <p:pic>
        <p:nvPicPr>
          <p:cNvPr id="14" name="Picture 13" descr="A graph of a number on tracks&#10;&#10;Description automatically generated">
            <a:extLst>
              <a:ext uri="{FF2B5EF4-FFF2-40B4-BE49-F238E27FC236}">
                <a16:creationId xmlns:a16="http://schemas.microsoft.com/office/drawing/2014/main" id="{6FBA2374-B25A-C22A-4673-F2350A76BC98}"/>
              </a:ext>
            </a:extLst>
          </p:cNvPr>
          <p:cNvPicPr>
            <a:picLocks noChangeAspect="1"/>
          </p:cNvPicPr>
          <p:nvPr/>
        </p:nvPicPr>
        <p:blipFill>
          <a:blip r:embed="rId3"/>
          <a:stretch>
            <a:fillRect/>
          </a:stretch>
        </p:blipFill>
        <p:spPr>
          <a:xfrm>
            <a:off x="6572518" y="2316051"/>
            <a:ext cx="5486400" cy="4114800"/>
          </a:xfrm>
          <a:prstGeom prst="rect">
            <a:avLst/>
          </a:prstGeom>
        </p:spPr>
      </p:pic>
      <p:pic>
        <p:nvPicPr>
          <p:cNvPr id="15" name="Picture 14" descr="A graph of a number on tracks&#10;&#10;Description automatically generated">
            <a:extLst>
              <a:ext uri="{FF2B5EF4-FFF2-40B4-BE49-F238E27FC236}">
                <a16:creationId xmlns:a16="http://schemas.microsoft.com/office/drawing/2014/main" id="{9D3535D6-D559-DF8A-3296-23E06C03B9D3}"/>
              </a:ext>
            </a:extLst>
          </p:cNvPr>
          <p:cNvPicPr>
            <a:picLocks noChangeAspect="1"/>
          </p:cNvPicPr>
          <p:nvPr/>
        </p:nvPicPr>
        <p:blipFill>
          <a:blip r:embed="rId4"/>
          <a:stretch>
            <a:fillRect/>
          </a:stretch>
        </p:blipFill>
        <p:spPr>
          <a:xfrm>
            <a:off x="251138" y="2316051"/>
            <a:ext cx="5486400" cy="4114800"/>
          </a:xfrm>
          <a:prstGeom prst="rect">
            <a:avLst/>
          </a:prstGeom>
        </p:spPr>
      </p:pic>
      <p:sp>
        <p:nvSpPr>
          <p:cNvPr id="17" name="Title 1">
            <a:extLst>
              <a:ext uri="{FF2B5EF4-FFF2-40B4-BE49-F238E27FC236}">
                <a16:creationId xmlns:a16="http://schemas.microsoft.com/office/drawing/2014/main" id="{1CBC311F-FB6C-2CCD-2BC9-A0E952B78B0E}"/>
              </a:ext>
            </a:extLst>
          </p:cNvPr>
          <p:cNvSpPr txBox="1">
            <a:spLocks/>
          </p:cNvSpPr>
          <p:nvPr/>
        </p:nvSpPr>
        <p:spPr>
          <a:xfrm>
            <a:off x="1101272" y="1688148"/>
            <a:ext cx="9442359" cy="842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ea typeface="Calibri Light"/>
                <a:cs typeface="Calibri Light"/>
              </a:rPr>
              <a:t>Random credence                                               Dempster Credence</a:t>
            </a:r>
          </a:p>
        </p:txBody>
      </p:sp>
    </p:spTree>
    <p:extLst>
      <p:ext uri="{BB962C8B-B14F-4D97-AF65-F5344CB8AC3E}">
        <p14:creationId xmlns:p14="http://schemas.microsoft.com/office/powerpoint/2010/main" val="1199030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B6AAC3-C621-CFAE-650B-231A8C96D04E}"/>
              </a:ext>
            </a:extLst>
          </p:cNvPr>
          <p:cNvSpPr>
            <a:spLocks noGrp="1"/>
          </p:cNvSpPr>
          <p:nvPr>
            <p:ph type="title"/>
          </p:nvPr>
        </p:nvSpPr>
        <p:spPr>
          <a:xfrm>
            <a:off x="838200" y="365125"/>
            <a:ext cx="10515600" cy="1325563"/>
          </a:xfrm>
        </p:spPr>
        <p:txBody>
          <a:bodyPr/>
          <a:lstStyle/>
          <a:p>
            <a:r>
              <a:rPr lang="en-US" dirty="0">
                <a:cs typeface="Calibri Light"/>
              </a:rPr>
              <a:t>Env - guard ,Voting method: </a:t>
            </a:r>
            <a:r>
              <a:rPr lang="en-US" dirty="0" err="1">
                <a:cs typeface="Calibri Light"/>
              </a:rPr>
              <a:t>nash</a:t>
            </a:r>
            <a:endParaRPr lang="en-US">
              <a:cs typeface="Calibri Light"/>
            </a:endParaRPr>
          </a:p>
        </p:txBody>
      </p:sp>
      <p:pic>
        <p:nvPicPr>
          <p:cNvPr id="6" name="Picture 5" descr="A graph of a number of tracks&#10;&#10;Description automatically generated">
            <a:extLst>
              <a:ext uri="{FF2B5EF4-FFF2-40B4-BE49-F238E27FC236}">
                <a16:creationId xmlns:a16="http://schemas.microsoft.com/office/drawing/2014/main" id="{E324C83F-FF74-8E01-C736-A3777A61CFA7}"/>
              </a:ext>
            </a:extLst>
          </p:cNvPr>
          <p:cNvPicPr>
            <a:picLocks noChangeAspect="1"/>
          </p:cNvPicPr>
          <p:nvPr/>
        </p:nvPicPr>
        <p:blipFill>
          <a:blip r:embed="rId3"/>
          <a:stretch>
            <a:fillRect/>
          </a:stretch>
        </p:blipFill>
        <p:spPr>
          <a:xfrm>
            <a:off x="6465194" y="2380445"/>
            <a:ext cx="5486400" cy="4114800"/>
          </a:xfrm>
          <a:prstGeom prst="rect">
            <a:avLst/>
          </a:prstGeom>
        </p:spPr>
      </p:pic>
      <p:pic>
        <p:nvPicPr>
          <p:cNvPr id="8" name="Picture 7" descr="A graph of a number of tracks&#10;&#10;Description automatically generated">
            <a:extLst>
              <a:ext uri="{FF2B5EF4-FFF2-40B4-BE49-F238E27FC236}">
                <a16:creationId xmlns:a16="http://schemas.microsoft.com/office/drawing/2014/main" id="{50220CB2-DA1A-DD88-467D-D363EE026CC3}"/>
              </a:ext>
            </a:extLst>
          </p:cNvPr>
          <p:cNvPicPr>
            <a:picLocks noChangeAspect="1"/>
          </p:cNvPicPr>
          <p:nvPr/>
        </p:nvPicPr>
        <p:blipFill>
          <a:blip r:embed="rId4"/>
          <a:stretch>
            <a:fillRect/>
          </a:stretch>
        </p:blipFill>
        <p:spPr>
          <a:xfrm>
            <a:off x="36490" y="2380445"/>
            <a:ext cx="5486400" cy="4114800"/>
          </a:xfrm>
          <a:prstGeom prst="rect">
            <a:avLst/>
          </a:prstGeom>
        </p:spPr>
      </p:pic>
      <p:sp>
        <p:nvSpPr>
          <p:cNvPr id="10" name="Title 1">
            <a:extLst>
              <a:ext uri="{FF2B5EF4-FFF2-40B4-BE49-F238E27FC236}">
                <a16:creationId xmlns:a16="http://schemas.microsoft.com/office/drawing/2014/main" id="{7D14D1D6-3AF7-0720-3515-72DEABE8E6CE}"/>
              </a:ext>
            </a:extLst>
          </p:cNvPr>
          <p:cNvSpPr txBox="1">
            <a:spLocks/>
          </p:cNvSpPr>
          <p:nvPr/>
        </p:nvSpPr>
        <p:spPr>
          <a:xfrm>
            <a:off x="1101272" y="1688148"/>
            <a:ext cx="9442359" cy="842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ea typeface="Calibri Light"/>
                <a:cs typeface="Calibri Light"/>
              </a:rPr>
              <a:t>Random credence                                               Dempster Credence</a:t>
            </a:r>
          </a:p>
        </p:txBody>
      </p:sp>
    </p:spTree>
    <p:extLst>
      <p:ext uri="{BB962C8B-B14F-4D97-AF65-F5344CB8AC3E}">
        <p14:creationId xmlns:p14="http://schemas.microsoft.com/office/powerpoint/2010/main" val="2469893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number&#10;&#10;Description automatically generated">
            <a:extLst>
              <a:ext uri="{FF2B5EF4-FFF2-40B4-BE49-F238E27FC236}">
                <a16:creationId xmlns:a16="http://schemas.microsoft.com/office/drawing/2014/main" id="{27D2721B-D36F-39EB-E876-828BC7956B65}"/>
              </a:ext>
            </a:extLst>
          </p:cNvPr>
          <p:cNvPicPr>
            <a:picLocks noChangeAspect="1"/>
          </p:cNvPicPr>
          <p:nvPr/>
        </p:nvPicPr>
        <p:blipFill>
          <a:blip r:embed="rId3"/>
          <a:stretch>
            <a:fillRect/>
          </a:stretch>
        </p:blipFill>
        <p:spPr>
          <a:xfrm>
            <a:off x="6194739" y="2541604"/>
            <a:ext cx="5555086" cy="4103721"/>
          </a:xfrm>
          <a:prstGeom prst="rect">
            <a:avLst/>
          </a:prstGeom>
        </p:spPr>
      </p:pic>
      <p:sp>
        <p:nvSpPr>
          <p:cNvPr id="6" name="Title 1">
            <a:extLst>
              <a:ext uri="{FF2B5EF4-FFF2-40B4-BE49-F238E27FC236}">
                <a16:creationId xmlns:a16="http://schemas.microsoft.com/office/drawing/2014/main" id="{120E5AD6-CBC6-90DA-8B4C-7ECD9CBA9850}"/>
              </a:ext>
            </a:extLst>
          </p:cNvPr>
          <p:cNvSpPr txBox="1">
            <a:spLocks/>
          </p:cNvSpPr>
          <p:nvPr/>
        </p:nvSpPr>
        <p:spPr>
          <a:xfrm>
            <a:off x="894008" y="2814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Env- guard, Voting method: variance</a:t>
            </a:r>
          </a:p>
        </p:txBody>
      </p:sp>
      <p:pic>
        <p:nvPicPr>
          <p:cNvPr id="7" name="Picture 6" descr="A graph with text on it&#10;&#10;Description automatically generated">
            <a:extLst>
              <a:ext uri="{FF2B5EF4-FFF2-40B4-BE49-F238E27FC236}">
                <a16:creationId xmlns:a16="http://schemas.microsoft.com/office/drawing/2014/main" id="{A59485EE-B548-4636-A2E7-5F2BE5C2F07E}"/>
              </a:ext>
            </a:extLst>
          </p:cNvPr>
          <p:cNvPicPr>
            <a:picLocks noChangeAspect="1"/>
          </p:cNvPicPr>
          <p:nvPr/>
        </p:nvPicPr>
        <p:blipFill>
          <a:blip r:embed="rId4"/>
          <a:stretch>
            <a:fillRect/>
          </a:stretch>
        </p:blipFill>
        <p:spPr>
          <a:xfrm>
            <a:off x="79420" y="2541431"/>
            <a:ext cx="5486400" cy="4114800"/>
          </a:xfrm>
          <a:prstGeom prst="rect">
            <a:avLst/>
          </a:prstGeom>
        </p:spPr>
      </p:pic>
      <p:sp>
        <p:nvSpPr>
          <p:cNvPr id="9" name="Title 1">
            <a:extLst>
              <a:ext uri="{FF2B5EF4-FFF2-40B4-BE49-F238E27FC236}">
                <a16:creationId xmlns:a16="http://schemas.microsoft.com/office/drawing/2014/main" id="{C5E079C0-F1BC-5FD9-0AE6-35BFA041EBF9}"/>
              </a:ext>
            </a:extLst>
          </p:cNvPr>
          <p:cNvSpPr txBox="1">
            <a:spLocks/>
          </p:cNvSpPr>
          <p:nvPr/>
        </p:nvSpPr>
        <p:spPr>
          <a:xfrm>
            <a:off x="1101272" y="1688148"/>
            <a:ext cx="9442359" cy="842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ea typeface="Calibri Light"/>
                <a:cs typeface="Calibri Light"/>
              </a:rPr>
              <a:t>Random credence                                               Dempster Credence</a:t>
            </a:r>
          </a:p>
        </p:txBody>
      </p:sp>
    </p:spTree>
    <p:extLst>
      <p:ext uri="{BB962C8B-B14F-4D97-AF65-F5344CB8AC3E}">
        <p14:creationId xmlns:p14="http://schemas.microsoft.com/office/powerpoint/2010/main" val="178815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64A3-E707-0C57-8D45-F3161CA24F33}"/>
              </a:ext>
            </a:extLst>
          </p:cNvPr>
          <p:cNvSpPr>
            <a:spLocks noGrp="1"/>
          </p:cNvSpPr>
          <p:nvPr>
            <p:ph type="title"/>
          </p:nvPr>
        </p:nvSpPr>
        <p:spPr/>
        <p:txBody>
          <a:bodyPr/>
          <a:lstStyle/>
          <a:p>
            <a:r>
              <a:rPr lang="en-US" dirty="0">
                <a:ea typeface="Calibri Light"/>
                <a:cs typeface="Calibri Light"/>
              </a:rPr>
              <a:t>Types Environment</a:t>
            </a:r>
            <a:endParaRPr lang="en-US" dirty="0"/>
          </a:p>
        </p:txBody>
      </p:sp>
      <p:sp>
        <p:nvSpPr>
          <p:cNvPr id="3" name="Content Placeholder 2">
            <a:extLst>
              <a:ext uri="{FF2B5EF4-FFF2-40B4-BE49-F238E27FC236}">
                <a16:creationId xmlns:a16="http://schemas.microsoft.com/office/drawing/2014/main" id="{CF9A655B-07E0-EBAF-04ED-F064DED3A59E}"/>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Classic</a:t>
            </a:r>
          </a:p>
          <a:p>
            <a:r>
              <a:rPr lang="en-US" dirty="0" err="1">
                <a:ea typeface="+mn-lt"/>
                <a:cs typeface="+mn-lt"/>
              </a:rPr>
              <a:t>Twoswitch</a:t>
            </a:r>
          </a:p>
          <a:p>
            <a:r>
              <a:rPr lang="en-US" dirty="0">
                <a:ea typeface="+mn-lt"/>
                <a:cs typeface="+mn-lt"/>
              </a:rPr>
              <a:t>Double</a:t>
            </a:r>
          </a:p>
          <a:p>
            <a:r>
              <a:rPr lang="en-US" dirty="0">
                <a:ea typeface="+mn-lt"/>
                <a:cs typeface="+mn-lt"/>
              </a:rPr>
              <a:t>Guard</a:t>
            </a:r>
          </a:p>
          <a:p>
            <a:r>
              <a:rPr lang="en-US" dirty="0">
                <a:ea typeface="+mn-lt"/>
                <a:cs typeface="+mn-lt"/>
              </a:rPr>
              <a:t>Doomsday</a:t>
            </a:r>
          </a:p>
          <a:p>
            <a:r>
              <a:rPr lang="en-US" err="1">
                <a:ea typeface="+mn-lt"/>
                <a:cs typeface="+mn-lt"/>
              </a:rPr>
              <a:t>Threedoomsday</a:t>
            </a:r>
            <a:endParaRPr lang="en-US" dirty="0" err="1">
              <a:ea typeface="+mn-lt"/>
              <a:cs typeface="+mn-lt"/>
            </a:endParaRPr>
          </a:p>
          <a:p>
            <a:r>
              <a:rPr lang="en-US" err="1">
                <a:ea typeface="+mn-lt"/>
                <a:cs typeface="+mn-lt"/>
              </a:rPr>
              <a:t>extended_doomsday</a:t>
            </a:r>
            <a:endParaRPr lang="en-US" dirty="0" err="1">
              <a:ea typeface="+mn-lt"/>
              <a:cs typeface="+mn-lt"/>
            </a:endParaRPr>
          </a:p>
          <a:p>
            <a:r>
              <a:rPr lang="en-US" err="1">
                <a:ea typeface="+mn-lt"/>
                <a:cs typeface="+mn-lt"/>
              </a:rPr>
              <a:t>Multidoom</a:t>
            </a:r>
            <a:endParaRPr lang="en-US" dirty="0" err="1">
              <a:ea typeface="+mn-lt"/>
              <a:cs typeface="+mn-lt"/>
            </a:endParaRPr>
          </a:p>
          <a:p>
            <a:r>
              <a:rPr lang="en-US" dirty="0" err="1">
                <a:ea typeface="+mn-lt"/>
                <a:cs typeface="+mn-lt"/>
              </a:rPr>
              <a:t>extended_multidoom</a:t>
            </a:r>
            <a:endParaRPr lang="en-US" dirty="0" err="1">
              <a:ea typeface="Calibri"/>
              <a:cs typeface="Calibri"/>
            </a:endParaRPr>
          </a:p>
        </p:txBody>
      </p:sp>
    </p:spTree>
    <p:extLst>
      <p:ext uri="{BB962C8B-B14F-4D97-AF65-F5344CB8AC3E}">
        <p14:creationId xmlns:p14="http://schemas.microsoft.com/office/powerpoint/2010/main" val="54774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507B-6B75-74CF-57B8-83B817C8D71C}"/>
              </a:ext>
            </a:extLst>
          </p:cNvPr>
          <p:cNvSpPr>
            <a:spLocks noGrp="1"/>
          </p:cNvSpPr>
          <p:nvPr>
            <p:ph type="title"/>
          </p:nvPr>
        </p:nvSpPr>
        <p:spPr/>
        <p:txBody>
          <a:bodyPr/>
          <a:lstStyle/>
          <a:p>
            <a:r>
              <a:rPr lang="en-US" dirty="0">
                <a:cs typeface="Calibri Light"/>
              </a:rPr>
              <a:t>Methods</a:t>
            </a:r>
            <a:endParaRPr lang="en-US" dirty="0"/>
          </a:p>
        </p:txBody>
      </p:sp>
      <p:sp>
        <p:nvSpPr>
          <p:cNvPr id="3" name="Content Placeholder 2">
            <a:extLst>
              <a:ext uri="{FF2B5EF4-FFF2-40B4-BE49-F238E27FC236}">
                <a16:creationId xmlns:a16="http://schemas.microsoft.com/office/drawing/2014/main" id="{098A73AA-BA4E-6159-1F2F-2D57F58FED2F}"/>
              </a:ext>
            </a:extLst>
          </p:cNvPr>
          <p:cNvSpPr>
            <a:spLocks noGrp="1"/>
          </p:cNvSpPr>
          <p:nvPr>
            <p:ph idx="1"/>
          </p:nvPr>
        </p:nvSpPr>
        <p:spPr/>
        <p:txBody>
          <a:bodyPr vert="horz" lIns="91440" tIns="45720" rIns="91440" bIns="45720" rtlCol="0" anchor="t">
            <a:normAutofit/>
          </a:bodyPr>
          <a:lstStyle/>
          <a:p>
            <a:r>
              <a:rPr lang="en-US" dirty="0">
                <a:cs typeface="Calibri"/>
              </a:rPr>
              <a:t>Nash voting </a:t>
            </a:r>
          </a:p>
          <a:p>
            <a:r>
              <a:rPr lang="en-US" dirty="0">
                <a:ea typeface="+mn-lt"/>
                <a:cs typeface="+mn-lt"/>
              </a:rPr>
              <a:t>Variance </a:t>
            </a:r>
            <a:r>
              <a:rPr lang="en-US" dirty="0">
                <a:cs typeface="Calibri"/>
              </a:rPr>
              <a:t>voting </a:t>
            </a:r>
          </a:p>
          <a:p>
            <a:r>
              <a:rPr lang="en-US" dirty="0">
                <a:ea typeface="+mn-lt"/>
                <a:cs typeface="+mn-lt"/>
              </a:rPr>
              <a:t>Stochastic </a:t>
            </a:r>
            <a:r>
              <a:rPr lang="en-US" dirty="0">
                <a:cs typeface="Calibri"/>
              </a:rPr>
              <a:t>voting</a:t>
            </a:r>
          </a:p>
          <a:p>
            <a:r>
              <a:rPr lang="en-US" dirty="0">
                <a:cs typeface="Calibri"/>
              </a:rPr>
              <a:t>Credence update</a:t>
            </a:r>
          </a:p>
          <a:p>
            <a:r>
              <a:rPr lang="en-US" dirty="0">
                <a:ea typeface="+mn-lt"/>
                <a:cs typeface="+mn-lt"/>
              </a:rPr>
              <a:t>Budget Scaling and Theory Individuation</a:t>
            </a:r>
            <a:endParaRPr lang="en-US" dirty="0">
              <a:cs typeface="Calibri"/>
            </a:endParaRPr>
          </a:p>
          <a:p>
            <a:endParaRPr lang="en-US" dirty="0">
              <a:cs typeface="Calibri"/>
            </a:endParaRPr>
          </a:p>
        </p:txBody>
      </p:sp>
    </p:spTree>
    <p:extLst>
      <p:ext uri="{BB962C8B-B14F-4D97-AF65-F5344CB8AC3E}">
        <p14:creationId xmlns:p14="http://schemas.microsoft.com/office/powerpoint/2010/main" val="77876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F8D94-E8B8-8BC4-6EDD-EB66421D9A39}"/>
              </a:ext>
            </a:extLst>
          </p:cNvPr>
          <p:cNvSpPr>
            <a:spLocks noGrp="1"/>
          </p:cNvSpPr>
          <p:nvPr>
            <p:ph type="title"/>
          </p:nvPr>
        </p:nvSpPr>
        <p:spPr/>
        <p:txBody>
          <a:bodyPr/>
          <a:lstStyle/>
          <a:p>
            <a:r>
              <a:rPr lang="en-US" dirty="0">
                <a:cs typeface="Calibri Light"/>
              </a:rPr>
              <a:t>RL Algorithms</a:t>
            </a:r>
            <a:endParaRPr lang="en-US" dirty="0"/>
          </a:p>
        </p:txBody>
      </p:sp>
      <p:sp>
        <p:nvSpPr>
          <p:cNvPr id="3" name="Content Placeholder 2">
            <a:extLst>
              <a:ext uri="{FF2B5EF4-FFF2-40B4-BE49-F238E27FC236}">
                <a16:creationId xmlns:a16="http://schemas.microsoft.com/office/drawing/2014/main" id="{FC7CB19F-8C92-8D53-A2C6-C0ED5B73BA6C}"/>
              </a:ext>
            </a:extLst>
          </p:cNvPr>
          <p:cNvSpPr>
            <a:spLocks noGrp="1"/>
          </p:cNvSpPr>
          <p:nvPr>
            <p:ph idx="1"/>
          </p:nvPr>
        </p:nvSpPr>
        <p:spPr/>
        <p:txBody>
          <a:bodyPr vert="horz" lIns="91440" tIns="45720" rIns="91440" bIns="45720" rtlCol="0" anchor="t">
            <a:normAutofit/>
          </a:bodyPr>
          <a:lstStyle/>
          <a:p>
            <a:r>
              <a:rPr lang="en-US" dirty="0">
                <a:cs typeface="Calibri"/>
              </a:rPr>
              <a:t>PPO2</a:t>
            </a:r>
          </a:p>
          <a:p>
            <a:r>
              <a:rPr lang="en-US" dirty="0">
                <a:cs typeface="Calibri"/>
              </a:rPr>
              <a:t>Variance SARSA</a:t>
            </a:r>
          </a:p>
          <a:p>
            <a:r>
              <a:rPr lang="en-US" dirty="0">
                <a:cs typeface="Calibri"/>
              </a:rPr>
              <a:t>Deep SARSA with ADAM optimizer</a:t>
            </a:r>
          </a:p>
          <a:p>
            <a:r>
              <a:rPr lang="en-US" dirty="0">
                <a:cs typeface="Calibri"/>
              </a:rPr>
              <a:t>Tabular SARSA</a:t>
            </a: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17502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8E8A-8F33-F518-B822-4DF9450DCA11}"/>
              </a:ext>
            </a:extLst>
          </p:cNvPr>
          <p:cNvSpPr>
            <a:spLocks noGrp="1"/>
          </p:cNvSpPr>
          <p:nvPr>
            <p:ph type="title"/>
          </p:nvPr>
        </p:nvSpPr>
        <p:spPr/>
        <p:txBody>
          <a:bodyPr/>
          <a:lstStyle/>
          <a:p>
            <a:r>
              <a:rPr lang="en-US" dirty="0">
                <a:cs typeface="Calibri Light"/>
              </a:rPr>
              <a:t>State and Action</a:t>
            </a:r>
            <a:endParaRPr lang="en-US" dirty="0"/>
          </a:p>
        </p:txBody>
      </p:sp>
      <p:sp>
        <p:nvSpPr>
          <p:cNvPr id="3" name="Content Placeholder 2">
            <a:extLst>
              <a:ext uri="{FF2B5EF4-FFF2-40B4-BE49-F238E27FC236}">
                <a16:creationId xmlns:a16="http://schemas.microsoft.com/office/drawing/2014/main" id="{E887C73B-EB84-5482-C4D6-35A474666BD7}"/>
              </a:ext>
            </a:extLst>
          </p:cNvPr>
          <p:cNvSpPr>
            <a:spLocks noGrp="1"/>
          </p:cNvSpPr>
          <p:nvPr>
            <p:ph idx="1"/>
          </p:nvPr>
        </p:nvSpPr>
        <p:spPr/>
        <p:txBody>
          <a:bodyPr vert="horz" lIns="91440" tIns="45720" rIns="91440" bIns="45720" rtlCol="0" anchor="t">
            <a:normAutofit/>
          </a:bodyPr>
          <a:lstStyle/>
          <a:p>
            <a:r>
              <a:rPr lang="en-US" dirty="0">
                <a:cs typeface="Calibri"/>
              </a:rPr>
              <a:t>State contains the presence of switch, people as a one hot encoding in grid along with </a:t>
            </a:r>
            <a:r>
              <a:rPr lang="en-US" dirty="0" err="1">
                <a:cs typeface="Calibri"/>
              </a:rPr>
              <a:t>credences</a:t>
            </a:r>
            <a:r>
              <a:rPr lang="en-US" dirty="0">
                <a:cs typeface="Calibri"/>
              </a:rPr>
              <a:t> on theory and no of people on track</a:t>
            </a:r>
          </a:p>
          <a:p>
            <a:r>
              <a:rPr lang="en-US" dirty="0">
                <a:cs typeface="Calibri"/>
              </a:rPr>
              <a:t>Action </a:t>
            </a:r>
            <a:r>
              <a:rPr lang="en-US" dirty="0">
                <a:ea typeface="+mn-lt"/>
                <a:cs typeface="+mn-lt"/>
              </a:rPr>
              <a:t>(up, down, left, right)</a:t>
            </a:r>
          </a:p>
          <a:p>
            <a:endParaRPr lang="en-US" dirty="0">
              <a:ea typeface="+mn-lt"/>
              <a:cs typeface="+mn-lt"/>
            </a:endParaRPr>
          </a:p>
        </p:txBody>
      </p:sp>
    </p:spTree>
    <p:extLst>
      <p:ext uri="{BB962C8B-B14F-4D97-AF65-F5344CB8AC3E}">
        <p14:creationId xmlns:p14="http://schemas.microsoft.com/office/powerpoint/2010/main" val="179441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D475-A4A5-934B-443B-81F7DC61F771}"/>
              </a:ext>
            </a:extLst>
          </p:cNvPr>
          <p:cNvSpPr>
            <a:spLocks noGrp="1"/>
          </p:cNvSpPr>
          <p:nvPr>
            <p:ph type="title"/>
          </p:nvPr>
        </p:nvSpPr>
        <p:spPr/>
        <p:txBody>
          <a:bodyPr/>
          <a:lstStyle/>
          <a:p>
            <a:r>
              <a:rPr lang="en-US" dirty="0">
                <a:ea typeface="Calibri Light"/>
                <a:cs typeface="Calibri Light"/>
              </a:rPr>
              <a:t>Credence</a:t>
            </a:r>
            <a:endParaRPr lang="en-US" dirty="0"/>
          </a:p>
        </p:txBody>
      </p:sp>
      <p:sp>
        <p:nvSpPr>
          <p:cNvPr id="3" name="Content Placeholder 2">
            <a:extLst>
              <a:ext uri="{FF2B5EF4-FFF2-40B4-BE49-F238E27FC236}">
                <a16:creationId xmlns:a16="http://schemas.microsoft.com/office/drawing/2014/main" id="{3EB75994-9AF0-20DD-5094-BBA493BDAB28}"/>
              </a:ext>
            </a:extLst>
          </p:cNvPr>
          <p:cNvSpPr>
            <a:spLocks noGrp="1"/>
          </p:cNvSpPr>
          <p:nvPr>
            <p:ph idx="1"/>
          </p:nvPr>
        </p:nvSpPr>
        <p:spPr/>
        <p:txBody>
          <a:bodyPr vert="horz" lIns="91440" tIns="45720" rIns="91440" bIns="45720" rtlCol="0" anchor="t">
            <a:normAutofit/>
          </a:bodyPr>
          <a:lstStyle/>
          <a:p>
            <a:r>
              <a:rPr lang="en-US" dirty="0">
                <a:ea typeface="+mn-lt"/>
                <a:cs typeface="+mn-lt"/>
              </a:rPr>
              <a:t>Initialization a = </a:t>
            </a:r>
            <a:r>
              <a:rPr lang="en-US" dirty="0" err="1">
                <a:ea typeface="+mn-lt"/>
                <a:cs typeface="+mn-lt"/>
              </a:rPr>
              <a:t>np.random.rand</a:t>
            </a:r>
            <a:r>
              <a:rPr lang="en-US" dirty="0">
                <a:ea typeface="+mn-lt"/>
                <a:cs typeface="+mn-lt"/>
              </a:rPr>
              <a:t>()</a:t>
            </a:r>
          </a:p>
          <a:p>
            <a:pPr marL="0" indent="0">
              <a:buNone/>
            </a:pPr>
            <a:r>
              <a:rPr lang="en-US" dirty="0">
                <a:ea typeface="+mn-lt"/>
                <a:cs typeface="+mn-lt"/>
              </a:rPr>
              <a:t>    probs = </a:t>
            </a:r>
            <a:r>
              <a:rPr lang="en-US" dirty="0" err="1">
                <a:ea typeface="+mn-lt"/>
                <a:cs typeface="+mn-lt"/>
              </a:rPr>
              <a:t>np.array</a:t>
            </a:r>
            <a:r>
              <a:rPr lang="en-US" dirty="0">
                <a:ea typeface="+mn-lt"/>
                <a:cs typeface="+mn-lt"/>
              </a:rPr>
              <a:t>([a, 1 - a])</a:t>
            </a:r>
            <a:endParaRPr lang="en-US" sz="2000" dirty="0" err="1">
              <a:ea typeface="+mn-lt"/>
              <a:cs typeface="+mn-lt"/>
            </a:endParaRPr>
          </a:p>
          <a:p>
            <a:pPr marL="0" indent="0">
              <a:buNone/>
            </a:pPr>
            <a:r>
              <a:rPr lang="en-US" sz="2000" dirty="0">
                <a:ea typeface="+mn-lt"/>
                <a:cs typeface="+mn-lt"/>
              </a:rPr>
              <a:t>      probs = </a:t>
            </a:r>
            <a:r>
              <a:rPr lang="en-US" sz="2000" dirty="0" err="1">
                <a:ea typeface="+mn-lt"/>
                <a:cs typeface="+mn-lt"/>
              </a:rPr>
              <a:t>np.round</a:t>
            </a:r>
            <a:r>
              <a:rPr lang="en-US" sz="2000" dirty="0">
                <a:ea typeface="+mn-lt"/>
                <a:cs typeface="+mn-lt"/>
              </a:rPr>
              <a:t>(probs * </a:t>
            </a:r>
            <a:r>
              <a:rPr lang="en-US" sz="2000" dirty="0" err="1">
                <a:ea typeface="+mn-lt"/>
                <a:cs typeface="+mn-lt"/>
              </a:rPr>
              <a:t>credence_granularity</a:t>
            </a:r>
            <a:r>
              <a:rPr lang="en-US" sz="2000" dirty="0">
                <a:ea typeface="+mn-lt"/>
                <a:cs typeface="+mn-lt"/>
              </a:rPr>
              <a:t> ) / </a:t>
            </a:r>
            <a:r>
              <a:rPr lang="en-US" sz="2000" dirty="0" err="1">
                <a:ea typeface="+mn-lt"/>
                <a:cs typeface="+mn-lt"/>
              </a:rPr>
              <a:t>credence_granularity</a:t>
            </a:r>
            <a:endParaRPr lang="en-US" sz="2000">
              <a:ea typeface="Calibri"/>
              <a:cs typeface="Calibri"/>
            </a:endParaRPr>
          </a:p>
          <a:p>
            <a:pPr marL="0" indent="0">
              <a:buNone/>
            </a:pPr>
            <a:r>
              <a:rPr lang="en-US" sz="2000" dirty="0">
                <a:ea typeface="+mn-lt"/>
                <a:cs typeface="+mn-lt"/>
              </a:rPr>
              <a:t>      </a:t>
            </a:r>
            <a:r>
              <a:rPr lang="en-US" sz="2000" dirty="0" err="1">
                <a:ea typeface="+mn-lt"/>
                <a:cs typeface="+mn-lt"/>
              </a:rPr>
              <a:t>Credences</a:t>
            </a:r>
            <a:r>
              <a:rPr lang="en-US" sz="2000" dirty="0">
                <a:ea typeface="+mn-lt"/>
                <a:cs typeface="+mn-lt"/>
              </a:rPr>
              <a:t>=probs</a:t>
            </a:r>
          </a:p>
          <a:p>
            <a:r>
              <a:rPr lang="en-US" dirty="0">
                <a:ea typeface="+mn-lt"/>
                <a:cs typeface="+mn-lt"/>
              </a:rPr>
              <a:t> </a:t>
            </a:r>
            <a:r>
              <a:rPr lang="en-US" sz="2000" dirty="0" err="1">
                <a:ea typeface="+mn-lt"/>
                <a:cs typeface="+mn-lt"/>
              </a:rPr>
              <a:t>credences</a:t>
            </a:r>
            <a:r>
              <a:rPr lang="en-US" sz="2000" dirty="0">
                <a:ea typeface="+mn-lt"/>
                <a:cs typeface="+mn-lt"/>
              </a:rPr>
              <a:t> = se['</a:t>
            </a:r>
            <a:r>
              <a:rPr lang="en-US" sz="2000" dirty="0" err="1">
                <a:ea typeface="+mn-lt"/>
                <a:cs typeface="+mn-lt"/>
              </a:rPr>
              <a:t>credences</a:t>
            </a:r>
            <a:r>
              <a:rPr lang="en-US" sz="2000" dirty="0">
                <a:ea typeface="+mn-lt"/>
                <a:cs typeface="+mn-lt"/>
              </a:rPr>
              <a:t>'] /</a:t>
            </a:r>
            <a:r>
              <a:rPr lang="en-US" sz="2000" dirty="0" err="1">
                <a:ea typeface="+mn-lt"/>
                <a:cs typeface="+mn-lt"/>
              </a:rPr>
              <a:t>np.sum</a:t>
            </a:r>
            <a:r>
              <a:rPr lang="en-US" sz="2000" dirty="0">
                <a:ea typeface="+mn-lt"/>
                <a:cs typeface="+mn-lt"/>
              </a:rPr>
              <a:t>(['</a:t>
            </a:r>
            <a:r>
              <a:rPr lang="en-US" sz="2000" dirty="0" err="1">
                <a:ea typeface="+mn-lt"/>
                <a:cs typeface="+mn-lt"/>
              </a:rPr>
              <a:t>credences</a:t>
            </a:r>
            <a:r>
              <a:rPr lang="en-US" sz="2000" dirty="0">
                <a:ea typeface="+mn-lt"/>
                <a:cs typeface="+mn-lt"/>
              </a:rPr>
              <a:t>'])     </a:t>
            </a:r>
            <a:r>
              <a:rPr lang="en-US" dirty="0">
                <a:ea typeface="+mn-lt"/>
                <a:cs typeface="+mn-lt"/>
              </a:rPr>
              <a:t>  </a:t>
            </a:r>
            <a:endParaRPr lang="en-US">
              <a:ea typeface="Calibri"/>
              <a:cs typeface="Calibri"/>
            </a:endParaRPr>
          </a:p>
          <a:p>
            <a:pPr marL="0" indent="0">
              <a:buNone/>
            </a:pP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94259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807E-EFBB-771C-819D-18377D40F409}"/>
              </a:ext>
            </a:extLst>
          </p:cNvPr>
          <p:cNvSpPr>
            <a:spLocks noGrp="1"/>
          </p:cNvSpPr>
          <p:nvPr>
            <p:ph type="title"/>
          </p:nvPr>
        </p:nvSpPr>
        <p:spPr/>
        <p:txBody>
          <a:bodyPr/>
          <a:lstStyle/>
          <a:p>
            <a:r>
              <a:rPr lang="en-US" dirty="0">
                <a:ea typeface="Calibri Light"/>
                <a:cs typeface="Calibri Light"/>
              </a:rPr>
              <a:t>Dempster credence </a:t>
            </a:r>
            <a:endParaRPr lang="en-US" dirty="0"/>
          </a:p>
        </p:txBody>
      </p:sp>
      <p:sp>
        <p:nvSpPr>
          <p:cNvPr id="3" name="Content Placeholder 2">
            <a:extLst>
              <a:ext uri="{FF2B5EF4-FFF2-40B4-BE49-F238E27FC236}">
                <a16:creationId xmlns:a16="http://schemas.microsoft.com/office/drawing/2014/main" id="{6C9C0633-09FA-57DC-3497-6504A0E47596}"/>
              </a:ext>
            </a:extLst>
          </p:cNvPr>
          <p:cNvSpPr>
            <a:spLocks noGrp="1"/>
          </p:cNvSpPr>
          <p:nvPr>
            <p:ph idx="1"/>
          </p:nvPr>
        </p:nvSpPr>
        <p:spPr>
          <a:xfrm>
            <a:off x="838200" y="1439259"/>
            <a:ext cx="10515600" cy="5048943"/>
          </a:xfrm>
        </p:spPr>
        <p:txBody>
          <a:bodyPr vert="horz" lIns="91440" tIns="45720" rIns="91440" bIns="45720" rtlCol="0" anchor="t">
            <a:normAutofit/>
          </a:bodyPr>
          <a:lstStyle/>
          <a:p>
            <a:r>
              <a:rPr lang="en-US" dirty="0">
                <a:ea typeface="Calibri"/>
                <a:cs typeface="Calibri"/>
              </a:rPr>
              <a:t>As the credence generated is random and ranges between 0-1.</a:t>
            </a:r>
            <a:endParaRPr lang="en-US" dirty="0"/>
          </a:p>
          <a:p>
            <a:r>
              <a:rPr lang="en-US" dirty="0">
                <a:ea typeface="+mn-lt"/>
                <a:cs typeface="+mn-lt"/>
              </a:rPr>
              <a:t>credence=[0.3510981, 0.6489019]</a:t>
            </a:r>
            <a:endParaRPr lang="en-US" dirty="0">
              <a:ea typeface="Calibri"/>
              <a:cs typeface="Calibri"/>
            </a:endParaRPr>
          </a:p>
          <a:p>
            <a:r>
              <a:rPr lang="en-US" dirty="0" err="1">
                <a:ea typeface="+mn-lt"/>
                <a:cs typeface="+mn-lt"/>
              </a:rPr>
              <a:t>m_u</a:t>
            </a:r>
            <a:r>
              <a:rPr lang="en-US" dirty="0">
                <a:ea typeface="+mn-lt"/>
                <a:cs typeface="+mn-lt"/>
              </a:rPr>
              <a:t>=[credence[0],1-credence[0],0] </a:t>
            </a:r>
            <a:r>
              <a:rPr lang="en-US" dirty="0" err="1">
                <a:ea typeface="+mn-lt"/>
                <a:cs typeface="+mn-lt"/>
              </a:rPr>
              <a:t>m_u</a:t>
            </a:r>
            <a:r>
              <a:rPr lang="en-US" dirty="0">
                <a:ea typeface="+mn-lt"/>
                <a:cs typeface="+mn-lt"/>
              </a:rPr>
              <a:t>=mass function for utilitarian</a:t>
            </a:r>
            <a:endParaRPr lang="en-US" dirty="0"/>
          </a:p>
          <a:p>
            <a:r>
              <a:rPr lang="en-US" dirty="0" err="1">
                <a:ea typeface="+mn-lt"/>
                <a:cs typeface="+mn-lt"/>
              </a:rPr>
              <a:t>m_d</a:t>
            </a:r>
            <a:r>
              <a:rPr lang="en-US" dirty="0">
                <a:ea typeface="+mn-lt"/>
                <a:cs typeface="+mn-lt"/>
              </a:rPr>
              <a:t>=[credence[1],1-credence[1],0] </a:t>
            </a:r>
            <a:r>
              <a:rPr lang="en-US" dirty="0" err="1">
                <a:ea typeface="+mn-lt"/>
                <a:cs typeface="+mn-lt"/>
              </a:rPr>
              <a:t>m_d</a:t>
            </a:r>
            <a:r>
              <a:rPr lang="en-US" dirty="0">
                <a:ea typeface="+mn-lt"/>
                <a:cs typeface="+mn-lt"/>
              </a:rPr>
              <a:t> = MF  for deontologist</a:t>
            </a:r>
          </a:p>
          <a:p>
            <a:r>
              <a:rPr lang="en-US" dirty="0" err="1">
                <a:ea typeface="+mn-lt"/>
                <a:cs typeface="+mn-lt"/>
              </a:rPr>
              <a:t>m_u</a:t>
            </a:r>
            <a:r>
              <a:rPr lang="en-US" dirty="0">
                <a:ea typeface="+mn-lt"/>
                <a:cs typeface="+mn-lt"/>
              </a:rPr>
              <a:t>=[0.3510981, 0.6489019, 0]</a:t>
            </a:r>
          </a:p>
          <a:p>
            <a:r>
              <a:rPr lang="en-US" dirty="0" err="1">
                <a:ea typeface="+mn-lt"/>
                <a:cs typeface="+mn-lt"/>
              </a:rPr>
              <a:t>m_d</a:t>
            </a:r>
            <a:r>
              <a:rPr lang="en-US" dirty="0">
                <a:ea typeface="+mn-lt"/>
                <a:cs typeface="+mn-lt"/>
              </a:rPr>
              <a:t>=[0.6489019, 0.351098097, 0]</a:t>
            </a:r>
          </a:p>
          <a:p>
            <a:r>
              <a:rPr lang="en-US" dirty="0">
                <a:ea typeface="+mn-lt"/>
                <a:cs typeface="+mn-lt"/>
              </a:rPr>
              <a:t>{'</a:t>
            </a:r>
            <a:r>
              <a:rPr lang="en-US" dirty="0" err="1">
                <a:ea typeface="+mn-lt"/>
                <a:cs typeface="+mn-lt"/>
              </a:rPr>
              <a:t>blfU</a:t>
            </a:r>
            <a:r>
              <a:rPr lang="en-US" dirty="0">
                <a:ea typeface="+mn-lt"/>
                <a:cs typeface="+mn-lt"/>
              </a:rPr>
              <a:t>': 0.5, '</a:t>
            </a:r>
            <a:r>
              <a:rPr lang="en-US" dirty="0" err="1">
                <a:ea typeface="+mn-lt"/>
                <a:cs typeface="+mn-lt"/>
              </a:rPr>
              <a:t>blfD</a:t>
            </a:r>
            <a:r>
              <a:rPr lang="en-US" dirty="0">
                <a:ea typeface="+mn-lt"/>
                <a:cs typeface="+mn-lt"/>
              </a:rPr>
              <a:t>': 0.5, '</a:t>
            </a:r>
            <a:r>
              <a:rPr lang="en-US" dirty="0" err="1">
                <a:ea typeface="+mn-lt"/>
                <a:cs typeface="+mn-lt"/>
              </a:rPr>
              <a:t>blfUD</a:t>
            </a:r>
            <a:r>
              <a:rPr lang="en-US" dirty="0">
                <a:ea typeface="+mn-lt"/>
                <a:cs typeface="+mn-lt"/>
              </a:rPr>
              <a:t>': 1.0} </a:t>
            </a:r>
          </a:p>
          <a:p>
            <a:r>
              <a:rPr lang="en-US" dirty="0">
                <a:ea typeface="+mn-lt"/>
                <a:cs typeface="+mn-lt"/>
              </a:rPr>
              <a:t>{'</a:t>
            </a:r>
            <a:r>
              <a:rPr lang="en-US" dirty="0" err="1">
                <a:ea typeface="+mn-lt"/>
                <a:cs typeface="+mn-lt"/>
              </a:rPr>
              <a:t>plsbU</a:t>
            </a:r>
            <a:r>
              <a:rPr lang="en-US" dirty="0">
                <a:ea typeface="+mn-lt"/>
                <a:cs typeface="+mn-lt"/>
              </a:rPr>
              <a:t>': 0.5, '</a:t>
            </a:r>
            <a:r>
              <a:rPr lang="en-US" dirty="0" err="1">
                <a:ea typeface="+mn-lt"/>
                <a:cs typeface="+mn-lt"/>
              </a:rPr>
              <a:t>plsbD</a:t>
            </a:r>
            <a:r>
              <a:rPr lang="en-US" dirty="0">
                <a:ea typeface="+mn-lt"/>
                <a:cs typeface="+mn-lt"/>
              </a:rPr>
              <a:t>': 0.5, '</a:t>
            </a:r>
            <a:r>
              <a:rPr lang="en-US" dirty="0" err="1">
                <a:ea typeface="+mn-lt"/>
                <a:cs typeface="+mn-lt"/>
              </a:rPr>
              <a:t>plsb_theta</a:t>
            </a:r>
            <a:r>
              <a:rPr lang="en-US" dirty="0">
                <a:ea typeface="+mn-lt"/>
                <a:cs typeface="+mn-lt"/>
              </a:rPr>
              <a:t>': 1}</a:t>
            </a:r>
          </a:p>
          <a:p>
            <a:r>
              <a:rPr lang="en-US" dirty="0" err="1">
                <a:ea typeface="Calibri"/>
                <a:cs typeface="Calibri"/>
              </a:rPr>
              <a:t>Dempster_credence</a:t>
            </a:r>
            <a:r>
              <a:rPr lang="en-US" dirty="0">
                <a:ea typeface="Calibri"/>
                <a:cs typeface="Calibri"/>
              </a:rPr>
              <a:t>=[0.5, 0.5] </a:t>
            </a:r>
          </a:p>
        </p:txBody>
      </p:sp>
    </p:spTree>
    <p:extLst>
      <p:ext uri="{BB962C8B-B14F-4D97-AF65-F5344CB8AC3E}">
        <p14:creationId xmlns:p14="http://schemas.microsoft.com/office/powerpoint/2010/main" val="395188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7F9C86-8612-2B70-C0D2-F181F14F735D}"/>
              </a:ext>
            </a:extLst>
          </p:cNvPr>
          <p:cNvSpPr>
            <a:spLocks noGrp="1"/>
          </p:cNvSpPr>
          <p:nvPr>
            <p:ph type="title"/>
          </p:nvPr>
        </p:nvSpPr>
        <p:spPr>
          <a:xfrm>
            <a:off x="810986" y="2587625"/>
            <a:ext cx="9254670" cy="1343705"/>
          </a:xfrm>
        </p:spPr>
        <p:txBody>
          <a:bodyPr>
            <a:normAutofit/>
          </a:bodyPr>
          <a:lstStyle/>
          <a:p>
            <a:r>
              <a:rPr lang="en-US" dirty="0">
                <a:cs typeface="Calibri Light"/>
              </a:rPr>
              <a:t>Comparative analysis</a:t>
            </a:r>
            <a:br>
              <a:rPr lang="en-US" dirty="0">
                <a:cs typeface="Calibri Light"/>
              </a:rPr>
            </a:br>
            <a:r>
              <a:rPr lang="en-US" sz="3600" dirty="0">
                <a:cs typeface="Calibri Light"/>
              </a:rPr>
              <a:t>Random credence and Dempster Credence</a:t>
            </a:r>
          </a:p>
        </p:txBody>
      </p:sp>
    </p:spTree>
    <p:extLst>
      <p:ext uri="{BB962C8B-B14F-4D97-AF65-F5344CB8AC3E}">
        <p14:creationId xmlns:p14="http://schemas.microsoft.com/office/powerpoint/2010/main" val="277236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D03E-077B-FFD2-0F5C-64BE591CABBE}"/>
              </a:ext>
            </a:extLst>
          </p:cNvPr>
          <p:cNvSpPr>
            <a:spLocks noGrp="1"/>
          </p:cNvSpPr>
          <p:nvPr>
            <p:ph type="title"/>
          </p:nvPr>
        </p:nvSpPr>
        <p:spPr/>
        <p:txBody>
          <a:bodyPr/>
          <a:lstStyle/>
          <a:p>
            <a:r>
              <a:rPr lang="en-US" dirty="0">
                <a:cs typeface="Calibri Light"/>
              </a:rPr>
              <a:t>Modifications WRT Dempster Credence</a:t>
            </a:r>
          </a:p>
        </p:txBody>
      </p:sp>
      <p:sp>
        <p:nvSpPr>
          <p:cNvPr id="3" name="Content Placeholder 2">
            <a:extLst>
              <a:ext uri="{FF2B5EF4-FFF2-40B4-BE49-F238E27FC236}">
                <a16:creationId xmlns:a16="http://schemas.microsoft.com/office/drawing/2014/main" id="{A9A3AB34-32AC-65AD-E320-46D6D326A559}"/>
              </a:ext>
            </a:extLst>
          </p:cNvPr>
          <p:cNvSpPr>
            <a:spLocks noGrp="1"/>
          </p:cNvSpPr>
          <p:nvPr>
            <p:ph idx="1"/>
          </p:nvPr>
        </p:nvSpPr>
        <p:spPr>
          <a:xfrm>
            <a:off x="829129" y="1462768"/>
            <a:ext cx="10524671" cy="4714195"/>
          </a:xfrm>
        </p:spPr>
        <p:txBody>
          <a:bodyPr vert="horz" lIns="91440" tIns="45720" rIns="91440" bIns="45720" rtlCol="0" anchor="t">
            <a:normAutofit/>
          </a:bodyPr>
          <a:lstStyle/>
          <a:p>
            <a:pPr marL="457200" indent="-457200"/>
            <a:r>
              <a:rPr lang="en-US" sz="2000" dirty="0">
                <a:cs typeface="Calibri"/>
              </a:rPr>
              <a:t>Mass functions are generated using the randomized credence values.</a:t>
            </a:r>
          </a:p>
          <a:p>
            <a:pPr marL="457200" indent="-457200"/>
            <a:r>
              <a:rPr lang="en-US" sz="2000" dirty="0">
                <a:cs typeface="Calibri"/>
              </a:rPr>
              <a:t>Mass function hold three values, 1st have the value that supports the theory </a:t>
            </a:r>
            <a:r>
              <a:rPr lang="en-US" sz="2000" dirty="0" err="1">
                <a:cs typeface="Calibri"/>
              </a:rPr>
              <a:t>i.e</a:t>
            </a:r>
            <a:r>
              <a:rPr lang="en-US" sz="2000" dirty="0">
                <a:cs typeface="Calibri"/>
              </a:rPr>
              <a:t> the credence value on the theory, 2nd have the value that opposes the theory </a:t>
            </a:r>
            <a:r>
              <a:rPr lang="en-US" sz="2000" dirty="0" err="1">
                <a:cs typeface="Calibri"/>
              </a:rPr>
              <a:t>i.e</a:t>
            </a:r>
            <a:r>
              <a:rPr lang="en-US" sz="2000" dirty="0">
                <a:cs typeface="Calibri"/>
              </a:rPr>
              <a:t> 1-credence on the theory, and third value is 0 as a theory cannot be both utilitarian and deontologist at a time. This step is carried out to generate mass function of utilitarian and deontologist.</a:t>
            </a:r>
          </a:p>
          <a:p>
            <a:pPr marL="457200" indent="-457200"/>
            <a:r>
              <a:rPr lang="en-US" sz="2000" dirty="0">
                <a:cs typeface="Calibri"/>
              </a:rPr>
              <a:t>These mass functions are used to generate the belief scores on the theory using dempster </a:t>
            </a:r>
            <a:r>
              <a:rPr lang="en-US" sz="2000" dirty="0" err="1">
                <a:cs typeface="Calibri"/>
              </a:rPr>
              <a:t>shafer</a:t>
            </a:r>
            <a:r>
              <a:rPr lang="en-US" sz="2000" dirty="0">
                <a:cs typeface="Calibri"/>
              </a:rPr>
              <a:t> theory. Later these belief scores are used as the dempster credence.</a:t>
            </a:r>
          </a:p>
          <a:p>
            <a:pPr marL="457200" indent="-457200"/>
            <a:r>
              <a:rPr lang="en-US" sz="2000" dirty="0">
                <a:cs typeface="Calibri"/>
              </a:rPr>
              <a:t>We have observed that when the random credence value is updated with dempster credence, utilitarian got the chance to choose the action most of the times in </a:t>
            </a:r>
            <a:r>
              <a:rPr lang="en-US" sz="2000" dirty="0" err="1">
                <a:cs typeface="Calibri"/>
              </a:rPr>
              <a:t>nash</a:t>
            </a:r>
            <a:r>
              <a:rPr lang="en-US" sz="2000" dirty="0">
                <a:cs typeface="Calibri"/>
              </a:rPr>
              <a:t> voting where most of the people are saved by choosing the switch</a:t>
            </a:r>
          </a:p>
          <a:p>
            <a:pPr marL="457200" indent="-457200"/>
            <a:endParaRPr lang="en-US" sz="2000" dirty="0">
              <a:cs typeface="Calibri"/>
            </a:endParaRPr>
          </a:p>
        </p:txBody>
      </p:sp>
    </p:spTree>
    <p:extLst>
      <p:ext uri="{BB962C8B-B14F-4D97-AF65-F5344CB8AC3E}">
        <p14:creationId xmlns:p14="http://schemas.microsoft.com/office/powerpoint/2010/main" val="2391877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Reinforcement Learning Under Moral Uncertainty </vt:lpstr>
      <vt:lpstr>Types Environment</vt:lpstr>
      <vt:lpstr>Methods</vt:lpstr>
      <vt:lpstr>RL Algorithms</vt:lpstr>
      <vt:lpstr>State and Action</vt:lpstr>
      <vt:lpstr>Credence</vt:lpstr>
      <vt:lpstr>Dempster credence </vt:lpstr>
      <vt:lpstr>Comparative analysis Random credence and Dempster Credence</vt:lpstr>
      <vt:lpstr>Modifications WRT Dempster Credence</vt:lpstr>
      <vt:lpstr>Random credence                                               Dempster Credence</vt:lpstr>
      <vt:lpstr>Random credence                                               Dempster Credence</vt:lpstr>
      <vt:lpstr>Env- Double , Voting method: nash </vt:lpstr>
      <vt:lpstr>Env- Double,  Voting method: variance</vt:lpstr>
      <vt:lpstr>Env- Doomsday Voting method: nash</vt:lpstr>
      <vt:lpstr>PowerPoint Presentation</vt:lpstr>
      <vt:lpstr>Env - guard ,Voting method: nash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561</cp:revision>
  <dcterms:created xsi:type="dcterms:W3CDTF">2023-10-27T11:07:28Z</dcterms:created>
  <dcterms:modified xsi:type="dcterms:W3CDTF">2023-11-08T18:53:07Z</dcterms:modified>
</cp:coreProperties>
</file>