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">
          <p15:clr>
            <a:srgbClr val="A4A3A4"/>
          </p15:clr>
        </p15:guide>
        <p15:guide id="2" pos="298">
          <p15:clr>
            <a:srgbClr val="A4A3A4"/>
          </p15:clr>
        </p15:guide>
        <p15:guide id="3" pos="5462">
          <p15:clr>
            <a:srgbClr val="9AA0A6"/>
          </p15:clr>
        </p15:guide>
        <p15:guide id="4" orient="horz" pos="28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2D2055-BA8B-46C5-ABA0-3D885E6EBB57}">
  <a:tblStyle styleId="{0A2D2055-BA8B-46C5-ABA0-3D885E6EB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71C09A4-5560-4508-BD0F-64FF552899C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" orient="horz"/>
        <p:guide pos="298"/>
        <p:guide pos="5462"/>
        <p:guide pos="28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4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DM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b7521d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b7521d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c808bf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c808bf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c808bf9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c808bf9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c808bf9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c808bf9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c808bf9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c808bf9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adfab83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4adfab83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c808bf9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c808bf9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c808bf9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c808bf9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c808bf9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c808bf9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 y si tiene clase 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adfab83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4adfab83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c808bf9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6c808bf9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c808bf9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6c808bf9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c808bf94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6c808bf9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c808bf94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6c808bf94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c808bf94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6c808bf94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c808bf94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6c808bf94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c808bf94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6c808bf94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c808bf942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6c808bf9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7521d8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7521d8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c808bf94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6c808bf94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6c808bf94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6c808bf94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7521d8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7521d8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b7521d8e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b7521d8e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b8b14f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b8b14f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8b168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8b168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eef21f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40eef21f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5">
  <p:cSld name="SECTION_HEADER_1_1_1_1_1_1_1_1_17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2">
  <p:cSld name="SECTION_HEADER_1_1_1_1_1_1_1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hyperlink" Target="https://drive.google.com/file/d/1aGPRBkRlT1mxIQ2oWD3IFnuuRZsttMN5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hyperlink" Target="https://github.com/NicolasPerezUNLaSMN/ProyectoCoder/tree/42e923e5a69f73d21abc07f4f33f0b899693f98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ywO8sH-Tm2JmUYkZUhN56OEItFGJG-dBcwwfpjORf1w/edit#slide=id.g116c40aca8a_0_381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9ywNVbIf0--1DjPbw4zGzOPIR4stDYeFtokwBYBdczY/edit#slide=id.g116c40aca8a_0_381" TargetMode="External"/><Relationship Id="rId4" Type="http://schemas.openxmlformats.org/officeDocument/2006/relationships/hyperlink" Target="https://docs.google.com/presentation/d/19ywNVbIf0--1DjPbw4zGzOPIR4stDYeFtokwBYBdczY/edit#slide=id.g116c40aca8a_0_381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docs.google.com/presentation/d/1OLugBIxjRheVq5BxbD89jBSSPYvs_UYfo2y2RnC3P9Y/edit#slide=id.g1db754275cc_0_0" TargetMode="External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2787000" y="2470825"/>
            <a:ext cx="42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Hoja de ruta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" name="Google Shape;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200" y="2585238"/>
            <a:ext cx="510075" cy="5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/>
          <p:nvPr/>
        </p:nvSpPr>
        <p:spPr>
          <a:xfrm>
            <a:off x="1461300" y="1933775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Completa con éxito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el programa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97850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3761400" y="3193788"/>
            <a:ext cx="225900" cy="225900"/>
            <a:chOff x="1547875" y="1967100"/>
            <a:chExt cx="225900" cy="225900"/>
          </a:xfrm>
        </p:grpSpPr>
        <p:sp>
          <p:nvSpPr>
            <p:cNvPr id="248" name="Google Shape;248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3840000" y="32723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308575" y="2629488"/>
            <a:ext cx="101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2253975" y="3202313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1882200" y="2211800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1ra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455825" y="2237925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2da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15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4952938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6004575" y="3193788"/>
            <a:ext cx="225900" cy="2259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53025" y="3242238"/>
            <a:ext cx="129000" cy="1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083175" y="32723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5607675" y="2422288"/>
            <a:ext cx="101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Proyecto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final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7104800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6683600" y="2629488"/>
            <a:ext cx="10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Certificado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180725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7759525" y="2629488"/>
            <a:ext cx="10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10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4" name="Google Shape;264;p30"/>
          <p:cNvCxnSpPr>
            <a:endCxn id="265" idx="3"/>
          </p:cNvCxnSpPr>
          <p:nvPr/>
        </p:nvCxnSpPr>
        <p:spPr>
          <a:xfrm>
            <a:off x="875286" y="3304427"/>
            <a:ext cx="1418700" cy="810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0"/>
          <p:cNvCxnSpPr>
            <a:endCxn id="248" idx="2"/>
          </p:cNvCxnSpPr>
          <p:nvPr/>
        </p:nvCxnSpPr>
        <p:spPr>
          <a:xfrm>
            <a:off x="2245500" y="3306738"/>
            <a:ext cx="15159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>
            <a:stCxn id="248" idx="6"/>
            <a:endCxn id="255" idx="2"/>
          </p:cNvCxnSpPr>
          <p:nvPr/>
        </p:nvCxnSpPr>
        <p:spPr>
          <a:xfrm>
            <a:off x="3987300" y="3306738"/>
            <a:ext cx="9657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0"/>
          <p:cNvCxnSpPr>
            <a:stCxn id="255" idx="6"/>
            <a:endCxn id="256" idx="2"/>
          </p:cNvCxnSpPr>
          <p:nvPr/>
        </p:nvCxnSpPr>
        <p:spPr>
          <a:xfrm>
            <a:off x="5130238" y="3306738"/>
            <a:ext cx="874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>
            <a:endCxn id="260" idx="2"/>
          </p:cNvCxnSpPr>
          <p:nvPr/>
        </p:nvCxnSpPr>
        <p:spPr>
          <a:xfrm>
            <a:off x="6230600" y="3306738"/>
            <a:ext cx="874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0"/>
          <p:cNvCxnSpPr>
            <a:stCxn id="260" idx="6"/>
            <a:endCxn id="262" idx="2"/>
          </p:cNvCxnSpPr>
          <p:nvPr/>
        </p:nvCxnSpPr>
        <p:spPr>
          <a:xfrm>
            <a:off x="7282100" y="3306738"/>
            <a:ext cx="8985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0"/>
          <p:cNvSpPr/>
          <p:nvPr/>
        </p:nvSpPr>
        <p:spPr>
          <a:xfrm>
            <a:off x="1397800" y="3988525"/>
            <a:ext cx="6236100" cy="46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1397800" y="4023325"/>
            <a:ext cx="62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Recuerda que el primer requisito para finalizar con éxito es asistir a las clases.</a:t>
            </a: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2205325" y="3175288"/>
            <a:ext cx="225900" cy="225900"/>
            <a:chOff x="1547875" y="1967100"/>
            <a:chExt cx="225900" cy="225900"/>
          </a:xfrm>
        </p:grpSpPr>
        <p:sp>
          <p:nvSpPr>
            <p:cNvPr id="274" name="Google Shape;274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0"/>
          <p:cNvSpPr/>
          <p:nvPr/>
        </p:nvSpPr>
        <p:spPr>
          <a:xfrm>
            <a:off x="2283925" y="32538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4531750" y="2237938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3ra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21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7" name="Google Shape;277;p30"/>
          <p:cNvGrpSpPr/>
          <p:nvPr/>
        </p:nvGrpSpPr>
        <p:grpSpPr>
          <a:xfrm>
            <a:off x="4928650" y="3191063"/>
            <a:ext cx="225900" cy="225900"/>
            <a:chOff x="1547875" y="1967100"/>
            <a:chExt cx="225900" cy="225900"/>
          </a:xfrm>
        </p:grpSpPr>
        <p:sp>
          <p:nvSpPr>
            <p:cNvPr id="278" name="Google Shape;278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0"/>
          <p:cNvSpPr/>
          <p:nvPr/>
        </p:nvSpPr>
        <p:spPr>
          <a:xfrm>
            <a:off x="5007250" y="3269663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Excepciones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11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2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292" name="Google Shape;292;p3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2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987300" y="312967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Debes entregar la primera pre-entrega de tu proyecto final.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01" name="Google Shape;301;p3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3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33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533550" y="1603375"/>
            <a:ext cx="8215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Practicar el concepto de funciones. Preparar la parte lógica para el registro de usuarios.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 un programa que permita emular el registro y almacenamiento de usuarios en una base de datos. Crear el programa utilizando el concepto de funciones, diccionarios, bucles y condicionales.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proyecto debe compartirse utilizando Colab bajo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Primera pre-entrega+Apellido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13" name="Google Shape;313;p3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4" name="Google Shape;314;p3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34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533550" y="1603375"/>
            <a:ext cx="82158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entregar todo el programa.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formato de registro es: Nombre de usuario y Contraseña.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una función para almacenar la información y otra función para mostrar la información.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un diccionario para almacenar dicha información, con el par usuario-contraseña (clave-valor).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otra función para el login de usuarios, comprobando que la contraseña coincida con el usuario.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5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25" name="Google Shape;325;p3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35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35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546900" y="1850625"/>
            <a:ext cx="82158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Adicional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Utilizando los conceptos de la clase 8, guarde la información en un archivo de texto dentro de su Drive."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 video explicativo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Scripts, módulos y paquetes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15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7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43" name="Google Shape;343;p3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4" name="Google Shape;344;p37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987300" y="3129675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Debes entregar la segunda pre-entrega de tu proyecto final.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8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52" name="Google Shape;352;p3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38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38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533550" y="1603375"/>
            <a:ext cx="82158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Practicar el concepto de Clases y Objetos.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 un programa que permita el modelamiento de Clientes en una página de compras. Se debe utilizar el concepto de Programación Orientada a Objetos y lo aprendido en clase.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evaluará el uso correcto de atributos y métodos.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los conceptos aprendidos en la clase 15 y crear un paquete redistribuible con el programa creado."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proyecto debe ser un archivo comprimido del paquete. Formatos aceptados: .zip o .tar.gz bajo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Segunda pre-entrega+Apellido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9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64" name="Google Shape;364;p3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5" name="Google Shape;365;p3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39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533550" y="1603375"/>
            <a:ext cx="82158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entregar todo el programa.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"La Clase Cliente debe tener mínimo 4 atributos y 2 métodos.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utilizar el método __str__() para darle nombre a los objetos.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Para crear el paquete distribuible también como adicional el archivo de la Pre entrega #1.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Es opcional el uso de herencia."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AE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/>
        </p:nvSpPr>
        <p:spPr>
          <a:xfrm>
            <a:off x="501450" y="1303375"/>
            <a:ext cx="6942000" cy="177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501450" y="8809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¡Bienvenidas y bienvenidos!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501450" y="1792100"/>
            <a:ext cx="383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este espacio para que puedan visualizar en un mismo lugar, de manera rápida y ágil, todas las pre-entregas y entrega del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continuación presentamos el sistema de entregas de los cursos de Coder. Luego, en un tablero, podrán ver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clases establecidas en el programa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(además de la clase 0)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marcando con el ícono correspondiente las clases que tienen actividades en clase, prácticas en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Guía de Actividades, 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 entregas y 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4555675" y="1792100"/>
            <a:ext cx="3834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esta forma podrás tener un pantallazo del cronograma de clases.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¡Esperamos que les sea útil para organizarse!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😊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intermedio parte III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2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1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82" name="Google Shape;382;p4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p41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41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Tercera pre-entrega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987300" y="3129675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 tercera pre-entrega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correspondiente 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tu proyecto final.</a:t>
            </a:r>
            <a:endParaRPr b="0" i="0" sz="20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391" name="Google Shape;391;p4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42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42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Tercera 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457350" y="1908175"/>
            <a:ext cx="6706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Desarrollar una WEB Django con patrón MVT subida a Github.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Link de GitHub con el proyecto totalmente subido a la plataforma.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Proyecto Web Django con patrón MVT que incluya: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Herencia de HTML.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Por lo menos 3 clases en models.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Un formulario para insertar datos a todas las clases de tu models.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Un formulario para buscar algo en la BD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Readme que indique el orden en el que se prueban las cosas y/o donde están las funcionalidades.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3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403" name="Google Shape;403;p4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43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43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Tercera 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6" name="Google Shape;4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457350" y="1908175"/>
            <a:ext cx="75150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Link al repositorio de GitHub con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Tercera pre-entrega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+Apellido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Activar comentarios en el archivo y usar como guía el proyecto subido al material complementario de esta clase. También pueden obtener la rama de Git que tiene el mismo material </a:t>
            </a:r>
            <a:r>
              <a:rPr b="0" i="0" lang="es" sz="1350" u="sng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Rama-De-Git</a:t>
            </a:r>
            <a:r>
              <a:rPr b="0" i="0" lang="es" sz="1350" u="none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1350" u="none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516900" y="4436650"/>
            <a:ext cx="727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10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¿Y ahora qué?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5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422" name="Google Shape;422;p4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45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45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Entrega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987300" y="312967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tu proyecto final.</a:t>
            </a:r>
            <a:endParaRPr b="0" i="0" sz="20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46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431" name="Google Shape;431;p4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" name="Google Shape;432;p46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46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464100" y="1872275"/>
            <a:ext cx="82158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deberá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 manera 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individual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rearás una aplicación web estilo blog programada en Python en Django. Esta web tendrá admin, perfiles, registró, páginas y formularios.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La entrega se realizará enviando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link a GitHub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, en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readme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de Github deberá estar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nombre completo de los tres/dos participantes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y una descripción de dos o tres renglones contando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qué hizo cada uno.</a:t>
            </a:r>
            <a:endParaRPr b="1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 el github debe haber un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video o link a vídeo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donde nos muestran su web funcionando en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no más de diez minutos. </a:t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Dentro del Github deberá existir una carpeta con por lo menos 3 casos de pruebas debidamente documentados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7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43" name="Google Shape;443;p4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" name="Google Shape;444;p47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47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464100" y="1872275"/>
            <a:ext cx="82158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algún acceso visible a la vista de "Acerca de mí" donde se contará acerca de los dueños de la página manejado en el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about/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 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(En castellano un “acerca de mí” que hable un poco de los creadores de la web y del proyecto).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algún acceso visible a la vista de blogs que debe alojarse en el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pages/.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(Es decir un html que permite listar todos los blogs de la BD, con una información mínima de dicho blog).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Acceder a una pantalla que contendrá las páginas. Al clickear en “Leer más” debe navegar al detalle de la page mediante un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pages/&lt;pageId&gt;.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(O sea al hacer click se ve más detalle de lo que se veía en el apartado anterior).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8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55" name="Google Shape;455;p4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6" name="Google Shape;456;p48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Google Shape;457;p48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8" name="Google Shape;45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464100" y="1872275"/>
            <a:ext cx="821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Si no existe ninguna página mostrar un "No hay páginas aún".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(Aclarando, si en la página hacemos clic en algún lugar que no existe que diga eso, o que lleve a un html con esos mensaje, no dejar botones que no responden).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Para crear, editar o borrar las fotos debes estar registrado como Administrador.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blog, es decir cada model Blog debe tener como mínimo,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un título, subtítulo, cuerpo, autor, fecha y una image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n (mínimo y obligatorio, puede tener más).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Si los estudiantes deciden resolverlo de manera grupal, deben avisar al tutor y enviarle los nombres de los estudiantes que conforman el grupo de trabajo. Luego, agregar una carátula o instancia en el PF con los nombres de los estudiantes.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9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67" name="Google Shape;467;p4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8" name="Google Shape;468;p49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49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0" name="Google Shape;4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420875" y="1495050"/>
            <a:ext cx="8596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●"/>
            </a:pPr>
            <a:r>
              <a:rPr b="0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Piezas sugeridas, no hace falta que estén todas, pero tiene que haber por lo menos un CRUD completo y el módulo de Login debe ser sólido: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74" name="Google Shape;474;p49"/>
          <p:cNvGraphicFramePr/>
          <p:nvPr/>
        </p:nvGraphicFramePr>
        <p:xfrm>
          <a:off x="866200" y="24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{571C09A4-5560-4508-BD0F-64FF552899CA}</a:tableStyleId>
              </a:tblPr>
              <a:tblGrid>
                <a:gridCol w="2347825"/>
                <a:gridCol w="2347825"/>
                <a:gridCol w="2347825"/>
              </a:tblGrid>
              <a:tr h="1930525"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NavBar      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Home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About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Login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Signup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Messages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Logout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Create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Delete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 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473350" y="230697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de clase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23"/>
          <p:cNvSpPr txBox="1"/>
          <p:nvPr/>
        </p:nvSpPr>
        <p:spPr>
          <a:xfrm>
            <a:off x="473350" y="2686150"/>
            <a:ext cx="32985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Ayudan a poner en práctica los conceptos y la teoría vista en clase. No deben ser subidas a la plataforma y se desarrollan en la clase sincrónica.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las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las clases identificadas correspondientemente.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9" name="Google Shape;89;p23"/>
          <p:cNvGrpSpPr/>
          <p:nvPr/>
        </p:nvGrpSpPr>
        <p:grpSpPr>
          <a:xfrm>
            <a:off x="1199056" y="1568073"/>
            <a:ext cx="738900" cy="738900"/>
            <a:chOff x="974706" y="2467173"/>
            <a:chExt cx="738900" cy="738900"/>
          </a:xfrm>
        </p:grpSpPr>
        <p:sp>
          <p:nvSpPr>
            <p:cNvPr id="90" name="Google Shape;90;p2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" name="Google Shape;91;p23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800" y="1848775"/>
            <a:ext cx="4299700" cy="238945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0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80" name="Google Shape;480;p50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1" name="Google Shape;481;p50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50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3" name="Google Shape;48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464100" y="1872275"/>
            <a:ext cx="8215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Requisitos base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registro donde se puedan registrar usuarios en el route accounts/signup, un usuario está compuesto por: email - contraseña - nombre de usuario.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login en el route accounts/login/ la cual permite loguearse con los datos de administrador o de usuario normal.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perfiles en el route accounts/profile/ la cual muestra la info de nuestro usuario y permite poder modificar y/o borrar: imagen - nombre - descripción -  un link a una página web - email y contraseña.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51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92" name="Google Shape;492;p5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3" name="Google Shape;493;p51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51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5" name="Google Shape;4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464100" y="1872275"/>
            <a:ext cx="82158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Requisitos base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un admin en route admin/ donde se puedan manejar las apps y los datos en las apps.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mensajería en el route messages/ para que los perfiles se puedan contactar entre sí.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NOTA: No hace falta que sean APPs separadas, con dos APP estarán bien.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10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274325" y="2024575"/>
            <a:ext cx="32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hacia tu Proyecto final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414875" y="2333375"/>
            <a:ext cx="36312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relacionadas con el Proyecto Final.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Su resolución es muy importante para llegar con mayor nivel de avance a las preentregas. Se desarrollan de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forma asincrónica.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las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de la plataforma en la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Guía de Actividades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linkeadas en cada clase que se corresponda a la actividad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" name="Google Shape;100;p24"/>
          <p:cNvGrpSpPr/>
          <p:nvPr/>
        </p:nvGrpSpPr>
        <p:grpSpPr>
          <a:xfrm>
            <a:off x="1609158" y="1285673"/>
            <a:ext cx="738900" cy="738900"/>
            <a:chOff x="3137108" y="2467173"/>
            <a:chExt cx="738900" cy="738900"/>
          </a:xfrm>
        </p:grpSpPr>
        <p:sp>
          <p:nvSpPr>
            <p:cNvPr id="101" name="Google Shape;101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100" y="1917375"/>
            <a:ext cx="4258350" cy="243060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276350" y="2127663"/>
            <a:ext cx="1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Pre-entregas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276350" y="2567850"/>
            <a:ext cx="3262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Entregas obligatorias con el estado de avance de tu proyecto final que deberás subir a la plataforma a lo largo del curso y hasta 7 días luego de la clase, para ser corregidas por tu tutor/a.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de la plataforma en la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Hoja de Ruta del curso y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linkeadas en cada clase que se corresponda.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1" name="Google Shape;111;p25"/>
          <p:cNvGrpSpPr/>
          <p:nvPr/>
        </p:nvGrpSpPr>
        <p:grpSpPr>
          <a:xfrm>
            <a:off x="887001" y="1348798"/>
            <a:ext cx="738900" cy="738900"/>
            <a:chOff x="7208351" y="2467173"/>
            <a:chExt cx="738900" cy="738900"/>
          </a:xfrm>
        </p:grpSpPr>
        <p:sp>
          <p:nvSpPr>
            <p:cNvPr id="112" name="Google Shape;112;p2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25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850" y="1452725"/>
            <a:ext cx="5009800" cy="2820377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460287" y="1833753"/>
            <a:ext cx="431100" cy="431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57350" y="2321850"/>
            <a:ext cx="37776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avisos creados para comunicar cuándo los temas de una clase están directamente relacionados con alguna actividad de la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Guía de Actividades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modo que puedas ir construyendo con antelación parte de la consigna de cada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preentrega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conseguirás usualmente al final de la presentación de la clase.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899285" y="1840863"/>
            <a:ext cx="22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M Sans"/>
                <a:ea typeface="DM Sans"/>
                <a:cs typeface="DM Sans"/>
                <a:sym typeface="DM Sans"/>
              </a:rPr>
              <a:t>CoderAlert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25" y="1909563"/>
            <a:ext cx="262800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950" y="1833750"/>
            <a:ext cx="4560151" cy="257689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6"/>
          <p:cNvSpPr/>
          <p:nvPr/>
        </p:nvSpPr>
        <p:spPr>
          <a:xfrm>
            <a:off x="588525" y="686550"/>
            <a:ext cx="1437000" cy="120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588525" y="484650"/>
            <a:ext cx="14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ALERTAS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01450" y="894975"/>
            <a:ext cx="760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son y cuándo aparecen?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588537" y="1918228"/>
            <a:ext cx="431100" cy="431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2002363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588525" y="686550"/>
            <a:ext cx="1437000" cy="120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588525" y="484650"/>
            <a:ext cx="14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ALERTAS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01450" y="894975"/>
            <a:ext cx="760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son y cuándo aparecen?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88550" y="2381300"/>
            <a:ext cx="37614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alertas que te indicarán que el contenido de una clase puede ser ejercitado mediante a través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s" sz="135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Guía de Ejercicios Complementarios.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Son totalmente opcionales y cumplen la función de espacio práctico asincrónico.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conseguirás usualmente al final de la presentación de la clase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101002" y="1928875"/>
            <a:ext cx="3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M Sans"/>
                <a:ea typeface="DM Sans"/>
                <a:cs typeface="DM Sans"/>
                <a:sym typeface="DM Sans"/>
              </a:rPr>
              <a:t>Coder Training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300" y="1818325"/>
            <a:ext cx="4366592" cy="2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744000" y="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{0A2D2055-BA8B-46C5-ABA0-3D885E6EBB57}</a:tableStyleId>
              </a:tblPr>
              <a:tblGrid>
                <a:gridCol w="1877675"/>
                <a:gridCol w="1877675"/>
                <a:gridCol w="1877675"/>
                <a:gridCol w="1877675"/>
              </a:tblGrid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Introducción a programar con Python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Números y cadenas de caracteres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Listas y tuplas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Operadores básicos y expresiones anidadas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Controladores de flujo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Controladores de flujo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Conjuntos y diccionarios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7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Métodos de colecciones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Manejo de archivos y datos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9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Excepciones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Clases y objetos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Programación orientada a objetos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Herencias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Scripts, módulos y paquetes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45" name="Google Shape;145;p28"/>
          <p:cNvGrpSpPr/>
          <p:nvPr/>
        </p:nvGrpSpPr>
        <p:grpSpPr>
          <a:xfrm>
            <a:off x="5531446" y="3117465"/>
            <a:ext cx="238812" cy="238812"/>
            <a:chOff x="3137108" y="2467173"/>
            <a:chExt cx="738900" cy="738900"/>
          </a:xfrm>
        </p:grpSpPr>
        <p:sp>
          <p:nvSpPr>
            <p:cNvPr id="146" name="Google Shape;146;p28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28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8"/>
          <p:cNvGrpSpPr/>
          <p:nvPr/>
        </p:nvGrpSpPr>
        <p:grpSpPr>
          <a:xfrm>
            <a:off x="7423697" y="3129188"/>
            <a:ext cx="238812" cy="238812"/>
            <a:chOff x="7208351" y="2467173"/>
            <a:chExt cx="738900" cy="738900"/>
          </a:xfrm>
        </p:grpSpPr>
        <p:sp>
          <p:nvSpPr>
            <p:cNvPr id="149" name="Google Shape;149;p2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8" title="ícono de entrega fin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8"/>
          <p:cNvGrpSpPr/>
          <p:nvPr/>
        </p:nvGrpSpPr>
        <p:grpSpPr>
          <a:xfrm>
            <a:off x="7377459" y="4141638"/>
            <a:ext cx="238812" cy="238812"/>
            <a:chOff x="7208351" y="2467173"/>
            <a:chExt cx="738900" cy="738900"/>
          </a:xfrm>
        </p:grpSpPr>
        <p:sp>
          <p:nvSpPr>
            <p:cNvPr id="152" name="Google Shape;152;p2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3" name="Google Shape;153;p28" title="ícono de entrega fin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8"/>
          <p:cNvGrpSpPr/>
          <p:nvPr/>
        </p:nvGrpSpPr>
        <p:grpSpPr>
          <a:xfrm>
            <a:off x="3426271" y="3117465"/>
            <a:ext cx="238812" cy="238812"/>
            <a:chOff x="3137108" y="2467173"/>
            <a:chExt cx="738900" cy="738900"/>
          </a:xfrm>
        </p:grpSpPr>
        <p:sp>
          <p:nvSpPr>
            <p:cNvPr id="155" name="Google Shape;155;p28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8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8"/>
          <p:cNvGrpSpPr/>
          <p:nvPr/>
        </p:nvGrpSpPr>
        <p:grpSpPr>
          <a:xfrm>
            <a:off x="3426271" y="1266832"/>
            <a:ext cx="238812" cy="238886"/>
            <a:chOff x="974706" y="2467173"/>
            <a:chExt cx="738900" cy="738900"/>
          </a:xfrm>
        </p:grpSpPr>
        <p:sp>
          <p:nvSpPr>
            <p:cNvPr id="158" name="Google Shape;158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28"/>
          <p:cNvGrpSpPr/>
          <p:nvPr/>
        </p:nvGrpSpPr>
        <p:grpSpPr>
          <a:xfrm>
            <a:off x="5379046" y="1266832"/>
            <a:ext cx="238812" cy="238886"/>
            <a:chOff x="974706" y="2467173"/>
            <a:chExt cx="738900" cy="738900"/>
          </a:xfrm>
        </p:grpSpPr>
        <p:sp>
          <p:nvSpPr>
            <p:cNvPr id="161" name="Google Shape;161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2" name="Google Shape;162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28"/>
          <p:cNvGrpSpPr/>
          <p:nvPr/>
        </p:nvGrpSpPr>
        <p:grpSpPr>
          <a:xfrm>
            <a:off x="7225059" y="1266832"/>
            <a:ext cx="238812" cy="238886"/>
            <a:chOff x="974706" y="2467173"/>
            <a:chExt cx="738900" cy="738900"/>
          </a:xfrm>
        </p:grpSpPr>
        <p:sp>
          <p:nvSpPr>
            <p:cNvPr id="164" name="Google Shape;164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28"/>
          <p:cNvGrpSpPr/>
          <p:nvPr/>
        </p:nvGrpSpPr>
        <p:grpSpPr>
          <a:xfrm>
            <a:off x="1584546" y="2116657"/>
            <a:ext cx="238812" cy="238886"/>
            <a:chOff x="974706" y="2467173"/>
            <a:chExt cx="738900" cy="738900"/>
          </a:xfrm>
        </p:grpSpPr>
        <p:sp>
          <p:nvSpPr>
            <p:cNvPr id="167" name="Google Shape;167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8"/>
          <p:cNvGrpSpPr/>
          <p:nvPr/>
        </p:nvGrpSpPr>
        <p:grpSpPr>
          <a:xfrm>
            <a:off x="3480496" y="2116657"/>
            <a:ext cx="238812" cy="238886"/>
            <a:chOff x="974706" y="2467173"/>
            <a:chExt cx="738900" cy="738900"/>
          </a:xfrm>
        </p:grpSpPr>
        <p:sp>
          <p:nvSpPr>
            <p:cNvPr id="170" name="Google Shape;170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8"/>
          <p:cNvGrpSpPr/>
          <p:nvPr/>
        </p:nvGrpSpPr>
        <p:grpSpPr>
          <a:xfrm>
            <a:off x="5379046" y="2116657"/>
            <a:ext cx="238812" cy="238886"/>
            <a:chOff x="974706" y="2467173"/>
            <a:chExt cx="738900" cy="738900"/>
          </a:xfrm>
        </p:grpSpPr>
        <p:sp>
          <p:nvSpPr>
            <p:cNvPr id="173" name="Google Shape;173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8"/>
          <p:cNvGrpSpPr/>
          <p:nvPr/>
        </p:nvGrpSpPr>
        <p:grpSpPr>
          <a:xfrm>
            <a:off x="7225059" y="2116657"/>
            <a:ext cx="238812" cy="238886"/>
            <a:chOff x="974706" y="2467173"/>
            <a:chExt cx="738900" cy="738900"/>
          </a:xfrm>
        </p:grpSpPr>
        <p:sp>
          <p:nvSpPr>
            <p:cNvPr id="176" name="Google Shape;176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28"/>
          <p:cNvGrpSpPr/>
          <p:nvPr/>
        </p:nvGrpSpPr>
        <p:grpSpPr>
          <a:xfrm>
            <a:off x="1584546" y="3117432"/>
            <a:ext cx="238812" cy="238886"/>
            <a:chOff x="974706" y="2467173"/>
            <a:chExt cx="738900" cy="738900"/>
          </a:xfrm>
        </p:grpSpPr>
        <p:sp>
          <p:nvSpPr>
            <p:cNvPr id="179" name="Google Shape;179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28"/>
          <p:cNvGrpSpPr/>
          <p:nvPr/>
        </p:nvGrpSpPr>
        <p:grpSpPr>
          <a:xfrm>
            <a:off x="5127021" y="3117432"/>
            <a:ext cx="238812" cy="238886"/>
            <a:chOff x="974706" y="2467173"/>
            <a:chExt cx="738900" cy="738900"/>
          </a:xfrm>
        </p:grpSpPr>
        <p:sp>
          <p:nvSpPr>
            <p:cNvPr id="182" name="Google Shape;182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8"/>
          <p:cNvGrpSpPr/>
          <p:nvPr/>
        </p:nvGrpSpPr>
        <p:grpSpPr>
          <a:xfrm>
            <a:off x="7026421" y="3129157"/>
            <a:ext cx="238812" cy="238886"/>
            <a:chOff x="974706" y="2467173"/>
            <a:chExt cx="738900" cy="738900"/>
          </a:xfrm>
        </p:grpSpPr>
        <p:sp>
          <p:nvSpPr>
            <p:cNvPr id="185" name="Google Shape;185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28"/>
          <p:cNvGrpSpPr/>
          <p:nvPr/>
        </p:nvGrpSpPr>
        <p:grpSpPr>
          <a:xfrm>
            <a:off x="1584546" y="4141607"/>
            <a:ext cx="238812" cy="238886"/>
            <a:chOff x="974706" y="2467173"/>
            <a:chExt cx="738900" cy="738900"/>
          </a:xfrm>
        </p:grpSpPr>
        <p:sp>
          <p:nvSpPr>
            <p:cNvPr id="188" name="Google Shape;188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8"/>
          <p:cNvGrpSpPr/>
          <p:nvPr/>
        </p:nvGrpSpPr>
        <p:grpSpPr>
          <a:xfrm>
            <a:off x="3426271" y="4141607"/>
            <a:ext cx="238812" cy="238886"/>
            <a:chOff x="974706" y="2467173"/>
            <a:chExt cx="738900" cy="738900"/>
          </a:xfrm>
        </p:grpSpPr>
        <p:sp>
          <p:nvSpPr>
            <p:cNvPr id="191" name="Google Shape;191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8"/>
          <p:cNvGrpSpPr/>
          <p:nvPr/>
        </p:nvGrpSpPr>
        <p:grpSpPr>
          <a:xfrm>
            <a:off x="5379046" y="4141607"/>
            <a:ext cx="238812" cy="238886"/>
            <a:chOff x="974706" y="2467173"/>
            <a:chExt cx="738900" cy="738900"/>
          </a:xfrm>
        </p:grpSpPr>
        <p:sp>
          <p:nvSpPr>
            <p:cNvPr id="194" name="Google Shape;194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8"/>
          <p:cNvGrpSpPr/>
          <p:nvPr/>
        </p:nvGrpSpPr>
        <p:grpSpPr>
          <a:xfrm>
            <a:off x="6940021" y="4141607"/>
            <a:ext cx="238812" cy="238886"/>
            <a:chOff x="974706" y="2467173"/>
            <a:chExt cx="738900" cy="738900"/>
          </a:xfrm>
        </p:grpSpPr>
        <p:sp>
          <p:nvSpPr>
            <p:cNvPr id="197" name="Google Shape;197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" name="Google Shape;198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3411009" y="2225988"/>
            <a:ext cx="238812" cy="238812"/>
            <a:chOff x="7208351" y="2467173"/>
            <a:chExt cx="738900" cy="738900"/>
          </a:xfrm>
        </p:grpSpPr>
        <p:sp>
          <p:nvSpPr>
            <p:cNvPr id="205" name="Google Shape;205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2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9"/>
          <p:cNvGrpSpPr/>
          <p:nvPr/>
        </p:nvGrpSpPr>
        <p:grpSpPr>
          <a:xfrm>
            <a:off x="5381546" y="1179865"/>
            <a:ext cx="238812" cy="238812"/>
            <a:chOff x="3137108" y="2467173"/>
            <a:chExt cx="738900" cy="738900"/>
          </a:xfrm>
        </p:grpSpPr>
        <p:sp>
          <p:nvSpPr>
            <p:cNvPr id="208" name="Google Shape;208;p2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29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10" name="Google Shape;210;p29"/>
          <p:cNvGraphicFramePr/>
          <p:nvPr/>
        </p:nvGraphicFramePr>
        <p:xfrm>
          <a:off x="744000" y="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{0A2D2055-BA8B-46C5-ABA0-3D885E6EBB57}</a:tableStyleId>
              </a:tblPr>
              <a:tblGrid>
                <a:gridCol w="1877675"/>
                <a:gridCol w="1877675"/>
                <a:gridCol w="1877675"/>
                <a:gridCol w="1877675"/>
              </a:tblGrid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Git-GitHub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17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Django - Portfolio parte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Portfolio parte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19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¿Y ahora qué?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211" name="Google Shape;211;p29"/>
          <p:cNvGrpSpPr/>
          <p:nvPr/>
        </p:nvGrpSpPr>
        <p:grpSpPr>
          <a:xfrm>
            <a:off x="3411009" y="3182588"/>
            <a:ext cx="238812" cy="238812"/>
            <a:chOff x="7208351" y="2467173"/>
            <a:chExt cx="738900" cy="738900"/>
          </a:xfrm>
        </p:grpSpPr>
        <p:sp>
          <p:nvSpPr>
            <p:cNvPr id="212" name="Google Shape;212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Google Shape;213;p2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9"/>
          <p:cNvGrpSpPr/>
          <p:nvPr/>
        </p:nvGrpSpPr>
        <p:grpSpPr>
          <a:xfrm>
            <a:off x="1584546" y="1179832"/>
            <a:ext cx="238812" cy="238886"/>
            <a:chOff x="974706" y="2467173"/>
            <a:chExt cx="738900" cy="738900"/>
          </a:xfrm>
        </p:grpSpPr>
        <p:sp>
          <p:nvSpPr>
            <p:cNvPr id="215" name="Google Shape;215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29"/>
          <p:cNvGrpSpPr/>
          <p:nvPr/>
        </p:nvGrpSpPr>
        <p:grpSpPr>
          <a:xfrm>
            <a:off x="3411009" y="1179832"/>
            <a:ext cx="238812" cy="238886"/>
            <a:chOff x="974706" y="2467173"/>
            <a:chExt cx="738900" cy="738900"/>
          </a:xfrm>
        </p:grpSpPr>
        <p:sp>
          <p:nvSpPr>
            <p:cNvPr id="218" name="Google Shape;218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9"/>
          <p:cNvGrpSpPr/>
          <p:nvPr/>
        </p:nvGrpSpPr>
        <p:grpSpPr>
          <a:xfrm>
            <a:off x="5045434" y="1179832"/>
            <a:ext cx="238812" cy="238886"/>
            <a:chOff x="974706" y="2467173"/>
            <a:chExt cx="738900" cy="738900"/>
          </a:xfrm>
        </p:grpSpPr>
        <p:sp>
          <p:nvSpPr>
            <p:cNvPr id="221" name="Google Shape;221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2" name="Google Shape;222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9"/>
          <p:cNvGrpSpPr/>
          <p:nvPr/>
        </p:nvGrpSpPr>
        <p:grpSpPr>
          <a:xfrm>
            <a:off x="7170234" y="1321482"/>
            <a:ext cx="238812" cy="238886"/>
            <a:chOff x="974706" y="2467173"/>
            <a:chExt cx="738900" cy="738900"/>
          </a:xfrm>
        </p:grpSpPr>
        <p:sp>
          <p:nvSpPr>
            <p:cNvPr id="224" name="Google Shape;224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5" name="Google Shape;225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9"/>
          <p:cNvGrpSpPr/>
          <p:nvPr/>
        </p:nvGrpSpPr>
        <p:grpSpPr>
          <a:xfrm>
            <a:off x="1584546" y="2225957"/>
            <a:ext cx="238812" cy="238886"/>
            <a:chOff x="974706" y="2467173"/>
            <a:chExt cx="738900" cy="738900"/>
          </a:xfrm>
        </p:grpSpPr>
        <p:sp>
          <p:nvSpPr>
            <p:cNvPr id="227" name="Google Shape;227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8" name="Google Shape;228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9"/>
          <p:cNvGrpSpPr/>
          <p:nvPr/>
        </p:nvGrpSpPr>
        <p:grpSpPr>
          <a:xfrm>
            <a:off x="3172196" y="2225957"/>
            <a:ext cx="238812" cy="238886"/>
            <a:chOff x="974706" y="2467173"/>
            <a:chExt cx="738900" cy="738900"/>
          </a:xfrm>
        </p:grpSpPr>
        <p:sp>
          <p:nvSpPr>
            <p:cNvPr id="230" name="Google Shape;230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9"/>
          <p:cNvGrpSpPr/>
          <p:nvPr/>
        </p:nvGrpSpPr>
        <p:grpSpPr>
          <a:xfrm>
            <a:off x="5329696" y="2225957"/>
            <a:ext cx="238812" cy="238886"/>
            <a:chOff x="974706" y="2467173"/>
            <a:chExt cx="738900" cy="738900"/>
          </a:xfrm>
        </p:grpSpPr>
        <p:sp>
          <p:nvSpPr>
            <p:cNvPr id="233" name="Google Shape;233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4" name="Google Shape;234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9"/>
          <p:cNvGrpSpPr/>
          <p:nvPr/>
        </p:nvGrpSpPr>
        <p:grpSpPr>
          <a:xfrm>
            <a:off x="7170234" y="2225957"/>
            <a:ext cx="238812" cy="238886"/>
            <a:chOff x="974706" y="2467173"/>
            <a:chExt cx="738900" cy="738900"/>
          </a:xfrm>
        </p:grpSpPr>
        <p:sp>
          <p:nvSpPr>
            <p:cNvPr id="236" name="Google Shape;236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7" name="Google Shape;237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9"/>
          <p:cNvGrpSpPr/>
          <p:nvPr/>
        </p:nvGrpSpPr>
        <p:grpSpPr>
          <a:xfrm>
            <a:off x="1584546" y="3182557"/>
            <a:ext cx="238812" cy="238886"/>
            <a:chOff x="974706" y="2467173"/>
            <a:chExt cx="738900" cy="738900"/>
          </a:xfrm>
        </p:grpSpPr>
        <p:sp>
          <p:nvSpPr>
            <p:cNvPr id="239" name="Google Shape;239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