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DM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3">
          <p15:clr>
            <a:srgbClr val="A4A3A4"/>
          </p15:clr>
        </p15:guide>
        <p15:guide id="2" pos="298">
          <p15:clr>
            <a:srgbClr val="A4A3A4"/>
          </p15:clr>
        </p15:guide>
        <p15:guide id="3" pos="5462">
          <p15:clr>
            <a:srgbClr val="9AA0A6"/>
          </p15:clr>
        </p15:guide>
        <p15:guide id="4" orient="horz" pos="289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2093A2-BDDD-42D7-BFAA-609E91214382}">
  <a:tblStyle styleId="{F82093A2-BDDD-42D7-BFAA-609E912143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8B4FDE8-1BC9-4B64-9D2E-E7746A40A72B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3" orient="horz"/>
        <p:guide pos="298"/>
        <p:guide pos="5462"/>
        <p:guide pos="289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bold.fntdata"/><Relationship Id="rId20" Type="http://schemas.openxmlformats.org/officeDocument/2006/relationships/slide" Target="slides/slide14.xml"/><Relationship Id="rId42" Type="http://schemas.openxmlformats.org/officeDocument/2006/relationships/font" Target="fonts/DMSans-boldItalic.fntdata"/><Relationship Id="rId41" Type="http://schemas.openxmlformats.org/officeDocument/2006/relationships/font" Target="fonts/DMSa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DMSans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db7521d8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db7521d8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Editar número y nombre de última clase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6c808bf9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6c808bf9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6c808bf94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6c808bf94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6c808bf94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6c808bf94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6c808bf94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6c808bf94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4adfab833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14adfab833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Editar número y nombre de última clase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6c808bf94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6c808bf94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6c808bf94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6c808bf94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c808bf94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c808bf94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Editar: cantidad de clases y si tiene clase 0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4adfab833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14adfab833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Editar número y nombre de última clase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6c808bf94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16c808bf94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6c808bf94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16c808bf94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6c808bf94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16c808bf94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Editar número y nombre de última clase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6c808bf942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16c808bf94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6c808bf94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16c808bf94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6c808bf942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16c808bf94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6c808bf94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16c808bf94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6c808bf942_0_2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16c808bf942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b7521d8e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b7521d8e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sólo texto con instancias a destacar.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6c808bf942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16c808bf942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6c808bf942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g16c808bf942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b7521d8e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b7521d8e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sólo texto con instancias a destacar.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b7521d8e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db7521d8e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sólo texto con instancias a destacar.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b8b14fb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db8b14fb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b8b1684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b8b1684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Editar: cantidad de clases, nombre de clases, ubicación de los desafíos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0eef21f2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40eef21f2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Editar: cantidad de clases, nombre de clases, ubicación de los desafíos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title="logo coderhous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8" title="logo coderhous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 15">
  <p:cSld name="SECTION_HEADER_1_1_1_1_1_1_1_1_17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 2">
  <p:cSld name="SECTION_HEADER_1_1_1_1_1_1_1_1_1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0" title="logo coderhous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 title="logo coderhouse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4" title="logo coderhous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 imagen">
  <p:cSld name="SECTION_HEADER_1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/>
          <p:nvPr/>
        </p:nvSpPr>
        <p:spPr>
          <a:xfrm>
            <a:off x="6592475" y="0"/>
            <a:ext cx="25515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6" title="logo coderhous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">
  <p:cSld name="SECTION_HEADER_1_1_1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8" title="logo coderhous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3.png"/><Relationship Id="rId5" Type="http://schemas.openxmlformats.org/officeDocument/2006/relationships/hyperlink" Target="https://drive.google.com/file/d/1aGPRBkRlT1mxIQ2oWD3IFnuuRZsttMN5/view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3.png"/><Relationship Id="rId5" Type="http://schemas.openxmlformats.org/officeDocument/2006/relationships/hyperlink" Target="https://github.com/NicolasPerezUNLaSMN/ProyectoCoder/tree/42e923e5a69f73d21abc07f4f33f0b899693f98a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presentation/d/1ywO8sH-Tm2JmUYkZUhN56OEItFGJG-dBcwwfpjORf1w/edit#slide=id.g116c40aca8a_0_381" TargetMode="External"/><Relationship Id="rId4" Type="http://schemas.openxmlformats.org/officeDocument/2006/relationships/image" Target="../media/image25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presentation/d/19ywNVbIf0--1DjPbw4zGzOPIR4stDYeFtokwBYBdczY/edit#slide=id.g116c40aca8a_0_381" TargetMode="External"/><Relationship Id="rId4" Type="http://schemas.openxmlformats.org/officeDocument/2006/relationships/hyperlink" Target="https://docs.google.com/presentation/d/19ywNVbIf0--1DjPbw4zGzOPIR4stDYeFtokwBYBdczY/edit#slide=id.g116c40aca8a_0_381" TargetMode="External"/><Relationship Id="rId5" Type="http://schemas.openxmlformats.org/officeDocument/2006/relationships/image" Target="../media/image16.png"/><Relationship Id="rId6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hyperlink" Target="https://docs.google.com/presentation/d/1OLugBIxjRheVq5BxbD89jBSSPYvs_UYfo2y2RnC3P9Y/edit#slide=id.g1db754275cc_0_0" TargetMode="External"/><Relationship Id="rId5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/>
        </p:nvSpPr>
        <p:spPr>
          <a:xfrm>
            <a:off x="2787000" y="2470825"/>
            <a:ext cx="427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" sz="4000" u="none" cap="none" strike="noStrik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Hoja de ruta</a:t>
            </a:r>
            <a:endParaRPr b="1" i="0" sz="4000" u="none" cap="none" strike="noStrik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2" name="Google Shape;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4200" y="2585238"/>
            <a:ext cx="510075" cy="5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1"/>
          <p:cNvSpPr txBox="1"/>
          <p:nvPr/>
        </p:nvSpPr>
        <p:spPr>
          <a:xfrm>
            <a:off x="1461300" y="1933775"/>
            <a:ext cx="622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Python</a:t>
            </a:r>
            <a:endParaRPr b="0" i="0" sz="16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/>
        </p:nvSpPr>
        <p:spPr>
          <a:xfrm>
            <a:off x="473350" y="619525"/>
            <a:ext cx="8141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Completa con éxito</a:t>
            </a:r>
            <a:endParaRPr b="1" sz="4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el programa</a:t>
            </a:r>
            <a:endParaRPr b="1" sz="4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6" name="Google Shape;246;p30"/>
          <p:cNvSpPr/>
          <p:nvPr/>
        </p:nvSpPr>
        <p:spPr>
          <a:xfrm>
            <a:off x="697850" y="3218088"/>
            <a:ext cx="177300" cy="177300"/>
          </a:xfrm>
          <a:prstGeom prst="ellipse">
            <a:avLst/>
          </a:prstGeom>
          <a:solidFill>
            <a:srgbClr val="DEFC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" name="Google Shape;247;p30"/>
          <p:cNvGrpSpPr/>
          <p:nvPr/>
        </p:nvGrpSpPr>
        <p:grpSpPr>
          <a:xfrm>
            <a:off x="3761400" y="3193788"/>
            <a:ext cx="225900" cy="225900"/>
            <a:chOff x="1547875" y="1967100"/>
            <a:chExt cx="225900" cy="225900"/>
          </a:xfrm>
        </p:grpSpPr>
        <p:sp>
          <p:nvSpPr>
            <p:cNvPr id="248" name="Google Shape;248;p30"/>
            <p:cNvSpPr/>
            <p:nvPr/>
          </p:nvSpPr>
          <p:spPr>
            <a:xfrm>
              <a:off x="1547875" y="1967100"/>
              <a:ext cx="225900" cy="225900"/>
            </a:xfrm>
            <a:prstGeom prst="ellipse">
              <a:avLst/>
            </a:prstGeom>
            <a:solidFill>
              <a:srgbClr val="DEF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1596325" y="2015550"/>
              <a:ext cx="129000" cy="12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30"/>
          <p:cNvSpPr/>
          <p:nvPr/>
        </p:nvSpPr>
        <p:spPr>
          <a:xfrm>
            <a:off x="3840000" y="3272388"/>
            <a:ext cx="68700" cy="6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 txBox="1"/>
          <p:nvPr/>
        </p:nvSpPr>
        <p:spPr>
          <a:xfrm>
            <a:off x="308575" y="2629488"/>
            <a:ext cx="1019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Clase 1</a:t>
            </a:r>
            <a:endParaRPr sz="11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2" name="Google Shape;252;p30"/>
          <p:cNvSpPr/>
          <p:nvPr/>
        </p:nvSpPr>
        <p:spPr>
          <a:xfrm>
            <a:off x="2253975" y="3202313"/>
            <a:ext cx="177300" cy="177300"/>
          </a:xfrm>
          <a:prstGeom prst="ellipse">
            <a:avLst/>
          </a:prstGeom>
          <a:solidFill>
            <a:srgbClr val="DEFC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 txBox="1"/>
          <p:nvPr/>
        </p:nvSpPr>
        <p:spPr>
          <a:xfrm>
            <a:off x="1882200" y="2211800"/>
            <a:ext cx="10197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1ra pre-entrega</a:t>
            </a:r>
            <a:endParaRPr sz="11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Clase 11</a:t>
            </a:r>
            <a:endParaRPr sz="11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3455825" y="2237925"/>
            <a:ext cx="10197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2da pre-entrega</a:t>
            </a:r>
            <a:endParaRPr sz="11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Clase 15</a:t>
            </a:r>
            <a:endParaRPr sz="11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5" name="Google Shape;255;p30"/>
          <p:cNvSpPr/>
          <p:nvPr/>
        </p:nvSpPr>
        <p:spPr>
          <a:xfrm>
            <a:off x="4952938" y="3218088"/>
            <a:ext cx="177300" cy="177300"/>
          </a:xfrm>
          <a:prstGeom prst="ellipse">
            <a:avLst/>
          </a:prstGeom>
          <a:solidFill>
            <a:srgbClr val="DEFC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6004575" y="3193788"/>
            <a:ext cx="225900" cy="225900"/>
          </a:xfrm>
          <a:prstGeom prst="ellipse">
            <a:avLst/>
          </a:prstGeom>
          <a:solidFill>
            <a:srgbClr val="DEFC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6053025" y="3242238"/>
            <a:ext cx="129000" cy="1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6083175" y="3272388"/>
            <a:ext cx="68700" cy="6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 txBox="1"/>
          <p:nvPr/>
        </p:nvSpPr>
        <p:spPr>
          <a:xfrm>
            <a:off x="5607675" y="2422288"/>
            <a:ext cx="1019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Proyecto</a:t>
            </a:r>
            <a:endParaRPr sz="11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final</a:t>
            </a:r>
            <a:endParaRPr sz="11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0" name="Google Shape;260;p30"/>
          <p:cNvSpPr/>
          <p:nvPr/>
        </p:nvSpPr>
        <p:spPr>
          <a:xfrm>
            <a:off x="7104800" y="3218088"/>
            <a:ext cx="177300" cy="177300"/>
          </a:xfrm>
          <a:prstGeom prst="ellipse">
            <a:avLst/>
          </a:prstGeom>
          <a:solidFill>
            <a:srgbClr val="DEFC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"/>
          <p:cNvSpPr txBox="1"/>
          <p:nvPr/>
        </p:nvSpPr>
        <p:spPr>
          <a:xfrm>
            <a:off x="6683600" y="2629488"/>
            <a:ext cx="1019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Certificado</a:t>
            </a:r>
            <a:endParaRPr sz="11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8180725" y="3218088"/>
            <a:ext cx="177300" cy="177300"/>
          </a:xfrm>
          <a:prstGeom prst="ellipse">
            <a:avLst/>
          </a:prstGeom>
          <a:solidFill>
            <a:srgbClr val="DEFC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7759525" y="2629488"/>
            <a:ext cx="1019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Top 10</a:t>
            </a:r>
            <a:endParaRPr sz="11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64" name="Google Shape;264;p30"/>
          <p:cNvCxnSpPr>
            <a:endCxn id="265" idx="3"/>
          </p:cNvCxnSpPr>
          <p:nvPr/>
        </p:nvCxnSpPr>
        <p:spPr>
          <a:xfrm>
            <a:off x="875286" y="3304427"/>
            <a:ext cx="1418700" cy="8100"/>
          </a:xfrm>
          <a:prstGeom prst="straightConnector1">
            <a:avLst/>
          </a:prstGeom>
          <a:noFill/>
          <a:ln cap="flat" cmpd="sng" w="9525">
            <a:solidFill>
              <a:srgbClr val="EAFF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0"/>
          <p:cNvCxnSpPr>
            <a:endCxn id="248" idx="2"/>
          </p:cNvCxnSpPr>
          <p:nvPr/>
        </p:nvCxnSpPr>
        <p:spPr>
          <a:xfrm>
            <a:off x="2245500" y="3306738"/>
            <a:ext cx="1515900" cy="0"/>
          </a:xfrm>
          <a:prstGeom prst="straightConnector1">
            <a:avLst/>
          </a:prstGeom>
          <a:noFill/>
          <a:ln cap="flat" cmpd="sng" w="9525">
            <a:solidFill>
              <a:srgbClr val="EAFF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0"/>
          <p:cNvCxnSpPr>
            <a:stCxn id="248" idx="6"/>
            <a:endCxn id="255" idx="2"/>
          </p:cNvCxnSpPr>
          <p:nvPr/>
        </p:nvCxnSpPr>
        <p:spPr>
          <a:xfrm>
            <a:off x="3987300" y="3306738"/>
            <a:ext cx="965700" cy="0"/>
          </a:xfrm>
          <a:prstGeom prst="straightConnector1">
            <a:avLst/>
          </a:prstGeom>
          <a:noFill/>
          <a:ln cap="flat" cmpd="sng" w="9525">
            <a:solidFill>
              <a:srgbClr val="EAFF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0"/>
          <p:cNvCxnSpPr>
            <a:stCxn id="255" idx="6"/>
            <a:endCxn id="256" idx="2"/>
          </p:cNvCxnSpPr>
          <p:nvPr/>
        </p:nvCxnSpPr>
        <p:spPr>
          <a:xfrm>
            <a:off x="5130238" y="3306738"/>
            <a:ext cx="874200" cy="0"/>
          </a:xfrm>
          <a:prstGeom prst="straightConnector1">
            <a:avLst/>
          </a:prstGeom>
          <a:noFill/>
          <a:ln cap="flat" cmpd="sng" w="9525">
            <a:solidFill>
              <a:srgbClr val="EAFF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30"/>
          <p:cNvCxnSpPr>
            <a:endCxn id="260" idx="2"/>
          </p:cNvCxnSpPr>
          <p:nvPr/>
        </p:nvCxnSpPr>
        <p:spPr>
          <a:xfrm>
            <a:off x="6230600" y="3306738"/>
            <a:ext cx="874200" cy="0"/>
          </a:xfrm>
          <a:prstGeom prst="straightConnector1">
            <a:avLst/>
          </a:prstGeom>
          <a:noFill/>
          <a:ln cap="flat" cmpd="sng" w="9525">
            <a:solidFill>
              <a:srgbClr val="EAFF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0"/>
          <p:cNvCxnSpPr>
            <a:stCxn id="260" idx="6"/>
            <a:endCxn id="262" idx="2"/>
          </p:cNvCxnSpPr>
          <p:nvPr/>
        </p:nvCxnSpPr>
        <p:spPr>
          <a:xfrm>
            <a:off x="7282100" y="3306738"/>
            <a:ext cx="898500" cy="0"/>
          </a:xfrm>
          <a:prstGeom prst="straightConnector1">
            <a:avLst/>
          </a:prstGeom>
          <a:noFill/>
          <a:ln cap="flat" cmpd="sng" w="9525">
            <a:solidFill>
              <a:srgbClr val="EAFF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30"/>
          <p:cNvSpPr/>
          <p:nvPr/>
        </p:nvSpPr>
        <p:spPr>
          <a:xfrm>
            <a:off x="1397800" y="3988525"/>
            <a:ext cx="6236100" cy="469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 txBox="1"/>
          <p:nvPr/>
        </p:nvSpPr>
        <p:spPr>
          <a:xfrm>
            <a:off x="1397800" y="4023325"/>
            <a:ext cx="623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Recuerda que el primer requisito para finalizar con éxito es asistir a las clases.</a:t>
            </a:r>
            <a:endParaRPr sz="13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73" name="Google Shape;273;p30"/>
          <p:cNvGrpSpPr/>
          <p:nvPr/>
        </p:nvGrpSpPr>
        <p:grpSpPr>
          <a:xfrm>
            <a:off x="2205325" y="3175288"/>
            <a:ext cx="225900" cy="225900"/>
            <a:chOff x="1547875" y="1967100"/>
            <a:chExt cx="225900" cy="225900"/>
          </a:xfrm>
        </p:grpSpPr>
        <p:sp>
          <p:nvSpPr>
            <p:cNvPr id="274" name="Google Shape;274;p30"/>
            <p:cNvSpPr/>
            <p:nvPr/>
          </p:nvSpPr>
          <p:spPr>
            <a:xfrm>
              <a:off x="1547875" y="1967100"/>
              <a:ext cx="225900" cy="225900"/>
            </a:xfrm>
            <a:prstGeom prst="ellipse">
              <a:avLst/>
            </a:prstGeom>
            <a:solidFill>
              <a:srgbClr val="DEF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1596325" y="2015550"/>
              <a:ext cx="129000" cy="12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30"/>
          <p:cNvSpPr/>
          <p:nvPr/>
        </p:nvSpPr>
        <p:spPr>
          <a:xfrm>
            <a:off x="2283925" y="3253888"/>
            <a:ext cx="68700" cy="6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0"/>
          <p:cNvSpPr txBox="1"/>
          <p:nvPr/>
        </p:nvSpPr>
        <p:spPr>
          <a:xfrm>
            <a:off x="4531750" y="2237938"/>
            <a:ext cx="10197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3ra pre-entrega</a:t>
            </a:r>
            <a:endParaRPr sz="11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Clase 21</a:t>
            </a:r>
            <a:endParaRPr sz="11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77" name="Google Shape;277;p30"/>
          <p:cNvGrpSpPr/>
          <p:nvPr/>
        </p:nvGrpSpPr>
        <p:grpSpPr>
          <a:xfrm>
            <a:off x="4928650" y="3191063"/>
            <a:ext cx="225900" cy="225900"/>
            <a:chOff x="1547875" y="1967100"/>
            <a:chExt cx="225900" cy="225900"/>
          </a:xfrm>
        </p:grpSpPr>
        <p:sp>
          <p:nvSpPr>
            <p:cNvPr id="278" name="Google Shape;278;p30"/>
            <p:cNvSpPr/>
            <p:nvPr/>
          </p:nvSpPr>
          <p:spPr>
            <a:xfrm>
              <a:off x="1547875" y="1967100"/>
              <a:ext cx="225900" cy="225900"/>
            </a:xfrm>
            <a:prstGeom prst="ellipse">
              <a:avLst/>
            </a:prstGeom>
            <a:solidFill>
              <a:srgbClr val="DEF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1596325" y="2015550"/>
              <a:ext cx="129000" cy="12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30"/>
          <p:cNvSpPr/>
          <p:nvPr/>
        </p:nvSpPr>
        <p:spPr>
          <a:xfrm>
            <a:off x="5007250" y="3269663"/>
            <a:ext cx="68700" cy="6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Excepciones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1461300" y="1665250"/>
            <a:ext cx="622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CLASE </a:t>
            </a:r>
            <a:r>
              <a:rPr lang="e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11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32"/>
          <p:cNvGrpSpPr/>
          <p:nvPr/>
        </p:nvGrpSpPr>
        <p:grpSpPr>
          <a:xfrm>
            <a:off x="4202551" y="905623"/>
            <a:ext cx="738900" cy="738900"/>
            <a:chOff x="7208351" y="2467173"/>
            <a:chExt cx="738900" cy="738900"/>
          </a:xfrm>
        </p:grpSpPr>
        <p:sp>
          <p:nvSpPr>
            <p:cNvPr id="292" name="Google Shape;292;p32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93" name="Google Shape;293;p32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4" name="Google Shape;294;p32"/>
          <p:cNvSpPr txBox="1"/>
          <p:nvPr/>
        </p:nvSpPr>
        <p:spPr>
          <a:xfrm>
            <a:off x="1461300" y="1836688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Primera pre-entrega</a:t>
            </a: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tu Proyecto final</a:t>
            </a:r>
            <a:endParaRPr b="1" sz="4000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987300" y="3129675"/>
            <a:ext cx="716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Debes entregar la primera pre-entrega de tu proyecto final.</a:t>
            </a:r>
            <a:endParaRPr sz="200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33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301" name="Google Shape;301;p33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2" name="Google Shape;302;p33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3" name="Google Shape;303;p33"/>
          <p:cNvSpPr txBox="1"/>
          <p:nvPr/>
        </p:nvSpPr>
        <p:spPr>
          <a:xfrm>
            <a:off x="501450" y="10055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Primera pre-entrega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04" name="Google Shape;3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3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6" name="Google Shape;306;p33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"/>
          <p:cNvSpPr txBox="1"/>
          <p:nvPr/>
        </p:nvSpPr>
        <p:spPr>
          <a:xfrm>
            <a:off x="533550" y="1603375"/>
            <a:ext cx="82158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Objetivo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Practicar el concepto de funciones. Preparar la parte lógica para el registro de usuarios.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Consigna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Crear un programa que permita emular el registro y almacenamiento de usuarios en una base de datos. Crear el programa utilizando el concepto de funciones, diccionarios, bucles y condicionales.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Formato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El proyecto debe compartirse utilizando Colab bajo el nombre “</a:t>
            </a:r>
            <a:r>
              <a:rPr b="1"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Primera pre-entrega+Apellido</a:t>
            </a: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”.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34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313" name="Google Shape;313;p34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4" name="Google Shape;314;p34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5" name="Google Shape;315;p34"/>
          <p:cNvSpPr txBox="1"/>
          <p:nvPr/>
        </p:nvSpPr>
        <p:spPr>
          <a:xfrm>
            <a:off x="501450" y="10055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Primera pre-entrega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16" name="Google Shape;31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4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8" name="Google Shape;318;p34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4"/>
          <p:cNvSpPr txBox="1"/>
          <p:nvPr/>
        </p:nvSpPr>
        <p:spPr>
          <a:xfrm>
            <a:off x="533550" y="1603375"/>
            <a:ext cx="8215800" cy="25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Se debe entregar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Se debe entregar todo el programa.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s" sz="1350">
                <a:latin typeface="DM Sans"/>
                <a:ea typeface="DM Sans"/>
                <a:cs typeface="DM Sans"/>
                <a:sym typeface="DM Sans"/>
              </a:rPr>
            </a:b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Sugerencias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El formato de registro es: Nombre de usuario y Contraseña.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Utilizar una función para almacenar la información y otra función para mostrar la información.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Utilizar un diccionario para almacenar dicha información, con el par usuario-contraseña (clave-valor).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Utilizar otra función para el login de usuarios, comprobando que la contraseña coincida con el usuario.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5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325" name="Google Shape;325;p35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6" name="Google Shape;326;p35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7" name="Google Shape;327;p35"/>
          <p:cNvSpPr txBox="1"/>
          <p:nvPr/>
        </p:nvSpPr>
        <p:spPr>
          <a:xfrm>
            <a:off x="501450" y="10055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Primera pre-entrega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28" name="Google Shape;32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5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0" name="Google Shape;330;p35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5"/>
          <p:cNvSpPr txBox="1"/>
          <p:nvPr/>
        </p:nvSpPr>
        <p:spPr>
          <a:xfrm>
            <a:off x="546900" y="1850625"/>
            <a:ext cx="8215800" cy="27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Adicional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Utilizando los conceptos de la clase 8, guarde la información en un archivo de texto dentro de su Drive."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Ejemplo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 u="sng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Ver video explicativo</a:t>
            </a:r>
            <a:endParaRPr sz="135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5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5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5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Recuerden que en la clase 1 tienen disponible un proyecto modelo de un ex estudiante para tomar como inspiración.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 txBox="1"/>
          <p:nvPr/>
        </p:nvSpPr>
        <p:spPr>
          <a:xfrm>
            <a:off x="1461300" y="2202300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Scripts, módulos y paquetes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7" name="Google Shape;337;p36"/>
          <p:cNvSpPr txBox="1"/>
          <p:nvPr/>
        </p:nvSpPr>
        <p:spPr>
          <a:xfrm>
            <a:off x="1461300" y="1665250"/>
            <a:ext cx="622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CLASE </a:t>
            </a:r>
            <a:r>
              <a:rPr lang="e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15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37"/>
          <p:cNvGrpSpPr/>
          <p:nvPr/>
        </p:nvGrpSpPr>
        <p:grpSpPr>
          <a:xfrm>
            <a:off x="4202551" y="905623"/>
            <a:ext cx="738900" cy="738900"/>
            <a:chOff x="7208351" y="2467173"/>
            <a:chExt cx="738900" cy="738900"/>
          </a:xfrm>
        </p:grpSpPr>
        <p:sp>
          <p:nvSpPr>
            <p:cNvPr id="343" name="Google Shape;343;p37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4" name="Google Shape;344;p37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5" name="Google Shape;345;p37"/>
          <p:cNvSpPr txBox="1"/>
          <p:nvPr/>
        </p:nvSpPr>
        <p:spPr>
          <a:xfrm>
            <a:off x="1461300" y="1836688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Segunda pre-entrega</a:t>
            </a: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tu Proyecto final</a:t>
            </a:r>
            <a:endParaRPr b="1" sz="4000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6" name="Google Shape;346;p37"/>
          <p:cNvSpPr txBox="1"/>
          <p:nvPr/>
        </p:nvSpPr>
        <p:spPr>
          <a:xfrm>
            <a:off x="987300" y="3129675"/>
            <a:ext cx="716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Debes entregar la segunda pre-entrega de tu proyecto final.</a:t>
            </a:r>
            <a:endParaRPr sz="200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38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352" name="Google Shape;352;p38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3" name="Google Shape;353;p38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4" name="Google Shape;354;p38"/>
          <p:cNvSpPr txBox="1"/>
          <p:nvPr/>
        </p:nvSpPr>
        <p:spPr>
          <a:xfrm>
            <a:off x="501450" y="10055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Segunda pre-entrega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55" name="Google Shape;35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8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7" name="Google Shape;357;p38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8"/>
          <p:cNvSpPr txBox="1"/>
          <p:nvPr/>
        </p:nvSpPr>
        <p:spPr>
          <a:xfrm>
            <a:off x="533550" y="1603375"/>
            <a:ext cx="8215800" cy="31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Objetivo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Practicar el concepto de Clases y Objetos.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Consigna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Crear un programa que permita el modelamiento de Clientes en una página de compras. Se debe utilizar el concepto de Programación Orientada a Objetos y lo aprendido en clase.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Se evaluará el uso correcto de atributos y métodos.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Utilizar los conceptos aprendidos en la clase 15 y crear un paquete redistribuible con el programa creado."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Formato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El proyecto debe ser un archivo comprimido del paquete. Formatos aceptados: .zip o .tar.gz bajo el nombre “</a:t>
            </a:r>
            <a:r>
              <a:rPr b="1"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Segunda pre-entrega+Apellido</a:t>
            </a: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”.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9"/>
          <p:cNvGrpSpPr/>
          <p:nvPr/>
        </p:nvGrpSpPr>
        <p:grpSpPr>
          <a:xfrm>
            <a:off x="457356" y="468297"/>
            <a:ext cx="431074" cy="431074"/>
            <a:chOff x="7208351" y="2467173"/>
            <a:chExt cx="738900" cy="738900"/>
          </a:xfrm>
        </p:grpSpPr>
        <p:sp>
          <p:nvSpPr>
            <p:cNvPr id="364" name="Google Shape;364;p39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5" name="Google Shape;365;p39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6" name="Google Shape;366;p39"/>
          <p:cNvSpPr txBox="1"/>
          <p:nvPr/>
        </p:nvSpPr>
        <p:spPr>
          <a:xfrm>
            <a:off x="501450" y="10055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Segunda pre-entrega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67" name="Google Shape;36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9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9" name="Google Shape;369;p39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9"/>
          <p:cNvSpPr txBox="1"/>
          <p:nvPr/>
        </p:nvSpPr>
        <p:spPr>
          <a:xfrm>
            <a:off x="533550" y="1603375"/>
            <a:ext cx="82158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Se debe entregar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Se debe entregar todo el programa.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s" sz="1350">
                <a:latin typeface="DM Sans"/>
                <a:ea typeface="DM Sans"/>
                <a:cs typeface="DM Sans"/>
                <a:sym typeface="DM Sans"/>
              </a:rPr>
            </a:b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Sugerencias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"La Clase Cliente debe tener mínimo 4 atributos y 2 métodos.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Se debe utilizar el método __str__() para darle nombre a los objetos.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Para crear el paquete distribuible también como adicional el archivo de la Pre entrega #1.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Es opcional el uso de herencia."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3AEF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Recuerden que en la clase 1 tienen disponible un proyecto modelo de un ex estudiante para tomar como inspiración.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/>
          <p:nvPr/>
        </p:nvSpPr>
        <p:spPr>
          <a:xfrm>
            <a:off x="501450" y="1303375"/>
            <a:ext cx="6942000" cy="1779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2"/>
          <p:cNvSpPr txBox="1"/>
          <p:nvPr/>
        </p:nvSpPr>
        <p:spPr>
          <a:xfrm>
            <a:off x="501450" y="880900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¡Bienvenidas y bienvenidos!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0" name="Google Shape;80;p22"/>
          <p:cNvSpPr txBox="1"/>
          <p:nvPr/>
        </p:nvSpPr>
        <p:spPr>
          <a:xfrm>
            <a:off x="501450" y="1792100"/>
            <a:ext cx="3834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Creamos este espacio para que puedan visualizar en un mismo lugar, de manera rápida y ágil, todas las pre-entregas y entrega del Proyecto Final.</a:t>
            </a:r>
            <a:endParaRPr b="0" i="0" sz="12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 continuación presentamos el sistema de entregas de los cursos de Coder. Luego, en un tablero, podrán ver </a:t>
            </a:r>
            <a:r>
              <a:rPr b="1" i="0" lang="e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las </a:t>
            </a:r>
            <a:r>
              <a:rPr b="1"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25 </a:t>
            </a:r>
            <a:r>
              <a:rPr b="1" i="0" lang="e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clases establecidas en el programa</a:t>
            </a: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(además de la clase 0)</a:t>
            </a:r>
            <a:r>
              <a:rPr b="0" i="0" lang="e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marcando con el ícono correspondiente las clases que tienen actividades en clase, prácticas en</a:t>
            </a: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la Guía de Actividades, </a:t>
            </a:r>
            <a:r>
              <a:rPr b="0" i="0" lang="e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pre entregas y el proyecto final.</a:t>
            </a:r>
            <a:endParaRPr b="0" i="0" sz="12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" name="Google Shape;81;p22"/>
          <p:cNvSpPr txBox="1"/>
          <p:nvPr/>
        </p:nvSpPr>
        <p:spPr>
          <a:xfrm>
            <a:off x="4555675" y="1792100"/>
            <a:ext cx="38346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esta forma podrás tener un pantallazo del cronograma de clases.</a:t>
            </a:r>
            <a:endParaRPr b="0" i="0" sz="12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¡Esperamos que les sea útil para organizarse!</a:t>
            </a:r>
            <a:r>
              <a:rPr b="0" i="0" lang="e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😊</a:t>
            </a:r>
            <a:endParaRPr b="0" i="0" sz="12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 txBox="1"/>
          <p:nvPr/>
        </p:nvSpPr>
        <p:spPr>
          <a:xfrm>
            <a:off x="1461300" y="2202300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Playground intermedio parte III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6" name="Google Shape;376;p40"/>
          <p:cNvSpPr txBox="1"/>
          <p:nvPr/>
        </p:nvSpPr>
        <p:spPr>
          <a:xfrm>
            <a:off x="1461300" y="1665250"/>
            <a:ext cx="622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CLASE 2</a:t>
            </a:r>
            <a:r>
              <a:rPr lang="e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41"/>
          <p:cNvGrpSpPr/>
          <p:nvPr/>
        </p:nvGrpSpPr>
        <p:grpSpPr>
          <a:xfrm>
            <a:off x="4202551" y="905623"/>
            <a:ext cx="738900" cy="738900"/>
            <a:chOff x="7208351" y="2467173"/>
            <a:chExt cx="738900" cy="738900"/>
          </a:xfrm>
        </p:grpSpPr>
        <p:sp>
          <p:nvSpPr>
            <p:cNvPr id="382" name="Google Shape;382;p41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3" name="Google Shape;383;p41" title="ícono de entrega final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4" name="Google Shape;384;p41"/>
          <p:cNvSpPr txBox="1"/>
          <p:nvPr/>
        </p:nvSpPr>
        <p:spPr>
          <a:xfrm>
            <a:off x="1461300" y="1836688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" sz="4000">
                <a:solidFill>
                  <a:schemeClr val="dk1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Tercera pre-entrega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tu Proyecto final</a:t>
            </a:r>
            <a:endParaRPr b="1" i="0" sz="4000" u="none" cap="none" strike="noStrike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5" name="Google Shape;385;p41"/>
          <p:cNvSpPr txBox="1"/>
          <p:nvPr/>
        </p:nvSpPr>
        <p:spPr>
          <a:xfrm>
            <a:off x="987300" y="3129675"/>
            <a:ext cx="716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Deberás entregar </a:t>
            </a:r>
            <a:r>
              <a:rPr b="1" lang="es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la tercera pre-entrega</a:t>
            </a:r>
            <a:r>
              <a:rPr lang="es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b="0" i="0" lang="es" sz="200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correspondiente </a:t>
            </a:r>
            <a:r>
              <a:rPr lang="es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b="0" i="0" lang="es" sz="200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 tu proyecto final.</a:t>
            </a:r>
            <a:endParaRPr b="0" i="0" sz="200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42"/>
          <p:cNvGrpSpPr/>
          <p:nvPr/>
        </p:nvGrpSpPr>
        <p:grpSpPr>
          <a:xfrm>
            <a:off x="457359" y="468298"/>
            <a:ext cx="431074" cy="431074"/>
            <a:chOff x="7208351" y="2467173"/>
            <a:chExt cx="738900" cy="738900"/>
          </a:xfrm>
        </p:grpSpPr>
        <p:sp>
          <p:nvSpPr>
            <p:cNvPr id="391" name="Google Shape;391;p42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2" name="Google Shape;392;p42" title="ícono de entrega final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3" name="Google Shape;393;p42"/>
          <p:cNvSpPr txBox="1"/>
          <p:nvPr/>
        </p:nvSpPr>
        <p:spPr>
          <a:xfrm>
            <a:off x="501450" y="10817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Tercera </a:t>
            </a:r>
            <a:r>
              <a:rPr b="1" i="0" lang="es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94" name="Google Shape;39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2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6" name="Google Shape;396;p42"/>
          <p:cNvSpPr txBox="1"/>
          <p:nvPr/>
        </p:nvSpPr>
        <p:spPr>
          <a:xfrm>
            <a:off x="457350" y="1908175"/>
            <a:ext cx="67068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Objetivos generales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Desarrollar una WEB Django con patrón MVT subida a Github.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 debe entregar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Link de GitHub con el proyecto totalmente subido a la plataforma.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Proyecto Web Django con patrón MVT que incluya: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50"/>
              <a:buFont typeface="DM Sans"/>
              <a:buAutoNum type="arabicPeriod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Herencia de HTML.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50"/>
              <a:buFont typeface="DM Sans"/>
              <a:buAutoNum type="arabicPeriod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Por lo menos 3 clases en models.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50"/>
              <a:buFont typeface="DM Sans"/>
              <a:buAutoNum type="arabicPeriod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Un formulario para insertar datos a todas las clases de tu models.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50"/>
              <a:buFont typeface="DM Sans"/>
              <a:buAutoNum type="arabicPeriod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Un formulario para buscar algo en la BD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50"/>
              <a:buFont typeface="DM Sans"/>
              <a:buAutoNum type="arabicPeriod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Readme que indique el orden en el que se prueban las cosas y/o donde están las funcionalidades.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7" name="Google Shape;397;p42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43"/>
          <p:cNvGrpSpPr/>
          <p:nvPr/>
        </p:nvGrpSpPr>
        <p:grpSpPr>
          <a:xfrm>
            <a:off x="457359" y="468298"/>
            <a:ext cx="431074" cy="431074"/>
            <a:chOff x="7208351" y="2467173"/>
            <a:chExt cx="738900" cy="738900"/>
          </a:xfrm>
        </p:grpSpPr>
        <p:sp>
          <p:nvSpPr>
            <p:cNvPr id="403" name="Google Shape;403;p43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4" name="Google Shape;404;p43" title="ícono de entrega final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5" name="Google Shape;405;p43"/>
          <p:cNvSpPr txBox="1"/>
          <p:nvPr/>
        </p:nvSpPr>
        <p:spPr>
          <a:xfrm>
            <a:off x="501450" y="10817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Tercera </a:t>
            </a:r>
            <a:r>
              <a:rPr b="1" i="0" lang="es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06" name="Google Shape;40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3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43"/>
          <p:cNvSpPr txBox="1"/>
          <p:nvPr/>
        </p:nvSpPr>
        <p:spPr>
          <a:xfrm>
            <a:off x="457350" y="1908175"/>
            <a:ext cx="7515000" cy="18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Formato</a:t>
            </a:r>
            <a:endParaRPr b="1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Link al repositorio de GitHub con el nombre “</a:t>
            </a:r>
            <a:r>
              <a:rPr b="1"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Tercera pre-entrega</a:t>
            </a:r>
            <a:r>
              <a:rPr b="1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+Apellido</a:t>
            </a: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”.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Sugerencias</a:t>
            </a:r>
            <a:endParaRPr b="1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Activar comentarios en el archivo y usar como guía el proyecto subido al material complementario de esta clase. También pueden obtener la rama de Git que tiene el mismo material </a:t>
            </a:r>
            <a:r>
              <a:rPr b="0" i="0" lang="es" sz="1350" u="sng" cap="none" strike="noStrike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Rama-De-Git</a:t>
            </a:r>
            <a:r>
              <a:rPr b="0" i="0" lang="es" sz="1350" u="none" cap="none" strike="noStrike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b="1" i="0" sz="1350" u="none" cap="none" strike="noStrike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43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3"/>
          <p:cNvSpPr txBox="1"/>
          <p:nvPr/>
        </p:nvSpPr>
        <p:spPr>
          <a:xfrm>
            <a:off x="516900" y="4436650"/>
            <a:ext cx="727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Recuerden que en la clase 1 tienen disponible un proyecto modelo de un ex estudiante para tomar como inspiración.</a:t>
            </a:r>
            <a:endParaRPr sz="110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4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¿Y ahora qué?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6" name="Google Shape;416;p44"/>
          <p:cNvSpPr txBox="1"/>
          <p:nvPr/>
        </p:nvSpPr>
        <p:spPr>
          <a:xfrm>
            <a:off x="1461300" y="1665250"/>
            <a:ext cx="622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CLASE </a:t>
            </a:r>
            <a:r>
              <a:rPr lang="e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25</a:t>
            </a:r>
            <a:endParaRPr b="0" i="0" sz="16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45"/>
          <p:cNvGrpSpPr/>
          <p:nvPr/>
        </p:nvGrpSpPr>
        <p:grpSpPr>
          <a:xfrm>
            <a:off x="4202551" y="905623"/>
            <a:ext cx="738900" cy="738900"/>
            <a:chOff x="7208351" y="2467173"/>
            <a:chExt cx="738900" cy="738900"/>
          </a:xfrm>
        </p:grpSpPr>
        <p:sp>
          <p:nvSpPr>
            <p:cNvPr id="422" name="Google Shape;422;p45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3" name="Google Shape;423;p45" title="ícono de entrega final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4" name="Google Shape;424;p45"/>
          <p:cNvSpPr txBox="1"/>
          <p:nvPr/>
        </p:nvSpPr>
        <p:spPr>
          <a:xfrm>
            <a:off x="1461300" y="1836688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" sz="40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Entrega</a:t>
            </a:r>
            <a:r>
              <a:rPr b="1" i="0" lang="es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tu Proyecto final</a:t>
            </a:r>
            <a:endParaRPr b="1" i="0" sz="4000" u="none" cap="none" strike="noStrike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5" name="Google Shape;425;p45"/>
          <p:cNvSpPr txBox="1"/>
          <p:nvPr/>
        </p:nvSpPr>
        <p:spPr>
          <a:xfrm>
            <a:off x="987300" y="3129675"/>
            <a:ext cx="716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00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Deberás entregar tu proyecto final.</a:t>
            </a:r>
            <a:endParaRPr b="0" i="0" sz="200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46"/>
          <p:cNvGrpSpPr/>
          <p:nvPr/>
        </p:nvGrpSpPr>
        <p:grpSpPr>
          <a:xfrm>
            <a:off x="457359" y="468298"/>
            <a:ext cx="431074" cy="431074"/>
            <a:chOff x="7208351" y="2467173"/>
            <a:chExt cx="738900" cy="738900"/>
          </a:xfrm>
        </p:grpSpPr>
        <p:sp>
          <p:nvSpPr>
            <p:cNvPr id="431" name="Google Shape;431;p46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2" name="Google Shape;432;p46" title="ícono de entrega final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3" name="Google Shape;433;p46"/>
          <p:cNvSpPr txBox="1"/>
          <p:nvPr/>
        </p:nvSpPr>
        <p:spPr>
          <a:xfrm>
            <a:off x="501450" y="10817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Crear web similar a un blog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34" name="Google Shape;43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6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6" name="Google Shape;436;p46"/>
          <p:cNvSpPr txBox="1"/>
          <p:nvPr/>
        </p:nvSpPr>
        <p:spPr>
          <a:xfrm>
            <a:off x="464100" y="1872275"/>
            <a:ext cx="82158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Se deberá </a:t>
            </a: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de manera </a:t>
            </a:r>
            <a:r>
              <a:rPr b="1"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individual</a:t>
            </a: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rearás una aplicación web estilo blog programada en Python en Django. Esta web tendrá admin, perfiles, registró, páginas y formularios.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La entrega se realizará enviando el </a:t>
            </a:r>
            <a:r>
              <a:rPr b="1" i="0" lang="es" sz="1350" u="none" cap="none" strike="noStrike">
                <a:solidFill>
                  <a:srgbClr val="999999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link a GitHub</a:t>
            </a:r>
            <a:r>
              <a:rPr b="0" i="0" lang="es" sz="1350" u="none" cap="none" strike="noStrike">
                <a:solidFill>
                  <a:srgbClr val="999999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, en el </a:t>
            </a:r>
            <a:r>
              <a:rPr b="1" i="0" lang="es" sz="1350" u="none" cap="none" strike="noStrike">
                <a:solidFill>
                  <a:srgbClr val="999999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readme</a:t>
            </a:r>
            <a:r>
              <a:rPr b="0" i="0" lang="es" sz="1350" u="none" cap="none" strike="noStrike">
                <a:solidFill>
                  <a:srgbClr val="999999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 de Github deberá estar el </a:t>
            </a:r>
            <a:r>
              <a:rPr b="1" i="0" lang="es" sz="1350" u="none" cap="none" strike="noStrike">
                <a:solidFill>
                  <a:srgbClr val="999999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nombre completo de los tres/dos participantes </a:t>
            </a:r>
            <a:r>
              <a:rPr b="0" i="0" lang="es" sz="1350" u="none" cap="none" strike="noStrike">
                <a:solidFill>
                  <a:srgbClr val="999999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y una descripción de dos o tres renglones contando </a:t>
            </a:r>
            <a:r>
              <a:rPr b="1" i="0" lang="es" sz="1350" u="none" cap="none" strike="noStrike">
                <a:solidFill>
                  <a:srgbClr val="999999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qué hizo cada uno.</a:t>
            </a:r>
            <a:endParaRPr b="1" i="0" sz="1350" u="none" cap="none" strike="noStrike">
              <a:solidFill>
                <a:srgbClr val="999999"/>
              </a:solidFill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En el github debe haber un </a:t>
            </a:r>
            <a:r>
              <a:rPr b="1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video o link a vídeo</a:t>
            </a: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 donde nos muestran su web funcionando en </a:t>
            </a:r>
            <a:r>
              <a:rPr b="1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no más de diez minutos. </a:t>
            </a:r>
            <a:endParaRPr b="1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Dentro del Github deberá existir una carpeta con por lo menos 3 casos de pruebas debidamente documentados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7" name="Google Shape;437;p46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47"/>
          <p:cNvGrpSpPr/>
          <p:nvPr/>
        </p:nvGrpSpPr>
        <p:grpSpPr>
          <a:xfrm>
            <a:off x="457362" y="468299"/>
            <a:ext cx="431074" cy="431074"/>
            <a:chOff x="7208351" y="2467173"/>
            <a:chExt cx="738900" cy="738900"/>
          </a:xfrm>
        </p:grpSpPr>
        <p:sp>
          <p:nvSpPr>
            <p:cNvPr id="443" name="Google Shape;443;p47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4" name="Google Shape;444;p47" title="ícono de entrega final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5" name="Google Shape;445;p47"/>
          <p:cNvSpPr txBox="1"/>
          <p:nvPr/>
        </p:nvSpPr>
        <p:spPr>
          <a:xfrm>
            <a:off x="501450" y="10817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Crear web similar a un blog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46" name="Google Shape;44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7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8" name="Google Shape;448;p47"/>
          <p:cNvSpPr txBox="1"/>
          <p:nvPr/>
        </p:nvSpPr>
        <p:spPr>
          <a:xfrm>
            <a:off x="464100" y="1872275"/>
            <a:ext cx="82158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Contar con algún acceso visible a la vista de "Acerca de mí" donde se contará acerca de los dueños de la página manejado en el </a:t>
            </a:r>
            <a:r>
              <a:rPr b="1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route about/</a:t>
            </a: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.  </a:t>
            </a:r>
            <a:r>
              <a:rPr b="0" i="0" lang="es" sz="1350" u="none" cap="none" strike="noStrike">
                <a:solidFill>
                  <a:srgbClr val="999999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(En castellano un “acerca de mí” que hable un poco de los creadores de la web y del proyecto).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Contar con algún acceso visible a la vista de blogs que debe alojarse en el </a:t>
            </a:r>
            <a:r>
              <a:rPr b="1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route pages/.</a:t>
            </a:r>
            <a:r>
              <a:rPr b="0" i="0" lang="es" sz="1350" u="none" cap="none" strike="noStrike">
                <a:solidFill>
                  <a:srgbClr val="999999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 (Es decir un html que permite listar todos los blogs de la BD, con una información mínima de dicho blog).</a:t>
            </a:r>
            <a:endParaRPr b="0" i="0" sz="1350" u="none" cap="none" strike="noStrike">
              <a:solidFill>
                <a:srgbClr val="999999"/>
              </a:solidFill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Acceder a una pantalla que contendrá las páginas. Al clickear en “Leer más” debe navegar al detalle de la page mediante un </a:t>
            </a:r>
            <a:r>
              <a:rPr b="1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route pages/&lt;pageId&gt;. </a:t>
            </a:r>
            <a:r>
              <a:rPr b="0" i="0" lang="es" sz="1350" u="none" cap="none" strike="noStrike">
                <a:solidFill>
                  <a:srgbClr val="999999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(O sea al hacer click se ve más detalle de lo que se veía en el apartado anterior).</a:t>
            </a:r>
            <a:endParaRPr b="0" i="0" sz="1350" u="none" cap="none" strike="noStrike">
              <a:solidFill>
                <a:srgbClr val="999999"/>
              </a:solidFill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9" name="Google Shape;449;p47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48"/>
          <p:cNvGrpSpPr/>
          <p:nvPr/>
        </p:nvGrpSpPr>
        <p:grpSpPr>
          <a:xfrm>
            <a:off x="457362" y="468299"/>
            <a:ext cx="431074" cy="431074"/>
            <a:chOff x="7208351" y="2467173"/>
            <a:chExt cx="738900" cy="738900"/>
          </a:xfrm>
        </p:grpSpPr>
        <p:sp>
          <p:nvSpPr>
            <p:cNvPr id="455" name="Google Shape;455;p48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6" name="Google Shape;456;p48" title="ícono de entrega final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7" name="Google Shape;457;p48"/>
          <p:cNvSpPr txBox="1"/>
          <p:nvPr/>
        </p:nvSpPr>
        <p:spPr>
          <a:xfrm>
            <a:off x="501450" y="10817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Crear web similar a un blog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58" name="Google Shape;45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8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0" name="Google Shape;460;p48"/>
          <p:cNvSpPr txBox="1"/>
          <p:nvPr/>
        </p:nvSpPr>
        <p:spPr>
          <a:xfrm>
            <a:off x="464100" y="1872275"/>
            <a:ext cx="82158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Si no existe ninguna página mostrar un "No hay páginas aún". </a:t>
            </a:r>
            <a:r>
              <a:rPr b="0" i="0" lang="es" sz="1350" u="none" cap="none" strike="noStrike">
                <a:solidFill>
                  <a:srgbClr val="999999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(Aclarando, si en la página hacemos clic en algún lugar que no existe que diga eso, o que lleve a un html con esos mensaje, no dejar botones que no responden).</a:t>
            </a:r>
            <a:endParaRPr b="0" i="0" sz="1350" u="none" cap="none" strike="noStrike">
              <a:solidFill>
                <a:srgbClr val="999999"/>
              </a:solidFill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Para crear, editar o borrar las fotos debes estar registrado como Administrador.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Cada blog, es decir cada model Blog debe tener como mínimo, </a:t>
            </a:r>
            <a:r>
              <a:rPr b="0" i="0" lang="es" sz="1350" u="none" cap="none" strike="noStrike">
                <a:solidFill>
                  <a:srgbClr val="999999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un título, subtítulo, cuerpo, autor, fecha y una image</a:t>
            </a: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n (mínimo y obligatorio, puede tener más).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Si los estudiantes deciden resolverlo de manera grupal, deben avisar al tutor y enviarle los nombres de los estudiantes que conforman el grupo de trabajo. Luego, agregar una carátula o instancia en el PF con los nombres de los estudiantes.</a:t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1" name="Google Shape;461;p48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49"/>
          <p:cNvGrpSpPr/>
          <p:nvPr/>
        </p:nvGrpSpPr>
        <p:grpSpPr>
          <a:xfrm>
            <a:off x="457362" y="468299"/>
            <a:ext cx="431074" cy="431074"/>
            <a:chOff x="7208351" y="2467173"/>
            <a:chExt cx="738900" cy="738900"/>
          </a:xfrm>
        </p:grpSpPr>
        <p:sp>
          <p:nvSpPr>
            <p:cNvPr id="467" name="Google Shape;467;p49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8" name="Google Shape;468;p49" title="ícono de entrega final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9" name="Google Shape;469;p49"/>
          <p:cNvSpPr txBox="1"/>
          <p:nvPr/>
        </p:nvSpPr>
        <p:spPr>
          <a:xfrm>
            <a:off x="501450" y="10817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Crear web similar a un blog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70" name="Google Shape;47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49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2" name="Google Shape;472;p49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9"/>
          <p:cNvSpPr txBox="1"/>
          <p:nvPr/>
        </p:nvSpPr>
        <p:spPr>
          <a:xfrm>
            <a:off x="420875" y="1495050"/>
            <a:ext cx="85968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●"/>
            </a:pPr>
            <a:r>
              <a:rPr b="0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Piezas sugeridas, no hace falta que estén todas, pero tiene que haber por lo menos un CRUD completo y el módulo de Login debe ser sólido: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474" name="Google Shape;474;p49"/>
          <p:cNvGraphicFramePr/>
          <p:nvPr/>
        </p:nvGraphicFramePr>
        <p:xfrm>
          <a:off x="866200" y="249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{48B4FDE8-1BC9-4B64-9D2E-E7746A40A72B}</a:tableStyleId>
              </a:tblPr>
              <a:tblGrid>
                <a:gridCol w="2347825"/>
                <a:gridCol w="2347825"/>
                <a:gridCol w="2347825"/>
              </a:tblGrid>
              <a:tr h="1930525">
                <a:tc>
                  <a:txBody>
                    <a:bodyPr/>
                    <a:lstStyle/>
                    <a:p>
                      <a:pPr indent="-3143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A90FF"/>
                        </a:buClr>
                        <a:buSzPts val="1350"/>
                        <a:buFont typeface="DM Sans"/>
                        <a:buChar char="✓"/>
                      </a:pPr>
                      <a:r>
                        <a:rPr lang="es" sz="135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NavBar      </a:t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-3143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A90FF"/>
                        </a:buClr>
                        <a:buSzPts val="1350"/>
                        <a:buFont typeface="DM Sans"/>
                        <a:buChar char="✓"/>
                      </a:pPr>
                      <a:r>
                        <a:rPr lang="es" sz="135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Home</a:t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-3143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A90FF"/>
                        </a:buClr>
                        <a:buSzPts val="1350"/>
                        <a:buFont typeface="DM Sans"/>
                        <a:buChar char="✓"/>
                      </a:pPr>
                      <a:r>
                        <a:rPr lang="es" sz="135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About</a:t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-3143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A90FF"/>
                        </a:buClr>
                        <a:buSzPts val="1350"/>
                        <a:buFont typeface="DM Sans"/>
                        <a:buChar char="✓"/>
                      </a:pPr>
                      <a:r>
                        <a:rPr lang="es" sz="135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Pages</a:t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-3143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A90FF"/>
                        </a:buClr>
                        <a:buSzPts val="1350"/>
                        <a:buFont typeface="DM Sans"/>
                        <a:buChar char="✓"/>
                      </a:pPr>
                      <a:r>
                        <a:rPr lang="es" sz="135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Login</a:t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-3143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A90FF"/>
                        </a:buClr>
                        <a:buSzPts val="1350"/>
                        <a:buFont typeface="DM Sans"/>
                        <a:buChar char="✓"/>
                      </a:pPr>
                      <a:r>
                        <a:rPr lang="es" sz="135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Signup</a:t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43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350"/>
                        <a:buFont typeface="DM Sans"/>
                        <a:buChar char="✓"/>
                      </a:pPr>
                      <a:r>
                        <a:rPr lang="es" sz="135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Messages</a:t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-3143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350"/>
                        <a:buFont typeface="DM Sans"/>
                        <a:buChar char="✓"/>
                      </a:pPr>
                      <a:r>
                        <a:rPr lang="es" sz="135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Profile</a:t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-3143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350"/>
                        <a:buFont typeface="DM Sans"/>
                        <a:buChar char="✓"/>
                      </a:pPr>
                      <a:r>
                        <a:rPr lang="es" sz="135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Logout</a:t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-3143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350"/>
                        <a:buFont typeface="DM Sans"/>
                        <a:buChar char="✓"/>
                      </a:pPr>
                      <a:r>
                        <a:rPr lang="es" sz="135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Get pages</a:t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-3143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350"/>
                        <a:buFont typeface="DM Sans"/>
                        <a:buChar char="✓"/>
                      </a:pPr>
                      <a:r>
                        <a:rPr lang="es" sz="135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Get page</a:t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43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A90FF"/>
                        </a:buClr>
                        <a:buSzPts val="1350"/>
                        <a:buFont typeface="DM Sans"/>
                        <a:buChar char="✓"/>
                      </a:pPr>
                      <a:r>
                        <a:rPr lang="es" sz="135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Create page</a:t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-3143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A90FF"/>
                        </a:buClr>
                        <a:buSzPts val="1350"/>
                        <a:buFont typeface="DM Sans"/>
                        <a:buChar char="✓"/>
                      </a:pPr>
                      <a:r>
                        <a:rPr lang="es" sz="135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Update Page</a:t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-3143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A90FF"/>
                        </a:buClr>
                        <a:buSzPts val="1350"/>
                        <a:buFont typeface="DM Sans"/>
                        <a:buChar char="✓"/>
                      </a:pPr>
                      <a:r>
                        <a:rPr lang="es" sz="135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Delete page</a:t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-3143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A90FF"/>
                        </a:buClr>
                        <a:buSzPts val="1350"/>
                        <a:buFont typeface="DM Sans"/>
                        <a:buChar char="✓"/>
                      </a:pPr>
                      <a:r>
                        <a:rPr lang="es" sz="135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Get profile</a:t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-31432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A90FF"/>
                        </a:buClr>
                        <a:buSzPts val="1350"/>
                        <a:buFont typeface="DM Sans"/>
                        <a:buChar char="✓"/>
                      </a:pPr>
                      <a:r>
                        <a:rPr lang="es" sz="1350" u="none" cap="none" strike="noStrike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Update profile</a:t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/>
        </p:nvSpPr>
        <p:spPr>
          <a:xfrm>
            <a:off x="473350" y="450000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Instancias prácticas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7" name="Google Shape;87;p23"/>
          <p:cNvSpPr txBox="1"/>
          <p:nvPr/>
        </p:nvSpPr>
        <p:spPr>
          <a:xfrm>
            <a:off x="473350" y="2306975"/>
            <a:ext cx="21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Actividades de clase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8" name="Google Shape;88;p23"/>
          <p:cNvSpPr txBox="1"/>
          <p:nvPr/>
        </p:nvSpPr>
        <p:spPr>
          <a:xfrm>
            <a:off x="473350" y="2686150"/>
            <a:ext cx="32985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Ayudan a poner en práctica los conceptos y la teoría vista en clase. No deben ser subidas a la plataforma y se desarrollan en la clase sincrónica.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¿Dónde las encontraré?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las clases identificadas correspondientemente.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9" name="Google Shape;89;p23"/>
          <p:cNvGrpSpPr/>
          <p:nvPr/>
        </p:nvGrpSpPr>
        <p:grpSpPr>
          <a:xfrm>
            <a:off x="1199056" y="1568073"/>
            <a:ext cx="738900" cy="738900"/>
            <a:chOff x="974706" y="2467173"/>
            <a:chExt cx="738900" cy="738900"/>
          </a:xfrm>
        </p:grpSpPr>
        <p:sp>
          <p:nvSpPr>
            <p:cNvPr id="90" name="Google Shape;90;p23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1" name="Google Shape;91;p23" title="ícono de actividad en clase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2" name="Google Shape;9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3800" y="1848775"/>
            <a:ext cx="4299700" cy="2389450"/>
          </a:xfrm>
          <a:prstGeom prst="rect">
            <a:avLst/>
          </a:prstGeom>
          <a:noFill/>
          <a:ln cap="flat" cmpd="sng" w="1905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50"/>
          <p:cNvGrpSpPr/>
          <p:nvPr/>
        </p:nvGrpSpPr>
        <p:grpSpPr>
          <a:xfrm>
            <a:off x="457362" y="468299"/>
            <a:ext cx="431074" cy="431074"/>
            <a:chOff x="7208351" y="2467173"/>
            <a:chExt cx="738900" cy="738900"/>
          </a:xfrm>
        </p:grpSpPr>
        <p:sp>
          <p:nvSpPr>
            <p:cNvPr id="480" name="Google Shape;480;p50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1" name="Google Shape;481;p50" title="ícono de entrega final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2" name="Google Shape;482;p50"/>
          <p:cNvSpPr txBox="1"/>
          <p:nvPr/>
        </p:nvSpPr>
        <p:spPr>
          <a:xfrm>
            <a:off x="501450" y="10817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Crear web similar a un blog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83" name="Google Shape;48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0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5" name="Google Shape;485;p50"/>
          <p:cNvSpPr txBox="1"/>
          <p:nvPr/>
        </p:nvSpPr>
        <p:spPr>
          <a:xfrm>
            <a:off x="464100" y="1872275"/>
            <a:ext cx="82158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Requisitos base</a:t>
            </a:r>
            <a:endParaRPr b="1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Tener una app de registro donde se puedan registrar usuarios en el route accounts/signup, un usuario está compuesto por: email - contraseña - nombre de usuario.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Tener una app de login en el route accounts/login/ la cual permite loguearse con los datos de administrador o de usuario normal.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Tener una app de perfiles en el route accounts/profile/ la cual muestra la info de nuestro usuario y permite poder modificar y/o borrar: imagen - nombre - descripción -  un link a una página web - email y contraseña.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6" name="Google Shape;486;p50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51"/>
          <p:cNvGrpSpPr/>
          <p:nvPr/>
        </p:nvGrpSpPr>
        <p:grpSpPr>
          <a:xfrm>
            <a:off x="457362" y="468299"/>
            <a:ext cx="431074" cy="431074"/>
            <a:chOff x="7208351" y="2467173"/>
            <a:chExt cx="738900" cy="738900"/>
          </a:xfrm>
        </p:grpSpPr>
        <p:sp>
          <p:nvSpPr>
            <p:cNvPr id="492" name="Google Shape;492;p51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3" name="Google Shape;493;p51" title="ícono de entrega final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4" name="Google Shape;494;p51"/>
          <p:cNvSpPr txBox="1"/>
          <p:nvPr/>
        </p:nvSpPr>
        <p:spPr>
          <a:xfrm>
            <a:off x="501450" y="10817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Crear web similar a un blog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95" name="Google Shape;49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51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7" name="Google Shape;497;p51"/>
          <p:cNvSpPr txBox="1"/>
          <p:nvPr/>
        </p:nvSpPr>
        <p:spPr>
          <a:xfrm>
            <a:off x="464100" y="1872275"/>
            <a:ext cx="8215800" cy="30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Requisitos base</a:t>
            </a:r>
            <a:endParaRPr b="1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Contar con un admin en route admin/ donde se puedan manejar las apps y los datos en las apps.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0FF"/>
              </a:buClr>
              <a:buSzPts val="1350"/>
              <a:buFont typeface="DM Sans"/>
              <a:buChar char="✓"/>
            </a:pPr>
            <a:r>
              <a:rPr b="0" i="0" lang="es" sz="135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Tener una app de mensajería en el route messages/ para que los perfiles se puedan contactar entre sí.</a:t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" sz="1350" u="none" cap="none" strike="noStrike">
                <a:solidFill>
                  <a:srgbClr val="999999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NOTA: No hace falta que sean APPs separadas, con dos APP estarán bien.</a:t>
            </a:r>
            <a:endParaRPr b="0" i="0" sz="1350" u="none" cap="none" strike="noStrike">
              <a:solidFill>
                <a:srgbClr val="999999"/>
              </a:solidFill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Recuerden que en la clase 1 tienen disponible un proyecto modelo de un ex estudiante para tomar como inspiración.</a:t>
            </a:r>
            <a:endParaRPr sz="110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sz="135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8" name="Google Shape;498;p51"/>
          <p:cNvSpPr/>
          <p:nvPr/>
        </p:nvSpPr>
        <p:spPr>
          <a:xfrm>
            <a:off x="636450" y="838675"/>
            <a:ext cx="8036700" cy="60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2"/>
          <p:cNvSpPr txBox="1"/>
          <p:nvPr/>
        </p:nvSpPr>
        <p:spPr>
          <a:xfrm>
            <a:off x="2382900" y="2171550"/>
            <a:ext cx="437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" sz="4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Muchas gracias</a:t>
            </a:r>
            <a:r>
              <a:rPr b="1" i="0" lang="es" sz="4000" u="none" cap="none" strike="noStrik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b="0" i="0" sz="4000" u="none" cap="none" strike="noStrik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/>
        </p:nvSpPr>
        <p:spPr>
          <a:xfrm>
            <a:off x="473350" y="450000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Instancias prácticas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8" name="Google Shape;98;p24"/>
          <p:cNvSpPr txBox="1"/>
          <p:nvPr/>
        </p:nvSpPr>
        <p:spPr>
          <a:xfrm>
            <a:off x="274325" y="2024575"/>
            <a:ext cx="32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Actividades hacia tu Proyecto final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9" name="Google Shape;99;p24"/>
          <p:cNvSpPr txBox="1"/>
          <p:nvPr/>
        </p:nvSpPr>
        <p:spPr>
          <a:xfrm>
            <a:off x="414875" y="2333375"/>
            <a:ext cx="36312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Actividades relacionadas con el Proyecto Final. 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DM Sans"/>
                <a:ea typeface="DM Sans"/>
                <a:cs typeface="DM Sans"/>
                <a:sym typeface="DM Sans"/>
              </a:rPr>
              <a:t>Su resolución es muy importante para llegar con mayor nivel de avance a las preentregas. Se desarrollan de </a:t>
            </a: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DM Sans"/>
                <a:ea typeface="DM Sans"/>
                <a:cs typeface="DM Sans"/>
                <a:sym typeface="DM Sans"/>
              </a:rPr>
              <a:t>forma asincrónica.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¿Dónde las encontraré?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Dentro de la plataforma en la </a:t>
            </a:r>
            <a:r>
              <a:rPr b="1" lang="es" sz="12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Guía de Actividades</a:t>
            </a: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y linkeadas en cada clase que se corresponda a la actividad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0" name="Google Shape;100;p24"/>
          <p:cNvGrpSpPr/>
          <p:nvPr/>
        </p:nvGrpSpPr>
        <p:grpSpPr>
          <a:xfrm>
            <a:off x="1609158" y="1285673"/>
            <a:ext cx="738900" cy="738900"/>
            <a:chOff x="3137108" y="2467173"/>
            <a:chExt cx="738900" cy="738900"/>
          </a:xfrm>
        </p:grpSpPr>
        <p:sp>
          <p:nvSpPr>
            <p:cNvPr id="101" name="Google Shape;101;p24"/>
            <p:cNvSpPr/>
            <p:nvPr/>
          </p:nvSpPr>
          <p:spPr>
            <a:xfrm>
              <a:off x="3137108" y="2467173"/>
              <a:ext cx="738900" cy="738900"/>
            </a:xfrm>
            <a:prstGeom prst="ellipse">
              <a:avLst/>
            </a:prstGeom>
            <a:solidFill>
              <a:srgbClr val="9DF4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2" name="Google Shape;102;p24" title="ícono de desafío entregabl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84109" y="2622263"/>
              <a:ext cx="428721" cy="4287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3" name="Google Shape;10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6100" y="1917375"/>
            <a:ext cx="4258350" cy="2430600"/>
          </a:xfrm>
          <a:prstGeom prst="rect">
            <a:avLst/>
          </a:prstGeom>
          <a:noFill/>
          <a:ln cap="flat" cmpd="sng" w="1905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/>
        </p:nvSpPr>
        <p:spPr>
          <a:xfrm>
            <a:off x="473350" y="450000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Instancias prácticas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9" name="Google Shape;109;p25"/>
          <p:cNvSpPr txBox="1"/>
          <p:nvPr/>
        </p:nvSpPr>
        <p:spPr>
          <a:xfrm>
            <a:off x="276350" y="2127663"/>
            <a:ext cx="19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Pre-entregas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" name="Google Shape;110;p25"/>
          <p:cNvSpPr txBox="1"/>
          <p:nvPr/>
        </p:nvSpPr>
        <p:spPr>
          <a:xfrm>
            <a:off x="276350" y="2567850"/>
            <a:ext cx="3262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Entregas obligatorias con el estado de avance de tu proyecto final que deberás subir a la plataforma a lo largo del curso y hasta 7 días luego de la clase, para ser corregidas por tu tutor/a.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¿Dónde la encontraré?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Dentro de la plataforma en la </a:t>
            </a:r>
            <a:r>
              <a:rPr b="1"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Hoja de Ruta del curso y </a:t>
            </a: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linkeadas en cada clase que se corresponda.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1" name="Google Shape;111;p25"/>
          <p:cNvGrpSpPr/>
          <p:nvPr/>
        </p:nvGrpSpPr>
        <p:grpSpPr>
          <a:xfrm>
            <a:off x="887001" y="1348798"/>
            <a:ext cx="738900" cy="738900"/>
            <a:chOff x="7208351" y="2467173"/>
            <a:chExt cx="738900" cy="738900"/>
          </a:xfrm>
        </p:grpSpPr>
        <p:sp>
          <p:nvSpPr>
            <p:cNvPr id="112" name="Google Shape;112;p25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" name="Google Shape;113;p25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4" name="Google Shape;1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0850" y="1452725"/>
            <a:ext cx="5009800" cy="2820377"/>
          </a:xfrm>
          <a:prstGeom prst="rect">
            <a:avLst/>
          </a:prstGeom>
          <a:noFill/>
          <a:ln cap="flat" cmpd="sng" w="1905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/>
          <p:nvPr/>
        </p:nvSpPr>
        <p:spPr>
          <a:xfrm>
            <a:off x="460287" y="1833753"/>
            <a:ext cx="431100" cy="4311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6"/>
          <p:cNvSpPr txBox="1"/>
          <p:nvPr/>
        </p:nvSpPr>
        <p:spPr>
          <a:xfrm>
            <a:off x="457350" y="2321850"/>
            <a:ext cx="3777600" cy="25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Son avisos creados para comunicar cuándo los temas de una clase están directamente relacionados con alguna actividad de la </a:t>
            </a:r>
            <a:r>
              <a:rPr b="1"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Guía de Actividades</a:t>
            </a: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modo que puedas ir construyendo con antelación parte de la consigna de cada 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preentrega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¿Dónde la encontraré?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 conseguirás usualmente al final de la presentación de la clase. 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1" name="Google Shape;121;p26"/>
          <p:cNvSpPr txBox="1"/>
          <p:nvPr/>
        </p:nvSpPr>
        <p:spPr>
          <a:xfrm>
            <a:off x="899285" y="1840863"/>
            <a:ext cx="226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DM Sans"/>
                <a:ea typeface="DM Sans"/>
                <a:cs typeface="DM Sans"/>
                <a:sym typeface="DM Sans"/>
              </a:rPr>
              <a:t>CoderAlert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22" name="Google Shape;12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425" y="1909563"/>
            <a:ext cx="262800" cy="2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4950" y="1833750"/>
            <a:ext cx="4560151" cy="2576890"/>
          </a:xfrm>
          <a:prstGeom prst="rect">
            <a:avLst/>
          </a:prstGeom>
          <a:noFill/>
          <a:ln cap="flat" cmpd="sng" w="1905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26"/>
          <p:cNvSpPr/>
          <p:nvPr/>
        </p:nvSpPr>
        <p:spPr>
          <a:xfrm>
            <a:off x="588525" y="686550"/>
            <a:ext cx="1437000" cy="1209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6"/>
          <p:cNvSpPr txBox="1"/>
          <p:nvPr/>
        </p:nvSpPr>
        <p:spPr>
          <a:xfrm>
            <a:off x="588525" y="484650"/>
            <a:ext cx="14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ALERTAS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6" name="Google Shape;126;p26"/>
          <p:cNvSpPr txBox="1"/>
          <p:nvPr/>
        </p:nvSpPr>
        <p:spPr>
          <a:xfrm>
            <a:off x="501450" y="894975"/>
            <a:ext cx="760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¿Qué son y cuándo aparecen?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/>
          <p:nvPr/>
        </p:nvSpPr>
        <p:spPr>
          <a:xfrm>
            <a:off x="588537" y="1918228"/>
            <a:ext cx="431100" cy="4311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663" y="2002363"/>
            <a:ext cx="262800" cy="2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7"/>
          <p:cNvSpPr/>
          <p:nvPr/>
        </p:nvSpPr>
        <p:spPr>
          <a:xfrm>
            <a:off x="588525" y="686550"/>
            <a:ext cx="1437000" cy="1209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7"/>
          <p:cNvSpPr txBox="1"/>
          <p:nvPr/>
        </p:nvSpPr>
        <p:spPr>
          <a:xfrm>
            <a:off x="588525" y="484650"/>
            <a:ext cx="14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ALERTAS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501450" y="894975"/>
            <a:ext cx="760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¿Qué son y cuándo aparecen?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588550" y="2381300"/>
            <a:ext cx="3761400" cy="27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Son alertas que te indicarán que el contenido de una clase puede ser ejercitado mediante a través de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 </a:t>
            </a:r>
            <a:r>
              <a:rPr lang="es" sz="1350" u="sng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Guía de Ejercicios Complementarios.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Son totalmente opcionales y cumplen la función de espacio práctico asincrónico.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¿Dónde la encontraré?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 conseguirás usualmente al final de la presentación de la clase 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1101002" y="1928875"/>
            <a:ext cx="3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DM Sans"/>
                <a:ea typeface="DM Sans"/>
                <a:cs typeface="DM Sans"/>
                <a:sym typeface="DM Sans"/>
              </a:rPr>
              <a:t>Coder Training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5300" y="1818325"/>
            <a:ext cx="4366592" cy="25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/>
        </p:nvSpPr>
        <p:spPr>
          <a:xfrm>
            <a:off x="473350" y="80825"/>
            <a:ext cx="246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TABLERO DE CLASES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144" name="Google Shape;144;p28"/>
          <p:cNvGraphicFramePr/>
          <p:nvPr/>
        </p:nvGraphicFramePr>
        <p:xfrm>
          <a:off x="744000" y="67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{F82093A2-BDDD-42D7-BFAA-609E91214382}</a:tableStyleId>
              </a:tblPr>
              <a:tblGrid>
                <a:gridCol w="1877675"/>
                <a:gridCol w="1877675"/>
                <a:gridCol w="1877675"/>
                <a:gridCol w="1877675"/>
              </a:tblGrid>
              <a:tr h="94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0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Introducción a programar con Python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1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Números y cadenas de caracteres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2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Listas y tuplas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3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Operadores básicos y expresiones anidadas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94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4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Controladores de flujo I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5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Controladores de flujo II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6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Conjuntos y diccionarios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7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Métodos de colecciones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</a:tr>
              <a:tr h="94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8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Manejo de archivos y datos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9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Funciones I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10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Funciones II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11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Excepciones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94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12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Clases y objetos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13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Programación orientada a objetos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14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Herencias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15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Scripts, módulos y paquetes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45" name="Google Shape;145;p28"/>
          <p:cNvGrpSpPr/>
          <p:nvPr/>
        </p:nvGrpSpPr>
        <p:grpSpPr>
          <a:xfrm>
            <a:off x="5531446" y="3117465"/>
            <a:ext cx="238812" cy="238812"/>
            <a:chOff x="3137108" y="2467173"/>
            <a:chExt cx="738900" cy="738900"/>
          </a:xfrm>
        </p:grpSpPr>
        <p:sp>
          <p:nvSpPr>
            <p:cNvPr id="146" name="Google Shape;146;p28"/>
            <p:cNvSpPr/>
            <p:nvPr/>
          </p:nvSpPr>
          <p:spPr>
            <a:xfrm>
              <a:off x="3137108" y="2467173"/>
              <a:ext cx="738900" cy="738900"/>
            </a:xfrm>
            <a:prstGeom prst="ellipse">
              <a:avLst/>
            </a:prstGeom>
            <a:solidFill>
              <a:srgbClr val="9DF4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7" name="Google Shape;147;p28" title="ícono de desafío entregable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84109" y="2622263"/>
              <a:ext cx="428721" cy="4287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" name="Google Shape;148;p28"/>
          <p:cNvGrpSpPr/>
          <p:nvPr/>
        </p:nvGrpSpPr>
        <p:grpSpPr>
          <a:xfrm>
            <a:off x="7423697" y="3129188"/>
            <a:ext cx="238812" cy="238812"/>
            <a:chOff x="7208351" y="2467173"/>
            <a:chExt cx="738900" cy="738900"/>
          </a:xfrm>
        </p:grpSpPr>
        <p:sp>
          <p:nvSpPr>
            <p:cNvPr id="149" name="Google Shape;149;p28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0" name="Google Shape;150;p28" title="ícono de entrega final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" name="Google Shape;151;p28"/>
          <p:cNvGrpSpPr/>
          <p:nvPr/>
        </p:nvGrpSpPr>
        <p:grpSpPr>
          <a:xfrm>
            <a:off x="7377459" y="4141638"/>
            <a:ext cx="238812" cy="238812"/>
            <a:chOff x="7208351" y="2467173"/>
            <a:chExt cx="738900" cy="738900"/>
          </a:xfrm>
        </p:grpSpPr>
        <p:sp>
          <p:nvSpPr>
            <p:cNvPr id="152" name="Google Shape;152;p28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3" name="Google Shape;153;p28" title="ícono de entrega final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" name="Google Shape;154;p28"/>
          <p:cNvGrpSpPr/>
          <p:nvPr/>
        </p:nvGrpSpPr>
        <p:grpSpPr>
          <a:xfrm>
            <a:off x="3426271" y="3117465"/>
            <a:ext cx="238812" cy="238812"/>
            <a:chOff x="3137108" y="2467173"/>
            <a:chExt cx="738900" cy="738900"/>
          </a:xfrm>
        </p:grpSpPr>
        <p:sp>
          <p:nvSpPr>
            <p:cNvPr id="155" name="Google Shape;155;p28"/>
            <p:cNvSpPr/>
            <p:nvPr/>
          </p:nvSpPr>
          <p:spPr>
            <a:xfrm>
              <a:off x="3137108" y="2467173"/>
              <a:ext cx="738900" cy="738900"/>
            </a:xfrm>
            <a:prstGeom prst="ellipse">
              <a:avLst/>
            </a:prstGeom>
            <a:solidFill>
              <a:srgbClr val="9DF4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6" name="Google Shape;156;p28" title="ícono de desafío entregable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84109" y="2622263"/>
              <a:ext cx="428721" cy="4287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" name="Google Shape;157;p28"/>
          <p:cNvGrpSpPr/>
          <p:nvPr/>
        </p:nvGrpSpPr>
        <p:grpSpPr>
          <a:xfrm>
            <a:off x="3426271" y="1266832"/>
            <a:ext cx="238812" cy="238886"/>
            <a:chOff x="974706" y="2467173"/>
            <a:chExt cx="738900" cy="738900"/>
          </a:xfrm>
        </p:grpSpPr>
        <p:sp>
          <p:nvSpPr>
            <p:cNvPr id="158" name="Google Shape;158;p28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9" name="Google Shape;159;p28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" name="Google Shape;160;p28"/>
          <p:cNvGrpSpPr/>
          <p:nvPr/>
        </p:nvGrpSpPr>
        <p:grpSpPr>
          <a:xfrm>
            <a:off x="5379046" y="1266832"/>
            <a:ext cx="238812" cy="238886"/>
            <a:chOff x="974706" y="2467173"/>
            <a:chExt cx="738900" cy="738900"/>
          </a:xfrm>
        </p:grpSpPr>
        <p:sp>
          <p:nvSpPr>
            <p:cNvPr id="161" name="Google Shape;161;p28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2" name="Google Shape;162;p28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" name="Google Shape;163;p28"/>
          <p:cNvGrpSpPr/>
          <p:nvPr/>
        </p:nvGrpSpPr>
        <p:grpSpPr>
          <a:xfrm>
            <a:off x="7225059" y="1266832"/>
            <a:ext cx="238812" cy="238886"/>
            <a:chOff x="974706" y="2467173"/>
            <a:chExt cx="738900" cy="738900"/>
          </a:xfrm>
        </p:grpSpPr>
        <p:sp>
          <p:nvSpPr>
            <p:cNvPr id="164" name="Google Shape;164;p28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5" name="Google Shape;165;p28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" name="Google Shape;166;p28"/>
          <p:cNvGrpSpPr/>
          <p:nvPr/>
        </p:nvGrpSpPr>
        <p:grpSpPr>
          <a:xfrm>
            <a:off x="1584546" y="2116657"/>
            <a:ext cx="238812" cy="238886"/>
            <a:chOff x="974706" y="2467173"/>
            <a:chExt cx="738900" cy="738900"/>
          </a:xfrm>
        </p:grpSpPr>
        <p:sp>
          <p:nvSpPr>
            <p:cNvPr id="167" name="Google Shape;167;p28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8" name="Google Shape;168;p28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" name="Google Shape;169;p28"/>
          <p:cNvGrpSpPr/>
          <p:nvPr/>
        </p:nvGrpSpPr>
        <p:grpSpPr>
          <a:xfrm>
            <a:off x="3480496" y="2116657"/>
            <a:ext cx="238812" cy="238886"/>
            <a:chOff x="974706" y="2467173"/>
            <a:chExt cx="738900" cy="738900"/>
          </a:xfrm>
        </p:grpSpPr>
        <p:sp>
          <p:nvSpPr>
            <p:cNvPr id="170" name="Google Shape;170;p28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1" name="Google Shape;171;p28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" name="Google Shape;172;p28"/>
          <p:cNvGrpSpPr/>
          <p:nvPr/>
        </p:nvGrpSpPr>
        <p:grpSpPr>
          <a:xfrm>
            <a:off x="5379046" y="2116657"/>
            <a:ext cx="238812" cy="238886"/>
            <a:chOff x="974706" y="2467173"/>
            <a:chExt cx="738900" cy="738900"/>
          </a:xfrm>
        </p:grpSpPr>
        <p:sp>
          <p:nvSpPr>
            <p:cNvPr id="173" name="Google Shape;173;p28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4" name="Google Shape;174;p28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" name="Google Shape;175;p28"/>
          <p:cNvGrpSpPr/>
          <p:nvPr/>
        </p:nvGrpSpPr>
        <p:grpSpPr>
          <a:xfrm>
            <a:off x="7225059" y="2116657"/>
            <a:ext cx="238812" cy="238886"/>
            <a:chOff x="974706" y="2467173"/>
            <a:chExt cx="738900" cy="738900"/>
          </a:xfrm>
        </p:grpSpPr>
        <p:sp>
          <p:nvSpPr>
            <p:cNvPr id="176" name="Google Shape;176;p28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7" name="Google Shape;177;p28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" name="Google Shape;178;p28"/>
          <p:cNvGrpSpPr/>
          <p:nvPr/>
        </p:nvGrpSpPr>
        <p:grpSpPr>
          <a:xfrm>
            <a:off x="1584546" y="3117432"/>
            <a:ext cx="238812" cy="238886"/>
            <a:chOff x="974706" y="2467173"/>
            <a:chExt cx="738900" cy="738900"/>
          </a:xfrm>
        </p:grpSpPr>
        <p:sp>
          <p:nvSpPr>
            <p:cNvPr id="179" name="Google Shape;179;p28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0" name="Google Shape;180;p28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1" name="Google Shape;181;p28"/>
          <p:cNvGrpSpPr/>
          <p:nvPr/>
        </p:nvGrpSpPr>
        <p:grpSpPr>
          <a:xfrm>
            <a:off x="5127021" y="3117432"/>
            <a:ext cx="238812" cy="238886"/>
            <a:chOff x="974706" y="2467173"/>
            <a:chExt cx="738900" cy="738900"/>
          </a:xfrm>
        </p:grpSpPr>
        <p:sp>
          <p:nvSpPr>
            <p:cNvPr id="182" name="Google Shape;182;p28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3" name="Google Shape;183;p28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4" name="Google Shape;184;p28"/>
          <p:cNvGrpSpPr/>
          <p:nvPr/>
        </p:nvGrpSpPr>
        <p:grpSpPr>
          <a:xfrm>
            <a:off x="7026421" y="3129157"/>
            <a:ext cx="238812" cy="238886"/>
            <a:chOff x="974706" y="2467173"/>
            <a:chExt cx="738900" cy="738900"/>
          </a:xfrm>
        </p:grpSpPr>
        <p:sp>
          <p:nvSpPr>
            <p:cNvPr id="185" name="Google Shape;185;p28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6" name="Google Shape;186;p28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7" name="Google Shape;187;p28"/>
          <p:cNvGrpSpPr/>
          <p:nvPr/>
        </p:nvGrpSpPr>
        <p:grpSpPr>
          <a:xfrm>
            <a:off x="1584546" y="4141607"/>
            <a:ext cx="238812" cy="238886"/>
            <a:chOff x="974706" y="2467173"/>
            <a:chExt cx="738900" cy="738900"/>
          </a:xfrm>
        </p:grpSpPr>
        <p:sp>
          <p:nvSpPr>
            <p:cNvPr id="188" name="Google Shape;188;p28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9" name="Google Shape;189;p28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0" name="Google Shape;190;p28"/>
          <p:cNvGrpSpPr/>
          <p:nvPr/>
        </p:nvGrpSpPr>
        <p:grpSpPr>
          <a:xfrm>
            <a:off x="3426271" y="4141607"/>
            <a:ext cx="238812" cy="238886"/>
            <a:chOff x="974706" y="2467173"/>
            <a:chExt cx="738900" cy="738900"/>
          </a:xfrm>
        </p:grpSpPr>
        <p:sp>
          <p:nvSpPr>
            <p:cNvPr id="191" name="Google Shape;191;p28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2" name="Google Shape;192;p28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" name="Google Shape;193;p28"/>
          <p:cNvGrpSpPr/>
          <p:nvPr/>
        </p:nvGrpSpPr>
        <p:grpSpPr>
          <a:xfrm>
            <a:off x="5379046" y="4141607"/>
            <a:ext cx="238812" cy="238886"/>
            <a:chOff x="974706" y="2467173"/>
            <a:chExt cx="738900" cy="738900"/>
          </a:xfrm>
        </p:grpSpPr>
        <p:sp>
          <p:nvSpPr>
            <p:cNvPr id="194" name="Google Shape;194;p28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5" name="Google Shape;195;p28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" name="Google Shape;196;p28"/>
          <p:cNvGrpSpPr/>
          <p:nvPr/>
        </p:nvGrpSpPr>
        <p:grpSpPr>
          <a:xfrm>
            <a:off x="6940021" y="4141607"/>
            <a:ext cx="238812" cy="238886"/>
            <a:chOff x="974706" y="2467173"/>
            <a:chExt cx="738900" cy="738900"/>
          </a:xfrm>
        </p:grpSpPr>
        <p:sp>
          <p:nvSpPr>
            <p:cNvPr id="197" name="Google Shape;197;p28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8" name="Google Shape;198;p28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/>
        </p:nvSpPr>
        <p:spPr>
          <a:xfrm>
            <a:off x="473350" y="80825"/>
            <a:ext cx="246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TABLERO DE CLASES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04" name="Google Shape;204;p29"/>
          <p:cNvGrpSpPr/>
          <p:nvPr/>
        </p:nvGrpSpPr>
        <p:grpSpPr>
          <a:xfrm>
            <a:off x="3411009" y="2225988"/>
            <a:ext cx="238812" cy="238812"/>
            <a:chOff x="7208351" y="2467173"/>
            <a:chExt cx="738900" cy="738900"/>
          </a:xfrm>
        </p:grpSpPr>
        <p:sp>
          <p:nvSpPr>
            <p:cNvPr id="205" name="Google Shape;205;p29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6" name="Google Shape;206;p29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7" name="Google Shape;207;p29"/>
          <p:cNvGrpSpPr/>
          <p:nvPr/>
        </p:nvGrpSpPr>
        <p:grpSpPr>
          <a:xfrm>
            <a:off x="5381546" y="1179865"/>
            <a:ext cx="238812" cy="238812"/>
            <a:chOff x="3137108" y="2467173"/>
            <a:chExt cx="738900" cy="738900"/>
          </a:xfrm>
        </p:grpSpPr>
        <p:sp>
          <p:nvSpPr>
            <p:cNvPr id="208" name="Google Shape;208;p29"/>
            <p:cNvSpPr/>
            <p:nvPr/>
          </p:nvSpPr>
          <p:spPr>
            <a:xfrm>
              <a:off x="3137108" y="2467173"/>
              <a:ext cx="738900" cy="738900"/>
            </a:xfrm>
            <a:prstGeom prst="ellipse">
              <a:avLst/>
            </a:prstGeom>
            <a:solidFill>
              <a:srgbClr val="9DF4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9" name="Google Shape;209;p29" title="ícono de desafío entregabl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84109" y="2622263"/>
              <a:ext cx="428721" cy="428726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10" name="Google Shape;210;p29"/>
          <p:cNvGraphicFramePr/>
          <p:nvPr/>
        </p:nvGraphicFramePr>
        <p:xfrm>
          <a:off x="744000" y="67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{F82093A2-BDDD-42D7-BFAA-609E91214382}</a:tableStyleId>
              </a:tblPr>
              <a:tblGrid>
                <a:gridCol w="1877675"/>
                <a:gridCol w="1877675"/>
                <a:gridCol w="1877675"/>
                <a:gridCol w="1877675"/>
              </a:tblGrid>
              <a:tr h="94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16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Git-GitHub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17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Django - Portfolio parte I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18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Portfolio parte II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19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Playground intermedio parte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94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20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Playground intermedio parte II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21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Playground intermedio parte III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22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Playground avanzado parte I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23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Playground avanzado parte II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24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Playground avanzado parte III</a:t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Clase 25</a:t>
                      </a:r>
                      <a:endParaRPr b="1"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¿Y ahora qué?</a:t>
                      </a:r>
                      <a:endParaRPr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pSp>
        <p:nvGrpSpPr>
          <p:cNvPr id="211" name="Google Shape;211;p29"/>
          <p:cNvGrpSpPr/>
          <p:nvPr/>
        </p:nvGrpSpPr>
        <p:grpSpPr>
          <a:xfrm>
            <a:off x="3411009" y="3182588"/>
            <a:ext cx="238812" cy="238812"/>
            <a:chOff x="7208351" y="2467173"/>
            <a:chExt cx="738900" cy="738900"/>
          </a:xfrm>
        </p:grpSpPr>
        <p:sp>
          <p:nvSpPr>
            <p:cNvPr id="212" name="Google Shape;212;p29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3" name="Google Shape;213;p29" title="ícono de entrega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p29"/>
          <p:cNvGrpSpPr/>
          <p:nvPr/>
        </p:nvGrpSpPr>
        <p:grpSpPr>
          <a:xfrm>
            <a:off x="1584546" y="1179832"/>
            <a:ext cx="238812" cy="238886"/>
            <a:chOff x="974706" y="2467173"/>
            <a:chExt cx="738900" cy="738900"/>
          </a:xfrm>
        </p:grpSpPr>
        <p:sp>
          <p:nvSpPr>
            <p:cNvPr id="215" name="Google Shape;215;p29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6" name="Google Shape;216;p29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7" name="Google Shape;217;p29"/>
          <p:cNvGrpSpPr/>
          <p:nvPr/>
        </p:nvGrpSpPr>
        <p:grpSpPr>
          <a:xfrm>
            <a:off x="3411009" y="1179832"/>
            <a:ext cx="238812" cy="238886"/>
            <a:chOff x="974706" y="2467173"/>
            <a:chExt cx="738900" cy="738900"/>
          </a:xfrm>
        </p:grpSpPr>
        <p:sp>
          <p:nvSpPr>
            <p:cNvPr id="218" name="Google Shape;218;p29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9" name="Google Shape;219;p29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" name="Google Shape;220;p29"/>
          <p:cNvGrpSpPr/>
          <p:nvPr/>
        </p:nvGrpSpPr>
        <p:grpSpPr>
          <a:xfrm>
            <a:off x="5045434" y="1179832"/>
            <a:ext cx="238812" cy="238886"/>
            <a:chOff x="974706" y="2467173"/>
            <a:chExt cx="738900" cy="738900"/>
          </a:xfrm>
        </p:grpSpPr>
        <p:sp>
          <p:nvSpPr>
            <p:cNvPr id="221" name="Google Shape;221;p29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2" name="Google Shape;222;p29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3" name="Google Shape;223;p29"/>
          <p:cNvGrpSpPr/>
          <p:nvPr/>
        </p:nvGrpSpPr>
        <p:grpSpPr>
          <a:xfrm>
            <a:off x="7170234" y="1321482"/>
            <a:ext cx="238812" cy="238886"/>
            <a:chOff x="974706" y="2467173"/>
            <a:chExt cx="738900" cy="738900"/>
          </a:xfrm>
        </p:grpSpPr>
        <p:sp>
          <p:nvSpPr>
            <p:cNvPr id="224" name="Google Shape;224;p29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5" name="Google Shape;225;p29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" name="Google Shape;226;p29"/>
          <p:cNvGrpSpPr/>
          <p:nvPr/>
        </p:nvGrpSpPr>
        <p:grpSpPr>
          <a:xfrm>
            <a:off x="1584546" y="2225957"/>
            <a:ext cx="238812" cy="238886"/>
            <a:chOff x="974706" y="2467173"/>
            <a:chExt cx="738900" cy="738900"/>
          </a:xfrm>
        </p:grpSpPr>
        <p:sp>
          <p:nvSpPr>
            <p:cNvPr id="227" name="Google Shape;227;p29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8" name="Google Shape;228;p29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9" name="Google Shape;229;p29"/>
          <p:cNvGrpSpPr/>
          <p:nvPr/>
        </p:nvGrpSpPr>
        <p:grpSpPr>
          <a:xfrm>
            <a:off x="3172196" y="2225957"/>
            <a:ext cx="238812" cy="238886"/>
            <a:chOff x="974706" y="2467173"/>
            <a:chExt cx="738900" cy="738900"/>
          </a:xfrm>
        </p:grpSpPr>
        <p:sp>
          <p:nvSpPr>
            <p:cNvPr id="230" name="Google Shape;230;p29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1" name="Google Shape;231;p29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29"/>
          <p:cNvGrpSpPr/>
          <p:nvPr/>
        </p:nvGrpSpPr>
        <p:grpSpPr>
          <a:xfrm>
            <a:off x="5329696" y="2225957"/>
            <a:ext cx="238812" cy="238886"/>
            <a:chOff x="974706" y="2467173"/>
            <a:chExt cx="738900" cy="738900"/>
          </a:xfrm>
        </p:grpSpPr>
        <p:sp>
          <p:nvSpPr>
            <p:cNvPr id="233" name="Google Shape;233;p29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4" name="Google Shape;234;p29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5" name="Google Shape;235;p29"/>
          <p:cNvGrpSpPr/>
          <p:nvPr/>
        </p:nvGrpSpPr>
        <p:grpSpPr>
          <a:xfrm>
            <a:off x="7170234" y="2225957"/>
            <a:ext cx="238812" cy="238886"/>
            <a:chOff x="974706" y="2467173"/>
            <a:chExt cx="738900" cy="738900"/>
          </a:xfrm>
        </p:grpSpPr>
        <p:sp>
          <p:nvSpPr>
            <p:cNvPr id="236" name="Google Shape;236;p29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7" name="Google Shape;237;p29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8" name="Google Shape;238;p29"/>
          <p:cNvGrpSpPr/>
          <p:nvPr/>
        </p:nvGrpSpPr>
        <p:grpSpPr>
          <a:xfrm>
            <a:off x="1584546" y="3182557"/>
            <a:ext cx="238812" cy="238886"/>
            <a:chOff x="974706" y="2467173"/>
            <a:chExt cx="738900" cy="738900"/>
          </a:xfrm>
        </p:grpSpPr>
        <p:sp>
          <p:nvSpPr>
            <p:cNvPr id="239" name="Google Shape;239;p29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9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0" name="Google Shape;240;p29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