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0" r:id="rId9"/>
    <p:sldId id="267" r:id="rId10"/>
    <p:sldId id="264" r:id="rId11"/>
    <p:sldId id="265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E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0182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pratik21/Data-Mining-Term-Project-CSC-869/blob/master/869%20-%20Term%20Project%20Pap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s://youtu.be/lNnFkzoiG4s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Instructor Assessment System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595125" y="3093350"/>
            <a:ext cx="78630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 dirty="0"/>
              <a:t>CSC 869: Data Mining Term Project, Spring 2015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6498975" y="4182075"/>
            <a:ext cx="2202600" cy="55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Pratik Jaiswal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Lessons Learned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dirty="0" smtClean="0"/>
              <a:t>V</a:t>
            </a:r>
            <a:r>
              <a:rPr lang="en" sz="2000" dirty="0" smtClean="0"/>
              <a:t>ictim </a:t>
            </a:r>
            <a:r>
              <a:rPr lang="en" sz="2000" dirty="0"/>
              <a:t>of mistakes - ‘Lack of proper data’ (initial </a:t>
            </a:r>
            <a:r>
              <a:rPr lang="en" sz="2000" dirty="0" smtClean="0"/>
              <a:t>stages</a:t>
            </a:r>
            <a:r>
              <a:rPr lang="en-US" sz="2000" dirty="0" smtClean="0"/>
              <a:t>, later corrected</a:t>
            </a:r>
            <a:r>
              <a:rPr lang="en" sz="2000" dirty="0" smtClean="0"/>
              <a:t>) </a:t>
            </a:r>
            <a:r>
              <a:rPr lang="en" sz="2000" dirty="0"/>
              <a:t>and ‘Believe the best model’ (decision tree → Naive </a:t>
            </a:r>
            <a:r>
              <a:rPr lang="en" sz="2000" dirty="0" smtClean="0"/>
              <a:t>Bayes)</a:t>
            </a:r>
            <a:endParaRPr lang="en-US" sz="2000" dirty="0"/>
          </a:p>
          <a:p>
            <a:pPr marL="4191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dirty="0" smtClean="0"/>
              <a:t>UI applications can be effective: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</a:t>
            </a:r>
            <a:r>
              <a:rPr lang="en-US" sz="1800" b="1" dirty="0" smtClean="0">
                <a:solidFill>
                  <a:srgbClr val="008000"/>
                </a:solidFill>
              </a:rPr>
              <a:t>SFSU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800" b="1" dirty="0">
                <a:solidFill>
                  <a:srgbClr val="20E05B"/>
                </a:solidFill>
              </a:rPr>
              <a:t> </a:t>
            </a:r>
            <a:r>
              <a:rPr lang="en-US" sz="1800" b="1" dirty="0" smtClean="0">
                <a:solidFill>
                  <a:srgbClr val="20E05B"/>
                </a:solidFill>
              </a:rPr>
              <a:t>                                 De Anza</a:t>
            </a:r>
            <a:endParaRPr lang="en-US" sz="1800" b="1" dirty="0">
              <a:solidFill>
                <a:srgbClr val="20E05B"/>
              </a:solidFill>
            </a:endParaRP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    </a:t>
            </a:r>
            <a:r>
              <a:rPr lang="en-US" sz="1800" b="1" dirty="0"/>
              <a:t> </a:t>
            </a:r>
            <a:r>
              <a:rPr lang="en-US" sz="1800" b="1" dirty="0" smtClean="0">
                <a:solidFill>
                  <a:srgbClr val="3366FF"/>
                </a:solidFill>
              </a:rPr>
              <a:t>UFL </a:t>
            </a:r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0    1000        2000        3000        4000</a:t>
            </a:r>
            <a:endParaRPr lang="en-US" sz="2000" dirty="0"/>
          </a:p>
          <a:p>
            <a:pPr marL="4191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dirty="0" smtClean="0"/>
              <a:t>Neglecting an attribute – major difference</a:t>
            </a:r>
          </a:p>
          <a:p>
            <a:pPr marL="4191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dirty="0" smtClean="0"/>
              <a:t>Assigning weights can lead to validity</a:t>
            </a:r>
          </a:p>
          <a:p>
            <a:pPr marL="4191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endParaRPr lang="en-US" sz="2000" dirty="0"/>
          </a:p>
          <a:p>
            <a:pPr marL="4191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endParaRPr lang="en-US" sz="2000" dirty="0" smtClean="0"/>
          </a:p>
          <a:p>
            <a:pPr marL="4191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endParaRPr lang="en" sz="2000" dirty="0"/>
          </a:p>
        </p:txBody>
      </p:sp>
      <p:pic>
        <p:nvPicPr>
          <p:cNvPr id="2" name="Picture 1" descr="Screen Shot 2015-05-20 at 10.57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60" y="2849405"/>
            <a:ext cx="3810000" cy="469900"/>
          </a:xfrm>
          <a:prstGeom prst="rect">
            <a:avLst/>
          </a:prstGeom>
        </p:spPr>
      </p:pic>
      <p:pic>
        <p:nvPicPr>
          <p:cNvPr id="3" name="Picture 2" descr="Screen Shot 2015-05-20 at 10.57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73960" y="3402035"/>
            <a:ext cx="4149248" cy="1714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Summary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42677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en-US" sz="1900" dirty="0" smtClean="0"/>
              <a:t>Problem</a:t>
            </a:r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en-US" sz="1900" dirty="0" smtClean="0"/>
              <a:t>Effective way to analyze instructor ratings</a:t>
            </a:r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en-US" sz="1900" dirty="0" smtClean="0"/>
              <a:t>Interesting observations from data</a:t>
            </a:r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en-US" sz="1900" dirty="0" smtClean="0"/>
              <a:t>Application of classifiers</a:t>
            </a:r>
          </a:p>
          <a:p>
            <a:pPr marL="457200" indent="-457200">
              <a:buFont typeface="Arial"/>
              <a:buChar char="•"/>
            </a:pPr>
            <a:r>
              <a:rPr lang="en-US" sz="1900" dirty="0" smtClean="0"/>
              <a:t>My research paper at</a:t>
            </a:r>
            <a:r>
              <a:rPr lang="en-US" sz="1900" dirty="0"/>
              <a:t>: </a:t>
            </a:r>
            <a:r>
              <a:rPr lang="en-US" sz="1600" dirty="0" smtClean="0">
                <a:hlinkClick r:id="rId3"/>
              </a:rPr>
              <a:t>https://github.com/jpratik21/Data-Mining-Term-Project-CSC-869/blob/master/869%20-%20Term%20Project%20Paper.pdf</a:t>
            </a:r>
            <a:r>
              <a:rPr lang="en-US" sz="1600" dirty="0" smtClean="0"/>
              <a:t> </a:t>
            </a:r>
            <a:r>
              <a:rPr lang="en-US" sz="1900" dirty="0" smtClean="0"/>
              <a:t>(</a:t>
            </a:r>
            <a:r>
              <a:rPr lang="en-US" sz="1300" dirty="0" smtClean="0"/>
              <a:t>copy-paste if necessary</a:t>
            </a:r>
            <a:r>
              <a:rPr lang="en-US" sz="14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1900" dirty="0" smtClean="0"/>
              <a:t>Future work  - incorporating instructor experience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                         - application expansion (statistics)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 </a:t>
            </a:r>
            <a:r>
              <a:rPr lang="en-US" sz="1900" dirty="0" smtClean="0"/>
              <a:t>                           - make ratings robust, apply filters</a:t>
            </a:r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en-US" sz="1900" dirty="0" smtClean="0"/>
              <a:t>Thank you!							</a:t>
            </a:r>
          </a:p>
          <a:p>
            <a:pPr>
              <a:spcBef>
                <a:spcPts val="0"/>
              </a:spcBef>
            </a:pPr>
            <a:endParaRPr lang="en-US" sz="1900" dirty="0" smtClean="0"/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endParaRPr lang="en-US" sz="1900" dirty="0" smtClean="0"/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endParaRPr lang="en-US" sz="1900" dirty="0" smtClean="0"/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endParaRPr lang="en-US" sz="1900" dirty="0" smtClean="0"/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endParaRPr lang="en-US" sz="19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Presentation Outline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45548" y="1435750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400" dirty="0"/>
              <a:t>Problem being </a:t>
            </a:r>
            <a:r>
              <a:rPr lang="en" sz="2400" dirty="0" smtClean="0"/>
              <a:t>addressed</a:t>
            </a:r>
            <a:endParaRPr lang="en-US" sz="24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 smtClean="0"/>
              <a:t>Previous work</a:t>
            </a:r>
            <a:endParaRPr lang="en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400" dirty="0"/>
              <a:t>Dataset </a:t>
            </a:r>
            <a:r>
              <a:rPr lang="en" sz="2400" dirty="0" smtClean="0"/>
              <a:t>Information</a:t>
            </a:r>
            <a:endParaRPr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400" dirty="0" smtClean="0"/>
              <a:t>Classification</a:t>
            </a:r>
            <a:r>
              <a:rPr lang="en-US" sz="2400" dirty="0" smtClean="0"/>
              <a:t> and results</a:t>
            </a:r>
            <a:endParaRPr lang="en"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•"/>
            </a:pPr>
            <a:r>
              <a:rPr lang="en-US" sz="2400" dirty="0" smtClean="0"/>
              <a:t>Effects of data size, attribute reduction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•"/>
            </a:pPr>
            <a:r>
              <a:rPr lang="en-US" sz="2400" dirty="0" smtClean="0"/>
              <a:t>UI Applications</a:t>
            </a:r>
            <a:endParaRPr sz="24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400" dirty="0"/>
              <a:t>Lessons Learned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400" dirty="0"/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Problem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28600" y="1463607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/>
              <a:t>S</a:t>
            </a:r>
            <a:r>
              <a:rPr lang="en" sz="2400" dirty="0" smtClean="0"/>
              <a:t>tudent</a:t>
            </a:r>
            <a:r>
              <a:rPr lang="en-US" sz="2400" dirty="0" smtClean="0"/>
              <a:t> opinion</a:t>
            </a:r>
            <a:r>
              <a:rPr lang="en" sz="2400" dirty="0" smtClean="0"/>
              <a:t> </a:t>
            </a:r>
            <a:r>
              <a:rPr lang="en" sz="2400" dirty="0"/>
              <a:t>about their instructors</a:t>
            </a:r>
          </a:p>
          <a:p>
            <a:pPr marL="457200" lvl="0" indent="-3683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400" dirty="0"/>
              <a:t>Helps education managers in decisions                    </a:t>
            </a:r>
          </a:p>
          <a:p>
            <a:pPr marL="457200" lvl="0" indent="-3683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400" dirty="0" smtClean="0"/>
              <a:t>Huge </a:t>
            </a:r>
            <a:r>
              <a:rPr lang="en" sz="2400" dirty="0"/>
              <a:t>amount of traffic on rating </a:t>
            </a:r>
            <a:r>
              <a:rPr lang="en" sz="2400" dirty="0" smtClean="0"/>
              <a:t>websites</a:t>
            </a:r>
            <a:endParaRPr lang="en-US" sz="2400" dirty="0"/>
          </a:p>
          <a:p>
            <a:pPr marL="88900" lvl="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200" dirty="0" smtClean="0"/>
              <a:t>	- Eg. </a:t>
            </a:r>
            <a:r>
              <a:rPr lang="en-US" sz="2200" dirty="0"/>
              <a:t>r</a:t>
            </a:r>
            <a:r>
              <a:rPr lang="en-US" sz="2200" dirty="0" smtClean="0"/>
              <a:t>atemyprofessors, profeval, etc.</a:t>
            </a:r>
            <a:endParaRPr lang="en-US" sz="2200" dirty="0"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550" y="1904225"/>
            <a:ext cx="2088399" cy="221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Previous work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9735"/>
            <a:ext cx="8229600" cy="330730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Wilson (1998) – good graders are evaluated well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Felton </a:t>
            </a:r>
            <a:r>
              <a:rPr lang="en-US" sz="2400" dirty="0"/>
              <a:t>(2004</a:t>
            </a:r>
            <a:r>
              <a:rPr lang="en-US" sz="2400" dirty="0" smtClean="0"/>
              <a:t>) - overall quality as a function of easiness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Otto (</a:t>
            </a:r>
            <a:r>
              <a:rPr lang="en-US" sz="2400" dirty="0"/>
              <a:t>2005) </a:t>
            </a:r>
            <a:r>
              <a:rPr lang="en-US" sz="2400" dirty="0" smtClean="0"/>
              <a:t>- addressed a </a:t>
            </a:r>
            <a:r>
              <a:rPr lang="en-US" sz="2400" dirty="0"/>
              <a:t>number of issues related to bias, availability of ratings and purpose of </a:t>
            </a:r>
            <a:r>
              <a:rPr lang="en-US" sz="2400" dirty="0" smtClean="0"/>
              <a:t>ratings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36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Dataset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81849"/>
            <a:ext cx="8229600" cy="33043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>
              <a:buFont typeface="Arial"/>
              <a:buChar char="•"/>
            </a:pPr>
            <a:r>
              <a:rPr lang="en-US" sz="2200" dirty="0" smtClean="0"/>
              <a:t>Format:</a:t>
            </a:r>
          </a:p>
          <a:p>
            <a:pPr marL="76200" lvl="0" algn="just"/>
            <a:r>
              <a:rPr lang="en-US" sz="1600" dirty="0" smtClean="0"/>
              <a:t>       { Professor ABC, XYZ College</a:t>
            </a:r>
          </a:p>
          <a:p>
            <a:pPr marL="76200" lvl="0" algn="just"/>
            <a:r>
              <a:rPr lang="en-US" sz="1600" dirty="0"/>
              <a:t> </a:t>
            </a:r>
            <a:r>
              <a:rPr lang="en-US" sz="1600" dirty="0" smtClean="0"/>
              <a:t>      Helpfulness</a:t>
            </a:r>
            <a:r>
              <a:rPr lang="en-US" sz="1600" dirty="0"/>
              <a:t>: 5.0: Easiness: </a:t>
            </a:r>
            <a:r>
              <a:rPr lang="en-US" sz="1600" dirty="0" smtClean="0"/>
              <a:t>4.6</a:t>
            </a:r>
          </a:p>
          <a:p>
            <a:pPr marL="76200" algn="just"/>
            <a:r>
              <a:rPr lang="en-US" sz="1600" dirty="0"/>
              <a:t> </a:t>
            </a:r>
            <a:r>
              <a:rPr lang="en-US" sz="1600" dirty="0" smtClean="0"/>
              <a:t>      Overall </a:t>
            </a:r>
            <a:r>
              <a:rPr lang="en-US" sz="1600" dirty="0"/>
              <a:t>quality: </a:t>
            </a:r>
            <a:r>
              <a:rPr lang="en-US" sz="1600" dirty="0" smtClean="0"/>
              <a:t>5.0 } </a:t>
            </a:r>
          </a:p>
          <a:p>
            <a:pPr marL="76200" lvl="0" algn="just"/>
            <a:endParaRPr lang="en-US" sz="2400" dirty="0" smtClean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2200" dirty="0" smtClean="0"/>
              <a:t>Follows </a:t>
            </a:r>
            <a:r>
              <a:rPr lang="en" sz="2200" dirty="0"/>
              <a:t>Halo </a:t>
            </a:r>
            <a:r>
              <a:rPr lang="en" sz="2200" dirty="0" smtClean="0"/>
              <a:t>effect</a:t>
            </a:r>
            <a:endParaRPr lang="en-US" sz="2200" dirty="0"/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200" dirty="0" smtClean="0"/>
              <a:t>Easiness</a:t>
            </a:r>
            <a:r>
              <a:rPr lang="en-US" sz="2200" dirty="0"/>
              <a:t>, clarity, and </a:t>
            </a:r>
            <a:endParaRPr lang="en-US" sz="2200" dirty="0" smtClean="0"/>
          </a:p>
          <a:p>
            <a:pPr marL="762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200" dirty="0" smtClean="0"/>
              <a:t>     helpfulness </a:t>
            </a:r>
            <a:r>
              <a:rPr lang="en-US" sz="2200" dirty="0"/>
              <a:t>are </a:t>
            </a:r>
            <a:r>
              <a:rPr lang="en-US" sz="2200" dirty="0" smtClean="0"/>
              <a:t>interrelated </a:t>
            </a:r>
          </a:p>
        </p:txBody>
      </p:sp>
      <p:pic>
        <p:nvPicPr>
          <p:cNvPr id="4" name="Picture 3" descr="Screen Shot 2015-05-20 at 10.5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79" y="1681850"/>
            <a:ext cx="4357675" cy="28791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721640" y="-11244"/>
            <a:ext cx="7246548" cy="5057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" b="1" dirty="0"/>
              <a:t>OBSERVATIONS FROM </a:t>
            </a:r>
            <a:r>
              <a:rPr lang="en" sz="2000" b="1" dirty="0" smtClean="0"/>
              <a:t>DATASET</a:t>
            </a:r>
            <a:endParaRPr lang="en" sz="2000" b="1" dirty="0"/>
          </a:p>
        </p:txBody>
      </p:sp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0" y="747716"/>
            <a:ext cx="4207497" cy="4108448"/>
          </a:xfrm>
          <a:prstGeom prst="rect">
            <a:avLst/>
          </a:prstGeom>
        </p:spPr>
      </p:pic>
      <p:pic>
        <p:nvPicPr>
          <p:cNvPr id="4" name="Picture 3" descr="Screen Shot 2015-05-20 at 10.44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2" y="351402"/>
            <a:ext cx="3922997" cy="2258315"/>
          </a:xfrm>
          <a:prstGeom prst="rect">
            <a:avLst/>
          </a:prstGeom>
        </p:spPr>
      </p:pic>
      <p:pic>
        <p:nvPicPr>
          <p:cNvPr id="8" name="Picture 7" descr="Screen Shot 2015-05-20 at 11.32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2" y="2609716"/>
            <a:ext cx="4118871" cy="22464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Classification </a:t>
            </a:r>
            <a:r>
              <a:rPr lang="en-US" sz="4000" dirty="0" smtClean="0"/>
              <a:t>and </a:t>
            </a:r>
            <a:r>
              <a:rPr lang="en" sz="4000" dirty="0" smtClean="0"/>
              <a:t>Results</a:t>
            </a:r>
            <a:endParaRPr lang="en" sz="4000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572900"/>
            <a:ext cx="8229600" cy="31926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sz="2200" dirty="0" smtClean="0"/>
              <a:t>Accuracy of </a:t>
            </a:r>
            <a:r>
              <a:rPr lang="en-US" sz="2200" dirty="0"/>
              <a:t>s</a:t>
            </a:r>
            <a:r>
              <a:rPr lang="en-US" sz="2200" dirty="0" smtClean="0"/>
              <a:t>elf written Naïve Bayesian Classifier = 81.06 % as compared to that of Weka’s accuracy of 89.11</a:t>
            </a:r>
            <a:r>
              <a:rPr lang="en-US" sz="2200" dirty="0"/>
              <a:t>% </a:t>
            </a:r>
            <a:endParaRPr lang="en-US" sz="2200" dirty="0" smtClean="0"/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Insights from decision tree classifier –  </a:t>
            </a:r>
          </a:p>
          <a:p>
            <a:r>
              <a:rPr lang="en-US" sz="2200" dirty="0" smtClean="0"/>
              <a:t>      </a:t>
            </a:r>
            <a:r>
              <a:rPr lang="en-US" sz="1800" i="1" dirty="0" smtClean="0"/>
              <a:t>eg.  IF(Evaluation score = Excellent) AND (Teaching_experience = FALSE      	means is low) THEN (Acceptation is Yes, means instructor will be     	promoted further)</a:t>
            </a:r>
          </a:p>
          <a:p>
            <a:endParaRPr lang="en-US" sz="1800" i="1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Universities: </a:t>
            </a:r>
            <a:r>
              <a:rPr lang="en-US" sz="2200" i="1" dirty="0" smtClean="0"/>
              <a:t>Duke and Texas(Dallas) &gt; Stanford &amp; Harvard</a:t>
            </a:r>
          </a:p>
          <a:p>
            <a:endParaRPr lang="en-US" sz="1800" i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Classification </a:t>
            </a:r>
            <a:r>
              <a:rPr lang="en-US" sz="3600" dirty="0"/>
              <a:t>and </a:t>
            </a:r>
            <a:r>
              <a:rPr lang="en" sz="3600" dirty="0" smtClean="0"/>
              <a:t>Results</a:t>
            </a:r>
            <a:r>
              <a:rPr lang="en-US" sz="3600" dirty="0" smtClean="0"/>
              <a:t>(contd.)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1579"/>
            <a:ext cx="8229600" cy="3215147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Overall analysis with tree – performance degrades </a:t>
            </a:r>
            <a:endParaRPr lang="en-US" sz="2600" dirty="0" smtClean="0"/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Regression analysis opposes developer’s assumption</a:t>
            </a:r>
            <a:endParaRPr lang="en-US" sz="2600" dirty="0"/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Lets move on to the UI applications…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3835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5-19 at 4.3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0" y="334068"/>
            <a:ext cx="4025397" cy="4621287"/>
          </a:xfrm>
          <a:prstGeom prst="rect">
            <a:avLst/>
          </a:prstGeom>
        </p:spPr>
      </p:pic>
      <p:pic>
        <p:nvPicPr>
          <p:cNvPr id="8" name="Picture 7" descr="Screen Shot 2015-05-19 at 4.42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92" y="367126"/>
            <a:ext cx="2217523" cy="2137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4541" y="59349"/>
            <a:ext cx="242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PC APPLICATION .JAR</a:t>
            </a:r>
            <a:endParaRPr lang="en-US" b="1" dirty="0"/>
          </a:p>
        </p:txBody>
      </p:sp>
      <p:pic>
        <p:nvPicPr>
          <p:cNvPr id="10" name="Picture 9" descr="Screen Shot 2015-05-19 at 4.43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59" y="367125"/>
            <a:ext cx="2170044" cy="2141583"/>
          </a:xfrm>
          <a:prstGeom prst="rect">
            <a:avLst/>
          </a:prstGeom>
        </p:spPr>
      </p:pic>
      <p:pic>
        <p:nvPicPr>
          <p:cNvPr id="11" name="Picture 10" descr="Screen Shot 2015-05-19 at 4.44.0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54" y="2508710"/>
            <a:ext cx="3433805" cy="24466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16451" y="53791"/>
            <a:ext cx="242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ANDROID APPLICATION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103025" y="3709046"/>
            <a:ext cx="62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(</a:t>
            </a:r>
            <a:r>
              <a:rPr lang="en-US" b="1" u="sng" dirty="0">
                <a:hlinkClick r:id="rId6"/>
              </a:rPr>
              <a:t>app</a:t>
            </a:r>
            <a:r>
              <a:rPr lang="en-US" b="1" u="sng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2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370</Words>
  <Application>Microsoft Macintosh PowerPoint</Application>
  <PresentationFormat>On-screen Show (16:9)</PresentationFormat>
  <Paragraphs>73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modern</vt:lpstr>
      <vt:lpstr>Instructor Assessment System</vt:lpstr>
      <vt:lpstr>Presentation Outline</vt:lpstr>
      <vt:lpstr>Problem</vt:lpstr>
      <vt:lpstr>Previous work</vt:lpstr>
      <vt:lpstr>Dataset</vt:lpstr>
      <vt:lpstr>PowerPoint Presentation</vt:lpstr>
      <vt:lpstr>Classification and Results</vt:lpstr>
      <vt:lpstr>Classification and Results(contd.)</vt:lpstr>
      <vt:lpstr>PowerPoint Presentation</vt:lpstr>
      <vt:lpstr>Lessons Learned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Assessment System</dc:title>
  <cp:lastModifiedBy>Pratik P Jaiswal</cp:lastModifiedBy>
  <cp:revision>51</cp:revision>
  <dcterms:modified xsi:type="dcterms:W3CDTF">2015-05-21T09:24:41Z</dcterms:modified>
</cp:coreProperties>
</file>