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87" r:id="rId3"/>
    <p:sldId id="289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98" d="100"/>
          <a:sy n="98" d="100"/>
        </p:scale>
        <p:origin x="-130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319" y="323121"/>
            <a:ext cx="8222181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Diagrama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Flujo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App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Móvil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AutoShape 4" descr="blob:https://web.whatsapp.com/a540a9bf-9513-46af-86a4-34a10109a0b2">
            <a:extLst>
              <a:ext uri="{FF2B5EF4-FFF2-40B4-BE49-F238E27FC236}">
                <a16:creationId xmlns="" xmlns:a16="http://schemas.microsoft.com/office/drawing/2014/main" id="{44C3D7E7-98DE-4277-801A-3569E88B2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84742" cy="21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38" idx="1"/>
          </p:cNvCxnSpPr>
          <p:nvPr/>
        </p:nvCxnSpPr>
        <p:spPr bwMode="auto">
          <a:xfrm flipV="1">
            <a:off x="3624486" y="1554819"/>
            <a:ext cx="239187" cy="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  <a:endCxn id="39" idx="1"/>
          </p:cNvCxnSpPr>
          <p:nvPr/>
        </p:nvCxnSpPr>
        <p:spPr bwMode="auto">
          <a:xfrm>
            <a:off x="5506664" y="2470297"/>
            <a:ext cx="1818538" cy="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 bwMode="auto">
          <a:xfrm>
            <a:off x="2482238" y="609560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INICIO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3486197" y="2163973"/>
            <a:ext cx="2020467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Comunitarios</a:t>
            </a:r>
            <a:endParaRPr lang="es-DO" sz="1000" i="1" dirty="0"/>
          </a:p>
        </p:txBody>
      </p:sp>
      <p:cxnSp>
        <p:nvCxnSpPr>
          <p:cNvPr id="23" name="Straight Arrow Connector 22"/>
          <p:cNvCxnSpPr>
            <a:stCxn id="38" idx="2"/>
            <a:endCxn id="22" idx="0"/>
          </p:cNvCxnSpPr>
          <p:nvPr/>
        </p:nvCxnSpPr>
        <p:spPr bwMode="auto">
          <a:xfrm>
            <a:off x="4487761" y="1898090"/>
            <a:ext cx="8670" cy="26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3616150" y="3142990"/>
            <a:ext cx="1743221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Hacer </a:t>
            </a:r>
            <a:r>
              <a:rPr lang="es-DO" sz="1200" b="1" dirty="0" smtClean="0">
                <a:solidFill>
                  <a:schemeClr val="tx1"/>
                </a:solidFill>
              </a:rPr>
              <a:t>Denuncia</a:t>
            </a:r>
            <a:endParaRPr lang="es-DO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2"/>
            <a:endCxn id="45" idx="0"/>
          </p:cNvCxnSpPr>
          <p:nvPr/>
        </p:nvCxnSpPr>
        <p:spPr bwMode="auto">
          <a:xfrm>
            <a:off x="6292761" y="3926837"/>
            <a:ext cx="0" cy="30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4" idx="0"/>
          </p:cNvCxnSpPr>
          <p:nvPr/>
        </p:nvCxnSpPr>
        <p:spPr>
          <a:xfrm flipH="1">
            <a:off x="4487761" y="2776621"/>
            <a:ext cx="8670" cy="366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6571" y="2764111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162075" y="2221699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30" name="Flowchart: Decision 29"/>
          <p:cNvSpPr/>
          <p:nvPr/>
        </p:nvSpPr>
        <p:spPr>
          <a:xfrm>
            <a:off x="5740219" y="3314189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A</a:t>
            </a:r>
            <a:endParaRPr lang="es-DO" sz="1050" b="1" dirty="0"/>
          </a:p>
        </p:txBody>
      </p:sp>
      <p:cxnSp>
        <p:nvCxnSpPr>
          <p:cNvPr id="31" name="Straight Arrow Connector 30"/>
          <p:cNvCxnSpPr>
            <a:stCxn id="43" idx="2"/>
            <a:endCxn id="41" idx="1"/>
          </p:cNvCxnSpPr>
          <p:nvPr/>
        </p:nvCxnSpPr>
        <p:spPr bwMode="auto">
          <a:xfrm>
            <a:off x="4491929" y="4781652"/>
            <a:ext cx="9005" cy="28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63" idx="1"/>
          </p:cNvCxnSpPr>
          <p:nvPr/>
        </p:nvCxnSpPr>
        <p:spPr bwMode="auto">
          <a:xfrm flipV="1">
            <a:off x="6845302" y="3605184"/>
            <a:ext cx="382038" cy="1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5" idx="3"/>
            <a:endCxn id="53" idx="1"/>
          </p:cNvCxnSpPr>
          <p:nvPr/>
        </p:nvCxnSpPr>
        <p:spPr bwMode="auto">
          <a:xfrm flipV="1">
            <a:off x="6845302" y="4528657"/>
            <a:ext cx="389028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 bwMode="auto">
          <a:xfrm>
            <a:off x="6292761" y="2959925"/>
            <a:ext cx="0" cy="35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9" idx="3"/>
            <a:endCxn id="37" idx="1"/>
          </p:cNvCxnSpPr>
          <p:nvPr/>
        </p:nvCxnSpPr>
        <p:spPr bwMode="auto">
          <a:xfrm>
            <a:off x="8965780" y="2475977"/>
            <a:ext cx="2123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66411" y="2225867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11089674" y="2325669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FIN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38" name="Flowchart: Manual Input 37"/>
          <p:cNvSpPr/>
          <p:nvPr/>
        </p:nvSpPr>
        <p:spPr>
          <a:xfrm>
            <a:off x="3863673" y="1211547"/>
            <a:ext cx="1248176" cy="686543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>
                <a:solidFill>
                  <a:schemeClr val="tx1"/>
                </a:solidFill>
              </a:rPr>
              <a:t>Iniciar Sesión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7325202" y="2169653"/>
            <a:ext cx="1640578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Consultas</a:t>
            </a:r>
            <a:endParaRPr lang="es-DO" sz="10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66313" y="3615050"/>
            <a:ext cx="188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800" dirty="0" smtClean="0">
                <a:solidFill>
                  <a:srgbClr val="FFFF00"/>
                </a:solidFill>
              </a:rPr>
              <a:t>Texto – Imágenes – Audio - Video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 bwMode="auto">
          <a:xfrm>
            <a:off x="4081228" y="5070031"/>
            <a:ext cx="839412" cy="71912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tx1"/>
                </a:solidFill>
              </a:rPr>
              <a:t>BD Denuncias</a:t>
            </a:r>
            <a:endParaRPr lang="es-DO" sz="1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4" idx="2"/>
            <a:endCxn id="43" idx="0"/>
          </p:cNvCxnSpPr>
          <p:nvPr/>
        </p:nvCxnSpPr>
        <p:spPr bwMode="auto">
          <a:xfrm>
            <a:off x="4487761" y="3810163"/>
            <a:ext cx="4168" cy="34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edefined Process 42"/>
          <p:cNvSpPr/>
          <p:nvPr/>
        </p:nvSpPr>
        <p:spPr>
          <a:xfrm>
            <a:off x="3624487" y="4152483"/>
            <a:ext cx="1734884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Envío de </a:t>
            </a:r>
            <a:r>
              <a:rPr lang="es-DO" sz="1200" b="1" dirty="0" smtClean="0"/>
              <a:t>Email</a:t>
            </a:r>
            <a:endParaRPr lang="es-DO" sz="1200" b="1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186809" y="2917527"/>
            <a:ext cx="1193087" cy="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740219" y="4231032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B</a:t>
            </a:r>
            <a:endParaRPr lang="es-DO" sz="1050" b="1" dirty="0"/>
          </a:p>
        </p:txBody>
      </p:sp>
      <p:sp>
        <p:nvSpPr>
          <p:cNvPr id="46" name="Flowchart: Decision 45"/>
          <p:cNvSpPr/>
          <p:nvPr/>
        </p:nvSpPr>
        <p:spPr>
          <a:xfrm>
            <a:off x="5740218" y="5123909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C</a:t>
            </a:r>
            <a:endParaRPr lang="es-DO" sz="1050" b="1" dirty="0"/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 bwMode="auto">
          <a:xfrm flipH="1">
            <a:off x="6292760" y="4843680"/>
            <a:ext cx="1" cy="28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2"/>
          </p:cNvCxnSpPr>
          <p:nvPr/>
        </p:nvCxnSpPr>
        <p:spPr>
          <a:xfrm rot="5400000">
            <a:off x="7130314" y="1944748"/>
            <a:ext cx="177624" cy="18527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14347" y="2719297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840630" y="3355335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51" name="Straight Arrow Connector 50"/>
          <p:cNvCxnSpPr>
            <a:stCxn id="46" idx="3"/>
            <a:endCxn id="60" idx="1"/>
          </p:cNvCxnSpPr>
          <p:nvPr/>
        </p:nvCxnSpPr>
        <p:spPr bwMode="auto">
          <a:xfrm>
            <a:off x="6845301" y="5430233"/>
            <a:ext cx="382039" cy="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15" idx="0"/>
          </p:cNvCxnSpPr>
          <p:nvPr/>
        </p:nvCxnSpPr>
        <p:spPr bwMode="auto">
          <a:xfrm>
            <a:off x="2983151" y="910176"/>
            <a:ext cx="0" cy="3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edefined Process 52"/>
          <p:cNvSpPr/>
          <p:nvPr/>
        </p:nvSpPr>
        <p:spPr>
          <a:xfrm>
            <a:off x="7234330" y="4214072"/>
            <a:ext cx="136699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200" dirty="0" smtClean="0"/>
              <a:t> </a:t>
            </a:r>
            <a:r>
              <a:rPr lang="es-DO" sz="1100" dirty="0" err="1" smtClean="0"/>
              <a:t>SubDirector</a:t>
            </a:r>
            <a:endParaRPr lang="es-DO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1997" y="3908725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267627" y="4817153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840776" y="4269990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40776" y="5175842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 bwMode="auto">
          <a:xfrm flipH="1" flipV="1">
            <a:off x="11590587" y="2626285"/>
            <a:ext cx="22194" cy="282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6179" y="5183536"/>
            <a:ext cx="47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100" dirty="0" smtClean="0"/>
              <a:t>NO</a:t>
            </a:r>
            <a:endParaRPr lang="es-DO" sz="110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7227340" y="5143303"/>
            <a:ext cx="1202539" cy="586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tx1"/>
                </a:solidFill>
              </a:rPr>
              <a:t>Consultar </a:t>
            </a:r>
            <a:r>
              <a:rPr lang="es-DO" sz="1100" b="1" dirty="0" err="1" smtClean="0">
                <a:solidFill>
                  <a:schemeClr val="tx1"/>
                </a:solidFill>
              </a:rPr>
              <a:t>Info</a:t>
            </a:r>
            <a:r>
              <a:rPr lang="es-DO" sz="1100" dirty="0" smtClean="0">
                <a:solidFill>
                  <a:schemeClr val="tx1"/>
                </a:solidFill>
              </a:rPr>
              <a:t> Ciudadano</a:t>
            </a:r>
            <a:endParaRPr lang="es-DO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0" idx="3"/>
            <a:endCxn id="72" idx="1"/>
          </p:cNvCxnSpPr>
          <p:nvPr/>
        </p:nvCxnSpPr>
        <p:spPr bwMode="auto">
          <a:xfrm flipV="1">
            <a:off x="8429879" y="5425013"/>
            <a:ext cx="266671" cy="1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6" idx="1"/>
          </p:cNvCxnSpPr>
          <p:nvPr/>
        </p:nvCxnSpPr>
        <p:spPr>
          <a:xfrm rot="10800000">
            <a:off x="5550736" y="2483343"/>
            <a:ext cx="189482" cy="2946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edefined Process 62"/>
          <p:cNvSpPr/>
          <p:nvPr/>
        </p:nvSpPr>
        <p:spPr>
          <a:xfrm>
            <a:off x="7227340" y="3290599"/>
            <a:ext cx="137398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100" dirty="0" smtClean="0"/>
              <a:t> Director</a:t>
            </a:r>
            <a:endParaRPr lang="es-DO" sz="1100" dirty="0"/>
          </a:p>
        </p:txBody>
      </p:sp>
      <p:sp>
        <p:nvSpPr>
          <p:cNvPr id="64" name="Flowchart: Display 63"/>
          <p:cNvSpPr/>
          <p:nvPr/>
        </p:nvSpPr>
        <p:spPr>
          <a:xfrm>
            <a:off x="9282020" y="3290599"/>
            <a:ext cx="1302982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Mostrar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231484" y="3740017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00078" y="4673415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 bwMode="auto">
          <a:xfrm flipV="1">
            <a:off x="8601329" y="3596923"/>
            <a:ext cx="680691" cy="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</p:cNvCxnSpPr>
          <p:nvPr/>
        </p:nvCxnSpPr>
        <p:spPr bwMode="auto">
          <a:xfrm>
            <a:off x="10585002" y="3596923"/>
            <a:ext cx="979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isplay 68"/>
          <p:cNvSpPr/>
          <p:nvPr/>
        </p:nvSpPr>
        <p:spPr>
          <a:xfrm>
            <a:off x="9345718" y="4231032"/>
            <a:ext cx="1239284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Mostrar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cxnSp>
        <p:nvCxnSpPr>
          <p:cNvPr id="70" name="Straight Arrow Connector 69"/>
          <p:cNvCxnSpPr>
            <a:stCxn id="53" idx="3"/>
            <a:endCxn id="69" idx="1"/>
          </p:cNvCxnSpPr>
          <p:nvPr/>
        </p:nvCxnSpPr>
        <p:spPr bwMode="auto">
          <a:xfrm>
            <a:off x="8601329" y="4528657"/>
            <a:ext cx="744389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</p:cNvCxnSpPr>
          <p:nvPr/>
        </p:nvCxnSpPr>
        <p:spPr bwMode="auto">
          <a:xfrm flipV="1">
            <a:off x="10585002" y="4515562"/>
            <a:ext cx="1001440" cy="2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isplay 71"/>
          <p:cNvSpPr/>
          <p:nvPr/>
        </p:nvSpPr>
        <p:spPr>
          <a:xfrm>
            <a:off x="8696550" y="5242101"/>
            <a:ext cx="1169861" cy="365824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Mostrar </a:t>
            </a:r>
            <a:r>
              <a:rPr lang="es-DO" sz="1000" b="1" dirty="0" smtClean="0"/>
              <a:t>Gral. </a:t>
            </a:r>
            <a:r>
              <a:rPr lang="es-DO" sz="1000" b="1" dirty="0" err="1" smtClean="0"/>
              <a:t>Info</a:t>
            </a:r>
            <a:r>
              <a:rPr lang="es-DO" sz="1000" b="1" dirty="0" smtClean="0"/>
              <a:t>.</a:t>
            </a:r>
            <a:endParaRPr lang="es-DO" sz="1000" b="1" dirty="0"/>
          </a:p>
        </p:txBody>
      </p:sp>
      <p:sp>
        <p:nvSpPr>
          <p:cNvPr id="73" name="Flowchart: Predefined Process 72"/>
          <p:cNvSpPr/>
          <p:nvPr/>
        </p:nvSpPr>
        <p:spPr>
          <a:xfrm>
            <a:off x="10133082" y="5221242"/>
            <a:ext cx="1084141" cy="412094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u="sng" dirty="0" smtClean="0">
                <a:solidFill>
                  <a:schemeClr val="tx1"/>
                </a:solidFill>
              </a:rPr>
              <a:t>Por DEFINIR</a:t>
            </a:r>
            <a:endParaRPr lang="es-DO" sz="1100" u="sng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2" idx="3"/>
            <a:endCxn id="73" idx="1"/>
          </p:cNvCxnSpPr>
          <p:nvPr/>
        </p:nvCxnSpPr>
        <p:spPr bwMode="auto">
          <a:xfrm>
            <a:off x="9866411" y="5425013"/>
            <a:ext cx="266671" cy="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3"/>
          </p:cNvCxnSpPr>
          <p:nvPr/>
        </p:nvCxnSpPr>
        <p:spPr bwMode="auto">
          <a:xfrm flipV="1">
            <a:off x="11217223" y="5422711"/>
            <a:ext cx="363573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2341816" y="1234289"/>
            <a:ext cx="1282670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Registrar Usuario</a:t>
            </a:r>
            <a:endParaRPr lang="es-DO" sz="12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41" idx="2"/>
          </p:cNvCxnSpPr>
          <p:nvPr/>
        </p:nvCxnSpPr>
        <p:spPr>
          <a:xfrm rot="10800000">
            <a:off x="3191424" y="2935619"/>
            <a:ext cx="889804" cy="24939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56824"/>
              </p:ext>
            </p:extLst>
          </p:nvPr>
        </p:nvGraphicFramePr>
        <p:xfrm>
          <a:off x="1258957" y="554377"/>
          <a:ext cx="10084904" cy="599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26"/>
                <a:gridCol w="2521226"/>
                <a:gridCol w="2521226"/>
                <a:gridCol w="2521226"/>
              </a:tblGrid>
              <a:tr h="42856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DO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DIAGRAMA DE PROCESO DE REGISTRARSE</a:t>
                      </a:r>
                    </a:p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Usuarios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Analista INFO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Soporte DINTEL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err="1" smtClean="0"/>
                        <a:t>Admin</a:t>
                      </a:r>
                      <a:r>
                        <a:rPr lang="es-DO" sz="1400" dirty="0" smtClean="0"/>
                        <a:t> DINTEL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561">
                <a:tc gridSpan="3">
                  <a:txBody>
                    <a:bodyPr/>
                    <a:lstStyle/>
                    <a:p>
                      <a:pPr algn="l"/>
                      <a:r>
                        <a:rPr lang="es-DO" sz="1100" dirty="0" smtClean="0"/>
                        <a:t>*** Previo a </a:t>
                      </a:r>
                      <a:r>
                        <a:rPr lang="es-DO" sz="1200" b="1" dirty="0" smtClean="0"/>
                        <a:t>Consultar DOC</a:t>
                      </a:r>
                      <a:r>
                        <a:rPr lang="es-DO" sz="1100" dirty="0" smtClean="0"/>
                        <a:t>, el Usuario debe descargar e instalar  la App, y el DOC (Cedula/Pasaporte/RNC/Placa), </a:t>
                      </a:r>
                      <a:r>
                        <a:rPr lang="es-DO" sz="1100" baseline="0" dirty="0" smtClean="0"/>
                        <a:t>debe estar registrado en la Base de Dat</a:t>
                      </a:r>
                      <a:r>
                        <a:rPr lang="es-DO" sz="1100" dirty="0" smtClean="0"/>
                        <a:t>os de la DINTEL.</a:t>
                      </a:r>
                      <a:endParaRPr lang="es-DO" sz="11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DO" sz="11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lowchart: Terminator 4"/>
          <p:cNvSpPr/>
          <p:nvPr/>
        </p:nvSpPr>
        <p:spPr bwMode="auto">
          <a:xfrm>
            <a:off x="1893957" y="1988931"/>
            <a:ext cx="1219200" cy="32159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INICIO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2503557" y="2310521"/>
            <a:ext cx="0" cy="23688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1862222" y="2547401"/>
            <a:ext cx="1282670" cy="5893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800" b="1" dirty="0" smtClean="0">
                <a:solidFill>
                  <a:schemeClr val="bg1"/>
                </a:solidFill>
              </a:rPr>
              <a:t>(Quiero Registrarme)</a:t>
            </a:r>
          </a:p>
          <a:p>
            <a:pPr algn="ctr" eaLnBrk="1" hangingPunct="1">
              <a:defRPr/>
            </a:pPr>
            <a:r>
              <a:rPr lang="es-DO" sz="1200" b="1" dirty="0" smtClean="0">
                <a:solidFill>
                  <a:schemeClr val="bg1"/>
                </a:solidFill>
              </a:rPr>
              <a:t>Consultar DOC</a:t>
            </a:r>
            <a:endParaRPr lang="es-DO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70343" y="3439878"/>
            <a:ext cx="1282670" cy="553804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bg1"/>
                </a:solidFill>
              </a:rPr>
              <a:t>Analizar INFO del Usuario</a:t>
            </a:r>
            <a:endParaRPr lang="es-DO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164" idx="0"/>
          </p:cNvCxnSpPr>
          <p:nvPr/>
        </p:nvCxnSpPr>
        <p:spPr bwMode="auto">
          <a:xfrm>
            <a:off x="2503557" y="3136784"/>
            <a:ext cx="2069" cy="3062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4325235" y="3345259"/>
            <a:ext cx="1523999" cy="785594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>
                <a:solidFill>
                  <a:schemeClr val="bg1"/>
                </a:solidFill>
              </a:rPr>
              <a:t>Positivo?</a:t>
            </a:r>
            <a:endParaRPr lang="es-DO" sz="1000" i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6" idx="2"/>
            <a:endCxn id="111" idx="0"/>
          </p:cNvCxnSpPr>
          <p:nvPr/>
        </p:nvCxnSpPr>
        <p:spPr bwMode="auto">
          <a:xfrm>
            <a:off x="5087235" y="4130853"/>
            <a:ext cx="718" cy="2044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86863" y="4085072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SI</a:t>
            </a:r>
            <a:endParaRPr lang="es-DO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16" idx="3"/>
            <a:endCxn id="9" idx="1"/>
          </p:cNvCxnSpPr>
          <p:nvPr/>
        </p:nvCxnSpPr>
        <p:spPr bwMode="auto">
          <a:xfrm flipV="1">
            <a:off x="5849234" y="3716780"/>
            <a:ext cx="1121109" cy="212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02092" y="3482121"/>
            <a:ext cx="53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NO</a:t>
            </a:r>
            <a:endParaRPr lang="es-DO" sz="1200" dirty="0">
              <a:solidFill>
                <a:schemeClr val="bg1"/>
              </a:solidFill>
            </a:endParaRPr>
          </a:p>
        </p:txBody>
      </p:sp>
      <p:sp>
        <p:nvSpPr>
          <p:cNvPr id="45" name="Flowchart: Terminator 44"/>
          <p:cNvSpPr/>
          <p:nvPr/>
        </p:nvSpPr>
        <p:spPr bwMode="auto">
          <a:xfrm>
            <a:off x="1898636" y="5158169"/>
            <a:ext cx="1219200" cy="32760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FIN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62222" y="4375536"/>
            <a:ext cx="1282670" cy="471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b="1" dirty="0" smtClean="0">
                <a:solidFill>
                  <a:schemeClr val="bg1"/>
                </a:solidFill>
              </a:rPr>
              <a:t>Iniciar Sesión</a:t>
            </a:r>
            <a:endParaRPr lang="es-DO" sz="1200" b="1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51" idx="2"/>
            <a:endCxn id="45" idx="0"/>
          </p:cNvCxnSpPr>
          <p:nvPr/>
        </p:nvCxnSpPr>
        <p:spPr bwMode="auto">
          <a:xfrm>
            <a:off x="2503557" y="4847533"/>
            <a:ext cx="4679" cy="31063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/>
          <p:cNvSpPr/>
          <p:nvPr/>
        </p:nvSpPr>
        <p:spPr>
          <a:xfrm>
            <a:off x="6870004" y="4244211"/>
            <a:ext cx="1497365" cy="785594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>
                <a:solidFill>
                  <a:schemeClr val="bg1"/>
                </a:solidFill>
              </a:rPr>
              <a:t>Positivo?</a:t>
            </a:r>
            <a:endParaRPr lang="es-DO" sz="1000" i="1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/>
          <p:cNvCxnSpPr>
            <a:stCxn id="9" idx="2"/>
            <a:endCxn id="101" idx="0"/>
          </p:cNvCxnSpPr>
          <p:nvPr/>
        </p:nvCxnSpPr>
        <p:spPr bwMode="auto">
          <a:xfrm>
            <a:off x="7611678" y="3993682"/>
            <a:ext cx="7009" cy="2505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1" idx="1"/>
            <a:endCxn id="51" idx="3"/>
          </p:cNvCxnSpPr>
          <p:nvPr/>
        </p:nvCxnSpPr>
        <p:spPr bwMode="auto">
          <a:xfrm flipH="1" flipV="1">
            <a:off x="3144892" y="4611535"/>
            <a:ext cx="849756" cy="563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>
            <a:off x="3994648" y="4335342"/>
            <a:ext cx="2186609" cy="56366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bg1"/>
                </a:solidFill>
              </a:rPr>
              <a:t>Retroalimenta al Usuario</a:t>
            </a:r>
          </a:p>
          <a:p>
            <a:pPr algn="ctr">
              <a:defRPr/>
            </a:pPr>
            <a:r>
              <a:rPr lang="es-DO" sz="800" dirty="0" smtClean="0">
                <a:solidFill>
                  <a:schemeClr val="bg1"/>
                </a:solidFill>
              </a:rPr>
              <a:t>(Vía E-mail</a:t>
            </a:r>
            <a:r>
              <a:rPr lang="es-DO" sz="800" dirty="0">
                <a:solidFill>
                  <a:schemeClr val="bg1"/>
                </a:solidFill>
              </a:rPr>
              <a:t>, </a:t>
            </a:r>
            <a:r>
              <a:rPr lang="es-DO" sz="800" dirty="0" smtClean="0">
                <a:solidFill>
                  <a:schemeClr val="bg1"/>
                </a:solidFill>
              </a:rPr>
              <a:t>WhatsApp, </a:t>
            </a:r>
            <a:r>
              <a:rPr lang="es-DO" sz="800" dirty="0">
                <a:solidFill>
                  <a:schemeClr val="bg1"/>
                </a:solidFill>
              </a:rPr>
              <a:t>L</a:t>
            </a:r>
            <a:r>
              <a:rPr lang="es-DO" sz="800" dirty="0" smtClean="0">
                <a:solidFill>
                  <a:schemeClr val="bg1"/>
                </a:solidFill>
              </a:rPr>
              <a:t>lamada</a:t>
            </a:r>
            <a:r>
              <a:rPr lang="es-DO" sz="800" dirty="0">
                <a:solidFill>
                  <a:schemeClr val="bg1"/>
                </a:solidFill>
              </a:rPr>
              <a:t>, etc.)</a:t>
            </a:r>
          </a:p>
        </p:txBody>
      </p:sp>
      <p:cxnSp>
        <p:nvCxnSpPr>
          <p:cNvPr id="114" name="Straight Arrow Connector 113"/>
          <p:cNvCxnSpPr>
            <a:stCxn id="101" idx="3"/>
            <a:endCxn id="117" idx="1"/>
          </p:cNvCxnSpPr>
          <p:nvPr/>
        </p:nvCxnSpPr>
        <p:spPr bwMode="auto">
          <a:xfrm flipV="1">
            <a:off x="8367369" y="4629638"/>
            <a:ext cx="1130326" cy="73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75946" y="4401371"/>
            <a:ext cx="53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NO</a:t>
            </a:r>
            <a:endParaRPr lang="es-DO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9497695" y="4352736"/>
            <a:ext cx="1282670" cy="553804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bg1"/>
                </a:solidFill>
              </a:rPr>
              <a:t>Proceso inteligente para análisis de INFO</a:t>
            </a:r>
            <a:endParaRPr lang="es-DO" sz="1000" dirty="0">
              <a:solidFill>
                <a:schemeClr val="bg1"/>
              </a:solidFill>
            </a:endParaRPr>
          </a:p>
        </p:txBody>
      </p:sp>
      <p:cxnSp>
        <p:nvCxnSpPr>
          <p:cNvPr id="148" name="Straight Arrow Connector 147"/>
          <p:cNvCxnSpPr>
            <a:stCxn id="117" idx="2"/>
            <a:endCxn id="46" idx="0"/>
          </p:cNvCxnSpPr>
          <p:nvPr/>
        </p:nvCxnSpPr>
        <p:spPr bwMode="auto">
          <a:xfrm flipH="1">
            <a:off x="10138018" y="4906540"/>
            <a:ext cx="1012" cy="1532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Magnetic Disk 150"/>
          <p:cNvSpPr/>
          <p:nvPr/>
        </p:nvSpPr>
        <p:spPr bwMode="auto">
          <a:xfrm>
            <a:off x="9614377" y="5450614"/>
            <a:ext cx="1057967" cy="605732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bg1"/>
                </a:solidFill>
              </a:rPr>
              <a:t>Fallidos    </a:t>
            </a:r>
            <a:r>
              <a:rPr lang="es-DO" sz="1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s-DO" sz="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Amenaza y Colaborador</a:t>
            </a:r>
            <a:endParaRPr lang="es-DO" sz="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739954" y="3443055"/>
            <a:ext cx="1531344" cy="5893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b="1" dirty="0" smtClean="0">
                <a:solidFill>
                  <a:schemeClr val="bg1"/>
                </a:solidFill>
              </a:rPr>
              <a:t>Registro de INFO</a:t>
            </a:r>
            <a:endParaRPr lang="es-DO" sz="1200" b="1" dirty="0">
              <a:solidFill>
                <a:schemeClr val="bg1"/>
              </a:solidFill>
            </a:endParaRPr>
          </a:p>
        </p:txBody>
      </p:sp>
      <p:cxnSp>
        <p:nvCxnSpPr>
          <p:cNvPr id="168" name="Straight Arrow Connector 167"/>
          <p:cNvCxnSpPr>
            <a:stCxn id="164" idx="3"/>
            <a:endCxn id="16" idx="1"/>
          </p:cNvCxnSpPr>
          <p:nvPr/>
        </p:nvCxnSpPr>
        <p:spPr bwMode="auto">
          <a:xfrm>
            <a:off x="3271298" y="3737747"/>
            <a:ext cx="1053937" cy="30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584692" y="4983466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SI</a:t>
            </a:r>
            <a:endParaRPr lang="es-DO" sz="1200" dirty="0">
              <a:solidFill>
                <a:schemeClr val="bg1"/>
              </a:solidFill>
            </a:endParaRPr>
          </a:p>
        </p:txBody>
      </p:sp>
      <p:cxnSp>
        <p:nvCxnSpPr>
          <p:cNvPr id="199" name="Straight Arrow Connector 198"/>
          <p:cNvCxnSpPr>
            <a:stCxn id="101" idx="2"/>
            <a:endCxn id="2" idx="0"/>
          </p:cNvCxnSpPr>
          <p:nvPr/>
        </p:nvCxnSpPr>
        <p:spPr bwMode="auto">
          <a:xfrm>
            <a:off x="7618687" y="5029805"/>
            <a:ext cx="5022" cy="3075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461630" y="5337347"/>
            <a:ext cx="324158" cy="33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59490" y="4798165"/>
            <a:ext cx="294689" cy="302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29469" y="4851361"/>
            <a:ext cx="294689" cy="3020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 bwMode="auto">
          <a:xfrm>
            <a:off x="1824158" y="5002409"/>
            <a:ext cx="64133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1" idx="2"/>
            <a:endCxn id="42" idx="6"/>
          </p:cNvCxnSpPr>
          <p:nvPr/>
        </p:nvCxnSpPr>
        <p:spPr bwMode="auto">
          <a:xfrm flipH="1">
            <a:off x="9369260" y="5753480"/>
            <a:ext cx="245117" cy="43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74571" y="5606823"/>
            <a:ext cx="294689" cy="3020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9496683" y="5059806"/>
            <a:ext cx="1282670" cy="248963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bg1"/>
                </a:solidFill>
              </a:rPr>
              <a:t>Marque *742</a:t>
            </a:r>
            <a:endParaRPr lang="es-DO" sz="10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>
            <a:stCxn id="46" idx="2"/>
            <a:endCxn id="151" idx="1"/>
          </p:cNvCxnSpPr>
          <p:nvPr/>
        </p:nvCxnSpPr>
        <p:spPr bwMode="auto">
          <a:xfrm>
            <a:off x="10138018" y="5308769"/>
            <a:ext cx="5343" cy="1418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72292"/>
              </p:ext>
            </p:extLst>
          </p:nvPr>
        </p:nvGraphicFramePr>
        <p:xfrm>
          <a:off x="1258957" y="554377"/>
          <a:ext cx="10084904" cy="597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26"/>
                <a:gridCol w="2521226"/>
                <a:gridCol w="2521226"/>
                <a:gridCol w="2521226"/>
              </a:tblGrid>
              <a:tr h="42856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DO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DIAGRAMA DE PROCESO DE DENUNCIAS</a:t>
                      </a:r>
                    </a:p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Usuarios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Proceso APP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Proceso</a:t>
                      </a:r>
                      <a:r>
                        <a:rPr lang="es-DO" sz="1400" baseline="0" dirty="0" smtClean="0"/>
                        <a:t> </a:t>
                      </a:r>
                      <a:r>
                        <a:rPr lang="es-DO" sz="1400" dirty="0" smtClean="0"/>
                        <a:t>BD DINTEL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err="1" smtClean="0"/>
                        <a:t>Aplicatvo</a:t>
                      </a:r>
                      <a:r>
                        <a:rPr lang="es-DO" sz="1400" baseline="0" dirty="0" smtClean="0"/>
                        <a:t> Desktop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561">
                <a:tc gridSpan="3">
                  <a:txBody>
                    <a:bodyPr/>
                    <a:lstStyle/>
                    <a:p>
                      <a:pPr algn="l"/>
                      <a:r>
                        <a:rPr lang="es-DO" sz="1100" dirty="0" smtClean="0"/>
                        <a:t>*** Previo el Usuario debe </a:t>
                      </a:r>
                      <a:r>
                        <a:rPr lang="es-DO" sz="1100" baseline="0" dirty="0" smtClean="0"/>
                        <a:t>Iniciar</a:t>
                      </a:r>
                      <a:r>
                        <a:rPr lang="es-DO" sz="1100" dirty="0" smtClean="0"/>
                        <a:t> Sesión,</a:t>
                      </a:r>
                    </a:p>
                    <a:p>
                      <a:pPr algn="l"/>
                      <a:r>
                        <a:rPr lang="es-DO" sz="1100" b="1" dirty="0" smtClean="0">
                          <a:solidFill>
                            <a:schemeClr val="bg1"/>
                          </a:solidFill>
                        </a:rPr>
                        <a:t>NOTA</a:t>
                      </a:r>
                      <a:r>
                        <a:rPr lang="es-DO" sz="11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s-DO" sz="1100" b="0" dirty="0" smtClean="0">
                          <a:solidFill>
                            <a:srgbClr val="FF0000"/>
                          </a:solidFill>
                        </a:rPr>
                        <a:t>Pendiente:</a:t>
                      </a:r>
                      <a:r>
                        <a:rPr lang="es-DO" sz="1100" b="0" baseline="0" dirty="0" smtClean="0">
                          <a:solidFill>
                            <a:srgbClr val="FF0000"/>
                          </a:solidFill>
                        </a:rPr>
                        <a:t> Reducir tamaño de MP3, MP4 y JPG.</a:t>
                      </a:r>
                      <a:endParaRPr lang="es-DO" sz="11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DO" sz="11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lowchart: Terminator 4"/>
          <p:cNvSpPr/>
          <p:nvPr/>
        </p:nvSpPr>
        <p:spPr bwMode="auto">
          <a:xfrm>
            <a:off x="1932057" y="2014331"/>
            <a:ext cx="1219200" cy="32159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INICIO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26" idx="0"/>
          </p:cNvCxnSpPr>
          <p:nvPr/>
        </p:nvCxnSpPr>
        <p:spPr bwMode="auto">
          <a:xfrm>
            <a:off x="2541657" y="2335921"/>
            <a:ext cx="5040" cy="27823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6806781" y="2614154"/>
            <a:ext cx="1581561" cy="671537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err="1" smtClean="0">
                <a:solidFill>
                  <a:schemeClr val="bg1"/>
                </a:solidFill>
              </a:rPr>
              <a:t>Parsear</a:t>
            </a:r>
            <a:r>
              <a:rPr lang="es-DO" sz="1200" dirty="0" smtClean="0">
                <a:solidFill>
                  <a:schemeClr val="bg1"/>
                </a:solidFill>
              </a:rPr>
              <a:t> Texto para determinar Tipo de Denuncia</a:t>
            </a:r>
            <a:endParaRPr lang="es-DO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6" idx="3"/>
            <a:endCxn id="78" idx="1"/>
          </p:cNvCxnSpPr>
          <p:nvPr/>
        </p:nvCxnSpPr>
        <p:spPr bwMode="auto">
          <a:xfrm flipV="1">
            <a:off x="3418307" y="2938460"/>
            <a:ext cx="827649" cy="92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/>
          <p:cNvSpPr/>
          <p:nvPr/>
        </p:nvSpPr>
        <p:spPr bwMode="auto">
          <a:xfrm>
            <a:off x="9439276" y="4022629"/>
            <a:ext cx="1219200" cy="32760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FIN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78" idx="3"/>
            <a:endCxn id="9" idx="1"/>
          </p:cNvCxnSpPr>
          <p:nvPr/>
        </p:nvCxnSpPr>
        <p:spPr bwMode="auto">
          <a:xfrm>
            <a:off x="5827517" y="2938460"/>
            <a:ext cx="979264" cy="1146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" idx="3"/>
            <a:endCxn id="151" idx="2"/>
          </p:cNvCxnSpPr>
          <p:nvPr/>
        </p:nvCxnSpPr>
        <p:spPr bwMode="auto">
          <a:xfrm flipV="1">
            <a:off x="8388342" y="2947740"/>
            <a:ext cx="1050934" cy="21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Magnetic Disk 150"/>
          <p:cNvSpPr/>
          <p:nvPr/>
        </p:nvSpPr>
        <p:spPr bwMode="auto">
          <a:xfrm>
            <a:off x="9439276" y="2264893"/>
            <a:ext cx="1220656" cy="1365693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bg1"/>
                </a:solidFill>
              </a:rPr>
              <a:t>Base de Datos Desktop</a:t>
            </a:r>
            <a:endParaRPr lang="es-DO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75086" y="2614154"/>
            <a:ext cx="1899594" cy="679113"/>
            <a:chOff x="1675086" y="2715754"/>
            <a:chExt cx="1899594" cy="679113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675086" y="2715754"/>
              <a:ext cx="1743221" cy="66717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DO" sz="1200" b="1" dirty="0" smtClean="0">
                  <a:solidFill>
                    <a:schemeClr val="bg1"/>
                  </a:solidFill>
                </a:rPr>
                <a:t>Crear</a:t>
              </a:r>
              <a:r>
                <a:rPr lang="es-DO" sz="1200" dirty="0" smtClean="0">
                  <a:solidFill>
                    <a:schemeClr val="bg1"/>
                  </a:solidFill>
                </a:rPr>
                <a:t> </a:t>
              </a:r>
              <a:r>
                <a:rPr lang="es-DO" sz="1200" b="1" dirty="0" smtClean="0">
                  <a:solidFill>
                    <a:schemeClr val="bg1"/>
                  </a:solidFill>
                </a:rPr>
                <a:t>Denuncia</a:t>
              </a:r>
              <a:endParaRPr lang="es-DO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87888" y="3179423"/>
              <a:ext cx="18867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DO" sz="800" dirty="0" smtClean="0">
                  <a:solidFill>
                    <a:schemeClr val="bg1"/>
                  </a:solidFill>
                </a:rPr>
                <a:t>Texto – Imágenes – Audio - Video</a:t>
              </a:r>
              <a:endParaRPr lang="es-DO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4245956" y="2620993"/>
            <a:ext cx="1581561" cy="63493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err="1" smtClean="0">
                <a:solidFill>
                  <a:schemeClr val="bg1"/>
                </a:solidFill>
              </a:rPr>
              <a:t>CifrarTexto</a:t>
            </a:r>
            <a:endParaRPr lang="es-DO" sz="12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>
            <a:stCxn id="151" idx="3"/>
            <a:endCxn id="45" idx="0"/>
          </p:cNvCxnSpPr>
          <p:nvPr/>
        </p:nvCxnSpPr>
        <p:spPr bwMode="auto">
          <a:xfrm flipH="1">
            <a:off x="10048876" y="3630586"/>
            <a:ext cx="728" cy="39204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11499"/>
              </p:ext>
            </p:extLst>
          </p:nvPr>
        </p:nvGraphicFramePr>
        <p:xfrm>
          <a:off x="1258957" y="554377"/>
          <a:ext cx="10098156" cy="597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052"/>
                <a:gridCol w="3366052"/>
                <a:gridCol w="3366052"/>
              </a:tblGrid>
              <a:tr h="4285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DO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DIAGRAMA DE PROCESO DE DEPURACIÓN</a:t>
                      </a:r>
                    </a:p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Usuarios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smtClean="0"/>
                        <a:t>Proceso APP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400" dirty="0" err="1" smtClean="0"/>
                        <a:t>Admin</a:t>
                      </a:r>
                      <a:r>
                        <a:rPr lang="es-DO" sz="1400" dirty="0" smtClean="0"/>
                        <a:t> DINTEL</a:t>
                      </a:r>
                      <a:endParaRPr lang="es-DO" sz="14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8561">
                <a:tc>
                  <a:txBody>
                    <a:bodyPr/>
                    <a:lstStyle/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 smtClean="0"/>
                    </a:p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8561">
                <a:tc gridSpan="2">
                  <a:txBody>
                    <a:bodyPr/>
                    <a:lstStyle/>
                    <a:p>
                      <a:pPr algn="l"/>
                      <a:r>
                        <a:rPr lang="es-DO" sz="1100" dirty="0" smtClean="0"/>
                        <a:t>*** Previo el Usuario debe </a:t>
                      </a:r>
                      <a:r>
                        <a:rPr lang="es-DO" sz="1100" baseline="0" dirty="0" smtClean="0"/>
                        <a:t>Iniciar</a:t>
                      </a:r>
                      <a:r>
                        <a:rPr lang="es-DO" sz="1100" dirty="0" smtClean="0"/>
                        <a:t> Sesión,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DO" sz="11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lowchart: Terminator 4"/>
          <p:cNvSpPr/>
          <p:nvPr/>
        </p:nvSpPr>
        <p:spPr bwMode="auto">
          <a:xfrm>
            <a:off x="2291993" y="2014331"/>
            <a:ext cx="1219200" cy="32159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INICIO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26" idx="0"/>
          </p:cNvCxnSpPr>
          <p:nvPr/>
        </p:nvCxnSpPr>
        <p:spPr bwMode="auto">
          <a:xfrm>
            <a:off x="2901593" y="2335921"/>
            <a:ext cx="5040" cy="27823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8927142" y="2614154"/>
            <a:ext cx="1581561" cy="671537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DO" sz="1200" dirty="0">
                <a:solidFill>
                  <a:schemeClr val="bg1"/>
                </a:solidFill>
              </a:rPr>
              <a:t>Proceso inteligente para análisis de INFO</a:t>
            </a:r>
          </a:p>
        </p:txBody>
      </p:sp>
      <p:cxnSp>
        <p:nvCxnSpPr>
          <p:cNvPr id="29" name="Straight Arrow Connector 28"/>
          <p:cNvCxnSpPr>
            <a:stCxn id="26" idx="3"/>
            <a:endCxn id="16" idx="1"/>
          </p:cNvCxnSpPr>
          <p:nvPr/>
        </p:nvCxnSpPr>
        <p:spPr bwMode="auto">
          <a:xfrm flipV="1">
            <a:off x="3778243" y="2943999"/>
            <a:ext cx="1793155" cy="37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/>
          <p:cNvSpPr/>
          <p:nvPr/>
        </p:nvSpPr>
        <p:spPr bwMode="auto">
          <a:xfrm>
            <a:off x="2285644" y="5599155"/>
            <a:ext cx="1219200" cy="32760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accent5">
                    <a:lumMod val="50000"/>
                  </a:schemeClr>
                </a:solidFill>
              </a:rPr>
              <a:t>FIN</a:t>
            </a:r>
            <a:endParaRPr lang="es-DO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16" idx="3"/>
            <a:endCxn id="9" idx="1"/>
          </p:cNvCxnSpPr>
          <p:nvPr/>
        </p:nvCxnSpPr>
        <p:spPr bwMode="auto">
          <a:xfrm>
            <a:off x="7095397" y="2943999"/>
            <a:ext cx="1831745" cy="59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" idx="2"/>
            <a:endCxn id="151" idx="1"/>
          </p:cNvCxnSpPr>
          <p:nvPr/>
        </p:nvCxnSpPr>
        <p:spPr bwMode="auto">
          <a:xfrm flipH="1">
            <a:off x="9717922" y="3285691"/>
            <a:ext cx="1" cy="332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Magnetic Disk 150"/>
          <p:cNvSpPr/>
          <p:nvPr/>
        </p:nvSpPr>
        <p:spPr bwMode="auto">
          <a:xfrm>
            <a:off x="9107594" y="3617877"/>
            <a:ext cx="1220656" cy="1365693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DO" sz="1600" dirty="0">
                <a:solidFill>
                  <a:schemeClr val="bg1"/>
                </a:solidFill>
              </a:rPr>
              <a:t> </a:t>
            </a:r>
            <a:r>
              <a:rPr lang="es-DO" sz="1600" dirty="0" smtClean="0">
                <a:solidFill>
                  <a:schemeClr val="bg1"/>
                </a:solidFill>
              </a:rPr>
              <a:t>  Fallidos    </a:t>
            </a:r>
            <a:r>
              <a:rPr lang="es-DO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es-DO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Amenazas</a:t>
            </a:r>
            <a:endParaRPr lang="es-DO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DO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es-DO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Errores</a:t>
            </a:r>
            <a:endParaRPr lang="es-DO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35022" y="2614154"/>
            <a:ext cx="1743221" cy="66717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b="1" dirty="0" smtClean="0">
                <a:solidFill>
                  <a:schemeClr val="bg1"/>
                </a:solidFill>
              </a:rPr>
              <a:t>Consultar DOC</a:t>
            </a:r>
            <a:endParaRPr lang="es-DO" sz="1200" b="1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571398" y="2551202"/>
            <a:ext cx="1523999" cy="785594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>
                <a:solidFill>
                  <a:schemeClr val="bg1"/>
                </a:solidFill>
              </a:rPr>
              <a:t>Positiva?</a:t>
            </a:r>
            <a:endParaRPr lang="es-DO" sz="1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8002" y="3413117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SI</a:t>
            </a:r>
            <a:endParaRPr lang="es-DO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616" y="2702942"/>
            <a:ext cx="53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>
                <a:solidFill>
                  <a:schemeClr val="bg1"/>
                </a:solidFill>
              </a:rPr>
              <a:t>NO</a:t>
            </a:r>
            <a:endParaRPr lang="es-DO" sz="1200" dirty="0">
              <a:solidFill>
                <a:schemeClr val="bg1"/>
              </a:solidFill>
            </a:endParaRPr>
          </a:p>
        </p:txBody>
      </p:sp>
      <p:sp>
        <p:nvSpPr>
          <p:cNvPr id="28" name="Flowchart: Display 27"/>
          <p:cNvSpPr/>
          <p:nvPr/>
        </p:nvSpPr>
        <p:spPr>
          <a:xfrm>
            <a:off x="2016579" y="3618801"/>
            <a:ext cx="1737576" cy="928746"/>
          </a:xfrm>
          <a:prstGeom prst="flowChartDisplay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b="1" dirty="0" smtClean="0">
                <a:solidFill>
                  <a:schemeClr val="bg1"/>
                </a:solidFill>
              </a:rPr>
              <a:t>Mostrar</a:t>
            </a:r>
            <a:r>
              <a:rPr lang="es-DO" sz="1200" dirty="0" smtClean="0">
                <a:solidFill>
                  <a:schemeClr val="bg1"/>
                </a:solidFill>
              </a:rPr>
              <a:t> </a:t>
            </a:r>
            <a:r>
              <a:rPr lang="es-DO" sz="1200" b="1" dirty="0" smtClean="0">
                <a:solidFill>
                  <a:schemeClr val="bg1"/>
                </a:solidFill>
              </a:rPr>
              <a:t>INFO del Ciudadano</a:t>
            </a:r>
            <a:endParaRPr lang="es-DO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16579" y="4812586"/>
            <a:ext cx="1743221" cy="4812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b="1" dirty="0" smtClean="0">
                <a:solidFill>
                  <a:schemeClr val="bg1"/>
                </a:solidFill>
              </a:rPr>
              <a:t>TBD</a:t>
            </a:r>
            <a:endParaRPr lang="es-DO" sz="12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28" idx="2"/>
            <a:endCxn id="38" idx="0"/>
          </p:cNvCxnSpPr>
          <p:nvPr/>
        </p:nvCxnSpPr>
        <p:spPr bwMode="auto">
          <a:xfrm>
            <a:off x="2885367" y="4547547"/>
            <a:ext cx="2823" cy="26503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45" idx="0"/>
          </p:cNvCxnSpPr>
          <p:nvPr/>
        </p:nvCxnSpPr>
        <p:spPr bwMode="auto">
          <a:xfrm>
            <a:off x="2888190" y="5293867"/>
            <a:ext cx="7054" cy="30528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8" idx="3"/>
          </p:cNvCxnSpPr>
          <p:nvPr/>
        </p:nvCxnSpPr>
        <p:spPr>
          <a:xfrm rot="10800000" flipV="1">
            <a:off x="3754155" y="3336796"/>
            <a:ext cx="2568824" cy="74637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1141</TotalTime>
  <Words>266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Trebuchet MS</vt:lpstr>
      <vt:lpstr>Tw Cen MT</vt:lpstr>
      <vt:lpstr>Circuit</vt:lpstr>
      <vt:lpstr>Diagrama de Flujo de App Móvil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Reyes</dc:creator>
  <cp:lastModifiedBy>John Prebisterio (ClaroDom)</cp:lastModifiedBy>
  <cp:revision>75</cp:revision>
  <dcterms:created xsi:type="dcterms:W3CDTF">2018-01-05T22:00:56Z</dcterms:created>
  <dcterms:modified xsi:type="dcterms:W3CDTF">2018-03-21T19:54:18Z</dcterms:modified>
</cp:coreProperties>
</file>