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85" r:id="rId12"/>
    <p:sldId id="269" r:id="rId13"/>
    <p:sldId id="286" r:id="rId14"/>
    <p:sldId id="270" r:id="rId15"/>
    <p:sldId id="284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50" y="6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07472A3-ED89-4D3F-8DC1-E65E792DC1A4}"/>
              </a:ext>
            </a:extLst>
          </p:cNvPr>
          <p:cNvSpPr/>
          <p:nvPr/>
        </p:nvSpPr>
        <p:spPr>
          <a:xfrm>
            <a:off x="0" y="5832088"/>
            <a:ext cx="12192000" cy="10259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EED723-7B7C-4617-8E04-F5E7B6AC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5522" y="38469"/>
            <a:ext cx="6865251" cy="2307371"/>
          </a:xfrm>
        </p:spPr>
        <p:txBody>
          <a:bodyPr>
            <a:noAutofit/>
          </a:bodyPr>
          <a:lstStyle/>
          <a:p>
            <a:r>
              <a:rPr lang="en-US" sz="5600" cap="none" dirty="0">
                <a:latin typeface="Aharoni" panose="02010803020104030203" pitchFamily="2" charset="-79"/>
                <a:cs typeface="Aharoni" panose="02010803020104030203" pitchFamily="2" charset="-79"/>
              </a:rPr>
              <a:t>Sistema de </a:t>
            </a:r>
            <a:r>
              <a:rPr lang="en-US" sz="5600" cap="none" dirty="0" err="1">
                <a:latin typeface="Aharoni" panose="02010803020104030203" pitchFamily="2" charset="-79"/>
                <a:cs typeface="Aharoni" panose="02010803020104030203" pitchFamily="2" charset="-79"/>
              </a:rPr>
              <a:t>Integración</a:t>
            </a:r>
            <a:r>
              <a:rPr lang="en-US" sz="5600" cap="none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56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Comunitario</a:t>
            </a:r>
            <a:r>
              <a:rPr lang="en-US" sz="5600" cap="none" dirty="0" smtClean="0"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lang="en-US" sz="5400" cap="none" dirty="0" smtClean="0">
                <a:latin typeface="Algerian" panose="04020705040A02060702" pitchFamily="82" charset="0"/>
                <a:cs typeface="Aharoni" panose="02010803020104030203" pitchFamily="2" charset="-79"/>
              </a:rPr>
              <a:t>SICO </a:t>
            </a:r>
            <a:endParaRPr lang="en-US" sz="5400" cap="none" dirty="0"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7" name="Picture 6" descr="LOGO3123247">
            <a:extLst>
              <a:ext uri="{FF2B5EF4-FFF2-40B4-BE49-F238E27FC236}">
                <a16:creationId xmlns="" xmlns:a16="http://schemas.microsoft.com/office/drawing/2014/main" id="{B601E546-82E2-4B68-B559-0195C5ACDF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51" y="6009763"/>
            <a:ext cx="2339340" cy="670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2A00AD0-C19F-4C01-ABB6-31D561348AE7}"/>
              </a:ext>
            </a:extLst>
          </p:cNvPr>
          <p:cNvGrpSpPr/>
          <p:nvPr/>
        </p:nvGrpSpPr>
        <p:grpSpPr>
          <a:xfrm>
            <a:off x="5600575" y="5929436"/>
            <a:ext cx="2077853" cy="831215"/>
            <a:chOff x="4791019" y="5929436"/>
            <a:chExt cx="2077853" cy="831215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231390E1-98C0-4B7B-889D-188E61AF3A0B}"/>
                </a:ext>
              </a:extLst>
            </p:cNvPr>
            <p:cNvSpPr/>
            <p:nvPr/>
          </p:nvSpPr>
          <p:spPr>
            <a:xfrm>
              <a:off x="5705178" y="6171579"/>
              <a:ext cx="1163694" cy="3659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Resultado de imagen para direccion central de inteligencia republica dominicana">
              <a:extLst>
                <a:ext uri="{FF2B5EF4-FFF2-40B4-BE49-F238E27FC236}">
                  <a16:creationId xmlns="" xmlns:a16="http://schemas.microsoft.com/office/drawing/2014/main" id="{CBD5196C-5FA0-48FF-B28B-D086238CCCC7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019" y="5929436"/>
              <a:ext cx="2070100" cy="8312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ECAD1E2-4121-46FD-B117-3CB3B71141E7}"/>
              </a:ext>
            </a:extLst>
          </p:cNvPr>
          <p:cNvSpPr txBox="1"/>
          <p:nvPr/>
        </p:nvSpPr>
        <p:spPr>
          <a:xfrm>
            <a:off x="1945761" y="4735753"/>
            <a:ext cx="3757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Santo Domingo, Distrito Nacional</a:t>
            </a:r>
          </a:p>
          <a:p>
            <a:r>
              <a:rPr lang="en-US" dirty="0"/>
              <a:t>09 de </a:t>
            </a:r>
            <a:r>
              <a:rPr lang="en-US" dirty="0" smtClean="0"/>
              <a:t>Enero </a:t>
            </a:r>
            <a:r>
              <a:rPr lang="en-US" dirty="0"/>
              <a:t>de 2018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1257386-287A-498D-A430-770C15850F79}"/>
              </a:ext>
            </a:extLst>
          </p:cNvPr>
          <p:cNvSpPr txBox="1"/>
          <p:nvPr/>
        </p:nvSpPr>
        <p:spPr>
          <a:xfrm>
            <a:off x="1227526" y="3491132"/>
            <a:ext cx="7399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Proyecto de </a:t>
            </a:r>
            <a:r>
              <a:rPr lang="en-US" sz="2800" dirty="0" err="1">
                <a:solidFill>
                  <a:schemeClr val="bg2"/>
                </a:solidFill>
              </a:rPr>
              <a:t>D</a:t>
            </a:r>
            <a:r>
              <a:rPr lang="en-US" sz="2800" dirty="0" err="1" smtClean="0">
                <a:solidFill>
                  <a:schemeClr val="bg2"/>
                </a:solidFill>
              </a:rPr>
              <a:t>esarrollo</a:t>
            </a:r>
            <a:r>
              <a:rPr lang="en-US" sz="2800" dirty="0" smtClean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e </a:t>
            </a:r>
            <a:r>
              <a:rPr lang="en-US" sz="2800" dirty="0" err="1" smtClean="0">
                <a:solidFill>
                  <a:schemeClr val="bg2"/>
                </a:solidFill>
              </a:rPr>
              <a:t>Implementación</a:t>
            </a:r>
            <a:endParaRPr lang="en-US" sz="2800" dirty="0">
              <a:solidFill>
                <a:schemeClr val="bg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675" y="847554"/>
            <a:ext cx="4581173" cy="436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1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07472A3-ED89-4D3F-8DC1-E65E792DC1A4}"/>
              </a:ext>
            </a:extLst>
          </p:cNvPr>
          <p:cNvSpPr/>
          <p:nvPr/>
        </p:nvSpPr>
        <p:spPr>
          <a:xfrm>
            <a:off x="0" y="5832088"/>
            <a:ext cx="12192000" cy="10259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EED723-7B7C-4617-8E04-F5E7B6AC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3672" y="370190"/>
            <a:ext cx="8009929" cy="1527900"/>
          </a:xfrm>
        </p:spPr>
        <p:txBody>
          <a:bodyPr anchor="t">
            <a:normAutofit/>
          </a:bodyPr>
          <a:lstStyle/>
          <a:p>
            <a:r>
              <a:rPr lang="en-US" sz="4000" cap="none" dirty="0" err="1">
                <a:latin typeface="Aharoni" panose="02010803020104030203" pitchFamily="2" charset="-79"/>
                <a:cs typeface="Aharoni" panose="02010803020104030203" pitchFamily="2" charset="-79"/>
              </a:rPr>
              <a:t>Funcionalidades</a:t>
            </a:r>
            <a:r>
              <a:rPr lang="en-US" sz="4000" cap="none" dirty="0">
                <a:latin typeface="Aharoni" panose="02010803020104030203" pitchFamily="2" charset="-79"/>
                <a:cs typeface="Aharoni" panose="02010803020104030203" pitchFamily="2" charset="-79"/>
              </a:rPr>
              <a:t> del SICO</a:t>
            </a:r>
          </a:p>
        </p:txBody>
      </p:sp>
      <p:pic>
        <p:nvPicPr>
          <p:cNvPr id="7" name="Picture 6" descr="LOGO3123247">
            <a:extLst>
              <a:ext uri="{FF2B5EF4-FFF2-40B4-BE49-F238E27FC236}">
                <a16:creationId xmlns="" xmlns:a16="http://schemas.microsoft.com/office/drawing/2014/main" id="{B601E546-82E2-4B68-B559-0195C5ACDF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73" y="5940316"/>
            <a:ext cx="2339340" cy="670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2A00AD0-C19F-4C01-ABB6-31D561348AE7}"/>
              </a:ext>
            </a:extLst>
          </p:cNvPr>
          <p:cNvGrpSpPr/>
          <p:nvPr/>
        </p:nvGrpSpPr>
        <p:grpSpPr>
          <a:xfrm>
            <a:off x="9331030" y="5832088"/>
            <a:ext cx="2077853" cy="831215"/>
            <a:chOff x="4791019" y="5929436"/>
            <a:chExt cx="2077853" cy="831215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231390E1-98C0-4B7B-889D-188E61AF3A0B}"/>
                </a:ext>
              </a:extLst>
            </p:cNvPr>
            <p:cNvSpPr/>
            <p:nvPr/>
          </p:nvSpPr>
          <p:spPr>
            <a:xfrm>
              <a:off x="5705178" y="6171579"/>
              <a:ext cx="1163694" cy="3659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Resultado de imagen para direccion central de inteligencia republica dominicana">
              <a:extLst>
                <a:ext uri="{FF2B5EF4-FFF2-40B4-BE49-F238E27FC236}">
                  <a16:creationId xmlns="" xmlns:a16="http://schemas.microsoft.com/office/drawing/2014/main" id="{CBD5196C-5FA0-48FF-B28B-D086238CCCC7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019" y="5929436"/>
              <a:ext cx="2070100" cy="8312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CFF75BE-FCE0-45AE-8EF0-2EB3A2B8D8F0}"/>
              </a:ext>
            </a:extLst>
          </p:cNvPr>
          <p:cNvSpPr/>
          <p:nvPr/>
        </p:nvSpPr>
        <p:spPr>
          <a:xfrm>
            <a:off x="3863672" y="1243566"/>
            <a:ext cx="8094780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Depuraciones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US" sz="36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571500" marR="0" lvl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Integración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 bases de </a:t>
            </a:r>
            <a:r>
              <a:rPr lang="en-US" sz="3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datos</a:t>
            </a:r>
            <a:r>
              <a:rPr lang="en-US" sz="3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externas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US" sz="3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571500" marR="0" lvl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Interconexión</a:t>
            </a:r>
            <a:r>
              <a:rPr lang="en-US" sz="3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entre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sistemas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US" sz="3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571500" marR="0" lvl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Acceso</a:t>
            </a:r>
            <a:r>
              <a:rPr lang="en-US" sz="3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remota</a:t>
            </a:r>
            <a:r>
              <a:rPr lang="en-US" sz="3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 </a:t>
            </a:r>
            <a:r>
              <a:rPr lang="en-US" sz="3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través</a:t>
            </a:r>
            <a:r>
              <a:rPr lang="en-US" sz="3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portal de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consulta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US" sz="3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571500" marR="0" lvl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Administración</a:t>
            </a:r>
            <a:r>
              <a:rPr lang="en-US" sz="3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3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fuente</a:t>
            </a:r>
            <a:r>
              <a:rPr lang="en-US" sz="3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humana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US" sz="3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571500" marR="0" lvl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Generación</a:t>
            </a:r>
            <a:r>
              <a:rPr lang="en-US" sz="3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reportes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y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estadísticas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US" sz="3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571500" marR="0" lvl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571500" marR="0" lvl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6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5276" y="285017"/>
            <a:ext cx="5878992" cy="56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1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07472A3-ED89-4D3F-8DC1-E65E792DC1A4}"/>
              </a:ext>
            </a:extLst>
          </p:cNvPr>
          <p:cNvSpPr/>
          <p:nvPr/>
        </p:nvSpPr>
        <p:spPr>
          <a:xfrm>
            <a:off x="0" y="5832088"/>
            <a:ext cx="12192000" cy="10259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EED723-7B7C-4617-8E04-F5E7B6AC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9320" y="323121"/>
            <a:ext cx="6506284" cy="1527900"/>
          </a:xfrm>
        </p:spPr>
        <p:txBody>
          <a:bodyPr anchor="t">
            <a:normAutofit/>
          </a:bodyPr>
          <a:lstStyle/>
          <a:p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Aplicación</a:t>
            </a:r>
            <a:r>
              <a:rPr lang="en-US" sz="4000" cap="none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Móvil</a:t>
            </a:r>
            <a:endParaRPr lang="en-US" sz="4000" cap="none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 descr="LOGO3123247">
            <a:extLst>
              <a:ext uri="{FF2B5EF4-FFF2-40B4-BE49-F238E27FC236}">
                <a16:creationId xmlns="" xmlns:a16="http://schemas.microsoft.com/office/drawing/2014/main" id="{B601E546-82E2-4B68-B559-0195C5ACDF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73" y="5940316"/>
            <a:ext cx="2339340" cy="670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2A00AD0-C19F-4C01-ABB6-31D561348AE7}"/>
              </a:ext>
            </a:extLst>
          </p:cNvPr>
          <p:cNvGrpSpPr/>
          <p:nvPr/>
        </p:nvGrpSpPr>
        <p:grpSpPr>
          <a:xfrm>
            <a:off x="9331030" y="5832088"/>
            <a:ext cx="2077853" cy="831215"/>
            <a:chOff x="4791019" y="5929436"/>
            <a:chExt cx="2077853" cy="831215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231390E1-98C0-4B7B-889D-188E61AF3A0B}"/>
                </a:ext>
              </a:extLst>
            </p:cNvPr>
            <p:cNvSpPr/>
            <p:nvPr/>
          </p:nvSpPr>
          <p:spPr>
            <a:xfrm>
              <a:off x="5705178" y="6171579"/>
              <a:ext cx="1163694" cy="3659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Resultado de imagen para direccion central de inteligencia republica dominicana">
              <a:extLst>
                <a:ext uri="{FF2B5EF4-FFF2-40B4-BE49-F238E27FC236}">
                  <a16:creationId xmlns="" xmlns:a16="http://schemas.microsoft.com/office/drawing/2014/main" id="{CBD5196C-5FA0-48FF-B28B-D086238CCCC7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019" y="5929436"/>
              <a:ext cx="2070100" cy="8312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Rectangle 2">
            <a:extLst>
              <a:ext uri="{FF2B5EF4-FFF2-40B4-BE49-F238E27FC236}">
                <a16:creationId xmlns="" xmlns:a16="http://schemas.microsoft.com/office/drawing/2014/main" id="{7CFF75BE-FCE0-45AE-8EF0-2EB3A2B8D8F0}"/>
              </a:ext>
            </a:extLst>
          </p:cNvPr>
          <p:cNvSpPr/>
          <p:nvPr/>
        </p:nvSpPr>
        <p:spPr>
          <a:xfrm>
            <a:off x="3863673" y="1020313"/>
            <a:ext cx="8009929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El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objetivo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la </a:t>
            </a:r>
            <a:r>
              <a:rPr lang="en-US" sz="3000" b="1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app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es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permitir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registrar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usuario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que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previamente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existe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la base de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datos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comunitarios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con la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finalidad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facilitar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registrar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Denuncias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con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texto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images,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sonido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y/o video.</a:t>
            </a:r>
            <a:endParaRPr lang="en-US" sz="3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5276" y="285017"/>
            <a:ext cx="5878992" cy="56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1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07472A3-ED89-4D3F-8DC1-E65E792DC1A4}"/>
              </a:ext>
            </a:extLst>
          </p:cNvPr>
          <p:cNvSpPr/>
          <p:nvPr/>
        </p:nvSpPr>
        <p:spPr>
          <a:xfrm>
            <a:off x="0" y="5832088"/>
            <a:ext cx="12192000" cy="10259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EED723-7B7C-4617-8E04-F5E7B6AC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9320" y="323121"/>
            <a:ext cx="6506284" cy="1527900"/>
          </a:xfrm>
        </p:spPr>
        <p:txBody>
          <a:bodyPr anchor="t">
            <a:normAutofit/>
          </a:bodyPr>
          <a:lstStyle/>
          <a:p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Flujo</a:t>
            </a:r>
            <a:r>
              <a:rPr lang="en-US" sz="4000" cap="none" dirty="0" smtClean="0">
                <a:latin typeface="Aharoni" panose="02010803020104030203" pitchFamily="2" charset="-79"/>
                <a:cs typeface="Aharoni" panose="02010803020104030203" pitchFamily="2" charset="-79"/>
              </a:rPr>
              <a:t> de </a:t>
            </a:r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Aplicación</a:t>
            </a:r>
            <a:r>
              <a:rPr lang="en-US" sz="4000" cap="none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Móvil</a:t>
            </a:r>
            <a:endParaRPr lang="en-US" sz="4000" cap="none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 descr="LOGO3123247">
            <a:extLst>
              <a:ext uri="{FF2B5EF4-FFF2-40B4-BE49-F238E27FC236}">
                <a16:creationId xmlns="" xmlns:a16="http://schemas.microsoft.com/office/drawing/2014/main" id="{B601E546-82E2-4B68-B559-0195C5ACDF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73" y="5940316"/>
            <a:ext cx="2339340" cy="670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2A00AD0-C19F-4C01-ABB6-31D561348AE7}"/>
              </a:ext>
            </a:extLst>
          </p:cNvPr>
          <p:cNvGrpSpPr/>
          <p:nvPr/>
        </p:nvGrpSpPr>
        <p:grpSpPr>
          <a:xfrm>
            <a:off x="9331030" y="5832088"/>
            <a:ext cx="2077853" cy="831215"/>
            <a:chOff x="4791019" y="5929436"/>
            <a:chExt cx="2077853" cy="831215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231390E1-98C0-4B7B-889D-188E61AF3A0B}"/>
                </a:ext>
              </a:extLst>
            </p:cNvPr>
            <p:cNvSpPr/>
            <p:nvPr/>
          </p:nvSpPr>
          <p:spPr>
            <a:xfrm>
              <a:off x="5705178" y="6171579"/>
              <a:ext cx="1163694" cy="3659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Resultado de imagen para direccion central de inteligencia republica dominicana">
              <a:extLst>
                <a:ext uri="{FF2B5EF4-FFF2-40B4-BE49-F238E27FC236}">
                  <a16:creationId xmlns="" xmlns:a16="http://schemas.microsoft.com/office/drawing/2014/main" id="{CBD5196C-5FA0-48FF-B28B-D086238CCCC7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019" y="5929436"/>
              <a:ext cx="2070100" cy="8312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AutoShape 4" descr="blob:https://web.whatsapp.com/a540a9bf-9513-46af-86a4-34a10109a0b2">
            <a:extLst>
              <a:ext uri="{FF2B5EF4-FFF2-40B4-BE49-F238E27FC236}">
                <a16:creationId xmlns="" xmlns:a16="http://schemas.microsoft.com/office/drawing/2014/main" id="{44C3D7E7-98DE-4277-801A-3569E88B22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184742" cy="218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9" name="Straight Arrow Connector 18"/>
          <p:cNvCxnSpPr>
            <a:stCxn id="15" idx="3"/>
            <a:endCxn id="38" idx="1"/>
          </p:cNvCxnSpPr>
          <p:nvPr/>
        </p:nvCxnSpPr>
        <p:spPr bwMode="auto">
          <a:xfrm flipV="1">
            <a:off x="3624486" y="1554819"/>
            <a:ext cx="239187" cy="13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2" idx="3"/>
            <a:endCxn id="39" idx="1"/>
          </p:cNvCxnSpPr>
          <p:nvPr/>
        </p:nvCxnSpPr>
        <p:spPr bwMode="auto">
          <a:xfrm>
            <a:off x="5506664" y="2470297"/>
            <a:ext cx="1818538" cy="5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Terminator 20"/>
          <p:cNvSpPr/>
          <p:nvPr/>
        </p:nvSpPr>
        <p:spPr bwMode="auto">
          <a:xfrm>
            <a:off x="2482238" y="609560"/>
            <a:ext cx="1001826" cy="300616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1200" dirty="0" smtClean="0">
                <a:solidFill>
                  <a:schemeClr val="tx1"/>
                </a:solidFill>
              </a:rPr>
              <a:t>INICIO</a:t>
            </a:r>
            <a:endParaRPr lang="es-DO" sz="1200" dirty="0">
              <a:solidFill>
                <a:schemeClr val="tx1"/>
              </a:solidFill>
            </a:endParaRPr>
          </a:p>
        </p:txBody>
      </p:sp>
      <p:sp>
        <p:nvSpPr>
          <p:cNvPr id="22" name="Flowchart: Decision 21"/>
          <p:cNvSpPr/>
          <p:nvPr/>
        </p:nvSpPr>
        <p:spPr>
          <a:xfrm>
            <a:off x="3486197" y="2163973"/>
            <a:ext cx="2020467" cy="612648"/>
          </a:xfrm>
          <a:prstGeom prst="flowChartDecisi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000" i="1" dirty="0" smtClean="0"/>
              <a:t>Comunitarios</a:t>
            </a:r>
            <a:endParaRPr lang="es-DO" sz="1000" i="1" dirty="0"/>
          </a:p>
        </p:txBody>
      </p:sp>
      <p:cxnSp>
        <p:nvCxnSpPr>
          <p:cNvPr id="23" name="Straight Arrow Connector 22"/>
          <p:cNvCxnSpPr>
            <a:stCxn id="38" idx="2"/>
            <a:endCxn id="22" idx="0"/>
          </p:cNvCxnSpPr>
          <p:nvPr/>
        </p:nvCxnSpPr>
        <p:spPr bwMode="auto">
          <a:xfrm>
            <a:off x="4487761" y="1898090"/>
            <a:ext cx="8670" cy="265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3616150" y="3142990"/>
            <a:ext cx="1743221" cy="66717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1200" dirty="0" smtClean="0">
                <a:solidFill>
                  <a:schemeClr val="tx1"/>
                </a:solidFill>
              </a:rPr>
              <a:t>Hacer </a:t>
            </a:r>
            <a:r>
              <a:rPr lang="es-DO" sz="1200" b="1" dirty="0" smtClean="0">
                <a:solidFill>
                  <a:schemeClr val="tx1"/>
                </a:solidFill>
              </a:rPr>
              <a:t>Denuncia</a:t>
            </a:r>
            <a:endParaRPr lang="es-DO" sz="1200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30" idx="2"/>
            <a:endCxn id="45" idx="0"/>
          </p:cNvCxnSpPr>
          <p:nvPr/>
        </p:nvCxnSpPr>
        <p:spPr bwMode="auto">
          <a:xfrm>
            <a:off x="6292761" y="3926837"/>
            <a:ext cx="0" cy="304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2"/>
            <a:endCxn id="24" idx="0"/>
          </p:cNvCxnSpPr>
          <p:nvPr/>
        </p:nvCxnSpPr>
        <p:spPr>
          <a:xfrm flipH="1">
            <a:off x="4487761" y="2776621"/>
            <a:ext cx="8670" cy="366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46571" y="2764111"/>
            <a:ext cx="39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dirty="0" smtClean="0"/>
              <a:t>SI</a:t>
            </a:r>
            <a:endParaRPr lang="es-DO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6162075" y="2221699"/>
            <a:ext cx="47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dirty="0" smtClean="0"/>
              <a:t>NO</a:t>
            </a:r>
            <a:endParaRPr lang="es-DO" sz="1200" dirty="0"/>
          </a:p>
        </p:txBody>
      </p:sp>
      <p:sp>
        <p:nvSpPr>
          <p:cNvPr id="30" name="Flowchart: Decision 29"/>
          <p:cNvSpPr/>
          <p:nvPr/>
        </p:nvSpPr>
        <p:spPr>
          <a:xfrm>
            <a:off x="5740219" y="3314189"/>
            <a:ext cx="1105083" cy="612648"/>
          </a:xfrm>
          <a:prstGeom prst="flowChartDecisi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050" dirty="0" smtClean="0"/>
              <a:t>Rol </a:t>
            </a:r>
            <a:r>
              <a:rPr lang="es-DO" sz="1050" b="1" dirty="0" smtClean="0"/>
              <a:t>A</a:t>
            </a:r>
            <a:endParaRPr lang="es-DO" sz="1050" b="1" dirty="0"/>
          </a:p>
        </p:txBody>
      </p:sp>
      <p:cxnSp>
        <p:nvCxnSpPr>
          <p:cNvPr id="31" name="Straight Arrow Connector 30"/>
          <p:cNvCxnSpPr>
            <a:stCxn id="43" idx="2"/>
            <a:endCxn id="41" idx="1"/>
          </p:cNvCxnSpPr>
          <p:nvPr/>
        </p:nvCxnSpPr>
        <p:spPr bwMode="auto">
          <a:xfrm>
            <a:off x="4491929" y="4781652"/>
            <a:ext cx="9005" cy="28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3"/>
            <a:endCxn id="63" idx="1"/>
          </p:cNvCxnSpPr>
          <p:nvPr/>
        </p:nvCxnSpPr>
        <p:spPr bwMode="auto">
          <a:xfrm flipV="1">
            <a:off x="6845302" y="3605184"/>
            <a:ext cx="382038" cy="15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5" idx="3"/>
            <a:endCxn id="53" idx="1"/>
          </p:cNvCxnSpPr>
          <p:nvPr/>
        </p:nvCxnSpPr>
        <p:spPr bwMode="auto">
          <a:xfrm flipV="1">
            <a:off x="6845302" y="4528657"/>
            <a:ext cx="389028" cy="8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0" idx="0"/>
          </p:cNvCxnSpPr>
          <p:nvPr/>
        </p:nvCxnSpPr>
        <p:spPr bwMode="auto">
          <a:xfrm>
            <a:off x="6292761" y="2959925"/>
            <a:ext cx="0" cy="354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9" idx="3"/>
            <a:endCxn id="37" idx="1"/>
          </p:cNvCxnSpPr>
          <p:nvPr/>
        </p:nvCxnSpPr>
        <p:spPr bwMode="auto">
          <a:xfrm>
            <a:off x="8965780" y="2475977"/>
            <a:ext cx="21238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866411" y="2225867"/>
            <a:ext cx="47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dirty="0" smtClean="0"/>
              <a:t>NO</a:t>
            </a:r>
            <a:endParaRPr lang="es-DO" sz="1200" dirty="0"/>
          </a:p>
        </p:txBody>
      </p:sp>
      <p:sp>
        <p:nvSpPr>
          <p:cNvPr id="37" name="Flowchart: Terminator 36"/>
          <p:cNvSpPr/>
          <p:nvPr/>
        </p:nvSpPr>
        <p:spPr bwMode="auto">
          <a:xfrm>
            <a:off x="11089674" y="2325669"/>
            <a:ext cx="1001826" cy="300616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1200" dirty="0" smtClean="0">
                <a:solidFill>
                  <a:schemeClr val="tx1"/>
                </a:solidFill>
              </a:rPr>
              <a:t>FIN</a:t>
            </a:r>
            <a:endParaRPr lang="es-DO" sz="1200" dirty="0">
              <a:solidFill>
                <a:schemeClr val="tx1"/>
              </a:solidFill>
            </a:endParaRPr>
          </a:p>
        </p:txBody>
      </p:sp>
      <p:sp>
        <p:nvSpPr>
          <p:cNvPr id="38" name="Flowchart: Manual Input 37"/>
          <p:cNvSpPr/>
          <p:nvPr/>
        </p:nvSpPr>
        <p:spPr>
          <a:xfrm>
            <a:off x="3863673" y="1211547"/>
            <a:ext cx="1248176" cy="686543"/>
          </a:xfrm>
          <a:prstGeom prst="flowChartManualInput">
            <a:avLst/>
          </a:prstGeom>
          <a:solidFill>
            <a:schemeClr val="accent5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200" dirty="0" smtClean="0">
                <a:solidFill>
                  <a:schemeClr val="tx1"/>
                </a:solidFill>
              </a:rPr>
              <a:t>Iniciar Sesión</a:t>
            </a:r>
            <a:endParaRPr lang="es-DO" sz="1200" dirty="0">
              <a:solidFill>
                <a:schemeClr val="tx1"/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7325202" y="2169653"/>
            <a:ext cx="1640578" cy="612648"/>
          </a:xfrm>
          <a:prstGeom prst="flowChartDecisi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000" i="1" dirty="0" smtClean="0"/>
              <a:t>Consultas</a:t>
            </a:r>
            <a:endParaRPr lang="es-DO" sz="10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3566313" y="3615050"/>
            <a:ext cx="1886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800" dirty="0" smtClean="0">
                <a:solidFill>
                  <a:srgbClr val="FFFF00"/>
                </a:solidFill>
              </a:rPr>
              <a:t>Texto – Imágenes – Audio - Video</a:t>
            </a:r>
            <a:endParaRPr lang="es-DO" sz="800" dirty="0">
              <a:solidFill>
                <a:srgbClr val="FFFF00"/>
              </a:solidFill>
            </a:endParaRPr>
          </a:p>
        </p:txBody>
      </p:sp>
      <p:sp>
        <p:nvSpPr>
          <p:cNvPr id="41" name="Flowchart: Magnetic Disk 40"/>
          <p:cNvSpPr/>
          <p:nvPr/>
        </p:nvSpPr>
        <p:spPr bwMode="auto">
          <a:xfrm>
            <a:off x="4081228" y="5070031"/>
            <a:ext cx="839412" cy="719120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1000" dirty="0" smtClean="0">
                <a:solidFill>
                  <a:schemeClr val="tx1"/>
                </a:solidFill>
              </a:rPr>
              <a:t>BD </a:t>
            </a:r>
            <a:r>
              <a:rPr lang="es-DO" sz="1000" dirty="0" smtClean="0">
                <a:solidFill>
                  <a:schemeClr val="tx1"/>
                </a:solidFill>
              </a:rPr>
              <a:t>Denuncias</a:t>
            </a:r>
            <a:endParaRPr lang="es-DO" sz="10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24" idx="2"/>
            <a:endCxn id="43" idx="0"/>
          </p:cNvCxnSpPr>
          <p:nvPr/>
        </p:nvCxnSpPr>
        <p:spPr bwMode="auto">
          <a:xfrm>
            <a:off x="4487761" y="3810163"/>
            <a:ext cx="4168" cy="342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Predefined Process 42"/>
          <p:cNvSpPr/>
          <p:nvPr/>
        </p:nvSpPr>
        <p:spPr>
          <a:xfrm>
            <a:off x="3624487" y="4152483"/>
            <a:ext cx="1734884" cy="629169"/>
          </a:xfrm>
          <a:prstGeom prst="flowChartPredefinedProcess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200" dirty="0" smtClean="0"/>
              <a:t>Envío de </a:t>
            </a:r>
            <a:r>
              <a:rPr lang="es-DO" sz="1200" b="1" dirty="0" smtClean="0"/>
              <a:t>Email</a:t>
            </a:r>
            <a:endParaRPr lang="es-DO" sz="1200" b="1" dirty="0"/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3186809" y="2917527"/>
            <a:ext cx="1193087" cy="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ecision 44"/>
          <p:cNvSpPr/>
          <p:nvPr/>
        </p:nvSpPr>
        <p:spPr>
          <a:xfrm>
            <a:off x="5740219" y="4231032"/>
            <a:ext cx="1105083" cy="612648"/>
          </a:xfrm>
          <a:prstGeom prst="flowChartDecisi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050" dirty="0" smtClean="0"/>
              <a:t>Rol </a:t>
            </a:r>
            <a:r>
              <a:rPr lang="es-DO" sz="1050" b="1" dirty="0" smtClean="0"/>
              <a:t>B</a:t>
            </a:r>
            <a:endParaRPr lang="es-DO" sz="1050" b="1" dirty="0"/>
          </a:p>
        </p:txBody>
      </p:sp>
      <p:sp>
        <p:nvSpPr>
          <p:cNvPr id="46" name="Flowchart: Decision 45"/>
          <p:cNvSpPr/>
          <p:nvPr/>
        </p:nvSpPr>
        <p:spPr>
          <a:xfrm>
            <a:off x="5740218" y="5123909"/>
            <a:ext cx="1105083" cy="612648"/>
          </a:xfrm>
          <a:prstGeom prst="flowChartDecisi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050" dirty="0" smtClean="0"/>
              <a:t>Rol </a:t>
            </a:r>
            <a:r>
              <a:rPr lang="es-DO" sz="1050" b="1" dirty="0" smtClean="0"/>
              <a:t>C</a:t>
            </a:r>
            <a:endParaRPr lang="es-DO" sz="1050" b="1" dirty="0"/>
          </a:p>
        </p:txBody>
      </p:sp>
      <p:cxnSp>
        <p:nvCxnSpPr>
          <p:cNvPr id="47" name="Straight Arrow Connector 46"/>
          <p:cNvCxnSpPr>
            <a:stCxn id="45" idx="2"/>
            <a:endCxn id="46" idx="0"/>
          </p:cNvCxnSpPr>
          <p:nvPr/>
        </p:nvCxnSpPr>
        <p:spPr bwMode="auto">
          <a:xfrm flipH="1">
            <a:off x="6292760" y="4843680"/>
            <a:ext cx="1" cy="280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9" idx="2"/>
          </p:cNvCxnSpPr>
          <p:nvPr/>
        </p:nvCxnSpPr>
        <p:spPr>
          <a:xfrm rot="5400000">
            <a:off x="7130314" y="1944748"/>
            <a:ext cx="177624" cy="185273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114347" y="2719297"/>
            <a:ext cx="39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dirty="0" smtClean="0"/>
              <a:t>SI</a:t>
            </a:r>
            <a:endParaRPr lang="es-DO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840630" y="3355335"/>
            <a:ext cx="39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dirty="0" smtClean="0"/>
              <a:t>SI</a:t>
            </a:r>
            <a:endParaRPr lang="es-DO" sz="1200" dirty="0"/>
          </a:p>
        </p:txBody>
      </p:sp>
      <p:cxnSp>
        <p:nvCxnSpPr>
          <p:cNvPr id="51" name="Straight Arrow Connector 50"/>
          <p:cNvCxnSpPr>
            <a:stCxn id="46" idx="3"/>
            <a:endCxn id="60" idx="1"/>
          </p:cNvCxnSpPr>
          <p:nvPr/>
        </p:nvCxnSpPr>
        <p:spPr bwMode="auto">
          <a:xfrm>
            <a:off x="6845301" y="5430233"/>
            <a:ext cx="382039" cy="6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2"/>
            <a:endCxn id="15" idx="0"/>
          </p:cNvCxnSpPr>
          <p:nvPr/>
        </p:nvCxnSpPr>
        <p:spPr bwMode="auto">
          <a:xfrm>
            <a:off x="2983151" y="910176"/>
            <a:ext cx="0" cy="324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Predefined Process 52"/>
          <p:cNvSpPr/>
          <p:nvPr/>
        </p:nvSpPr>
        <p:spPr>
          <a:xfrm>
            <a:off x="7234330" y="4214072"/>
            <a:ext cx="1366999" cy="629169"/>
          </a:xfrm>
          <a:prstGeom prst="flowChartPredefinedProcess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900" b="1" dirty="0" err="1" smtClean="0"/>
              <a:t>Dashboard</a:t>
            </a:r>
            <a:r>
              <a:rPr lang="es-DO" sz="1200" dirty="0" smtClean="0"/>
              <a:t> </a:t>
            </a:r>
            <a:r>
              <a:rPr lang="es-DO" sz="1100" dirty="0" err="1" smtClean="0"/>
              <a:t>SubDirector</a:t>
            </a:r>
            <a:endParaRPr lang="es-DO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6271997" y="3908725"/>
            <a:ext cx="47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dirty="0" smtClean="0"/>
              <a:t>NO</a:t>
            </a:r>
            <a:endParaRPr lang="es-DO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267627" y="4817153"/>
            <a:ext cx="47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dirty="0" smtClean="0"/>
              <a:t>NO</a:t>
            </a:r>
            <a:endParaRPr lang="es-DO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6840776" y="4269990"/>
            <a:ext cx="39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dirty="0" smtClean="0"/>
              <a:t>SI</a:t>
            </a:r>
            <a:endParaRPr lang="es-DO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6840776" y="5175842"/>
            <a:ext cx="39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dirty="0" smtClean="0"/>
              <a:t>SI</a:t>
            </a:r>
            <a:endParaRPr lang="es-DO" sz="1200" dirty="0"/>
          </a:p>
        </p:txBody>
      </p:sp>
      <p:cxnSp>
        <p:nvCxnSpPr>
          <p:cNvPr id="58" name="Straight Arrow Connector 57"/>
          <p:cNvCxnSpPr>
            <a:endCxn id="37" idx="2"/>
          </p:cNvCxnSpPr>
          <p:nvPr/>
        </p:nvCxnSpPr>
        <p:spPr bwMode="auto">
          <a:xfrm flipH="1" flipV="1">
            <a:off x="11590587" y="2626285"/>
            <a:ext cx="22194" cy="2823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496179" y="5183536"/>
            <a:ext cx="473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100" dirty="0" smtClean="0"/>
              <a:t>NO</a:t>
            </a:r>
            <a:endParaRPr lang="es-DO" sz="1100" dirty="0"/>
          </a:p>
        </p:txBody>
      </p:sp>
      <p:sp>
        <p:nvSpPr>
          <p:cNvPr id="60" name="Rectangle 59"/>
          <p:cNvSpPr/>
          <p:nvPr/>
        </p:nvSpPr>
        <p:spPr bwMode="auto">
          <a:xfrm>
            <a:off x="7227340" y="5143303"/>
            <a:ext cx="1202539" cy="586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1100" dirty="0" smtClean="0">
                <a:solidFill>
                  <a:schemeClr val="tx1"/>
                </a:solidFill>
              </a:rPr>
              <a:t>Consultar </a:t>
            </a:r>
            <a:r>
              <a:rPr lang="es-DO" sz="1100" b="1" dirty="0" err="1" smtClean="0">
                <a:solidFill>
                  <a:schemeClr val="tx1"/>
                </a:solidFill>
              </a:rPr>
              <a:t>Info</a:t>
            </a:r>
            <a:r>
              <a:rPr lang="es-DO" sz="1100" dirty="0" smtClean="0">
                <a:solidFill>
                  <a:schemeClr val="tx1"/>
                </a:solidFill>
              </a:rPr>
              <a:t> Ciudadano</a:t>
            </a:r>
            <a:endParaRPr lang="es-DO" sz="11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60" idx="3"/>
            <a:endCxn id="72" idx="1"/>
          </p:cNvCxnSpPr>
          <p:nvPr/>
        </p:nvCxnSpPr>
        <p:spPr bwMode="auto">
          <a:xfrm flipV="1">
            <a:off x="8429879" y="5425013"/>
            <a:ext cx="266671" cy="11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6" idx="1"/>
          </p:cNvCxnSpPr>
          <p:nvPr/>
        </p:nvCxnSpPr>
        <p:spPr>
          <a:xfrm rot="10800000">
            <a:off x="5550736" y="2483343"/>
            <a:ext cx="189482" cy="2946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Predefined Process 62"/>
          <p:cNvSpPr/>
          <p:nvPr/>
        </p:nvSpPr>
        <p:spPr>
          <a:xfrm>
            <a:off x="7227340" y="3290599"/>
            <a:ext cx="1373989" cy="629169"/>
          </a:xfrm>
          <a:prstGeom prst="flowChartPredefinedProcess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900" b="1" dirty="0" err="1" smtClean="0"/>
              <a:t>Dashboard</a:t>
            </a:r>
            <a:r>
              <a:rPr lang="es-DO" sz="1100" dirty="0" smtClean="0"/>
              <a:t> Director</a:t>
            </a:r>
            <a:endParaRPr lang="es-DO" sz="1100" dirty="0"/>
          </a:p>
        </p:txBody>
      </p:sp>
      <p:sp>
        <p:nvSpPr>
          <p:cNvPr id="64" name="Flowchart: Display 63"/>
          <p:cNvSpPr/>
          <p:nvPr/>
        </p:nvSpPr>
        <p:spPr>
          <a:xfrm>
            <a:off x="9282020" y="3290599"/>
            <a:ext cx="1302982" cy="612648"/>
          </a:xfrm>
          <a:prstGeom prst="flowChartDisplay">
            <a:avLst/>
          </a:prstGeom>
          <a:solidFill>
            <a:schemeClr val="accent5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000" dirty="0" smtClean="0"/>
              <a:t>Muestra </a:t>
            </a:r>
            <a:r>
              <a:rPr lang="es-DO" sz="1000" b="1" dirty="0" err="1" smtClean="0"/>
              <a:t>Gróficas</a:t>
            </a:r>
            <a:endParaRPr lang="es-DO" sz="1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7231484" y="3740017"/>
            <a:ext cx="1428512" cy="217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800" dirty="0" smtClean="0">
                <a:solidFill>
                  <a:srgbClr val="FFFF00"/>
                </a:solidFill>
              </a:rPr>
              <a:t>Permite Filtrar</a:t>
            </a:r>
            <a:endParaRPr lang="es-DO" sz="800" dirty="0">
              <a:solidFill>
                <a:srgbClr val="FFFF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200078" y="4673415"/>
            <a:ext cx="1428512" cy="217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800" dirty="0" smtClean="0">
                <a:solidFill>
                  <a:srgbClr val="FFFF00"/>
                </a:solidFill>
              </a:rPr>
              <a:t>Permite Filtrar</a:t>
            </a:r>
            <a:endParaRPr lang="es-DO" sz="800" dirty="0">
              <a:solidFill>
                <a:srgbClr val="FFFF00"/>
              </a:solidFill>
            </a:endParaRPr>
          </a:p>
        </p:txBody>
      </p:sp>
      <p:cxnSp>
        <p:nvCxnSpPr>
          <p:cNvPr id="67" name="Straight Arrow Connector 66"/>
          <p:cNvCxnSpPr>
            <a:stCxn id="63" idx="3"/>
            <a:endCxn id="64" idx="1"/>
          </p:cNvCxnSpPr>
          <p:nvPr/>
        </p:nvCxnSpPr>
        <p:spPr bwMode="auto">
          <a:xfrm flipV="1">
            <a:off x="8601329" y="3596923"/>
            <a:ext cx="680691" cy="8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3"/>
          </p:cNvCxnSpPr>
          <p:nvPr/>
        </p:nvCxnSpPr>
        <p:spPr bwMode="auto">
          <a:xfrm>
            <a:off x="10585002" y="3596923"/>
            <a:ext cx="9799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Display 68"/>
          <p:cNvSpPr/>
          <p:nvPr/>
        </p:nvSpPr>
        <p:spPr>
          <a:xfrm>
            <a:off x="9345718" y="4231032"/>
            <a:ext cx="1239284" cy="612648"/>
          </a:xfrm>
          <a:prstGeom prst="flowChartDisplay">
            <a:avLst/>
          </a:prstGeom>
          <a:solidFill>
            <a:schemeClr val="accent5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000" dirty="0" smtClean="0"/>
              <a:t>Muestra </a:t>
            </a:r>
            <a:r>
              <a:rPr lang="es-DO" sz="1000" b="1" dirty="0" err="1" smtClean="0"/>
              <a:t>Gróficas</a:t>
            </a:r>
            <a:endParaRPr lang="es-DO" sz="1000" b="1" dirty="0"/>
          </a:p>
        </p:txBody>
      </p:sp>
      <p:cxnSp>
        <p:nvCxnSpPr>
          <p:cNvPr id="70" name="Straight Arrow Connector 69"/>
          <p:cNvCxnSpPr>
            <a:stCxn id="53" idx="3"/>
            <a:endCxn id="69" idx="1"/>
          </p:cNvCxnSpPr>
          <p:nvPr/>
        </p:nvCxnSpPr>
        <p:spPr bwMode="auto">
          <a:xfrm>
            <a:off x="8601329" y="4528657"/>
            <a:ext cx="744389" cy="8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9" idx="3"/>
          </p:cNvCxnSpPr>
          <p:nvPr/>
        </p:nvCxnSpPr>
        <p:spPr bwMode="auto">
          <a:xfrm flipV="1">
            <a:off x="10585002" y="4515562"/>
            <a:ext cx="1001440" cy="21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Display 71"/>
          <p:cNvSpPr/>
          <p:nvPr/>
        </p:nvSpPr>
        <p:spPr>
          <a:xfrm>
            <a:off x="8696550" y="5242101"/>
            <a:ext cx="1169861" cy="365824"/>
          </a:xfrm>
          <a:prstGeom prst="flowChartDisplay">
            <a:avLst/>
          </a:prstGeom>
          <a:solidFill>
            <a:schemeClr val="accent5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000" dirty="0" smtClean="0"/>
              <a:t>Muestra </a:t>
            </a:r>
            <a:r>
              <a:rPr lang="es-DO" sz="1000" b="1" dirty="0" smtClean="0"/>
              <a:t>Gral. </a:t>
            </a:r>
            <a:r>
              <a:rPr lang="es-DO" sz="1000" b="1" dirty="0" err="1" smtClean="0"/>
              <a:t>Info</a:t>
            </a:r>
            <a:r>
              <a:rPr lang="es-DO" sz="1000" b="1" dirty="0" smtClean="0"/>
              <a:t>.</a:t>
            </a:r>
            <a:endParaRPr lang="es-DO" sz="1000" b="1" dirty="0"/>
          </a:p>
        </p:txBody>
      </p:sp>
      <p:sp>
        <p:nvSpPr>
          <p:cNvPr id="73" name="Flowchart: Predefined Process 72"/>
          <p:cNvSpPr/>
          <p:nvPr/>
        </p:nvSpPr>
        <p:spPr>
          <a:xfrm>
            <a:off x="10133082" y="5221242"/>
            <a:ext cx="1084141" cy="412094"/>
          </a:xfrm>
          <a:prstGeom prst="flowChartPredefinedProcess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900" b="1" u="sng" dirty="0" smtClean="0">
                <a:solidFill>
                  <a:schemeClr val="tx1"/>
                </a:solidFill>
              </a:rPr>
              <a:t>Por DEFINIR</a:t>
            </a:r>
            <a:endParaRPr lang="es-DO" sz="1100" u="sng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>
            <a:stCxn id="72" idx="3"/>
            <a:endCxn id="73" idx="1"/>
          </p:cNvCxnSpPr>
          <p:nvPr/>
        </p:nvCxnSpPr>
        <p:spPr bwMode="auto">
          <a:xfrm>
            <a:off x="9866411" y="5425013"/>
            <a:ext cx="266671" cy="2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3" idx="3"/>
          </p:cNvCxnSpPr>
          <p:nvPr/>
        </p:nvCxnSpPr>
        <p:spPr bwMode="auto">
          <a:xfrm flipV="1">
            <a:off x="11217223" y="5422711"/>
            <a:ext cx="363573" cy="4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5276" y="285017"/>
            <a:ext cx="5878992" cy="560297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 bwMode="auto">
          <a:xfrm>
            <a:off x="2341816" y="1234289"/>
            <a:ext cx="1282670" cy="66717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DO" sz="1200" dirty="0" smtClean="0">
                <a:solidFill>
                  <a:schemeClr val="tx1"/>
                </a:solidFill>
              </a:rPr>
              <a:t>Registrar Usuario</a:t>
            </a:r>
            <a:endParaRPr lang="es-DO" sz="1200" dirty="0">
              <a:solidFill>
                <a:schemeClr val="tx1"/>
              </a:solidFill>
            </a:endParaRPr>
          </a:p>
        </p:txBody>
      </p:sp>
      <p:cxnSp>
        <p:nvCxnSpPr>
          <p:cNvPr id="26" name="Elbow Connector 25"/>
          <p:cNvCxnSpPr>
            <a:stCxn id="41" idx="2"/>
          </p:cNvCxnSpPr>
          <p:nvPr/>
        </p:nvCxnSpPr>
        <p:spPr>
          <a:xfrm rot="10800000">
            <a:off x="3191424" y="2935619"/>
            <a:ext cx="889804" cy="249397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21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07472A3-ED89-4D3F-8DC1-E65E792DC1A4}"/>
              </a:ext>
            </a:extLst>
          </p:cNvPr>
          <p:cNvSpPr/>
          <p:nvPr/>
        </p:nvSpPr>
        <p:spPr>
          <a:xfrm>
            <a:off x="0" y="5832088"/>
            <a:ext cx="12192000" cy="10259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EED723-7B7C-4617-8E04-F5E7B6AC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9320" y="323121"/>
            <a:ext cx="6506284" cy="1527900"/>
          </a:xfrm>
        </p:spPr>
        <p:txBody>
          <a:bodyPr anchor="t">
            <a:normAutofit/>
          </a:bodyPr>
          <a:lstStyle/>
          <a:p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Aplicación</a:t>
            </a:r>
            <a:r>
              <a:rPr lang="en-US" sz="4000" cap="none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Móvil</a:t>
            </a:r>
            <a:endParaRPr lang="en-US" sz="4000" cap="none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 descr="LOGO3123247">
            <a:extLst>
              <a:ext uri="{FF2B5EF4-FFF2-40B4-BE49-F238E27FC236}">
                <a16:creationId xmlns="" xmlns:a16="http://schemas.microsoft.com/office/drawing/2014/main" id="{B601E546-82E2-4B68-B559-0195C5ACDF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73" y="5940316"/>
            <a:ext cx="2339340" cy="670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2A00AD0-C19F-4C01-ABB6-31D561348AE7}"/>
              </a:ext>
            </a:extLst>
          </p:cNvPr>
          <p:cNvGrpSpPr/>
          <p:nvPr/>
        </p:nvGrpSpPr>
        <p:grpSpPr>
          <a:xfrm>
            <a:off x="9331030" y="5832088"/>
            <a:ext cx="2077853" cy="831215"/>
            <a:chOff x="4791019" y="5929436"/>
            <a:chExt cx="2077853" cy="831215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231390E1-98C0-4B7B-889D-188E61AF3A0B}"/>
                </a:ext>
              </a:extLst>
            </p:cNvPr>
            <p:cNvSpPr/>
            <p:nvPr/>
          </p:nvSpPr>
          <p:spPr>
            <a:xfrm>
              <a:off x="5705178" y="6171579"/>
              <a:ext cx="1163694" cy="3659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Resultado de imagen para direccion central de inteligencia republica dominicana">
              <a:extLst>
                <a:ext uri="{FF2B5EF4-FFF2-40B4-BE49-F238E27FC236}">
                  <a16:creationId xmlns="" xmlns:a16="http://schemas.microsoft.com/office/drawing/2014/main" id="{CBD5196C-5FA0-48FF-B28B-D086238CCCC7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019" y="5929436"/>
              <a:ext cx="2070100" cy="83121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35F9A6E-6C0B-44B4-BF74-6C91E3579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5512" y="1346354"/>
            <a:ext cx="2349083" cy="41761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C124B03F-D770-44DA-AC54-883A82706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834" y="1346354"/>
            <a:ext cx="2320786" cy="4199423"/>
          </a:xfrm>
          <a:prstGeom prst="rect">
            <a:avLst/>
          </a:prstGeom>
        </p:spPr>
      </p:pic>
      <p:sp>
        <p:nvSpPr>
          <p:cNvPr id="16" name="AutoShape 4" descr="blob:https://web.whatsapp.com/a540a9bf-9513-46af-86a4-34a10109a0b2">
            <a:extLst>
              <a:ext uri="{FF2B5EF4-FFF2-40B4-BE49-F238E27FC236}">
                <a16:creationId xmlns="" xmlns:a16="http://schemas.microsoft.com/office/drawing/2014/main" id="{44C3D7E7-98DE-4277-801A-3569E88B22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184742" cy="218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D7C68A2E-3D63-4A6A-B656-B1AD3D3981F7}"/>
              </a:ext>
            </a:extLst>
          </p:cNvPr>
          <p:cNvGrpSpPr/>
          <p:nvPr/>
        </p:nvGrpSpPr>
        <p:grpSpPr>
          <a:xfrm>
            <a:off x="9191538" y="1346354"/>
            <a:ext cx="2349083" cy="4199423"/>
            <a:chOff x="9191538" y="1346354"/>
            <a:chExt cx="2349083" cy="4176147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3C868ACB-1FBB-4B56-A31D-A7AD49BBE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91538" y="1346354"/>
              <a:ext cx="2349083" cy="417614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="" xmlns:a16="http://schemas.microsoft.com/office/drawing/2014/main" id="{5BBD1D31-ADF3-4142-8D81-ADC07D8F3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34480" y="1933350"/>
              <a:ext cx="2282248" cy="2985941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4011618" y="988897"/>
            <a:ext cx="236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Pantalla</a:t>
            </a:r>
            <a:r>
              <a:rPr lang="en-US" dirty="0" smtClean="0"/>
              <a:t> de </a:t>
            </a:r>
            <a:r>
              <a:rPr lang="en-US" dirty="0" err="1" smtClean="0"/>
              <a:t>Inicio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75418" y="975608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Pantalla</a:t>
            </a:r>
            <a:r>
              <a:rPr lang="en-US" dirty="0" smtClean="0"/>
              <a:t> de </a:t>
            </a:r>
            <a:r>
              <a:rPr lang="en-US" dirty="0" err="1" smtClean="0"/>
              <a:t>Depuración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91538" y="985390"/>
            <a:ext cx="232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5276" y="285017"/>
            <a:ext cx="5878992" cy="56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5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07472A3-ED89-4D3F-8DC1-E65E792DC1A4}"/>
              </a:ext>
            </a:extLst>
          </p:cNvPr>
          <p:cNvSpPr/>
          <p:nvPr/>
        </p:nvSpPr>
        <p:spPr>
          <a:xfrm>
            <a:off x="0" y="5832088"/>
            <a:ext cx="12192000" cy="10259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EED723-7B7C-4617-8E04-F5E7B6AC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4486" y="139955"/>
            <a:ext cx="6506284" cy="1527900"/>
          </a:xfrm>
        </p:spPr>
        <p:txBody>
          <a:bodyPr anchor="t">
            <a:normAutofit/>
          </a:bodyPr>
          <a:lstStyle/>
          <a:p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Aplicación</a:t>
            </a:r>
            <a:r>
              <a:rPr lang="en-US" sz="4000" cap="none" dirty="0" smtClean="0">
                <a:latin typeface="Aharoni" panose="02010803020104030203" pitchFamily="2" charset="-79"/>
                <a:cs typeface="Aharoni" panose="02010803020104030203" pitchFamily="2" charset="-79"/>
              </a:rPr>
              <a:t> Desktop</a:t>
            </a:r>
            <a:endParaRPr lang="en-US" sz="4000" cap="none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 descr="LOGO3123247">
            <a:extLst>
              <a:ext uri="{FF2B5EF4-FFF2-40B4-BE49-F238E27FC236}">
                <a16:creationId xmlns="" xmlns:a16="http://schemas.microsoft.com/office/drawing/2014/main" id="{B601E546-82E2-4B68-B559-0195C5ACDF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73" y="5940316"/>
            <a:ext cx="2339340" cy="670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2A00AD0-C19F-4C01-ABB6-31D561348AE7}"/>
              </a:ext>
            </a:extLst>
          </p:cNvPr>
          <p:cNvGrpSpPr/>
          <p:nvPr/>
        </p:nvGrpSpPr>
        <p:grpSpPr>
          <a:xfrm>
            <a:off x="9331030" y="5832088"/>
            <a:ext cx="2077853" cy="831215"/>
            <a:chOff x="4791019" y="5929436"/>
            <a:chExt cx="2077853" cy="831215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231390E1-98C0-4B7B-889D-188E61AF3A0B}"/>
                </a:ext>
              </a:extLst>
            </p:cNvPr>
            <p:cNvSpPr/>
            <p:nvPr/>
          </p:nvSpPr>
          <p:spPr>
            <a:xfrm>
              <a:off x="5705178" y="6171579"/>
              <a:ext cx="1163694" cy="3659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Resultado de imagen para direccion central de inteligencia republica dominicana">
              <a:extLst>
                <a:ext uri="{FF2B5EF4-FFF2-40B4-BE49-F238E27FC236}">
                  <a16:creationId xmlns="" xmlns:a16="http://schemas.microsoft.com/office/drawing/2014/main" id="{CBD5196C-5FA0-48FF-B28B-D086238CCCC7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019" y="5929436"/>
              <a:ext cx="2070100" cy="8312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Rectangle 2">
            <a:extLst>
              <a:ext uri="{FF2B5EF4-FFF2-40B4-BE49-F238E27FC236}">
                <a16:creationId xmlns="" xmlns:a16="http://schemas.microsoft.com/office/drawing/2014/main" id="{7CFF75BE-FCE0-45AE-8EF0-2EB3A2B8D8F0}"/>
              </a:ext>
            </a:extLst>
          </p:cNvPr>
          <p:cNvSpPr/>
          <p:nvPr/>
        </p:nvSpPr>
        <p:spPr>
          <a:xfrm>
            <a:off x="3863673" y="1020313"/>
            <a:ext cx="8009929" cy="4161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Esta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aplicación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es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la que se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utilizará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para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administrar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procesar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diseminar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y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finalmente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concluir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con el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resultado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arrojado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base a la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acción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tomada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las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denuncias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hechas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por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los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comunitarios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través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la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aplicación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móvil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resultado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que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pudiera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ser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positivo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o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negativo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US" sz="3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5276" y="285017"/>
            <a:ext cx="5878992" cy="56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8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07472A3-ED89-4D3F-8DC1-E65E792DC1A4}"/>
              </a:ext>
            </a:extLst>
          </p:cNvPr>
          <p:cNvSpPr/>
          <p:nvPr/>
        </p:nvSpPr>
        <p:spPr>
          <a:xfrm>
            <a:off x="0" y="5832088"/>
            <a:ext cx="12192000" cy="10259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3123247">
            <a:extLst>
              <a:ext uri="{FF2B5EF4-FFF2-40B4-BE49-F238E27FC236}">
                <a16:creationId xmlns="" xmlns:a16="http://schemas.microsoft.com/office/drawing/2014/main" id="{B601E546-82E2-4B68-B559-0195C5ACDF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73" y="5940316"/>
            <a:ext cx="2339340" cy="670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2A00AD0-C19F-4C01-ABB6-31D561348AE7}"/>
              </a:ext>
            </a:extLst>
          </p:cNvPr>
          <p:cNvGrpSpPr/>
          <p:nvPr/>
        </p:nvGrpSpPr>
        <p:grpSpPr>
          <a:xfrm>
            <a:off x="9331030" y="5832088"/>
            <a:ext cx="2077853" cy="831215"/>
            <a:chOff x="4791019" y="5929436"/>
            <a:chExt cx="2077853" cy="831215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231390E1-98C0-4B7B-889D-188E61AF3A0B}"/>
                </a:ext>
              </a:extLst>
            </p:cNvPr>
            <p:cNvSpPr/>
            <p:nvPr/>
          </p:nvSpPr>
          <p:spPr>
            <a:xfrm>
              <a:off x="5705178" y="6171579"/>
              <a:ext cx="1163694" cy="3659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Resultado de imagen para direccion central de inteligencia republica dominicana">
              <a:extLst>
                <a:ext uri="{FF2B5EF4-FFF2-40B4-BE49-F238E27FC236}">
                  <a16:creationId xmlns="" xmlns:a16="http://schemas.microsoft.com/office/drawing/2014/main" id="{CBD5196C-5FA0-48FF-B28B-D086238CCCC7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019" y="5929436"/>
              <a:ext cx="2070100" cy="83121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192" y="2033011"/>
            <a:ext cx="5572125" cy="34671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="" xmlns:a16="http://schemas.microsoft.com/office/drawing/2014/main" id="{01EED723-7B7C-4617-8E04-F5E7B6AC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5807" y="157101"/>
            <a:ext cx="7639517" cy="1527900"/>
          </a:xfrm>
        </p:spPr>
        <p:txBody>
          <a:bodyPr anchor="t">
            <a:normAutofit/>
          </a:bodyPr>
          <a:lstStyle/>
          <a:p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Logín</a:t>
            </a:r>
            <a:r>
              <a:rPr lang="en-US" sz="4000" cap="none" dirty="0" smtClean="0">
                <a:latin typeface="Aharoni" panose="02010803020104030203" pitchFamily="2" charset="-79"/>
                <a:cs typeface="Aharoni" panose="02010803020104030203" pitchFamily="2" charset="-79"/>
              </a:rPr>
              <a:t> del </a:t>
            </a:r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Usuario</a:t>
            </a:r>
            <a:r>
              <a:rPr lang="en-US" sz="4000" cap="none" dirty="0" smtClean="0">
                <a:latin typeface="Aharoni" panose="02010803020104030203" pitchFamily="2" charset="-79"/>
                <a:cs typeface="Aharoni" panose="02010803020104030203" pitchFamily="2" charset="-79"/>
              </a:rPr>
              <a:t> a la </a:t>
            </a:r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Aplicación</a:t>
            </a:r>
            <a:r>
              <a:rPr lang="en-US" sz="4000" cap="none" dirty="0" smtClean="0">
                <a:latin typeface="Aharoni" panose="02010803020104030203" pitchFamily="2" charset="-79"/>
                <a:cs typeface="Aharoni" panose="02010803020104030203" pitchFamily="2" charset="-79"/>
              </a:rPr>
              <a:t> Desktop</a:t>
            </a:r>
            <a:endParaRPr lang="en-US" sz="4000" cap="none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5276" y="285017"/>
            <a:ext cx="5878992" cy="56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5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07472A3-ED89-4D3F-8DC1-E65E792DC1A4}"/>
              </a:ext>
            </a:extLst>
          </p:cNvPr>
          <p:cNvSpPr/>
          <p:nvPr/>
        </p:nvSpPr>
        <p:spPr>
          <a:xfrm>
            <a:off x="0" y="5832088"/>
            <a:ext cx="12192000" cy="10259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3123247">
            <a:extLst>
              <a:ext uri="{FF2B5EF4-FFF2-40B4-BE49-F238E27FC236}">
                <a16:creationId xmlns="" xmlns:a16="http://schemas.microsoft.com/office/drawing/2014/main" id="{B601E546-82E2-4B68-B559-0195C5ACDF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73" y="5940316"/>
            <a:ext cx="2339340" cy="670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2A00AD0-C19F-4C01-ABB6-31D561348AE7}"/>
              </a:ext>
            </a:extLst>
          </p:cNvPr>
          <p:cNvGrpSpPr/>
          <p:nvPr/>
        </p:nvGrpSpPr>
        <p:grpSpPr>
          <a:xfrm>
            <a:off x="9331030" y="5832088"/>
            <a:ext cx="2077853" cy="831215"/>
            <a:chOff x="4791019" y="5929436"/>
            <a:chExt cx="2077853" cy="831215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231390E1-98C0-4B7B-889D-188E61AF3A0B}"/>
                </a:ext>
              </a:extLst>
            </p:cNvPr>
            <p:cNvSpPr/>
            <p:nvPr/>
          </p:nvSpPr>
          <p:spPr>
            <a:xfrm>
              <a:off x="5705178" y="6171579"/>
              <a:ext cx="1163694" cy="3659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Resultado de imagen para direccion central de inteligencia republica dominicana">
              <a:extLst>
                <a:ext uri="{FF2B5EF4-FFF2-40B4-BE49-F238E27FC236}">
                  <a16:creationId xmlns="" xmlns:a16="http://schemas.microsoft.com/office/drawing/2014/main" id="{CBD5196C-5FA0-48FF-B28B-D086238CCCC7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019" y="5929436"/>
              <a:ext cx="2070100" cy="8312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01EED723-7B7C-4617-8E04-F5E7B6AC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5807" y="157101"/>
            <a:ext cx="7746395" cy="1527900"/>
          </a:xfrm>
        </p:spPr>
        <p:txBody>
          <a:bodyPr anchor="t">
            <a:normAutofit/>
          </a:bodyPr>
          <a:lstStyle/>
          <a:p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Pantalla</a:t>
            </a:r>
            <a:r>
              <a:rPr lang="en-US" sz="4000" cap="none" dirty="0" smtClean="0">
                <a:latin typeface="Aharoni" panose="02010803020104030203" pitchFamily="2" charset="-79"/>
                <a:cs typeface="Aharoni" panose="02010803020104030203" pitchFamily="2" charset="-79"/>
              </a:rPr>
              <a:t> Principal de la </a:t>
            </a:r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Aplicación</a:t>
            </a:r>
            <a:r>
              <a:rPr lang="en-US" sz="4000" cap="none" dirty="0" smtClean="0">
                <a:latin typeface="Aharoni" panose="02010803020104030203" pitchFamily="2" charset="-79"/>
                <a:cs typeface="Aharoni" panose="02010803020104030203" pitchFamily="2" charset="-79"/>
              </a:rPr>
              <a:t> Desktop ó </a:t>
            </a:r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Menú</a:t>
            </a:r>
            <a:endParaRPr lang="en-US" sz="4000" cap="none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808" y="1704051"/>
            <a:ext cx="6625659" cy="39523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5276" y="285017"/>
            <a:ext cx="5878992" cy="56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4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07472A3-ED89-4D3F-8DC1-E65E792DC1A4}"/>
              </a:ext>
            </a:extLst>
          </p:cNvPr>
          <p:cNvSpPr/>
          <p:nvPr/>
        </p:nvSpPr>
        <p:spPr>
          <a:xfrm>
            <a:off x="0" y="5832088"/>
            <a:ext cx="12192000" cy="10259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3123247">
            <a:extLst>
              <a:ext uri="{FF2B5EF4-FFF2-40B4-BE49-F238E27FC236}">
                <a16:creationId xmlns="" xmlns:a16="http://schemas.microsoft.com/office/drawing/2014/main" id="{B601E546-82E2-4B68-B559-0195C5ACDF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73" y="5940316"/>
            <a:ext cx="2339340" cy="670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2A00AD0-C19F-4C01-ABB6-31D561348AE7}"/>
              </a:ext>
            </a:extLst>
          </p:cNvPr>
          <p:cNvGrpSpPr/>
          <p:nvPr/>
        </p:nvGrpSpPr>
        <p:grpSpPr>
          <a:xfrm>
            <a:off x="9331030" y="5832088"/>
            <a:ext cx="2077853" cy="831215"/>
            <a:chOff x="4791019" y="5929436"/>
            <a:chExt cx="2077853" cy="831215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231390E1-98C0-4B7B-889D-188E61AF3A0B}"/>
                </a:ext>
              </a:extLst>
            </p:cNvPr>
            <p:cNvSpPr/>
            <p:nvPr/>
          </p:nvSpPr>
          <p:spPr>
            <a:xfrm>
              <a:off x="5705178" y="6171579"/>
              <a:ext cx="1163694" cy="3659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Resultado de imagen para direccion central de inteligencia republica dominicana">
              <a:extLst>
                <a:ext uri="{FF2B5EF4-FFF2-40B4-BE49-F238E27FC236}">
                  <a16:creationId xmlns="" xmlns:a16="http://schemas.microsoft.com/office/drawing/2014/main" id="{CBD5196C-5FA0-48FF-B28B-D086238CCCC7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019" y="5929436"/>
              <a:ext cx="2070100" cy="8312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01EED723-7B7C-4617-8E04-F5E7B6AC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5807" y="157101"/>
            <a:ext cx="7865149" cy="1527900"/>
          </a:xfrm>
        </p:spPr>
        <p:txBody>
          <a:bodyPr anchor="t">
            <a:noAutofit/>
          </a:bodyPr>
          <a:lstStyle/>
          <a:p>
            <a:r>
              <a:rPr lang="en-US" sz="4000" cap="none" dirty="0" smtClean="0">
                <a:latin typeface="Aharoni" panose="02010803020104030203" pitchFamily="2" charset="-79"/>
                <a:cs typeface="Aharoni" panose="02010803020104030203" pitchFamily="2" charset="-79"/>
              </a:rPr>
              <a:t>Maestro para </a:t>
            </a:r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definir</a:t>
            </a:r>
            <a:r>
              <a:rPr lang="en-US" sz="4000" cap="none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los</a:t>
            </a:r>
            <a:r>
              <a:rPr lang="en-US" sz="4000" cap="none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diferentes</a:t>
            </a:r>
            <a:r>
              <a:rPr lang="en-US" sz="4000" cap="none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Problemas</a:t>
            </a:r>
            <a:r>
              <a:rPr lang="en-US" sz="4000" cap="none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Sociales</a:t>
            </a:r>
            <a:endParaRPr lang="en-US" sz="4000" cap="none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926" y="1512025"/>
            <a:ext cx="6416382" cy="41811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5276" y="285017"/>
            <a:ext cx="5878992" cy="56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7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07472A3-ED89-4D3F-8DC1-E65E792DC1A4}"/>
              </a:ext>
            </a:extLst>
          </p:cNvPr>
          <p:cNvSpPr/>
          <p:nvPr/>
        </p:nvSpPr>
        <p:spPr>
          <a:xfrm>
            <a:off x="0" y="5832088"/>
            <a:ext cx="12192000" cy="10259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3123247">
            <a:extLst>
              <a:ext uri="{FF2B5EF4-FFF2-40B4-BE49-F238E27FC236}">
                <a16:creationId xmlns="" xmlns:a16="http://schemas.microsoft.com/office/drawing/2014/main" id="{B601E546-82E2-4B68-B559-0195C5ACDF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73" y="5940316"/>
            <a:ext cx="2339340" cy="670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2A00AD0-C19F-4C01-ABB6-31D561348AE7}"/>
              </a:ext>
            </a:extLst>
          </p:cNvPr>
          <p:cNvGrpSpPr/>
          <p:nvPr/>
        </p:nvGrpSpPr>
        <p:grpSpPr>
          <a:xfrm>
            <a:off x="9331030" y="5832088"/>
            <a:ext cx="2077853" cy="831215"/>
            <a:chOff x="4791019" y="5929436"/>
            <a:chExt cx="2077853" cy="831215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231390E1-98C0-4B7B-889D-188E61AF3A0B}"/>
                </a:ext>
              </a:extLst>
            </p:cNvPr>
            <p:cNvSpPr/>
            <p:nvPr/>
          </p:nvSpPr>
          <p:spPr>
            <a:xfrm>
              <a:off x="5705178" y="6171579"/>
              <a:ext cx="1163694" cy="3659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Resultado de imagen para direccion central de inteligencia republica dominicana">
              <a:extLst>
                <a:ext uri="{FF2B5EF4-FFF2-40B4-BE49-F238E27FC236}">
                  <a16:creationId xmlns="" xmlns:a16="http://schemas.microsoft.com/office/drawing/2014/main" id="{CBD5196C-5FA0-48FF-B28B-D086238CCCC7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019" y="5929436"/>
              <a:ext cx="2070100" cy="8312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01EED723-7B7C-4617-8E04-F5E7B6AC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5807" y="157101"/>
            <a:ext cx="7698894" cy="1527900"/>
          </a:xfrm>
        </p:spPr>
        <p:txBody>
          <a:bodyPr anchor="t">
            <a:normAutofit/>
          </a:bodyPr>
          <a:lstStyle/>
          <a:p>
            <a:r>
              <a:rPr lang="en-US" sz="4000" cap="none" dirty="0" smtClean="0">
                <a:latin typeface="Aharoni" panose="02010803020104030203" pitchFamily="2" charset="-79"/>
                <a:cs typeface="Aharoni" panose="02010803020104030203" pitchFamily="2" charset="-79"/>
              </a:rPr>
              <a:t>Maestro para </a:t>
            </a:r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definir</a:t>
            </a:r>
            <a:r>
              <a:rPr lang="en-US" sz="4000" cap="none" dirty="0" smtClean="0">
                <a:latin typeface="Aharoni" panose="02010803020104030203" pitchFamily="2" charset="-79"/>
                <a:cs typeface="Aharoni" panose="02010803020104030203" pitchFamily="2" charset="-79"/>
              </a:rPr>
              <a:t> las </a:t>
            </a:r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diferentes</a:t>
            </a:r>
            <a:r>
              <a:rPr lang="en-US" sz="4000" cap="none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Localidades</a:t>
            </a:r>
            <a:endParaRPr lang="en-US" sz="4000" cap="none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866" y="1512279"/>
            <a:ext cx="5742362" cy="43198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5276" y="285017"/>
            <a:ext cx="5878992" cy="56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07472A3-ED89-4D3F-8DC1-E65E792DC1A4}"/>
              </a:ext>
            </a:extLst>
          </p:cNvPr>
          <p:cNvSpPr/>
          <p:nvPr/>
        </p:nvSpPr>
        <p:spPr>
          <a:xfrm>
            <a:off x="0" y="5832088"/>
            <a:ext cx="12192000" cy="10259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3123247">
            <a:extLst>
              <a:ext uri="{FF2B5EF4-FFF2-40B4-BE49-F238E27FC236}">
                <a16:creationId xmlns="" xmlns:a16="http://schemas.microsoft.com/office/drawing/2014/main" id="{B601E546-82E2-4B68-B559-0195C5ACDF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73" y="5940316"/>
            <a:ext cx="2339340" cy="670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2A00AD0-C19F-4C01-ABB6-31D561348AE7}"/>
              </a:ext>
            </a:extLst>
          </p:cNvPr>
          <p:cNvGrpSpPr/>
          <p:nvPr/>
        </p:nvGrpSpPr>
        <p:grpSpPr>
          <a:xfrm>
            <a:off x="9331030" y="5832088"/>
            <a:ext cx="2077853" cy="831215"/>
            <a:chOff x="4791019" y="5929436"/>
            <a:chExt cx="2077853" cy="831215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231390E1-98C0-4B7B-889D-188E61AF3A0B}"/>
                </a:ext>
              </a:extLst>
            </p:cNvPr>
            <p:cNvSpPr/>
            <p:nvPr/>
          </p:nvSpPr>
          <p:spPr>
            <a:xfrm>
              <a:off x="5705178" y="6171579"/>
              <a:ext cx="1163694" cy="3659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Resultado de imagen para direccion central de inteligencia republica dominicana">
              <a:extLst>
                <a:ext uri="{FF2B5EF4-FFF2-40B4-BE49-F238E27FC236}">
                  <a16:creationId xmlns="" xmlns:a16="http://schemas.microsoft.com/office/drawing/2014/main" id="{CBD5196C-5FA0-48FF-B28B-D086238CCCC7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019" y="5929436"/>
              <a:ext cx="2070100" cy="8312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01EED723-7B7C-4617-8E04-F5E7B6AC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5807" y="157101"/>
            <a:ext cx="7675144" cy="1527900"/>
          </a:xfrm>
        </p:spPr>
        <p:txBody>
          <a:bodyPr anchor="t">
            <a:normAutofit/>
          </a:bodyPr>
          <a:lstStyle/>
          <a:p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Georeferencia</a:t>
            </a:r>
            <a:r>
              <a:rPr lang="en-US" sz="4000" cap="none" dirty="0" smtClean="0">
                <a:latin typeface="Aharoni" panose="02010803020104030203" pitchFamily="2" charset="-79"/>
                <a:cs typeface="Aharoni" panose="02010803020104030203" pitchFamily="2" charset="-79"/>
              </a:rPr>
              <a:t> de las </a:t>
            </a:r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diferentes</a:t>
            </a:r>
            <a:r>
              <a:rPr lang="en-US" sz="4000" cap="none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Localidades</a:t>
            </a:r>
            <a:endParaRPr lang="en-US" sz="4000" cap="none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807" y="1671447"/>
            <a:ext cx="6640651" cy="39659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5276" y="285017"/>
            <a:ext cx="5878992" cy="56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07472A3-ED89-4D3F-8DC1-E65E792DC1A4}"/>
              </a:ext>
            </a:extLst>
          </p:cNvPr>
          <p:cNvSpPr/>
          <p:nvPr/>
        </p:nvSpPr>
        <p:spPr>
          <a:xfrm>
            <a:off x="0" y="5832088"/>
            <a:ext cx="12192000" cy="10259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EED723-7B7C-4617-8E04-F5E7B6AC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3673" y="285017"/>
            <a:ext cx="6506284" cy="1527900"/>
          </a:xfrm>
        </p:spPr>
        <p:txBody>
          <a:bodyPr anchor="t">
            <a:normAutofit/>
          </a:bodyPr>
          <a:lstStyle/>
          <a:p>
            <a:r>
              <a:rPr lang="en-US" sz="5000" cap="none" dirty="0" err="1">
                <a:latin typeface="Aharoni" panose="02010803020104030203" pitchFamily="2" charset="-79"/>
                <a:cs typeface="Aharoni" panose="02010803020104030203" pitchFamily="2" charset="-79"/>
              </a:rPr>
              <a:t>Problemas</a:t>
            </a:r>
            <a:r>
              <a:rPr lang="en-US" sz="5000" cap="none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5000" cap="none" dirty="0" err="1">
                <a:latin typeface="Aharoni" panose="02010803020104030203" pitchFamily="2" charset="-79"/>
                <a:cs typeface="Aharoni" panose="02010803020104030203" pitchFamily="2" charset="-79"/>
              </a:rPr>
              <a:t>identificados</a:t>
            </a:r>
            <a:endParaRPr lang="en-US" sz="5000" cap="none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 descr="LOGO3123247">
            <a:extLst>
              <a:ext uri="{FF2B5EF4-FFF2-40B4-BE49-F238E27FC236}">
                <a16:creationId xmlns="" xmlns:a16="http://schemas.microsoft.com/office/drawing/2014/main" id="{B601E546-82E2-4B68-B559-0195C5ACDF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73" y="5940316"/>
            <a:ext cx="2339340" cy="670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2A00AD0-C19F-4C01-ABB6-31D561348AE7}"/>
              </a:ext>
            </a:extLst>
          </p:cNvPr>
          <p:cNvGrpSpPr/>
          <p:nvPr/>
        </p:nvGrpSpPr>
        <p:grpSpPr>
          <a:xfrm>
            <a:off x="9331030" y="5832088"/>
            <a:ext cx="2077853" cy="831215"/>
            <a:chOff x="4791019" y="5929436"/>
            <a:chExt cx="2077853" cy="831215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231390E1-98C0-4B7B-889D-188E61AF3A0B}"/>
                </a:ext>
              </a:extLst>
            </p:cNvPr>
            <p:cNvSpPr/>
            <p:nvPr/>
          </p:nvSpPr>
          <p:spPr>
            <a:xfrm>
              <a:off x="5705178" y="6171579"/>
              <a:ext cx="1163694" cy="3659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Resultado de imagen para direccion central de inteligencia republica dominicana">
              <a:extLst>
                <a:ext uri="{FF2B5EF4-FFF2-40B4-BE49-F238E27FC236}">
                  <a16:creationId xmlns="" xmlns:a16="http://schemas.microsoft.com/office/drawing/2014/main" id="{CBD5196C-5FA0-48FF-B28B-D086238CCCC7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019" y="5929436"/>
              <a:ext cx="2070100" cy="8312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CFF75BE-FCE0-45AE-8EF0-2EB3A2B8D8F0}"/>
              </a:ext>
            </a:extLst>
          </p:cNvPr>
          <p:cNvSpPr/>
          <p:nvPr/>
        </p:nvSpPr>
        <p:spPr>
          <a:xfrm>
            <a:off x="3863673" y="1956827"/>
            <a:ext cx="8009929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_tradnl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Inexistencia de una base de datos </a:t>
            </a:r>
            <a:r>
              <a:rPr lang="es-ES_tradnl" sz="3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central.</a:t>
            </a:r>
            <a:endParaRPr lang="en-US" sz="3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_tradnl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Falta de un centro de datos equipado y </a:t>
            </a:r>
            <a:r>
              <a:rPr lang="es-ES_tradnl" sz="3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seguro.</a:t>
            </a:r>
            <a:endParaRPr lang="en-US" sz="3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_tradnl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Carencia de equipos para el </a:t>
            </a:r>
            <a:r>
              <a:rPr lang="es-ES_tradnl" sz="3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desarrollo.</a:t>
            </a:r>
            <a:endParaRPr lang="en-US" sz="3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0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Procesos</a:t>
            </a:r>
            <a:r>
              <a:rPr lang="en-US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manuales</a:t>
            </a:r>
            <a:r>
              <a:rPr lang="en-US" sz="3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US" sz="3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_tradnl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Carencia de sistema de seguridad </a:t>
            </a:r>
            <a:r>
              <a:rPr lang="es-ES_tradnl" sz="3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tecnológica.</a:t>
            </a:r>
            <a:endParaRPr lang="en-US" sz="3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5276" y="285017"/>
            <a:ext cx="5878992" cy="56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1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07472A3-ED89-4D3F-8DC1-E65E792DC1A4}"/>
              </a:ext>
            </a:extLst>
          </p:cNvPr>
          <p:cNvSpPr/>
          <p:nvPr/>
        </p:nvSpPr>
        <p:spPr>
          <a:xfrm>
            <a:off x="0" y="5832088"/>
            <a:ext cx="12192000" cy="10259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3123247">
            <a:extLst>
              <a:ext uri="{FF2B5EF4-FFF2-40B4-BE49-F238E27FC236}">
                <a16:creationId xmlns="" xmlns:a16="http://schemas.microsoft.com/office/drawing/2014/main" id="{B601E546-82E2-4B68-B559-0195C5ACDF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73" y="5940316"/>
            <a:ext cx="2339340" cy="670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2A00AD0-C19F-4C01-ABB6-31D561348AE7}"/>
              </a:ext>
            </a:extLst>
          </p:cNvPr>
          <p:cNvGrpSpPr/>
          <p:nvPr/>
        </p:nvGrpSpPr>
        <p:grpSpPr>
          <a:xfrm>
            <a:off x="9331030" y="5832088"/>
            <a:ext cx="2077853" cy="831215"/>
            <a:chOff x="4791019" y="5929436"/>
            <a:chExt cx="2077853" cy="831215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231390E1-98C0-4B7B-889D-188E61AF3A0B}"/>
                </a:ext>
              </a:extLst>
            </p:cNvPr>
            <p:cNvSpPr/>
            <p:nvPr/>
          </p:nvSpPr>
          <p:spPr>
            <a:xfrm>
              <a:off x="5705178" y="6171579"/>
              <a:ext cx="1163694" cy="3659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Resultado de imagen para direccion central de inteligencia republica dominicana">
              <a:extLst>
                <a:ext uri="{FF2B5EF4-FFF2-40B4-BE49-F238E27FC236}">
                  <a16:creationId xmlns="" xmlns:a16="http://schemas.microsoft.com/office/drawing/2014/main" id="{CBD5196C-5FA0-48FF-B28B-D086238CCCC7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019" y="5929436"/>
              <a:ext cx="2070100" cy="8312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01EED723-7B7C-4617-8E04-F5E7B6AC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5807" y="157101"/>
            <a:ext cx="7746396" cy="1527900"/>
          </a:xfrm>
        </p:spPr>
        <p:txBody>
          <a:bodyPr anchor="t">
            <a:normAutofit/>
          </a:bodyPr>
          <a:lstStyle/>
          <a:p>
            <a:r>
              <a:rPr lang="en-US" sz="4000" cap="none" dirty="0" smtClean="0">
                <a:latin typeface="Aharoni" panose="02010803020104030203" pitchFamily="2" charset="-79"/>
                <a:cs typeface="Aharoni" panose="02010803020104030203" pitchFamily="2" charset="-79"/>
              </a:rPr>
              <a:t>Maestro de las </a:t>
            </a:r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diferentes</a:t>
            </a:r>
            <a:r>
              <a:rPr lang="en-US" sz="4000" cap="none" dirty="0" smtClean="0">
                <a:latin typeface="Aharoni" panose="02010803020104030203" pitchFamily="2" charset="-79"/>
                <a:cs typeface="Aharoni" panose="02010803020104030203" pitchFamily="2" charset="-79"/>
              </a:rPr>
              <a:t> Juntas de </a:t>
            </a:r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Vecinos</a:t>
            </a:r>
            <a:endParaRPr lang="en-US" sz="4000" cap="none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086" y="1604239"/>
            <a:ext cx="6258522" cy="40522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5276" y="285017"/>
            <a:ext cx="5878992" cy="56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7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07472A3-ED89-4D3F-8DC1-E65E792DC1A4}"/>
              </a:ext>
            </a:extLst>
          </p:cNvPr>
          <p:cNvSpPr/>
          <p:nvPr/>
        </p:nvSpPr>
        <p:spPr>
          <a:xfrm>
            <a:off x="0" y="5832088"/>
            <a:ext cx="12192000" cy="10259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3123247">
            <a:extLst>
              <a:ext uri="{FF2B5EF4-FFF2-40B4-BE49-F238E27FC236}">
                <a16:creationId xmlns="" xmlns:a16="http://schemas.microsoft.com/office/drawing/2014/main" id="{B601E546-82E2-4B68-B559-0195C5ACDF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73" y="5940316"/>
            <a:ext cx="2339340" cy="670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2A00AD0-C19F-4C01-ABB6-31D561348AE7}"/>
              </a:ext>
            </a:extLst>
          </p:cNvPr>
          <p:cNvGrpSpPr/>
          <p:nvPr/>
        </p:nvGrpSpPr>
        <p:grpSpPr>
          <a:xfrm>
            <a:off x="9331030" y="5832088"/>
            <a:ext cx="2077853" cy="831215"/>
            <a:chOff x="4791019" y="5929436"/>
            <a:chExt cx="2077853" cy="831215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231390E1-98C0-4B7B-889D-188E61AF3A0B}"/>
                </a:ext>
              </a:extLst>
            </p:cNvPr>
            <p:cNvSpPr/>
            <p:nvPr/>
          </p:nvSpPr>
          <p:spPr>
            <a:xfrm>
              <a:off x="5705178" y="6171579"/>
              <a:ext cx="1163694" cy="3659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Resultado de imagen para direccion central de inteligencia republica dominicana">
              <a:extLst>
                <a:ext uri="{FF2B5EF4-FFF2-40B4-BE49-F238E27FC236}">
                  <a16:creationId xmlns="" xmlns:a16="http://schemas.microsoft.com/office/drawing/2014/main" id="{CBD5196C-5FA0-48FF-B28B-D086238CCCC7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019" y="5929436"/>
              <a:ext cx="2070100" cy="8312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01EED723-7B7C-4617-8E04-F5E7B6AC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5807" y="157101"/>
            <a:ext cx="7437637" cy="1527900"/>
          </a:xfrm>
        </p:spPr>
        <p:txBody>
          <a:bodyPr anchor="t">
            <a:normAutofit/>
          </a:bodyPr>
          <a:lstStyle/>
          <a:p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Registro</a:t>
            </a:r>
            <a:r>
              <a:rPr lang="en-US" sz="4000" cap="none" dirty="0" smtClean="0">
                <a:latin typeface="Aharoni" panose="02010803020104030203" pitchFamily="2" charset="-79"/>
                <a:cs typeface="Aharoni" panose="02010803020104030203" pitchFamily="2" charset="-79"/>
              </a:rPr>
              <a:t> de las </a:t>
            </a:r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Redes</a:t>
            </a:r>
            <a:r>
              <a:rPr lang="en-US" sz="4000" cap="none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Sociales</a:t>
            </a:r>
            <a:r>
              <a:rPr lang="en-US" sz="4000" cap="none" dirty="0" smtClean="0">
                <a:latin typeface="Aharoni" panose="02010803020104030203" pitchFamily="2" charset="-79"/>
                <a:cs typeface="Aharoni" panose="02010803020104030203" pitchFamily="2" charset="-79"/>
              </a:rPr>
              <a:t> de la Junta</a:t>
            </a:r>
            <a:endParaRPr lang="en-US" sz="4000" cap="none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548" y="1625468"/>
            <a:ext cx="6378010" cy="4129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5276" y="285017"/>
            <a:ext cx="5878992" cy="56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1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07472A3-ED89-4D3F-8DC1-E65E792DC1A4}"/>
              </a:ext>
            </a:extLst>
          </p:cNvPr>
          <p:cNvSpPr/>
          <p:nvPr/>
        </p:nvSpPr>
        <p:spPr>
          <a:xfrm>
            <a:off x="0" y="5832088"/>
            <a:ext cx="12192000" cy="10259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3123247">
            <a:extLst>
              <a:ext uri="{FF2B5EF4-FFF2-40B4-BE49-F238E27FC236}">
                <a16:creationId xmlns="" xmlns:a16="http://schemas.microsoft.com/office/drawing/2014/main" id="{B601E546-82E2-4B68-B559-0195C5ACDF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73" y="5940316"/>
            <a:ext cx="2339340" cy="670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2A00AD0-C19F-4C01-ABB6-31D561348AE7}"/>
              </a:ext>
            </a:extLst>
          </p:cNvPr>
          <p:cNvGrpSpPr/>
          <p:nvPr/>
        </p:nvGrpSpPr>
        <p:grpSpPr>
          <a:xfrm>
            <a:off x="9331030" y="5832088"/>
            <a:ext cx="2077853" cy="831215"/>
            <a:chOff x="4791019" y="5929436"/>
            <a:chExt cx="2077853" cy="831215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231390E1-98C0-4B7B-889D-188E61AF3A0B}"/>
                </a:ext>
              </a:extLst>
            </p:cNvPr>
            <p:cNvSpPr/>
            <p:nvPr/>
          </p:nvSpPr>
          <p:spPr>
            <a:xfrm>
              <a:off x="5705178" y="6171579"/>
              <a:ext cx="1163694" cy="3659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Resultado de imagen para direccion central de inteligencia republica dominicana">
              <a:extLst>
                <a:ext uri="{FF2B5EF4-FFF2-40B4-BE49-F238E27FC236}">
                  <a16:creationId xmlns="" xmlns:a16="http://schemas.microsoft.com/office/drawing/2014/main" id="{CBD5196C-5FA0-48FF-B28B-D086238CCCC7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019" y="5929436"/>
              <a:ext cx="2070100" cy="8312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01EED723-7B7C-4617-8E04-F5E7B6AC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9482" y="178367"/>
            <a:ext cx="7793344" cy="1527900"/>
          </a:xfrm>
        </p:spPr>
        <p:txBody>
          <a:bodyPr anchor="t">
            <a:normAutofit/>
          </a:bodyPr>
          <a:lstStyle/>
          <a:p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Datos</a:t>
            </a:r>
            <a:r>
              <a:rPr lang="en-US" sz="4000" cap="none" dirty="0" smtClean="0">
                <a:latin typeface="Aharoni" panose="02010803020104030203" pitchFamily="2" charset="-79"/>
                <a:cs typeface="Aharoni" panose="02010803020104030203" pitchFamily="2" charset="-79"/>
              </a:rPr>
              <a:t> del </a:t>
            </a:r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Presidente</a:t>
            </a:r>
            <a:r>
              <a:rPr lang="en-US" sz="4000" cap="none" dirty="0" smtClean="0">
                <a:latin typeface="Aharoni" panose="02010803020104030203" pitchFamily="2" charset="-79"/>
                <a:cs typeface="Aharoni" panose="02010803020104030203" pitchFamily="2" charset="-79"/>
              </a:rPr>
              <a:t> de la Junta de </a:t>
            </a:r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Vecinos</a:t>
            </a:r>
            <a:endParaRPr lang="en-US" sz="4000" cap="none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577" y="1579391"/>
            <a:ext cx="6451407" cy="41770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5276" y="285017"/>
            <a:ext cx="5878992" cy="56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6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07472A3-ED89-4D3F-8DC1-E65E792DC1A4}"/>
              </a:ext>
            </a:extLst>
          </p:cNvPr>
          <p:cNvSpPr/>
          <p:nvPr/>
        </p:nvSpPr>
        <p:spPr>
          <a:xfrm>
            <a:off x="0" y="5832088"/>
            <a:ext cx="12192000" cy="10259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3123247">
            <a:extLst>
              <a:ext uri="{FF2B5EF4-FFF2-40B4-BE49-F238E27FC236}">
                <a16:creationId xmlns="" xmlns:a16="http://schemas.microsoft.com/office/drawing/2014/main" id="{B601E546-82E2-4B68-B559-0195C5ACDF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73" y="5940316"/>
            <a:ext cx="2339340" cy="670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2A00AD0-C19F-4C01-ABB6-31D561348AE7}"/>
              </a:ext>
            </a:extLst>
          </p:cNvPr>
          <p:cNvGrpSpPr/>
          <p:nvPr/>
        </p:nvGrpSpPr>
        <p:grpSpPr>
          <a:xfrm>
            <a:off x="9331030" y="5832088"/>
            <a:ext cx="2077853" cy="831215"/>
            <a:chOff x="4791019" y="5929436"/>
            <a:chExt cx="2077853" cy="831215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231390E1-98C0-4B7B-889D-188E61AF3A0B}"/>
                </a:ext>
              </a:extLst>
            </p:cNvPr>
            <p:cNvSpPr/>
            <p:nvPr/>
          </p:nvSpPr>
          <p:spPr>
            <a:xfrm>
              <a:off x="5705178" y="6171579"/>
              <a:ext cx="1163694" cy="3659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Resultado de imagen para direccion central de inteligencia republica dominicana">
              <a:extLst>
                <a:ext uri="{FF2B5EF4-FFF2-40B4-BE49-F238E27FC236}">
                  <a16:creationId xmlns="" xmlns:a16="http://schemas.microsoft.com/office/drawing/2014/main" id="{CBD5196C-5FA0-48FF-B28B-D086238CCCC7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019" y="5929436"/>
              <a:ext cx="2070100" cy="8312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01EED723-7B7C-4617-8E04-F5E7B6AC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684" y="157101"/>
            <a:ext cx="7726513" cy="1527900"/>
          </a:xfrm>
        </p:spPr>
        <p:txBody>
          <a:bodyPr anchor="t">
            <a:normAutofit/>
          </a:bodyPr>
          <a:lstStyle/>
          <a:p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Datos</a:t>
            </a:r>
            <a:r>
              <a:rPr lang="en-US" sz="4000" cap="none" dirty="0" smtClean="0">
                <a:latin typeface="Aharoni" panose="02010803020104030203" pitchFamily="2" charset="-79"/>
                <a:cs typeface="Aharoni" panose="02010803020104030203" pitchFamily="2" charset="-79"/>
              </a:rPr>
              <a:t> de </a:t>
            </a:r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los</a:t>
            </a:r>
            <a:r>
              <a:rPr lang="en-US" sz="4000" cap="none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Representantes</a:t>
            </a:r>
            <a:r>
              <a:rPr lang="en-US" sz="4000" cap="none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Dintel</a:t>
            </a:r>
            <a:endParaRPr lang="en-US" sz="4000" cap="none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745" y="1658364"/>
            <a:ext cx="6303216" cy="40811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5276" y="285017"/>
            <a:ext cx="5878992" cy="56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4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07472A3-ED89-4D3F-8DC1-E65E792DC1A4}"/>
              </a:ext>
            </a:extLst>
          </p:cNvPr>
          <p:cNvSpPr/>
          <p:nvPr/>
        </p:nvSpPr>
        <p:spPr>
          <a:xfrm>
            <a:off x="0" y="5832088"/>
            <a:ext cx="12192000" cy="10259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3123247">
            <a:extLst>
              <a:ext uri="{FF2B5EF4-FFF2-40B4-BE49-F238E27FC236}">
                <a16:creationId xmlns="" xmlns:a16="http://schemas.microsoft.com/office/drawing/2014/main" id="{B601E546-82E2-4B68-B559-0195C5ACDF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73" y="5940316"/>
            <a:ext cx="2339340" cy="670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2A00AD0-C19F-4C01-ABB6-31D561348AE7}"/>
              </a:ext>
            </a:extLst>
          </p:cNvPr>
          <p:cNvGrpSpPr/>
          <p:nvPr/>
        </p:nvGrpSpPr>
        <p:grpSpPr>
          <a:xfrm>
            <a:off x="9331030" y="5832088"/>
            <a:ext cx="2077853" cy="831215"/>
            <a:chOff x="4791019" y="5929436"/>
            <a:chExt cx="2077853" cy="831215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231390E1-98C0-4B7B-889D-188E61AF3A0B}"/>
                </a:ext>
              </a:extLst>
            </p:cNvPr>
            <p:cNvSpPr/>
            <p:nvPr/>
          </p:nvSpPr>
          <p:spPr>
            <a:xfrm>
              <a:off x="5705178" y="6171579"/>
              <a:ext cx="1163694" cy="3659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Resultado de imagen para direccion central de inteligencia republica dominicana">
              <a:extLst>
                <a:ext uri="{FF2B5EF4-FFF2-40B4-BE49-F238E27FC236}">
                  <a16:creationId xmlns="" xmlns:a16="http://schemas.microsoft.com/office/drawing/2014/main" id="{CBD5196C-5FA0-48FF-B28B-D086238CCCC7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019" y="5929436"/>
              <a:ext cx="2070100" cy="8312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01EED723-7B7C-4617-8E04-F5E7B6AC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1260" y="157101"/>
            <a:ext cx="7173075" cy="1527900"/>
          </a:xfrm>
        </p:spPr>
        <p:txBody>
          <a:bodyPr anchor="t">
            <a:normAutofit/>
          </a:bodyPr>
          <a:lstStyle/>
          <a:p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Registro</a:t>
            </a:r>
            <a:r>
              <a:rPr lang="en-US" sz="4000" cap="none" dirty="0" smtClean="0">
                <a:latin typeface="Aharoni" panose="02010803020104030203" pitchFamily="2" charset="-79"/>
                <a:cs typeface="Aharoni" panose="02010803020104030203" pitchFamily="2" charset="-79"/>
              </a:rPr>
              <a:t> de </a:t>
            </a:r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Casos</a:t>
            </a:r>
            <a:r>
              <a:rPr lang="en-US" sz="4000" cap="none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Reportado</a:t>
            </a:r>
            <a:endParaRPr lang="en-US" sz="4000" cap="none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819" y="921051"/>
            <a:ext cx="7341465" cy="45561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5276" y="285017"/>
            <a:ext cx="5878992" cy="56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2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07472A3-ED89-4D3F-8DC1-E65E792DC1A4}"/>
              </a:ext>
            </a:extLst>
          </p:cNvPr>
          <p:cNvSpPr/>
          <p:nvPr/>
        </p:nvSpPr>
        <p:spPr>
          <a:xfrm>
            <a:off x="0" y="5832088"/>
            <a:ext cx="12192000" cy="10259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3123247">
            <a:extLst>
              <a:ext uri="{FF2B5EF4-FFF2-40B4-BE49-F238E27FC236}">
                <a16:creationId xmlns="" xmlns:a16="http://schemas.microsoft.com/office/drawing/2014/main" id="{B601E546-82E2-4B68-B559-0195C5ACDF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73" y="5940316"/>
            <a:ext cx="2339340" cy="670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2A00AD0-C19F-4C01-ABB6-31D561348AE7}"/>
              </a:ext>
            </a:extLst>
          </p:cNvPr>
          <p:cNvGrpSpPr/>
          <p:nvPr/>
        </p:nvGrpSpPr>
        <p:grpSpPr>
          <a:xfrm>
            <a:off x="9331030" y="5832088"/>
            <a:ext cx="2077853" cy="831215"/>
            <a:chOff x="4791019" y="5929436"/>
            <a:chExt cx="2077853" cy="831215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231390E1-98C0-4B7B-889D-188E61AF3A0B}"/>
                </a:ext>
              </a:extLst>
            </p:cNvPr>
            <p:cNvSpPr/>
            <p:nvPr/>
          </p:nvSpPr>
          <p:spPr>
            <a:xfrm>
              <a:off x="5705178" y="6171579"/>
              <a:ext cx="1163694" cy="3659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Resultado de imagen para direccion central de inteligencia republica dominicana">
              <a:extLst>
                <a:ext uri="{FF2B5EF4-FFF2-40B4-BE49-F238E27FC236}">
                  <a16:creationId xmlns="" xmlns:a16="http://schemas.microsoft.com/office/drawing/2014/main" id="{CBD5196C-5FA0-48FF-B28B-D086238CCCC7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019" y="5929436"/>
              <a:ext cx="2070100" cy="8312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01EED723-7B7C-4617-8E04-F5E7B6AC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5807" y="157101"/>
            <a:ext cx="7173075" cy="1527900"/>
          </a:xfrm>
        </p:spPr>
        <p:txBody>
          <a:bodyPr anchor="t">
            <a:normAutofit/>
          </a:bodyPr>
          <a:lstStyle/>
          <a:p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Datos</a:t>
            </a:r>
            <a:r>
              <a:rPr lang="en-US" sz="4000" cap="none" dirty="0" smtClean="0">
                <a:latin typeface="Aharoni" panose="02010803020104030203" pitchFamily="2" charset="-79"/>
                <a:cs typeface="Aharoni" panose="02010803020104030203" pitchFamily="2" charset="-79"/>
              </a:rPr>
              <a:t> del  </a:t>
            </a:r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caso</a:t>
            </a:r>
            <a:r>
              <a:rPr lang="en-US" sz="4000" cap="none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reportado</a:t>
            </a:r>
            <a:endParaRPr lang="en-US" sz="4000" cap="none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359" y="1029015"/>
            <a:ext cx="7418678" cy="46040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5276" y="285017"/>
            <a:ext cx="5878992" cy="56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07472A3-ED89-4D3F-8DC1-E65E792DC1A4}"/>
              </a:ext>
            </a:extLst>
          </p:cNvPr>
          <p:cNvSpPr/>
          <p:nvPr/>
        </p:nvSpPr>
        <p:spPr>
          <a:xfrm>
            <a:off x="0" y="5832088"/>
            <a:ext cx="12192000" cy="10259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3123247">
            <a:extLst>
              <a:ext uri="{FF2B5EF4-FFF2-40B4-BE49-F238E27FC236}">
                <a16:creationId xmlns="" xmlns:a16="http://schemas.microsoft.com/office/drawing/2014/main" id="{B601E546-82E2-4B68-B559-0195C5ACDF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73" y="5940316"/>
            <a:ext cx="2339340" cy="670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2A00AD0-C19F-4C01-ABB6-31D561348AE7}"/>
              </a:ext>
            </a:extLst>
          </p:cNvPr>
          <p:cNvGrpSpPr/>
          <p:nvPr/>
        </p:nvGrpSpPr>
        <p:grpSpPr>
          <a:xfrm>
            <a:off x="9331030" y="5832088"/>
            <a:ext cx="2077853" cy="831215"/>
            <a:chOff x="4791019" y="5929436"/>
            <a:chExt cx="2077853" cy="831215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231390E1-98C0-4B7B-889D-188E61AF3A0B}"/>
                </a:ext>
              </a:extLst>
            </p:cNvPr>
            <p:cNvSpPr/>
            <p:nvPr/>
          </p:nvSpPr>
          <p:spPr>
            <a:xfrm>
              <a:off x="5705178" y="6171579"/>
              <a:ext cx="1163694" cy="3659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Resultado de imagen para direccion central de inteligencia republica dominicana">
              <a:extLst>
                <a:ext uri="{FF2B5EF4-FFF2-40B4-BE49-F238E27FC236}">
                  <a16:creationId xmlns="" xmlns:a16="http://schemas.microsoft.com/office/drawing/2014/main" id="{CBD5196C-5FA0-48FF-B28B-D086238CCCC7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019" y="5929436"/>
              <a:ext cx="2070100" cy="8312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01EED723-7B7C-4617-8E04-F5E7B6AC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5807" y="157101"/>
            <a:ext cx="7173075" cy="1527900"/>
          </a:xfrm>
        </p:spPr>
        <p:txBody>
          <a:bodyPr anchor="t">
            <a:normAutofit/>
          </a:bodyPr>
          <a:lstStyle/>
          <a:p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Implicados</a:t>
            </a:r>
            <a:r>
              <a:rPr lang="en-US" sz="4000" cap="none" dirty="0" smtClean="0">
                <a:latin typeface="Aharoni" panose="02010803020104030203" pitchFamily="2" charset="-79"/>
                <a:cs typeface="Aharoni" panose="02010803020104030203" pitchFamily="2" charset="-79"/>
              </a:rPr>
              <a:t> del  </a:t>
            </a:r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caso</a:t>
            </a:r>
            <a:endParaRPr lang="en-US" sz="4000" cap="none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112" y="1004599"/>
            <a:ext cx="7302574" cy="45319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5276" y="285017"/>
            <a:ext cx="5878992" cy="56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0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07472A3-ED89-4D3F-8DC1-E65E792DC1A4}"/>
              </a:ext>
            </a:extLst>
          </p:cNvPr>
          <p:cNvSpPr/>
          <p:nvPr/>
        </p:nvSpPr>
        <p:spPr>
          <a:xfrm>
            <a:off x="0" y="5832088"/>
            <a:ext cx="12192000" cy="10259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3123247">
            <a:extLst>
              <a:ext uri="{FF2B5EF4-FFF2-40B4-BE49-F238E27FC236}">
                <a16:creationId xmlns="" xmlns:a16="http://schemas.microsoft.com/office/drawing/2014/main" id="{B601E546-82E2-4B68-B559-0195C5ACDF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73" y="5940316"/>
            <a:ext cx="2339340" cy="670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2A00AD0-C19F-4C01-ABB6-31D561348AE7}"/>
              </a:ext>
            </a:extLst>
          </p:cNvPr>
          <p:cNvGrpSpPr/>
          <p:nvPr/>
        </p:nvGrpSpPr>
        <p:grpSpPr>
          <a:xfrm>
            <a:off x="9331030" y="5832088"/>
            <a:ext cx="2077853" cy="831215"/>
            <a:chOff x="4791019" y="5929436"/>
            <a:chExt cx="2077853" cy="831215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231390E1-98C0-4B7B-889D-188E61AF3A0B}"/>
                </a:ext>
              </a:extLst>
            </p:cNvPr>
            <p:cNvSpPr/>
            <p:nvPr/>
          </p:nvSpPr>
          <p:spPr>
            <a:xfrm>
              <a:off x="5705178" y="6171579"/>
              <a:ext cx="1163694" cy="3659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Resultado de imagen para direccion central de inteligencia republica dominicana">
              <a:extLst>
                <a:ext uri="{FF2B5EF4-FFF2-40B4-BE49-F238E27FC236}">
                  <a16:creationId xmlns="" xmlns:a16="http://schemas.microsoft.com/office/drawing/2014/main" id="{CBD5196C-5FA0-48FF-B28B-D086238CCCC7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019" y="5929436"/>
              <a:ext cx="2070100" cy="8312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01EED723-7B7C-4617-8E04-F5E7B6AC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5807" y="157101"/>
            <a:ext cx="7173075" cy="1527900"/>
          </a:xfrm>
        </p:spPr>
        <p:txBody>
          <a:bodyPr anchor="t">
            <a:normAutofit/>
          </a:bodyPr>
          <a:lstStyle/>
          <a:p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Registro</a:t>
            </a:r>
            <a:r>
              <a:rPr lang="en-US" sz="4000" cap="none" dirty="0" smtClean="0">
                <a:latin typeface="Aharoni" panose="02010803020104030203" pitchFamily="2" charset="-79"/>
                <a:cs typeface="Aharoni" panose="02010803020104030203" pitchFamily="2" charset="-79"/>
              </a:rPr>
              <a:t> de </a:t>
            </a:r>
            <a:r>
              <a:rPr lang="en-US" sz="4000" cap="none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Confidenciales</a:t>
            </a:r>
            <a:endParaRPr lang="en-US" sz="4000" cap="none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818" y="847144"/>
            <a:ext cx="7620000" cy="49308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5276" y="285017"/>
            <a:ext cx="5878992" cy="56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7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07472A3-ED89-4D3F-8DC1-E65E792DC1A4}"/>
              </a:ext>
            </a:extLst>
          </p:cNvPr>
          <p:cNvSpPr/>
          <p:nvPr/>
        </p:nvSpPr>
        <p:spPr>
          <a:xfrm>
            <a:off x="0" y="5832088"/>
            <a:ext cx="12192000" cy="10259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EED723-7B7C-4617-8E04-F5E7B6AC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3673" y="268706"/>
            <a:ext cx="6506284" cy="1527900"/>
          </a:xfrm>
        </p:spPr>
        <p:txBody>
          <a:bodyPr anchor="t">
            <a:normAutofit/>
          </a:bodyPr>
          <a:lstStyle/>
          <a:p>
            <a:r>
              <a:rPr lang="en-US" sz="5000" cap="none" dirty="0" err="1">
                <a:latin typeface="Aharoni" panose="02010803020104030203" pitchFamily="2" charset="-79"/>
                <a:cs typeface="Aharoni" panose="02010803020104030203" pitchFamily="2" charset="-79"/>
              </a:rPr>
              <a:t>Problemas</a:t>
            </a:r>
            <a:r>
              <a:rPr lang="en-US" sz="5000" cap="none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5000" cap="none" dirty="0" err="1">
                <a:latin typeface="Aharoni" panose="02010803020104030203" pitchFamily="2" charset="-79"/>
                <a:cs typeface="Aharoni" panose="02010803020104030203" pitchFamily="2" charset="-79"/>
              </a:rPr>
              <a:t>identificados</a:t>
            </a:r>
            <a:endParaRPr lang="en-US" sz="5000" cap="none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 descr="LOGO3123247">
            <a:extLst>
              <a:ext uri="{FF2B5EF4-FFF2-40B4-BE49-F238E27FC236}">
                <a16:creationId xmlns="" xmlns:a16="http://schemas.microsoft.com/office/drawing/2014/main" id="{B601E546-82E2-4B68-B559-0195C5ACDF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73" y="5940316"/>
            <a:ext cx="2339340" cy="670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2A00AD0-C19F-4C01-ABB6-31D561348AE7}"/>
              </a:ext>
            </a:extLst>
          </p:cNvPr>
          <p:cNvGrpSpPr/>
          <p:nvPr/>
        </p:nvGrpSpPr>
        <p:grpSpPr>
          <a:xfrm>
            <a:off x="9331030" y="5832088"/>
            <a:ext cx="2077853" cy="831215"/>
            <a:chOff x="4791019" y="5929436"/>
            <a:chExt cx="2077853" cy="831215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231390E1-98C0-4B7B-889D-188E61AF3A0B}"/>
                </a:ext>
              </a:extLst>
            </p:cNvPr>
            <p:cNvSpPr/>
            <p:nvPr/>
          </p:nvSpPr>
          <p:spPr>
            <a:xfrm>
              <a:off x="5705178" y="6171579"/>
              <a:ext cx="1163694" cy="3659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Resultado de imagen para direccion central de inteligencia republica dominicana">
              <a:extLst>
                <a:ext uri="{FF2B5EF4-FFF2-40B4-BE49-F238E27FC236}">
                  <a16:creationId xmlns="" xmlns:a16="http://schemas.microsoft.com/office/drawing/2014/main" id="{CBD5196C-5FA0-48FF-B28B-D086238CCCC7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019" y="5929436"/>
              <a:ext cx="2070100" cy="8312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CFF75BE-FCE0-45AE-8EF0-2EB3A2B8D8F0}"/>
              </a:ext>
            </a:extLst>
          </p:cNvPr>
          <p:cNvSpPr/>
          <p:nvPr/>
        </p:nvSpPr>
        <p:spPr>
          <a:xfrm>
            <a:off x="3863673" y="1956827"/>
            <a:ext cx="8009929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_tradnl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Terminales de usuarios </a:t>
            </a:r>
            <a:r>
              <a:rPr lang="es-ES_tradnl" sz="3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obsoletas.</a:t>
            </a:r>
            <a:endParaRPr lang="en-US" sz="3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_tradnl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Falta de sistema de respaldo de </a:t>
            </a:r>
            <a:r>
              <a:rPr lang="es-ES_tradnl" sz="3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datos.</a:t>
            </a:r>
            <a:endParaRPr lang="es-ES_tradnl" sz="3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_tradnl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Sistema eléctrico </a:t>
            </a:r>
            <a:r>
              <a:rPr lang="es-ES_tradnl" sz="3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deficiente </a:t>
            </a:r>
            <a:r>
              <a:rPr lang="es-ES_tradnl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sin </a:t>
            </a:r>
            <a:r>
              <a:rPr lang="es-ES_tradnl" sz="3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respaldo.</a:t>
            </a:r>
            <a:endParaRPr lang="en-US" sz="3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_tradnl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Red interna limitada e </a:t>
            </a:r>
            <a:r>
              <a:rPr lang="es-ES_tradnl" sz="3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insegura.</a:t>
            </a:r>
            <a:endParaRPr lang="en-US" sz="3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_tradnl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Personal poco </a:t>
            </a:r>
            <a:r>
              <a:rPr lang="es-ES_tradnl" sz="3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capacitado.</a:t>
            </a:r>
            <a:endParaRPr lang="en-US" sz="3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5276" y="285017"/>
            <a:ext cx="5878992" cy="56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0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07472A3-ED89-4D3F-8DC1-E65E792DC1A4}"/>
              </a:ext>
            </a:extLst>
          </p:cNvPr>
          <p:cNvSpPr/>
          <p:nvPr/>
        </p:nvSpPr>
        <p:spPr>
          <a:xfrm>
            <a:off x="0" y="5832088"/>
            <a:ext cx="12192000" cy="10259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EED723-7B7C-4617-8E04-F5E7B6AC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3673" y="241766"/>
            <a:ext cx="6506284" cy="1527900"/>
          </a:xfrm>
        </p:spPr>
        <p:txBody>
          <a:bodyPr anchor="t">
            <a:normAutofit/>
          </a:bodyPr>
          <a:lstStyle/>
          <a:p>
            <a:r>
              <a:rPr lang="en-US" sz="5000" cap="none" dirty="0">
                <a:latin typeface="Aharoni" panose="02010803020104030203" pitchFamily="2" charset="-79"/>
                <a:cs typeface="Aharoni" panose="02010803020104030203" pitchFamily="2" charset="-79"/>
              </a:rPr>
              <a:t>El </a:t>
            </a:r>
            <a:r>
              <a:rPr lang="en-US" sz="5000" cap="none" dirty="0" err="1">
                <a:latin typeface="Aharoni" panose="02010803020104030203" pitchFamily="2" charset="-79"/>
                <a:cs typeface="Aharoni" panose="02010803020104030203" pitchFamily="2" charset="-79"/>
              </a:rPr>
              <a:t>proyecto</a:t>
            </a:r>
            <a:r>
              <a:rPr lang="en-US" sz="5000" cap="none" dirty="0">
                <a:latin typeface="Aharoni" panose="02010803020104030203" pitchFamily="2" charset="-79"/>
                <a:cs typeface="Aharoni" panose="02010803020104030203" pitchFamily="2" charset="-79"/>
              </a:rPr>
              <a:t> y </a:t>
            </a:r>
            <a:r>
              <a:rPr lang="en-US" sz="5000" cap="none" dirty="0" err="1">
                <a:latin typeface="Aharoni" panose="02010803020104030203" pitchFamily="2" charset="-79"/>
                <a:cs typeface="Aharoni" panose="02010803020104030203" pitchFamily="2" charset="-79"/>
              </a:rPr>
              <a:t>sus</a:t>
            </a:r>
            <a:r>
              <a:rPr lang="en-US" sz="5000" cap="none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5000" cap="none" dirty="0" err="1">
                <a:latin typeface="Aharoni" panose="02010803020104030203" pitchFamily="2" charset="-79"/>
                <a:cs typeface="Aharoni" panose="02010803020104030203" pitchFamily="2" charset="-79"/>
              </a:rPr>
              <a:t>propósitos</a:t>
            </a:r>
            <a:r>
              <a:rPr lang="en-US" sz="5000" cap="none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5000" cap="none" dirty="0" err="1">
                <a:latin typeface="Aharoni" panose="02010803020104030203" pitchFamily="2" charset="-79"/>
                <a:cs typeface="Aharoni" panose="02010803020104030203" pitchFamily="2" charset="-79"/>
              </a:rPr>
              <a:t>generales</a:t>
            </a:r>
            <a:endParaRPr lang="en-US" sz="5000" cap="none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 descr="LOGO3123247">
            <a:extLst>
              <a:ext uri="{FF2B5EF4-FFF2-40B4-BE49-F238E27FC236}">
                <a16:creationId xmlns="" xmlns:a16="http://schemas.microsoft.com/office/drawing/2014/main" id="{B601E546-82E2-4B68-B559-0195C5ACDF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73" y="5940316"/>
            <a:ext cx="2339340" cy="670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2A00AD0-C19F-4C01-ABB6-31D561348AE7}"/>
              </a:ext>
            </a:extLst>
          </p:cNvPr>
          <p:cNvGrpSpPr/>
          <p:nvPr/>
        </p:nvGrpSpPr>
        <p:grpSpPr>
          <a:xfrm>
            <a:off x="9331030" y="5832088"/>
            <a:ext cx="2077853" cy="831215"/>
            <a:chOff x="4791019" y="5929436"/>
            <a:chExt cx="2077853" cy="831215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231390E1-98C0-4B7B-889D-188E61AF3A0B}"/>
                </a:ext>
              </a:extLst>
            </p:cNvPr>
            <p:cNvSpPr/>
            <p:nvPr/>
          </p:nvSpPr>
          <p:spPr>
            <a:xfrm>
              <a:off x="5705178" y="6171579"/>
              <a:ext cx="1163694" cy="3659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Resultado de imagen para direccion central de inteligencia republica dominicana">
              <a:extLst>
                <a:ext uri="{FF2B5EF4-FFF2-40B4-BE49-F238E27FC236}">
                  <a16:creationId xmlns="" xmlns:a16="http://schemas.microsoft.com/office/drawing/2014/main" id="{CBD5196C-5FA0-48FF-B28B-D086238CCCC7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019" y="5929436"/>
              <a:ext cx="2070100" cy="8312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CFF75BE-FCE0-45AE-8EF0-2EB3A2B8D8F0}"/>
              </a:ext>
            </a:extLst>
          </p:cNvPr>
          <p:cNvSpPr/>
          <p:nvPr/>
        </p:nvSpPr>
        <p:spPr>
          <a:xfrm>
            <a:off x="3863673" y="1956827"/>
            <a:ext cx="8009929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0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Transformar</a:t>
            </a:r>
            <a:r>
              <a:rPr lang="en-US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la </a:t>
            </a:r>
            <a:r>
              <a:rPr lang="en-US" sz="30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operación</a:t>
            </a:r>
            <a:r>
              <a:rPr lang="en-US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3000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inteligencia</a:t>
            </a:r>
            <a:r>
              <a:rPr lang="en-US" sz="3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US" sz="3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0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Elevar</a:t>
            </a:r>
            <a:r>
              <a:rPr lang="en-US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el </a:t>
            </a:r>
            <a:r>
              <a:rPr lang="en-US" sz="30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nivel</a:t>
            </a:r>
            <a:r>
              <a:rPr lang="en-US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3000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eficiencia</a:t>
            </a:r>
            <a:r>
              <a:rPr lang="en-US" sz="3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US" sz="3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0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Mejorar</a:t>
            </a:r>
            <a:r>
              <a:rPr lang="en-US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el </a:t>
            </a:r>
            <a:r>
              <a:rPr lang="en-US" sz="3000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análisis</a:t>
            </a:r>
            <a:r>
              <a:rPr lang="en-US" sz="3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 </a:t>
            </a:r>
            <a:r>
              <a:rPr lang="en-US" sz="3000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inteligencia</a:t>
            </a:r>
            <a:r>
              <a:rPr lang="en-US" sz="3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US" sz="3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0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Integrar</a:t>
            </a:r>
            <a:r>
              <a:rPr lang="en-US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bases de </a:t>
            </a:r>
            <a:r>
              <a:rPr lang="en-US" sz="30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datos</a:t>
            </a:r>
            <a:r>
              <a:rPr lang="en-US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30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otras</a:t>
            </a:r>
            <a:r>
              <a:rPr lang="en-US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direcciones</a:t>
            </a:r>
            <a:r>
              <a:rPr lang="en-US" sz="3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US" sz="3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0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Proveer</a:t>
            </a:r>
            <a:r>
              <a:rPr lang="en-US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acceso</a:t>
            </a:r>
            <a:r>
              <a:rPr lang="en-US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seguro</a:t>
            </a:r>
            <a:r>
              <a:rPr lang="en-US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 </a:t>
            </a:r>
            <a:r>
              <a:rPr lang="en-US" sz="3000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múltiples</a:t>
            </a:r>
            <a:r>
              <a:rPr lang="en-US" sz="3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DB.</a:t>
            </a:r>
            <a:endParaRPr lang="en-US" sz="3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5276" y="285017"/>
            <a:ext cx="5878992" cy="56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8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07472A3-ED89-4D3F-8DC1-E65E792DC1A4}"/>
              </a:ext>
            </a:extLst>
          </p:cNvPr>
          <p:cNvSpPr/>
          <p:nvPr/>
        </p:nvSpPr>
        <p:spPr>
          <a:xfrm>
            <a:off x="0" y="5832088"/>
            <a:ext cx="12192000" cy="10259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EED723-7B7C-4617-8E04-F5E7B6AC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9796" y="234230"/>
            <a:ext cx="6506284" cy="1527900"/>
          </a:xfrm>
        </p:spPr>
        <p:txBody>
          <a:bodyPr anchor="t">
            <a:normAutofit/>
          </a:bodyPr>
          <a:lstStyle/>
          <a:p>
            <a:r>
              <a:rPr lang="en-US" sz="5000" cap="none" dirty="0" err="1">
                <a:latin typeface="Aharoni" panose="02010803020104030203" pitchFamily="2" charset="-79"/>
                <a:cs typeface="Aharoni" panose="02010803020104030203" pitchFamily="2" charset="-79"/>
              </a:rPr>
              <a:t>Objetivos</a:t>
            </a:r>
            <a:r>
              <a:rPr lang="en-US" sz="5000" cap="none" dirty="0">
                <a:latin typeface="Aharoni" panose="02010803020104030203" pitchFamily="2" charset="-79"/>
                <a:cs typeface="Aharoni" panose="02010803020104030203" pitchFamily="2" charset="-79"/>
              </a:rPr>
              <a:t> del </a:t>
            </a:r>
            <a:r>
              <a:rPr lang="en-US" sz="5000" cap="none" dirty="0" err="1">
                <a:latin typeface="Aharoni" panose="02010803020104030203" pitchFamily="2" charset="-79"/>
                <a:cs typeface="Aharoni" panose="02010803020104030203" pitchFamily="2" charset="-79"/>
              </a:rPr>
              <a:t>proyecto</a:t>
            </a:r>
            <a:endParaRPr lang="en-US" sz="5000" cap="none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 descr="LOGO3123247">
            <a:extLst>
              <a:ext uri="{FF2B5EF4-FFF2-40B4-BE49-F238E27FC236}">
                <a16:creationId xmlns="" xmlns:a16="http://schemas.microsoft.com/office/drawing/2014/main" id="{B601E546-82E2-4B68-B559-0195C5ACDF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73" y="5940316"/>
            <a:ext cx="2339340" cy="670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2A00AD0-C19F-4C01-ABB6-31D561348AE7}"/>
              </a:ext>
            </a:extLst>
          </p:cNvPr>
          <p:cNvGrpSpPr/>
          <p:nvPr/>
        </p:nvGrpSpPr>
        <p:grpSpPr>
          <a:xfrm>
            <a:off x="9331030" y="5832088"/>
            <a:ext cx="2077853" cy="831215"/>
            <a:chOff x="4791019" y="5929436"/>
            <a:chExt cx="2077853" cy="831215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231390E1-98C0-4B7B-889D-188E61AF3A0B}"/>
                </a:ext>
              </a:extLst>
            </p:cNvPr>
            <p:cNvSpPr/>
            <p:nvPr/>
          </p:nvSpPr>
          <p:spPr>
            <a:xfrm>
              <a:off x="5705178" y="6171579"/>
              <a:ext cx="1163694" cy="3659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Resultado de imagen para direccion central de inteligencia republica dominicana">
              <a:extLst>
                <a:ext uri="{FF2B5EF4-FFF2-40B4-BE49-F238E27FC236}">
                  <a16:creationId xmlns="" xmlns:a16="http://schemas.microsoft.com/office/drawing/2014/main" id="{CBD5196C-5FA0-48FF-B28B-D086238CCCC7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019" y="5929436"/>
              <a:ext cx="2070100" cy="8312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CFF75BE-FCE0-45AE-8EF0-2EB3A2B8D8F0}"/>
              </a:ext>
            </a:extLst>
          </p:cNvPr>
          <p:cNvSpPr/>
          <p:nvPr/>
        </p:nvSpPr>
        <p:spPr>
          <a:xfrm>
            <a:off x="3863673" y="1956827"/>
            <a:ext cx="8009929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0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Mejorar</a:t>
            </a:r>
            <a:r>
              <a:rPr lang="en-US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y </a:t>
            </a:r>
            <a:r>
              <a:rPr lang="en-US" sz="30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asegurar</a:t>
            </a:r>
            <a:r>
              <a:rPr lang="en-US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la </a:t>
            </a:r>
            <a:r>
              <a:rPr lang="en-US" sz="30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recolección</a:t>
            </a:r>
            <a:r>
              <a:rPr lang="en-US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y </a:t>
            </a:r>
            <a:r>
              <a:rPr lang="en-US" sz="30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almacenamiento</a:t>
            </a:r>
            <a:r>
              <a:rPr lang="en-US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30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los</a:t>
            </a:r>
            <a:r>
              <a:rPr lang="en-US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datos</a:t>
            </a:r>
            <a:r>
              <a:rPr lang="en-US" sz="3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US" sz="3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0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Crear</a:t>
            </a:r>
            <a:r>
              <a:rPr lang="en-US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base de </a:t>
            </a:r>
            <a:r>
              <a:rPr lang="en-US" sz="30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datos</a:t>
            </a:r>
            <a:r>
              <a:rPr lang="en-US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central.</a:t>
            </a:r>
            <a:endParaRPr lang="en-US" sz="3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0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Instalar</a:t>
            </a:r>
            <a:r>
              <a:rPr lang="en-US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y </a:t>
            </a:r>
            <a:r>
              <a:rPr lang="en-US" sz="30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equipar</a:t>
            </a:r>
            <a:r>
              <a:rPr lang="en-US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centro</a:t>
            </a:r>
            <a:r>
              <a:rPr lang="en-US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3000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datos</a:t>
            </a:r>
            <a:r>
              <a:rPr lang="en-US" sz="3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US" sz="3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0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Instalar</a:t>
            </a:r>
            <a:r>
              <a:rPr lang="en-US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y </a:t>
            </a:r>
            <a:r>
              <a:rPr lang="en-US" sz="30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equipar</a:t>
            </a:r>
            <a:r>
              <a:rPr lang="en-US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centro</a:t>
            </a:r>
            <a:r>
              <a:rPr lang="en-US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3000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operaciones</a:t>
            </a:r>
            <a:r>
              <a:rPr lang="en-US" sz="3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SICO.</a:t>
            </a:r>
            <a:endParaRPr lang="en-US" sz="3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5276" y="285017"/>
            <a:ext cx="5878992" cy="56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0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07472A3-ED89-4D3F-8DC1-E65E792DC1A4}"/>
              </a:ext>
            </a:extLst>
          </p:cNvPr>
          <p:cNvSpPr/>
          <p:nvPr/>
        </p:nvSpPr>
        <p:spPr>
          <a:xfrm>
            <a:off x="0" y="5832088"/>
            <a:ext cx="12192000" cy="10259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EED723-7B7C-4617-8E04-F5E7B6AC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3673" y="428927"/>
            <a:ext cx="7334758" cy="1527900"/>
          </a:xfrm>
        </p:spPr>
        <p:txBody>
          <a:bodyPr anchor="t">
            <a:normAutofit/>
          </a:bodyPr>
          <a:lstStyle/>
          <a:p>
            <a:r>
              <a:rPr lang="en-US" sz="5000" cap="none" dirty="0" err="1">
                <a:latin typeface="Aharoni" panose="02010803020104030203" pitchFamily="2" charset="-79"/>
                <a:cs typeface="Aharoni" panose="02010803020104030203" pitchFamily="2" charset="-79"/>
              </a:rPr>
              <a:t>Objetivos</a:t>
            </a:r>
            <a:r>
              <a:rPr lang="en-US" sz="5000" cap="none" dirty="0">
                <a:latin typeface="Aharoni" panose="02010803020104030203" pitchFamily="2" charset="-79"/>
                <a:cs typeface="Aharoni" panose="02010803020104030203" pitchFamily="2" charset="-79"/>
              </a:rPr>
              <a:t> del </a:t>
            </a:r>
            <a:r>
              <a:rPr lang="en-US" sz="4000" cap="none" dirty="0">
                <a:latin typeface="Aharoni" panose="02010803020104030203" pitchFamily="2" charset="-79"/>
                <a:cs typeface="Aharoni" panose="02010803020104030203" pitchFamily="2" charset="-79"/>
              </a:rPr>
              <a:t>P</a:t>
            </a:r>
            <a:r>
              <a:rPr lang="en-US" sz="4000" cap="none" dirty="0" smtClean="0">
                <a:latin typeface="Aharoni" panose="02010803020104030203" pitchFamily="2" charset="-79"/>
                <a:cs typeface="Aharoni" panose="02010803020104030203" pitchFamily="2" charset="-79"/>
              </a:rPr>
              <a:t>royecto</a:t>
            </a:r>
            <a:endParaRPr lang="en-US" sz="4000" cap="none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 descr="LOGO3123247">
            <a:extLst>
              <a:ext uri="{FF2B5EF4-FFF2-40B4-BE49-F238E27FC236}">
                <a16:creationId xmlns="" xmlns:a16="http://schemas.microsoft.com/office/drawing/2014/main" id="{B601E546-82E2-4B68-B559-0195C5ACDF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73" y="5940316"/>
            <a:ext cx="2339340" cy="670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2A00AD0-C19F-4C01-ABB6-31D561348AE7}"/>
              </a:ext>
            </a:extLst>
          </p:cNvPr>
          <p:cNvGrpSpPr/>
          <p:nvPr/>
        </p:nvGrpSpPr>
        <p:grpSpPr>
          <a:xfrm>
            <a:off x="9331030" y="5832088"/>
            <a:ext cx="2077853" cy="831215"/>
            <a:chOff x="4791019" y="5929436"/>
            <a:chExt cx="2077853" cy="831215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231390E1-98C0-4B7B-889D-188E61AF3A0B}"/>
                </a:ext>
              </a:extLst>
            </p:cNvPr>
            <p:cNvSpPr/>
            <p:nvPr/>
          </p:nvSpPr>
          <p:spPr>
            <a:xfrm>
              <a:off x="5705178" y="6171579"/>
              <a:ext cx="1163694" cy="3659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Resultado de imagen para direccion central de inteligencia republica dominicana">
              <a:extLst>
                <a:ext uri="{FF2B5EF4-FFF2-40B4-BE49-F238E27FC236}">
                  <a16:creationId xmlns="" xmlns:a16="http://schemas.microsoft.com/office/drawing/2014/main" id="{CBD5196C-5FA0-48FF-B28B-D086238CCCC7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019" y="5929436"/>
              <a:ext cx="2070100" cy="8312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CFF75BE-FCE0-45AE-8EF0-2EB3A2B8D8F0}"/>
              </a:ext>
            </a:extLst>
          </p:cNvPr>
          <p:cNvSpPr/>
          <p:nvPr/>
        </p:nvSpPr>
        <p:spPr>
          <a:xfrm>
            <a:off x="3863673" y="1956827"/>
            <a:ext cx="811853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0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Asegurar</a:t>
            </a:r>
            <a:r>
              <a:rPr lang="en-US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infraestructura</a:t>
            </a:r>
            <a:r>
              <a:rPr lang="en-US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3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red.</a:t>
            </a:r>
            <a:endParaRPr lang="en-US" sz="3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0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Actualizar</a:t>
            </a:r>
            <a:r>
              <a:rPr lang="en-US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terminales</a:t>
            </a:r>
            <a:r>
              <a:rPr lang="en-US" sz="3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(PC) </a:t>
            </a:r>
            <a:r>
              <a:rPr lang="en-US" sz="3000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usuarios</a:t>
            </a:r>
            <a:r>
              <a:rPr lang="en-US" sz="3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US" sz="3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0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Capacitar</a:t>
            </a:r>
            <a:r>
              <a:rPr lang="en-US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al </a:t>
            </a:r>
            <a:r>
              <a:rPr lang="en-US" sz="3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personal.</a:t>
            </a:r>
            <a:endParaRPr lang="en-US" sz="3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0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Implementar</a:t>
            </a:r>
            <a:r>
              <a:rPr lang="en-US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sistema</a:t>
            </a:r>
            <a:r>
              <a:rPr lang="en-US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3000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seguridad</a:t>
            </a:r>
            <a:r>
              <a:rPr lang="en-US" sz="3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lógica</a:t>
            </a:r>
            <a:r>
              <a:rPr lang="en-US" sz="3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y </a:t>
            </a:r>
            <a:r>
              <a:rPr lang="en-US" sz="3000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física</a:t>
            </a:r>
            <a:r>
              <a:rPr lang="en-US" sz="3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US" sz="3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0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Implementar</a:t>
            </a:r>
            <a:r>
              <a:rPr lang="en-US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políticas</a:t>
            </a:r>
            <a:r>
              <a:rPr lang="en-US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y </a:t>
            </a:r>
            <a:r>
              <a:rPr lang="en-US" sz="3000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procedimientos</a:t>
            </a:r>
            <a:r>
              <a:rPr lang="en-US" sz="3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US" sz="3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5276" y="285017"/>
            <a:ext cx="5878992" cy="56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2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07472A3-ED89-4D3F-8DC1-E65E792DC1A4}"/>
              </a:ext>
            </a:extLst>
          </p:cNvPr>
          <p:cNvSpPr/>
          <p:nvPr/>
        </p:nvSpPr>
        <p:spPr>
          <a:xfrm>
            <a:off x="0" y="5832088"/>
            <a:ext cx="12192000" cy="10259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EED723-7B7C-4617-8E04-F5E7B6AC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3672" y="582404"/>
            <a:ext cx="7537457" cy="1527900"/>
          </a:xfrm>
        </p:spPr>
        <p:txBody>
          <a:bodyPr anchor="t">
            <a:normAutofit/>
          </a:bodyPr>
          <a:lstStyle/>
          <a:p>
            <a:r>
              <a:rPr lang="en-US" sz="4000" cap="none" dirty="0" err="1">
                <a:latin typeface="Aharoni" panose="02010803020104030203" pitchFamily="2" charset="-79"/>
                <a:cs typeface="Aharoni" panose="02010803020104030203" pitchFamily="2" charset="-79"/>
              </a:rPr>
              <a:t>Alcance</a:t>
            </a:r>
            <a:r>
              <a:rPr lang="en-US" sz="4000" cap="none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cap="none" dirty="0" smtClean="0">
                <a:latin typeface="Aharoni" panose="02010803020104030203" pitchFamily="2" charset="-79"/>
                <a:cs typeface="Aharoni" panose="02010803020104030203" pitchFamily="2" charset="-79"/>
              </a:rPr>
              <a:t>del </a:t>
            </a:r>
            <a:r>
              <a:rPr lang="en-US" sz="4000" cap="none" dirty="0">
                <a:latin typeface="Aharoni" panose="02010803020104030203" pitchFamily="2" charset="-79"/>
                <a:cs typeface="Aharoni" panose="02010803020104030203" pitchFamily="2" charset="-79"/>
              </a:rPr>
              <a:t>P</a:t>
            </a:r>
            <a:r>
              <a:rPr lang="en-US" sz="4000" cap="none" dirty="0" smtClean="0">
                <a:latin typeface="Aharoni" panose="02010803020104030203" pitchFamily="2" charset="-79"/>
                <a:cs typeface="Aharoni" panose="02010803020104030203" pitchFamily="2" charset="-79"/>
              </a:rPr>
              <a:t>royecto</a:t>
            </a:r>
            <a:endParaRPr lang="en-US" sz="4000" cap="none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 descr="LOGO3123247">
            <a:extLst>
              <a:ext uri="{FF2B5EF4-FFF2-40B4-BE49-F238E27FC236}">
                <a16:creationId xmlns="" xmlns:a16="http://schemas.microsoft.com/office/drawing/2014/main" id="{B601E546-82E2-4B68-B559-0195C5ACDF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73" y="5940316"/>
            <a:ext cx="2339340" cy="670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2A00AD0-C19F-4C01-ABB6-31D561348AE7}"/>
              </a:ext>
            </a:extLst>
          </p:cNvPr>
          <p:cNvGrpSpPr/>
          <p:nvPr/>
        </p:nvGrpSpPr>
        <p:grpSpPr>
          <a:xfrm>
            <a:off x="9331030" y="5832088"/>
            <a:ext cx="2077853" cy="831215"/>
            <a:chOff x="4791019" y="5929436"/>
            <a:chExt cx="2077853" cy="831215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231390E1-98C0-4B7B-889D-188E61AF3A0B}"/>
                </a:ext>
              </a:extLst>
            </p:cNvPr>
            <p:cNvSpPr/>
            <p:nvPr/>
          </p:nvSpPr>
          <p:spPr>
            <a:xfrm>
              <a:off x="5705178" y="6171579"/>
              <a:ext cx="1163694" cy="3659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Resultado de imagen para direccion central de inteligencia republica dominicana">
              <a:extLst>
                <a:ext uri="{FF2B5EF4-FFF2-40B4-BE49-F238E27FC236}">
                  <a16:creationId xmlns="" xmlns:a16="http://schemas.microsoft.com/office/drawing/2014/main" id="{CBD5196C-5FA0-48FF-B28B-D086238CCCC7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019" y="5929436"/>
              <a:ext cx="2070100" cy="8312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CFF75BE-FCE0-45AE-8EF0-2EB3A2B8D8F0}"/>
              </a:ext>
            </a:extLst>
          </p:cNvPr>
          <p:cNvSpPr/>
          <p:nvPr/>
        </p:nvSpPr>
        <p:spPr>
          <a:xfrm>
            <a:off x="3802893" y="1428423"/>
            <a:ext cx="8009929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0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Implementar</a:t>
            </a:r>
            <a:r>
              <a:rPr lang="en-US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SICO.</a:t>
            </a:r>
            <a:endParaRPr lang="en-US" sz="3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000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Construir</a:t>
            </a:r>
            <a:r>
              <a:rPr lang="en-US" sz="3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y </a:t>
            </a:r>
            <a:r>
              <a:rPr lang="en-US" sz="30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adecuar</a:t>
            </a:r>
            <a:r>
              <a:rPr lang="en-US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área</a:t>
            </a:r>
            <a:r>
              <a:rPr lang="en-US" sz="3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física</a:t>
            </a:r>
            <a:r>
              <a:rPr lang="en-US" sz="3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(CD, CO, UGD</a:t>
            </a:r>
            <a:r>
              <a:rPr lang="en-US" sz="3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).</a:t>
            </a:r>
            <a:endParaRPr lang="en-US" sz="3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0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Instalación</a:t>
            </a:r>
            <a:r>
              <a:rPr lang="en-US" sz="3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y </a:t>
            </a:r>
            <a:r>
              <a:rPr lang="en-US" sz="3000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equipamiento</a:t>
            </a:r>
            <a:r>
              <a:rPr lang="en-US" sz="3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US" sz="3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Implementar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políticas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y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procedimientos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US" sz="3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Entrenamiento</a:t>
            </a:r>
            <a:r>
              <a:rPr lang="en-US" sz="3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y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capacitación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US" sz="3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5276" y="285017"/>
            <a:ext cx="5878992" cy="56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7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07472A3-ED89-4D3F-8DC1-E65E792DC1A4}"/>
              </a:ext>
            </a:extLst>
          </p:cNvPr>
          <p:cNvSpPr/>
          <p:nvPr/>
        </p:nvSpPr>
        <p:spPr>
          <a:xfrm>
            <a:off x="0" y="5832088"/>
            <a:ext cx="12192000" cy="10259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EED723-7B7C-4617-8E04-F5E7B6AC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3673" y="370190"/>
            <a:ext cx="6506284" cy="1527900"/>
          </a:xfrm>
        </p:spPr>
        <p:txBody>
          <a:bodyPr anchor="t">
            <a:normAutofit/>
          </a:bodyPr>
          <a:lstStyle/>
          <a:p>
            <a:r>
              <a:rPr lang="en-US" sz="5000" cap="none" dirty="0">
                <a:latin typeface="Aharoni" panose="02010803020104030203" pitchFamily="2" charset="-79"/>
                <a:cs typeface="Aharoni" panose="02010803020104030203" pitchFamily="2" charset="-79"/>
              </a:rPr>
              <a:t>¿</a:t>
            </a:r>
            <a:r>
              <a:rPr lang="en-US" sz="4000" cap="none" dirty="0" err="1">
                <a:latin typeface="Aharoni" panose="02010803020104030203" pitchFamily="2" charset="-79"/>
                <a:cs typeface="Aharoni" panose="02010803020104030203" pitchFamily="2" charset="-79"/>
              </a:rPr>
              <a:t>Qué</a:t>
            </a:r>
            <a:r>
              <a:rPr lang="en-US" sz="5000" cap="none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5000" cap="none" dirty="0" err="1">
                <a:latin typeface="Aharoni" panose="02010803020104030203" pitchFamily="2" charset="-79"/>
                <a:cs typeface="Aharoni" panose="02010803020104030203" pitchFamily="2" charset="-79"/>
              </a:rPr>
              <a:t>es</a:t>
            </a:r>
            <a:r>
              <a:rPr lang="en-US" sz="5000" cap="none" dirty="0">
                <a:latin typeface="Aharoni" panose="02010803020104030203" pitchFamily="2" charset="-79"/>
                <a:cs typeface="Aharoni" panose="02010803020104030203" pitchFamily="2" charset="-79"/>
              </a:rPr>
              <a:t> SICO?</a:t>
            </a:r>
          </a:p>
        </p:txBody>
      </p:sp>
      <p:pic>
        <p:nvPicPr>
          <p:cNvPr id="7" name="Picture 6" descr="LOGO3123247">
            <a:extLst>
              <a:ext uri="{FF2B5EF4-FFF2-40B4-BE49-F238E27FC236}">
                <a16:creationId xmlns="" xmlns:a16="http://schemas.microsoft.com/office/drawing/2014/main" id="{B601E546-82E2-4B68-B559-0195C5ACDF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73" y="5940316"/>
            <a:ext cx="2339340" cy="670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2A00AD0-C19F-4C01-ABB6-31D561348AE7}"/>
              </a:ext>
            </a:extLst>
          </p:cNvPr>
          <p:cNvGrpSpPr/>
          <p:nvPr/>
        </p:nvGrpSpPr>
        <p:grpSpPr>
          <a:xfrm>
            <a:off x="9331030" y="5832088"/>
            <a:ext cx="2077853" cy="831215"/>
            <a:chOff x="4791019" y="5929436"/>
            <a:chExt cx="2077853" cy="831215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231390E1-98C0-4B7B-889D-188E61AF3A0B}"/>
                </a:ext>
              </a:extLst>
            </p:cNvPr>
            <p:cNvSpPr/>
            <p:nvPr/>
          </p:nvSpPr>
          <p:spPr>
            <a:xfrm>
              <a:off x="5705178" y="6171579"/>
              <a:ext cx="1163694" cy="3659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Resultado de imagen para direccion central de inteligencia republica dominicana">
              <a:extLst>
                <a:ext uri="{FF2B5EF4-FFF2-40B4-BE49-F238E27FC236}">
                  <a16:creationId xmlns="" xmlns:a16="http://schemas.microsoft.com/office/drawing/2014/main" id="{CBD5196C-5FA0-48FF-B28B-D086238CCCC7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019" y="5929436"/>
              <a:ext cx="2070100" cy="8312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CFF75BE-FCE0-45AE-8EF0-2EB3A2B8D8F0}"/>
              </a:ext>
            </a:extLst>
          </p:cNvPr>
          <p:cNvSpPr/>
          <p:nvPr/>
        </p:nvSpPr>
        <p:spPr>
          <a:xfrm>
            <a:off x="3863673" y="1505564"/>
            <a:ext cx="80099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Es</a:t>
            </a:r>
            <a:r>
              <a:rPr lang="en-US" sz="36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un </a:t>
            </a:r>
            <a:r>
              <a:rPr lang="en-US" sz="36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sistema</a:t>
            </a:r>
            <a:r>
              <a:rPr lang="en-US" sz="36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integrado</a:t>
            </a:r>
            <a:r>
              <a:rPr lang="en-US" sz="36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diseñado</a:t>
            </a:r>
            <a:r>
              <a:rPr lang="en-US" sz="36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para </a:t>
            </a:r>
            <a:r>
              <a:rPr lang="en-US" sz="36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manejar</a:t>
            </a:r>
            <a:r>
              <a:rPr lang="en-US" sz="36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y </a:t>
            </a:r>
            <a:r>
              <a:rPr lang="en-US" sz="36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administrar</a:t>
            </a:r>
            <a:r>
              <a:rPr lang="en-US" sz="36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forma </a:t>
            </a:r>
            <a:r>
              <a:rPr lang="en-US" sz="36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segura</a:t>
            </a:r>
            <a:r>
              <a:rPr lang="en-US" sz="36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el </a:t>
            </a:r>
            <a:r>
              <a:rPr lang="en-US" sz="36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ciclo</a:t>
            </a:r>
            <a:r>
              <a:rPr lang="en-US" sz="36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36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inteligencia</a:t>
            </a:r>
            <a:r>
              <a:rPr lang="en-US" sz="36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US" sz="36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5276" y="285017"/>
            <a:ext cx="5878992" cy="56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6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07472A3-ED89-4D3F-8DC1-E65E792DC1A4}"/>
              </a:ext>
            </a:extLst>
          </p:cNvPr>
          <p:cNvSpPr/>
          <p:nvPr/>
        </p:nvSpPr>
        <p:spPr>
          <a:xfrm>
            <a:off x="0" y="5832088"/>
            <a:ext cx="12192000" cy="10259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EED723-7B7C-4617-8E04-F5E7B6AC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3672" y="370190"/>
            <a:ext cx="8009929" cy="1527900"/>
          </a:xfrm>
        </p:spPr>
        <p:txBody>
          <a:bodyPr anchor="t">
            <a:normAutofit/>
          </a:bodyPr>
          <a:lstStyle/>
          <a:p>
            <a:r>
              <a:rPr lang="en-US" sz="4000" cap="none" dirty="0" err="1">
                <a:latin typeface="Aharoni" panose="02010803020104030203" pitchFamily="2" charset="-79"/>
                <a:cs typeface="Aharoni" panose="02010803020104030203" pitchFamily="2" charset="-79"/>
              </a:rPr>
              <a:t>Funcionalidades</a:t>
            </a:r>
            <a:r>
              <a:rPr lang="en-US" sz="4000" cap="none" dirty="0">
                <a:latin typeface="Aharoni" panose="02010803020104030203" pitchFamily="2" charset="-79"/>
                <a:cs typeface="Aharoni" panose="02010803020104030203" pitchFamily="2" charset="-79"/>
              </a:rPr>
              <a:t> del SICO</a:t>
            </a:r>
          </a:p>
        </p:txBody>
      </p:sp>
      <p:pic>
        <p:nvPicPr>
          <p:cNvPr id="7" name="Picture 6" descr="LOGO3123247">
            <a:extLst>
              <a:ext uri="{FF2B5EF4-FFF2-40B4-BE49-F238E27FC236}">
                <a16:creationId xmlns="" xmlns:a16="http://schemas.microsoft.com/office/drawing/2014/main" id="{B601E546-82E2-4B68-B559-0195C5ACDF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73" y="5940316"/>
            <a:ext cx="2339340" cy="670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2A00AD0-C19F-4C01-ABB6-31D561348AE7}"/>
              </a:ext>
            </a:extLst>
          </p:cNvPr>
          <p:cNvGrpSpPr/>
          <p:nvPr/>
        </p:nvGrpSpPr>
        <p:grpSpPr>
          <a:xfrm>
            <a:off x="9331030" y="5832088"/>
            <a:ext cx="2077853" cy="831215"/>
            <a:chOff x="4791019" y="5929436"/>
            <a:chExt cx="2077853" cy="831215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231390E1-98C0-4B7B-889D-188E61AF3A0B}"/>
                </a:ext>
              </a:extLst>
            </p:cNvPr>
            <p:cNvSpPr/>
            <p:nvPr/>
          </p:nvSpPr>
          <p:spPr>
            <a:xfrm>
              <a:off x="5705178" y="6171579"/>
              <a:ext cx="1163694" cy="3659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Resultado de imagen para direccion central de inteligencia republica dominicana">
              <a:extLst>
                <a:ext uri="{FF2B5EF4-FFF2-40B4-BE49-F238E27FC236}">
                  <a16:creationId xmlns="" xmlns:a16="http://schemas.microsoft.com/office/drawing/2014/main" id="{CBD5196C-5FA0-48FF-B28B-D086238CCCC7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019" y="5929436"/>
              <a:ext cx="2070100" cy="8312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CFF75BE-FCE0-45AE-8EF0-2EB3A2B8D8F0}"/>
              </a:ext>
            </a:extLst>
          </p:cNvPr>
          <p:cNvSpPr/>
          <p:nvPr/>
        </p:nvSpPr>
        <p:spPr>
          <a:xfrm>
            <a:off x="3863672" y="1316877"/>
            <a:ext cx="8009929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Aplicación</a:t>
            </a:r>
            <a:r>
              <a:rPr lang="en-US" sz="3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movil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US" sz="3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571500" marR="0" lvl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Registro</a:t>
            </a:r>
            <a:r>
              <a:rPr lang="en-US" sz="3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y </a:t>
            </a:r>
            <a:r>
              <a:rPr lang="en-US" sz="3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validación</a:t>
            </a:r>
            <a:r>
              <a:rPr lang="en-US" sz="3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usuarios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US" sz="3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571500" marR="0" lvl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Registro</a:t>
            </a:r>
            <a:r>
              <a:rPr lang="en-US" sz="3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3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eventos</a:t>
            </a:r>
            <a:r>
              <a:rPr lang="en-US" sz="3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(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textos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voz</a:t>
            </a:r>
            <a:r>
              <a:rPr lang="en-US" sz="3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fotos</a:t>
            </a:r>
            <a:r>
              <a:rPr lang="en-US" sz="3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y videos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).</a:t>
            </a:r>
            <a:endParaRPr lang="en-US" sz="3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571500" marR="0" lvl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Ejecución</a:t>
            </a:r>
            <a:r>
              <a:rPr lang="en-US" sz="3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análisis</a:t>
            </a:r>
            <a:r>
              <a:rPr lang="en-US" sz="3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3000" dirty="0" err="1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inteligencia</a:t>
            </a:r>
            <a:r>
              <a:rPr lang="en-US" sz="3000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US" sz="3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5276" y="285017"/>
            <a:ext cx="5878992" cy="56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3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372</TotalTime>
  <Words>549</Words>
  <Application>Microsoft Office PowerPoint</Application>
  <PresentationFormat>Widescreen</PresentationFormat>
  <Paragraphs>107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MS Mincho</vt:lpstr>
      <vt:lpstr>Aharoni</vt:lpstr>
      <vt:lpstr>Algerian</vt:lpstr>
      <vt:lpstr>Arial</vt:lpstr>
      <vt:lpstr>Cambria</vt:lpstr>
      <vt:lpstr>Symbol</vt:lpstr>
      <vt:lpstr>Times New Roman</vt:lpstr>
      <vt:lpstr>Trebuchet MS</vt:lpstr>
      <vt:lpstr>Tw Cen MT</vt:lpstr>
      <vt:lpstr>Circuit</vt:lpstr>
      <vt:lpstr>Sistema de Integración Comunitario  SICO </vt:lpstr>
      <vt:lpstr>Problemas identificados</vt:lpstr>
      <vt:lpstr>Problemas identificados</vt:lpstr>
      <vt:lpstr>El proyecto y sus propósitos generales</vt:lpstr>
      <vt:lpstr>Objetivos del proyecto</vt:lpstr>
      <vt:lpstr>Objetivos del Proyecto</vt:lpstr>
      <vt:lpstr>Alcance del Proyecto</vt:lpstr>
      <vt:lpstr>¿Qué es SICO?</vt:lpstr>
      <vt:lpstr>Funcionalidades del SICO</vt:lpstr>
      <vt:lpstr>Funcionalidades del SICO</vt:lpstr>
      <vt:lpstr>Aplicación Móvil</vt:lpstr>
      <vt:lpstr>Flujo de Aplicación Móvil</vt:lpstr>
      <vt:lpstr>Aplicación Móvil</vt:lpstr>
      <vt:lpstr>Aplicación Desktop</vt:lpstr>
      <vt:lpstr>Logín del Usuario a la Aplicación Desktop</vt:lpstr>
      <vt:lpstr>Pantalla Principal de la Aplicación Desktop ó Menú</vt:lpstr>
      <vt:lpstr>Maestro para definir los diferentes Problemas Sociales</vt:lpstr>
      <vt:lpstr>Maestro para definir las diferentes Localidades</vt:lpstr>
      <vt:lpstr>Georeferencia de las diferentes Localidades</vt:lpstr>
      <vt:lpstr>Maestro de las diferentes Juntas de Vecinos</vt:lpstr>
      <vt:lpstr>Registro de las Redes Sociales de la Junta</vt:lpstr>
      <vt:lpstr>Datos del Presidente de la Junta de Vecinos</vt:lpstr>
      <vt:lpstr>Datos de los Representantes Dintel</vt:lpstr>
      <vt:lpstr>Registro de Casos Reportado</vt:lpstr>
      <vt:lpstr>Datos del  caso reportado</vt:lpstr>
      <vt:lpstr>Implicados del  caso</vt:lpstr>
      <vt:lpstr>Registro de Confidenciales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Reyes</dc:creator>
  <cp:lastModifiedBy>John Prebisterio (ClaroDom)</cp:lastModifiedBy>
  <cp:revision>37</cp:revision>
  <dcterms:created xsi:type="dcterms:W3CDTF">2018-01-05T22:00:56Z</dcterms:created>
  <dcterms:modified xsi:type="dcterms:W3CDTF">2018-01-08T13:54:37Z</dcterms:modified>
</cp:coreProperties>
</file>