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288" r:id="rId4"/>
    <p:sldId id="295" r:id="rId5"/>
    <p:sldId id="296" r:id="rId6"/>
    <p:sldId id="301" r:id="rId7"/>
    <p:sldId id="302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708"/>
    <a:srgbClr val="0B478F"/>
    <a:srgbClr val="0F376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0CA07-8882-46AB-B8CE-653895842826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FBBB-C47F-4D9B-953E-BC0D6D0B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1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43FB-BF9A-4AFD-9544-28A75F997CD7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C809-4C41-4E91-A28B-550BD32C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88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7FFA-C82B-4D73-9D7C-7DD904DFF68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22F-DE3C-4EF6-B35D-1754BF102D99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CD3-D3D4-4350-B48B-8A6F4B12B73B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0122-8E45-4BFC-B1FC-1B3ADC785BA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92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7767-B7DE-4605-ADD0-8BBE62910E8B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CE3-3DE1-40D5-94B3-B53AC93D5784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3834-44EA-4A84-A8BC-1097B3B6E580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726D-597B-4F40-B5E4-A2194D4B75C1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98BE-461A-4F35-8F95-222F46D037A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2E6-C38F-4DAF-9C6C-7D2095C8720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5CAC-F6A9-4D08-B38E-BC037C529C6D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7E4D-6283-422B-A44A-51E24E85669A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546-6F30-452D-A15F-6D11F2364C09}" type="datetime1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8425-0E1D-4BEA-B4C8-7D5B4895511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0555-7220-4C01-A1CF-4C48B963EA9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5472-D584-4498-9D0D-59AA78D74D8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0B50-E8C1-45E4-81E7-FAC9A6183407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E185F2-0FBF-45DD-BD70-ACE83286D2B1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B782-66E7-4EA9-ADD2-528A307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06" y="1076598"/>
            <a:ext cx="5076807" cy="50768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82850" y="14836"/>
            <a:ext cx="7167934" cy="1400530"/>
          </a:xfrm>
        </p:spPr>
        <p:txBody>
          <a:bodyPr/>
          <a:lstStyle/>
          <a:p>
            <a:pPr algn="ctr"/>
            <a:r>
              <a:rPr lang="es-US" b="1" dirty="0" smtClean="0"/>
              <a:t>Botón de Pánico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71252" y="6424547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300" dirty="0" smtClean="0"/>
              <a:t>Todos los derechos reservados </a:t>
            </a:r>
            <a:r>
              <a:rPr lang="es-US" sz="1300" b="1" dirty="0" smtClean="0"/>
              <a:t>DINTEL</a:t>
            </a:r>
            <a:r>
              <a:rPr lang="es-US" sz="1300" dirty="0" smtClean="0"/>
              <a:t> 2018.  Policía Nacional – Dirección Central de Inteligencia. Rep. Dom.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" y="62398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75421" y="596873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Febrero</a:t>
            </a:r>
            <a:r>
              <a:rPr lang="en-US" sz="1400" smtClean="0"/>
              <a:t> 2018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533081" y="70484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Fase I</a:t>
            </a:r>
            <a:endParaRPr lang="es-DO" sz="20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146"/>
            <a:ext cx="8946541" cy="3703830"/>
          </a:xfrm>
        </p:spPr>
        <p:txBody>
          <a:bodyPr/>
          <a:lstStyle/>
          <a:p>
            <a:pPr algn="just"/>
            <a:r>
              <a:rPr lang="es-US" dirty="0" smtClean="0"/>
              <a:t>Mitigar Feminicidios.</a:t>
            </a:r>
          </a:p>
          <a:p>
            <a:pPr algn="just"/>
            <a:r>
              <a:rPr lang="es-US" dirty="0" smtClean="0"/>
              <a:t>Proveer una comunicación efectiva con Denunciante.</a:t>
            </a:r>
          </a:p>
          <a:p>
            <a:pPr algn="just"/>
            <a:r>
              <a:rPr lang="es-US" dirty="0" smtClean="0"/>
              <a:t>Determinar perfil del Acusado para fines de Categorizar.</a:t>
            </a:r>
          </a:p>
          <a:p>
            <a:pPr algn="just"/>
            <a:r>
              <a:rPr lang="es-US" dirty="0" smtClean="0"/>
              <a:t>Implementar herramienta de contacto con el Acusado, para fines de persuasión y control.</a:t>
            </a:r>
          </a:p>
          <a:p>
            <a:pPr marL="0" indent="0" algn="just">
              <a:buNone/>
            </a:pPr>
            <a:r>
              <a:rPr lang="es-US" dirty="0" smtClean="0"/>
              <a:t> </a:t>
            </a:r>
          </a:p>
          <a:p>
            <a:pPr algn="just"/>
            <a:endParaRPr lang="es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455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Condiciones Previas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43145"/>
            <a:ext cx="9386162" cy="4165770"/>
          </a:xfrm>
        </p:spPr>
        <p:txBody>
          <a:bodyPr>
            <a:normAutofit/>
          </a:bodyPr>
          <a:lstStyle/>
          <a:p>
            <a:r>
              <a:rPr lang="es-US" b="1" dirty="0" smtClean="0"/>
              <a:t>Denuncia</a:t>
            </a:r>
            <a:r>
              <a:rPr lang="es-US" dirty="0" smtClean="0"/>
              <a:t> genera de la Tipología definida para Pánico.</a:t>
            </a:r>
          </a:p>
          <a:p>
            <a:pPr algn="just"/>
            <a:r>
              <a:rPr lang="es-US" dirty="0" smtClean="0"/>
              <a:t>Involucramiento de </a:t>
            </a:r>
            <a:r>
              <a:rPr lang="es-US" b="1" dirty="0" smtClean="0"/>
              <a:t>todo estamentos</a:t>
            </a:r>
            <a:r>
              <a:rPr lang="es-US" dirty="0" smtClean="0"/>
              <a:t> relacionado.</a:t>
            </a:r>
          </a:p>
          <a:p>
            <a:pPr algn="just"/>
            <a:r>
              <a:rPr lang="es-US" dirty="0" smtClean="0"/>
              <a:t>Procesos o Servicios para obtener </a:t>
            </a:r>
            <a:r>
              <a:rPr lang="es-US" b="1" dirty="0" smtClean="0"/>
              <a:t>Centralizar Denuncias </a:t>
            </a:r>
            <a:r>
              <a:rPr lang="es-US" dirty="0" smtClean="0"/>
              <a:t>en una BD.</a:t>
            </a:r>
          </a:p>
          <a:p>
            <a:pPr marL="0" indent="0" algn="just">
              <a:buNone/>
            </a:pPr>
            <a:endParaRPr lang="es-US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s-US" dirty="0" smtClean="0"/>
          </a:p>
          <a:p>
            <a:pPr algn="just"/>
            <a:endParaRPr lang="es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6016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Qué es Botón de Pánico?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145"/>
            <a:ext cx="8946541" cy="4205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smtClean="0"/>
              <a:t>Es una herramienta que </a:t>
            </a:r>
            <a:r>
              <a:rPr lang="es-ES" sz="1800" dirty="0"/>
              <a:t>apoyada en la tecnología de la </a:t>
            </a:r>
            <a:r>
              <a:rPr lang="es-ES" sz="1800" dirty="0" smtClean="0"/>
              <a:t>información, permite mantener al Querellante lejos del Acusado, y a las vez, logra un acercamiento de los estamentos del estado con el Querellante y definir el perfil del Acusado para fines de tomar acciones proactivas</a:t>
            </a:r>
            <a:r>
              <a:rPr lang="es-ES" sz="1800" dirty="0" smtClean="0"/>
              <a:t>. Con la finalidad de mitigar los índices de criminalidad.</a:t>
            </a: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200" b="1" dirty="0" smtClean="0"/>
          </a:p>
          <a:p>
            <a:pPr marL="0" indent="0">
              <a:buNone/>
            </a:pPr>
            <a:endParaRPr lang="es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6444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Flujo de Proceso y Acciones </a:t>
            </a:r>
            <a:r>
              <a:rPr lang="es-US" sz="2000" dirty="0"/>
              <a:t>(1 de </a:t>
            </a:r>
            <a:r>
              <a:rPr lang="es-US" sz="2000" dirty="0" smtClean="0"/>
              <a:t>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502" y="1720291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Proceso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Evaluación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1551539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41589" y="1188839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31639" y="1177964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2108719" y="1460003"/>
            <a:ext cx="2832870" cy="50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 flipV="1">
            <a:off x="5498769" y="1449128"/>
            <a:ext cx="2832870" cy="108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2156267"/>
            <a:ext cx="2769108" cy="1604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dirty="0" smtClean="0"/>
              <a:t>Recibida la Denuncia, se valida la </a:t>
            </a:r>
            <a:r>
              <a:rPr lang="es-DO" b="1" dirty="0" err="1" smtClean="0"/>
              <a:t>Info</a:t>
            </a:r>
            <a:r>
              <a:rPr lang="es-DO" b="1" dirty="0" smtClean="0"/>
              <a:t> de la Querellante</a:t>
            </a:r>
            <a:r>
              <a:rPr lang="es-DO" dirty="0" smtClean="0"/>
              <a:t> y se define el </a:t>
            </a:r>
            <a:r>
              <a:rPr lang="es-DO" b="1" dirty="0" smtClean="0"/>
              <a:t>Perfil del Acusado</a:t>
            </a:r>
            <a:r>
              <a:rPr lang="es-DO" dirty="0" smtClean="0"/>
              <a:t>.</a:t>
            </a:r>
            <a:endParaRPr lang="es-DO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1199" y="3966995"/>
            <a:ext cx="2769108" cy="2156775"/>
            <a:chOff x="681199" y="3966996"/>
            <a:chExt cx="2769108" cy="1751224"/>
          </a:xfrm>
        </p:grpSpPr>
        <p:sp>
          <p:nvSpPr>
            <p:cNvPr id="26" name="Rectangle 25"/>
            <p:cNvSpPr/>
            <p:nvPr/>
          </p:nvSpPr>
          <p:spPr>
            <a:xfrm>
              <a:off x="681199" y="3966996"/>
              <a:ext cx="2769108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sz="1600" dirty="0" smtClean="0"/>
            </a:p>
            <a:p>
              <a:r>
                <a:rPr lang="es-DO" sz="1600" dirty="0" smtClean="0"/>
                <a:t>Se le informa de la existencia de la App</a:t>
              </a:r>
              <a:r>
                <a:rPr lang="es-DO" sz="1600" dirty="0"/>
                <a:t> </a:t>
              </a:r>
              <a:r>
                <a:rPr lang="es-DO" sz="1600" dirty="0" smtClean="0"/>
                <a:t>y donde descargarla. La misma App, tendrá clara y resumida ayuda de como usarla.</a:t>
              </a:r>
              <a:endParaRPr lang="es-DO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808" y="3992828"/>
              <a:ext cx="2753499" cy="3077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 smtClean="0"/>
                <a:t>Informar al Querellante</a:t>
              </a:r>
              <a:endParaRPr lang="es-DO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9319" y="2122015"/>
            <a:ext cx="2769108" cy="2255845"/>
            <a:chOff x="681199" y="3966996"/>
            <a:chExt cx="2769108" cy="1751224"/>
          </a:xfrm>
        </p:grpSpPr>
        <p:sp>
          <p:nvSpPr>
            <p:cNvPr id="30" name="Rectangle 29"/>
            <p:cNvSpPr/>
            <p:nvPr/>
          </p:nvSpPr>
          <p:spPr>
            <a:xfrm>
              <a:off x="681199" y="3966996"/>
              <a:ext cx="2769108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sz="1600" dirty="0" smtClean="0"/>
            </a:p>
            <a:p>
              <a:r>
                <a:rPr lang="es-DO" sz="1600" dirty="0" smtClean="0"/>
                <a:t>Conocer todo lo referente al acusado, Arma de Fuego, Teléfonos, Antecedentes Penales, Vehículos, Economías, etc.</a:t>
              </a:r>
            </a:p>
            <a:p>
              <a:endParaRPr lang="es-DO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6808" y="3992828"/>
              <a:ext cx="2753499" cy="2389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 smtClean="0"/>
                <a:t>Obtener </a:t>
              </a:r>
              <a:r>
                <a:rPr lang="es-DO" sz="1400" b="1" dirty="0" err="1" smtClean="0"/>
                <a:t>Info</a:t>
              </a:r>
              <a:r>
                <a:rPr lang="es-DO" sz="1400" b="1" dirty="0" smtClean="0"/>
                <a:t> del Acusado</a:t>
              </a:r>
              <a:endParaRPr lang="es-DO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32527" y="2111374"/>
            <a:ext cx="2769108" cy="2266486"/>
            <a:chOff x="681199" y="3966996"/>
            <a:chExt cx="2769108" cy="1751224"/>
          </a:xfrm>
        </p:grpSpPr>
        <p:sp>
          <p:nvSpPr>
            <p:cNvPr id="33" name="Rectangle 32"/>
            <p:cNvSpPr/>
            <p:nvPr/>
          </p:nvSpPr>
          <p:spPr>
            <a:xfrm>
              <a:off x="681199" y="3966996"/>
              <a:ext cx="2769108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sz="1600" dirty="0" smtClean="0"/>
            </a:p>
            <a:p>
              <a:r>
                <a:rPr lang="es-DO" sz="1600" dirty="0" smtClean="0"/>
                <a:t>Basado en la </a:t>
              </a:r>
              <a:r>
                <a:rPr lang="es-DO" sz="1600" dirty="0" err="1" smtClean="0"/>
                <a:t>Info</a:t>
              </a:r>
              <a:r>
                <a:rPr lang="es-DO" sz="1600" dirty="0" smtClean="0"/>
                <a:t> poner </a:t>
              </a:r>
              <a:r>
                <a:rPr lang="es-DO" sz="1600" dirty="0"/>
                <a:t>categoría al </a:t>
              </a:r>
              <a:r>
                <a:rPr lang="es-DO" sz="1600" dirty="0" smtClean="0"/>
                <a:t>acusado.</a:t>
              </a:r>
            </a:p>
            <a:p>
              <a:endParaRPr lang="es-DO" sz="1600" dirty="0"/>
            </a:p>
            <a:p>
              <a:r>
                <a:rPr lang="es-DO" sz="1600" dirty="0" smtClean="0"/>
                <a:t>Las acciones a tomar serán basada en la categoría, para lo cual tenemos un flujo.</a:t>
              </a:r>
              <a:endParaRPr lang="es-DO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808" y="3992828"/>
              <a:ext cx="2753499" cy="2499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 smtClean="0"/>
                <a:t>Definir Perfil del Acusado</a:t>
              </a:r>
              <a:endParaRPr lang="es-DO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60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Flujo de Proceso y Acciones </a:t>
            </a:r>
            <a:r>
              <a:rPr lang="es-US" sz="2000" dirty="0" smtClean="0"/>
              <a:t>(2 </a:t>
            </a:r>
            <a:r>
              <a:rPr lang="es-US" sz="2000" dirty="0"/>
              <a:t>de </a:t>
            </a:r>
            <a:r>
              <a:rPr lang="es-US" sz="2000" dirty="0" smtClean="0"/>
              <a:t>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502" y="1720291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Definición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las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Categorías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1551539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397709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70534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>
            <a:off x="2108719" y="1465052"/>
            <a:ext cx="428899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21" idx="2"/>
          </p:cNvCxnSpPr>
          <p:nvPr/>
        </p:nvCxnSpPr>
        <p:spPr>
          <a:xfrm>
            <a:off x="6954889" y="1465052"/>
            <a:ext cx="32156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78458" y="2054194"/>
            <a:ext cx="3495089" cy="2089825"/>
            <a:chOff x="681199" y="3966996"/>
            <a:chExt cx="2769108" cy="1751224"/>
          </a:xfrm>
        </p:grpSpPr>
        <p:sp>
          <p:nvSpPr>
            <p:cNvPr id="26" name="Rectangle 25"/>
            <p:cNvSpPr/>
            <p:nvPr/>
          </p:nvSpPr>
          <p:spPr>
            <a:xfrm>
              <a:off x="681199" y="3966996"/>
              <a:ext cx="2769108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 algn="ctr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Posee Arma de Fuego.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Antecedentes.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tiene Ingreso Formal.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/>
                <a:t>Forma de Contactarlo</a:t>
              </a:r>
              <a:r>
                <a:rPr lang="es-DO" sz="1600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/>
                <a:t>No relación Sentimental.</a:t>
              </a:r>
            </a:p>
            <a:p>
              <a:endParaRPr lang="es-DO" sz="1600" dirty="0"/>
            </a:p>
            <a:p>
              <a:pPr marL="342900" indent="-342900">
                <a:buFont typeface="+mj-lt"/>
                <a:buAutoNum type="arabicPeriod"/>
              </a:pPr>
              <a:endParaRPr lang="es-DO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808" y="3992828"/>
              <a:ext cx="2753499" cy="249904"/>
            </a:xfrm>
            <a:prstGeom prst="rect">
              <a:avLst/>
            </a:prstGeom>
            <a:solidFill>
              <a:srgbClr val="E65708"/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/>
                <a:t>Peligrosidad </a:t>
              </a:r>
              <a:r>
                <a:rPr lang="es-DO" sz="1400" b="1" dirty="0" smtClean="0"/>
                <a:t>MEDIA – </a:t>
              </a:r>
              <a:r>
                <a:rPr lang="es-DO" sz="1400" b="1" dirty="0"/>
                <a:t>Categoría </a:t>
              </a:r>
              <a:r>
                <a:rPr lang="es-DO" sz="1400" b="1" dirty="0" smtClean="0"/>
                <a:t>2</a:t>
              </a:r>
              <a:endParaRPr lang="es-DO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6110" y="2056222"/>
            <a:ext cx="4396153" cy="2087798"/>
            <a:chOff x="681198" y="3966996"/>
            <a:chExt cx="3194369" cy="1751224"/>
          </a:xfrm>
        </p:grpSpPr>
        <p:sp>
          <p:nvSpPr>
            <p:cNvPr id="30" name="Rectangle 29"/>
            <p:cNvSpPr/>
            <p:nvPr/>
          </p:nvSpPr>
          <p:spPr>
            <a:xfrm>
              <a:off x="681198" y="3966996"/>
              <a:ext cx="3194369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Posee Arma de Fuego.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Tiene Antecedentes Penales.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Anteriores Acusaciones por Violencia.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relación Sentimental.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hay Contacto definido.</a:t>
              </a:r>
            </a:p>
            <a:p>
              <a:endParaRPr lang="es-DO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6808" y="3992829"/>
              <a:ext cx="3178759" cy="23892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 smtClean="0"/>
                <a:t>Peligrosidad ALTA – Categoría 1</a:t>
              </a:r>
              <a:endParaRPr lang="es-DO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827646" y="2056597"/>
            <a:ext cx="3046019" cy="2087421"/>
            <a:chOff x="681199" y="3966996"/>
            <a:chExt cx="2769108" cy="1500002"/>
          </a:xfrm>
        </p:grpSpPr>
        <p:sp>
          <p:nvSpPr>
            <p:cNvPr id="33" name="Rectangle 32"/>
            <p:cNvSpPr/>
            <p:nvPr/>
          </p:nvSpPr>
          <p:spPr>
            <a:xfrm>
              <a:off x="681199" y="3966996"/>
              <a:ext cx="2769108" cy="1500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posee Arma.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No Antecedentes.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Tiene Trabajo Formal.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Relación Sentimental.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Forma de Contactarlo.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808" y="3992828"/>
              <a:ext cx="2753499" cy="24990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/>
                <a:t>Peligrosidad </a:t>
              </a:r>
              <a:r>
                <a:rPr lang="es-DO" sz="1400" b="1" dirty="0" smtClean="0"/>
                <a:t>BAJA – </a:t>
              </a:r>
              <a:r>
                <a:rPr lang="es-DO" sz="1400" b="1" dirty="0"/>
                <a:t>Categoría </a:t>
              </a:r>
              <a:r>
                <a:rPr lang="es-DO" sz="1400" b="1" dirty="0" smtClean="0"/>
                <a:t>3</a:t>
              </a:r>
              <a:endParaRPr lang="es-DO" sz="1400" b="1" dirty="0"/>
            </a:p>
          </p:txBody>
        </p:sp>
      </p:grpSp>
      <p:sp>
        <p:nvSpPr>
          <p:cNvPr id="10" name="Round Diagonal Corner Rectangle 9"/>
          <p:cNvSpPr/>
          <p:nvPr/>
        </p:nvSpPr>
        <p:spPr>
          <a:xfrm>
            <a:off x="659173" y="4423094"/>
            <a:ext cx="4374670" cy="1560024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sz="1600" dirty="0" smtClean="0"/>
              <a:t>Definir procesos de </a:t>
            </a:r>
            <a:r>
              <a:rPr lang="es-DO" sz="1600" b="1" dirty="0" smtClean="0"/>
              <a:t>Inteligencia Artificia</a:t>
            </a:r>
            <a:r>
              <a:rPr lang="es-DO" sz="1600" dirty="0" smtClean="0"/>
              <a:t>l para hacer rastreo a nivel de redes sociales y/o cual Base de Datos donde existan atributos (Cédula, Nombre, </a:t>
            </a:r>
            <a:r>
              <a:rPr lang="es-DO" sz="1600" dirty="0" err="1" smtClean="0"/>
              <a:t>etc</a:t>
            </a:r>
            <a:r>
              <a:rPr lang="es-DO" sz="1600" dirty="0" smtClean="0"/>
              <a:t>) que permitan hacer búsqueda.</a:t>
            </a:r>
            <a:endParaRPr lang="es-DO" sz="1600" dirty="0"/>
          </a:p>
        </p:txBody>
      </p:sp>
      <p:cxnSp>
        <p:nvCxnSpPr>
          <p:cNvPr id="13" name="Straight Arrow Connector 12"/>
          <p:cNvCxnSpPr>
            <a:stCxn id="30" idx="2"/>
            <a:endCxn id="10" idx="3"/>
          </p:cNvCxnSpPr>
          <p:nvPr/>
        </p:nvCxnSpPr>
        <p:spPr>
          <a:xfrm>
            <a:off x="2844187" y="4144020"/>
            <a:ext cx="2321" cy="27907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Diagonal Corner Rectangle 34"/>
          <p:cNvSpPr/>
          <p:nvPr/>
        </p:nvSpPr>
        <p:spPr>
          <a:xfrm>
            <a:off x="5178458" y="4392353"/>
            <a:ext cx="3495089" cy="1546372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sz="1600" dirty="0" smtClean="0"/>
          </a:p>
          <a:p>
            <a:r>
              <a:rPr lang="es-DO" sz="1600" dirty="0" smtClean="0"/>
              <a:t>Tratar de Contactar Acusado para que especialistas de la Conducta, evalúen y determinen cuales serian las acciones a seguir.</a:t>
            </a:r>
          </a:p>
          <a:p>
            <a:endParaRPr lang="es-DO" sz="1600" dirty="0"/>
          </a:p>
        </p:txBody>
      </p:sp>
      <p:cxnSp>
        <p:nvCxnSpPr>
          <p:cNvPr id="37" name="Straight Arrow Connector 36"/>
          <p:cNvCxnSpPr>
            <a:stCxn id="26" idx="2"/>
            <a:endCxn id="35" idx="3"/>
          </p:cNvCxnSpPr>
          <p:nvPr/>
        </p:nvCxnSpPr>
        <p:spPr>
          <a:xfrm>
            <a:off x="6926003" y="4144019"/>
            <a:ext cx="0" cy="248334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44" idx="3"/>
          </p:cNvCxnSpPr>
          <p:nvPr/>
        </p:nvCxnSpPr>
        <p:spPr>
          <a:xfrm flipH="1">
            <a:off x="10350655" y="4144018"/>
            <a:ext cx="1" cy="2439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Diagonal Corner Rectangle 43"/>
          <p:cNvSpPr/>
          <p:nvPr/>
        </p:nvSpPr>
        <p:spPr>
          <a:xfrm>
            <a:off x="8850847" y="4387943"/>
            <a:ext cx="2999615" cy="915521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sz="1600" dirty="0" smtClean="0"/>
          </a:p>
          <a:p>
            <a:r>
              <a:rPr lang="es-DO" sz="1600" dirty="0" smtClean="0"/>
              <a:t>Seguimiento usando el móvil como contacto y enviar Mensajes de Paz.</a:t>
            </a:r>
          </a:p>
          <a:p>
            <a:endParaRPr lang="es-DO" sz="1600" dirty="0"/>
          </a:p>
        </p:txBody>
      </p:sp>
    </p:spTree>
    <p:extLst>
      <p:ext uri="{BB962C8B-B14F-4D97-AF65-F5344CB8AC3E}">
        <p14:creationId xmlns:p14="http://schemas.microsoft.com/office/powerpoint/2010/main" val="17561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1" grpId="0" animBg="1"/>
      <p:bldP spid="10" grpId="0" animBg="1"/>
      <p:bldP spid="35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Flujo de Proceso y Acciones </a:t>
            </a:r>
            <a:r>
              <a:rPr lang="es-US" sz="2000" dirty="0" smtClean="0"/>
              <a:t>(3 </a:t>
            </a:r>
            <a:r>
              <a:rPr lang="es-US" sz="2000" dirty="0"/>
              <a:t>de </a:t>
            </a:r>
            <a:r>
              <a:rPr lang="es-US" sz="2000" dirty="0" smtClean="0"/>
              <a:t>6)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502" y="1720291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Registrarse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</a:t>
            </a:r>
            <a:r>
              <a:rPr lang="en-US" sz="1400" b="1" dirty="0" smtClean="0"/>
              <a:t> la App</a:t>
            </a:r>
            <a:endParaRPr lang="en-US" sz="1400" b="1" dirty="0"/>
          </a:p>
        </p:txBody>
      </p:sp>
      <p:sp>
        <p:nvSpPr>
          <p:cNvPr id="19" name="Oval 18"/>
          <p:cNvSpPr/>
          <p:nvPr/>
        </p:nvSpPr>
        <p:spPr>
          <a:xfrm>
            <a:off x="1551539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213447" y="1193888"/>
            <a:ext cx="557180" cy="54232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>
            <a:off x="2108719" y="1465052"/>
            <a:ext cx="610472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78458" y="2054194"/>
            <a:ext cx="5977222" cy="2470305"/>
            <a:chOff x="681199" y="3966996"/>
            <a:chExt cx="2769108" cy="1751224"/>
          </a:xfrm>
        </p:grpSpPr>
        <p:sp>
          <p:nvSpPr>
            <p:cNvPr id="26" name="Rectangle 25"/>
            <p:cNvSpPr/>
            <p:nvPr/>
          </p:nvSpPr>
          <p:spPr>
            <a:xfrm>
              <a:off x="681199" y="3966996"/>
              <a:ext cx="2769108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 algn="ctr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Se presiona BP automáticamente se envía </a:t>
              </a:r>
              <a:r>
                <a:rPr lang="es-DO" sz="1600" dirty="0" smtClean="0"/>
                <a:t>geolocalización.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Se genera una Alarma para todos los estamentos que estén </a:t>
              </a:r>
              <a:r>
                <a:rPr lang="es-DO" sz="1600" dirty="0" smtClean="0"/>
                <a:t>involucrados (PN, AMET, 911, etc.).</a:t>
              </a: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Cada agente que tenga la App, le llegará </a:t>
              </a:r>
              <a:r>
                <a:rPr lang="es-DO" sz="1600" dirty="0" smtClean="0"/>
                <a:t>Alarma a </a:t>
              </a:r>
              <a:r>
                <a:rPr lang="es-DO" sz="1600" dirty="0" smtClean="0"/>
                <a:t>fin de </a:t>
              </a:r>
              <a:r>
                <a:rPr lang="es-DO" sz="1600" dirty="0" smtClean="0"/>
                <a:t>Movilizar a Motorizados </a:t>
              </a:r>
              <a:r>
                <a:rPr lang="es-DO" sz="1600" dirty="0" smtClean="0"/>
                <a:t>y patrullas de las zonas más </a:t>
              </a:r>
              <a:r>
                <a:rPr lang="es-DO" sz="1600" dirty="0" smtClean="0"/>
                <a:t>cercana (Alarmas según cercanía).</a:t>
              </a:r>
              <a:endParaRPr lang="es-DO" sz="1600" dirty="0"/>
            </a:p>
            <a:p>
              <a:endParaRPr lang="es-DO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808" y="3992828"/>
              <a:ext cx="2753499" cy="2579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s-DO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5255" y="2056220"/>
            <a:ext cx="4396153" cy="2087798"/>
            <a:chOff x="681198" y="3966996"/>
            <a:chExt cx="3194369" cy="1751224"/>
          </a:xfrm>
        </p:grpSpPr>
        <p:sp>
          <p:nvSpPr>
            <p:cNvPr id="30" name="Rectangle 29"/>
            <p:cNvSpPr/>
            <p:nvPr/>
          </p:nvSpPr>
          <p:spPr>
            <a:xfrm>
              <a:off x="681198" y="3966996"/>
              <a:ext cx="3194369" cy="17512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endParaRPr lang="es-DO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Entrar a Play Store e Instalar App.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Digitar documento de identidad.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Validación de existencia de Denuncia relacionada al documento.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DO" sz="1600" dirty="0" smtClean="0"/>
                <a:t>Mensaje con la Contraseña al móvil registrado .</a:t>
              </a:r>
            </a:p>
            <a:p>
              <a:endParaRPr lang="es-DO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6808" y="3992829"/>
              <a:ext cx="3178759" cy="258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DO" sz="1400" b="1" dirty="0" smtClean="0"/>
                <a:t>Descargar y Registrarse</a:t>
              </a:r>
              <a:endParaRPr lang="es-DO" sz="14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01408" y="1756535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Funcionalidad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Botón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Pánico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97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Próximos pasos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4967" y="1853248"/>
            <a:ext cx="7580921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Definir la Fase II. BP Focalizado a Grupos (PN, Transportista,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Establecer las </a:t>
            </a:r>
            <a:r>
              <a:rPr lang="es-DO" b="1" dirty="0" smtClean="0"/>
              <a:t>Estadísticas</a:t>
            </a:r>
            <a:r>
              <a:rPr lang="es-DO" dirty="0" smtClean="0"/>
              <a:t> que se generarán.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DO" dirty="0" smtClean="0"/>
              <a:t>Definir la </a:t>
            </a:r>
            <a:r>
              <a:rPr lang="es-DO" b="1" dirty="0" smtClean="0"/>
              <a:t>Política </a:t>
            </a:r>
            <a:r>
              <a:rPr lang="es-DO" dirty="0" smtClean="0"/>
              <a:t>de seguimiento y mejoras.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DO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DO" dirty="0" smtClean="0"/>
          </a:p>
          <a:p>
            <a:endParaRPr lang="es-DO" dirty="0" smtClean="0"/>
          </a:p>
          <a:p>
            <a:endParaRPr lang="es-D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47" y="5269850"/>
            <a:ext cx="1416892" cy="133484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39926" y="6501740"/>
            <a:ext cx="894654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US" sz="1200" dirty="0" smtClean="0"/>
              <a:t>Todos los derechos reservados </a:t>
            </a:r>
            <a:r>
              <a:rPr lang="es-US" sz="1200" b="1" dirty="0" smtClean="0"/>
              <a:t>DINTEL</a:t>
            </a:r>
            <a:r>
              <a:rPr lang="es-US" sz="1200" dirty="0" smtClean="0"/>
              <a:t> 2018.  Policía Nacional – Dirección Central de Inteligencia. Rep. Dom.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32295" y="828708"/>
            <a:ext cx="917471" cy="35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US" sz="1400" b="1" dirty="0" smtClean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345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14251</TotalTime>
  <Words>718</Words>
  <Application>Microsoft Office PowerPoint</Application>
  <PresentationFormat>Widescreen</PresentationFormat>
  <Paragraphs>105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Botón de Pánico</vt:lpstr>
      <vt:lpstr>Objetivos</vt:lpstr>
      <vt:lpstr>Condiciones Previas</vt:lpstr>
      <vt:lpstr>Qué es Botón de Pánico?</vt:lpstr>
      <vt:lpstr>Flujo de Proceso y Acciones (1 de 6)</vt:lpstr>
      <vt:lpstr>Flujo de Proceso y Acciones (2 de 6)</vt:lpstr>
      <vt:lpstr>Flujo de Proceso y Acciones (3 de 6)</vt:lpstr>
      <vt:lpstr>Próximos pasos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Suite Overview</dc:title>
  <dc:creator>Saul Hernandez</dc:creator>
  <cp:lastModifiedBy>John Prebisterio (ClaroDom)</cp:lastModifiedBy>
  <cp:revision>158</cp:revision>
  <dcterms:created xsi:type="dcterms:W3CDTF">2016-11-29T12:51:14Z</dcterms:created>
  <dcterms:modified xsi:type="dcterms:W3CDTF">2018-01-22T15:10:18Z</dcterms:modified>
</cp:coreProperties>
</file>