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95" r:id="rId3"/>
    <p:sldId id="294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B478F"/>
    <a:srgbClr val="0F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54" y="-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0CA07-8882-46AB-B8CE-653895842826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FBBB-C47F-4D9B-953E-BC0D6D0B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43FB-BF9A-4AFD-9544-28A75F997CD7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C809-4C41-4E91-A28B-550BD32C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88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7FFA-C82B-4D73-9D7C-7DD904DFF68E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22F-DE3C-4EF6-B35D-1754BF102D99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CD3-D3D4-4350-B48B-8A6F4B12B73B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0122-8E45-4BFC-B1FC-1B3ADC785BAE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92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7767-B7DE-4605-ADD0-8BBE62910E8B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CE3-3DE1-40D5-94B3-B53AC93D5784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3834-44EA-4A84-A8BC-1097B3B6E580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726D-597B-4F40-B5E4-A2194D4B75C1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98BE-461A-4F35-8F95-222F46D037AA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2E6-C38F-4DAF-9C6C-7D2095C87203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5CAC-F6A9-4D08-B38E-BC037C529C6D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7E4D-6283-422B-A44A-51E24E85669A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546-6F30-452D-A15F-6D11F2364C09}" type="datetime1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8425-0E1D-4BEA-B4C8-7D5B4895511E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0555-7220-4C01-A1CF-4C48B963EA9A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5472-D584-4498-9D0D-59AA78D74D8A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0B50-E8C1-45E4-81E7-FAC9A6183407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E185F2-0FBF-45DD-BD70-ACE83286D2B1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s.wikipedia.org/wiki/Sitio_web" TargetMode="External"/><Relationship Id="rId7" Type="http://schemas.openxmlformats.org/officeDocument/2006/relationships/hyperlink" Target="https://es.wikipedia.org/wiki/Aplicaci%C3%B3n_inform%C3%A1tica" TargetMode="External"/><Relationship Id="rId2" Type="http://schemas.openxmlformats.org/officeDocument/2006/relationships/hyperlink" Target="https://es.wikipedia.org/wiki/Programa_inform%C3%A1t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Navegador_web" TargetMode="External"/><Relationship Id="rId5" Type="http://schemas.openxmlformats.org/officeDocument/2006/relationships/hyperlink" Target="https://es.wikipedia.org/wiki/Hypertext_Transfer_Protocol" TargetMode="External"/><Relationship Id="rId4" Type="http://schemas.openxmlformats.org/officeDocument/2006/relationships/hyperlink" Target="https://es.wikipedia.org/wiki/World_Wide_We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07" y="1395823"/>
            <a:ext cx="4850794" cy="45729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41630" y="179959"/>
            <a:ext cx="7167934" cy="760056"/>
          </a:xfrm>
        </p:spPr>
        <p:txBody>
          <a:bodyPr/>
          <a:lstStyle/>
          <a:p>
            <a:pPr algn="ctr"/>
            <a:r>
              <a:rPr lang="es-US" dirty="0" smtClean="0"/>
              <a:t>Proyecto SICO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200" b="1" dirty="0" smtClean="0"/>
              <a:t>SICO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71252" y="6424547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300" dirty="0" smtClean="0"/>
              <a:t>Todos los derechos reservados </a:t>
            </a:r>
            <a:r>
              <a:rPr lang="es-US" sz="1300" b="1" dirty="0" smtClean="0"/>
              <a:t>DINTEL</a:t>
            </a:r>
            <a:r>
              <a:rPr lang="es-US" sz="1300" dirty="0" smtClean="0"/>
              <a:t> 2017.  Policía Nacional – Dirección Central de Inteligencia. Rep. Dom.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" y="62398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0806" y="5968739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Diciembre</a:t>
            </a:r>
            <a:r>
              <a:rPr lang="en-US" sz="1400" dirty="0" smtClean="0"/>
              <a:t> 2017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02000" y="843556"/>
            <a:ext cx="5372100" cy="775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US" sz="2000" i="1" dirty="0" smtClean="0"/>
              <a:t>Sistema Integral Comunitario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324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155"/>
          </a:xfrm>
        </p:spPr>
        <p:txBody>
          <a:bodyPr/>
          <a:lstStyle/>
          <a:p>
            <a:r>
              <a:rPr lang="es-US" dirty="0" smtClean="0"/>
              <a:t>Flujo del </a:t>
            </a:r>
            <a:r>
              <a:rPr lang="es-US" dirty="0" smtClean="0"/>
              <a:t>App SICO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200" b="1" dirty="0" smtClean="0"/>
              <a:t>SICO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6111" y="1943506"/>
            <a:ext cx="1282670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Registrar Usuario</a:t>
            </a:r>
            <a:endParaRPr lang="es-DO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3" idx="1"/>
          </p:cNvCxnSpPr>
          <p:nvPr/>
        </p:nvCxnSpPr>
        <p:spPr bwMode="auto">
          <a:xfrm flipV="1">
            <a:off x="1928781" y="2264036"/>
            <a:ext cx="239187" cy="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8" idx="3"/>
            <a:endCxn id="115" idx="1"/>
          </p:cNvCxnSpPr>
          <p:nvPr/>
        </p:nvCxnSpPr>
        <p:spPr bwMode="auto">
          <a:xfrm>
            <a:off x="3810959" y="3179514"/>
            <a:ext cx="1818538" cy="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 bwMode="auto">
          <a:xfrm>
            <a:off x="786533" y="1318777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INICIO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68" name="Flowchart: Decision 67"/>
          <p:cNvSpPr/>
          <p:nvPr/>
        </p:nvSpPr>
        <p:spPr>
          <a:xfrm>
            <a:off x="1790492" y="2873190"/>
            <a:ext cx="2020467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Comunitarios</a:t>
            </a:r>
            <a:endParaRPr lang="es-DO" sz="1000" i="1" dirty="0"/>
          </a:p>
        </p:txBody>
      </p:sp>
      <p:cxnSp>
        <p:nvCxnSpPr>
          <p:cNvPr id="70" name="Straight Arrow Connector 69"/>
          <p:cNvCxnSpPr>
            <a:stCxn id="3" idx="2"/>
            <a:endCxn id="68" idx="0"/>
          </p:cNvCxnSpPr>
          <p:nvPr/>
        </p:nvCxnSpPr>
        <p:spPr bwMode="auto">
          <a:xfrm>
            <a:off x="2792056" y="2607307"/>
            <a:ext cx="8670" cy="26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 bwMode="auto">
          <a:xfrm>
            <a:off x="1920445" y="3852207"/>
            <a:ext cx="1743221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Hacer </a:t>
            </a:r>
            <a:r>
              <a:rPr lang="es-DO" sz="1200" b="1" dirty="0" smtClean="0">
                <a:solidFill>
                  <a:schemeClr val="tx1"/>
                </a:solidFill>
              </a:rPr>
              <a:t>Reclamo</a:t>
            </a:r>
            <a:endParaRPr lang="es-DO" sz="12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101" idx="2"/>
            <a:endCxn id="211" idx="0"/>
          </p:cNvCxnSpPr>
          <p:nvPr/>
        </p:nvCxnSpPr>
        <p:spPr bwMode="auto">
          <a:xfrm>
            <a:off x="4597056" y="4636054"/>
            <a:ext cx="0" cy="30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30" idx="2"/>
          </p:cNvCxnSpPr>
          <p:nvPr/>
        </p:nvCxnSpPr>
        <p:spPr>
          <a:xfrm rot="10800000">
            <a:off x="1495719" y="3644836"/>
            <a:ext cx="889804" cy="24939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2"/>
            <a:endCxn id="80" idx="0"/>
          </p:cNvCxnSpPr>
          <p:nvPr/>
        </p:nvCxnSpPr>
        <p:spPr>
          <a:xfrm flipH="1">
            <a:off x="2792056" y="3485838"/>
            <a:ext cx="8670" cy="366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50866" y="3473328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466370" y="2930916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101" name="Flowchart: Decision 100"/>
          <p:cNvSpPr/>
          <p:nvPr/>
        </p:nvSpPr>
        <p:spPr>
          <a:xfrm>
            <a:off x="4044514" y="4023406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A</a:t>
            </a:r>
            <a:endParaRPr lang="es-DO" sz="1050" b="1" dirty="0"/>
          </a:p>
        </p:txBody>
      </p:sp>
      <p:cxnSp>
        <p:nvCxnSpPr>
          <p:cNvPr id="102" name="Straight Arrow Connector 101"/>
          <p:cNvCxnSpPr>
            <a:stCxn id="148" idx="2"/>
            <a:endCxn id="130" idx="1"/>
          </p:cNvCxnSpPr>
          <p:nvPr/>
        </p:nvCxnSpPr>
        <p:spPr bwMode="auto">
          <a:xfrm>
            <a:off x="2796224" y="5490869"/>
            <a:ext cx="9005" cy="28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1" idx="3"/>
            <a:endCxn id="296" idx="1"/>
          </p:cNvCxnSpPr>
          <p:nvPr/>
        </p:nvCxnSpPr>
        <p:spPr bwMode="auto">
          <a:xfrm flipV="1">
            <a:off x="5149597" y="4314401"/>
            <a:ext cx="382038" cy="1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1" idx="3"/>
            <a:endCxn id="254" idx="1"/>
          </p:cNvCxnSpPr>
          <p:nvPr/>
        </p:nvCxnSpPr>
        <p:spPr bwMode="auto">
          <a:xfrm flipV="1">
            <a:off x="5149597" y="5237874"/>
            <a:ext cx="389028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01" idx="0"/>
          </p:cNvCxnSpPr>
          <p:nvPr/>
        </p:nvCxnSpPr>
        <p:spPr bwMode="auto">
          <a:xfrm>
            <a:off x="4597056" y="3669142"/>
            <a:ext cx="0" cy="35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15" idx="3"/>
            <a:endCxn id="161" idx="1"/>
          </p:cNvCxnSpPr>
          <p:nvPr/>
        </p:nvCxnSpPr>
        <p:spPr bwMode="auto">
          <a:xfrm>
            <a:off x="7270075" y="3185194"/>
            <a:ext cx="2123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70706" y="2935084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161" name="Flowchart: Terminator 160"/>
          <p:cNvSpPr/>
          <p:nvPr/>
        </p:nvSpPr>
        <p:spPr bwMode="auto">
          <a:xfrm>
            <a:off x="9393969" y="3034886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FIN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3" name="Flowchart: Manual Input 2"/>
          <p:cNvSpPr/>
          <p:nvPr/>
        </p:nvSpPr>
        <p:spPr>
          <a:xfrm>
            <a:off x="2167968" y="1920764"/>
            <a:ext cx="1248176" cy="686543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>
                <a:solidFill>
                  <a:schemeClr val="tx1"/>
                </a:solidFill>
              </a:rPr>
              <a:t>Iniciar Sesión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115" name="Flowchart: Decision 114"/>
          <p:cNvSpPr/>
          <p:nvPr/>
        </p:nvSpPr>
        <p:spPr>
          <a:xfrm>
            <a:off x="5629497" y="2878870"/>
            <a:ext cx="1640578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Consultas</a:t>
            </a:r>
            <a:endParaRPr lang="es-DO" sz="1000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870608" y="4324267"/>
            <a:ext cx="188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800" dirty="0" smtClean="0">
                <a:solidFill>
                  <a:srgbClr val="FFFF00"/>
                </a:solidFill>
              </a:rPr>
              <a:t>Texto – Imágenes – Audio - Video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130" name="Flowchart: Magnetic Disk 129"/>
          <p:cNvSpPr/>
          <p:nvPr/>
        </p:nvSpPr>
        <p:spPr bwMode="auto">
          <a:xfrm>
            <a:off x="2385523" y="5779248"/>
            <a:ext cx="839412" cy="71912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tx1"/>
                </a:solidFill>
              </a:rPr>
              <a:t>BD Reclamos</a:t>
            </a:r>
            <a:endParaRPr lang="es-DO" sz="10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80" idx="2"/>
            <a:endCxn id="148" idx="0"/>
          </p:cNvCxnSpPr>
          <p:nvPr/>
        </p:nvCxnSpPr>
        <p:spPr bwMode="auto">
          <a:xfrm>
            <a:off x="2792056" y="4519380"/>
            <a:ext cx="4168" cy="34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Predefined Process 147"/>
          <p:cNvSpPr/>
          <p:nvPr/>
        </p:nvSpPr>
        <p:spPr>
          <a:xfrm>
            <a:off x="1928782" y="4861700"/>
            <a:ext cx="1734884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Envío de </a:t>
            </a:r>
            <a:r>
              <a:rPr lang="es-DO" sz="1200" b="1" dirty="0" smtClean="0"/>
              <a:t>Email</a:t>
            </a:r>
            <a:endParaRPr lang="es-DO" sz="1200" b="1" dirty="0"/>
          </a:p>
        </p:txBody>
      </p:sp>
      <p:cxnSp>
        <p:nvCxnSpPr>
          <p:cNvPr id="155" name="Straight Arrow Connector 154"/>
          <p:cNvCxnSpPr/>
          <p:nvPr/>
        </p:nvCxnSpPr>
        <p:spPr bwMode="auto">
          <a:xfrm>
            <a:off x="1491104" y="3626744"/>
            <a:ext cx="1193087" cy="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owchart: Decision 210"/>
          <p:cNvSpPr/>
          <p:nvPr/>
        </p:nvSpPr>
        <p:spPr>
          <a:xfrm>
            <a:off x="4044514" y="4940249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B</a:t>
            </a:r>
            <a:endParaRPr lang="es-DO" sz="1050" b="1" dirty="0"/>
          </a:p>
        </p:txBody>
      </p:sp>
      <p:sp>
        <p:nvSpPr>
          <p:cNvPr id="213" name="Flowchart: Decision 212"/>
          <p:cNvSpPr/>
          <p:nvPr/>
        </p:nvSpPr>
        <p:spPr>
          <a:xfrm>
            <a:off x="4044513" y="5833126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C</a:t>
            </a:r>
            <a:endParaRPr lang="es-DO" sz="1050" b="1" dirty="0"/>
          </a:p>
        </p:txBody>
      </p:sp>
      <p:cxnSp>
        <p:nvCxnSpPr>
          <p:cNvPr id="214" name="Straight Arrow Connector 213"/>
          <p:cNvCxnSpPr>
            <a:stCxn id="211" idx="2"/>
            <a:endCxn id="213" idx="0"/>
          </p:cNvCxnSpPr>
          <p:nvPr/>
        </p:nvCxnSpPr>
        <p:spPr bwMode="auto">
          <a:xfrm flipH="1">
            <a:off x="4597055" y="5552897"/>
            <a:ext cx="1" cy="28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115" idx="2"/>
          </p:cNvCxnSpPr>
          <p:nvPr/>
        </p:nvCxnSpPr>
        <p:spPr>
          <a:xfrm rot="5400000">
            <a:off x="5434609" y="2653965"/>
            <a:ext cx="177624" cy="18527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418642" y="3428514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144925" y="4064552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239" name="Straight Arrow Connector 238"/>
          <p:cNvCxnSpPr>
            <a:stCxn id="213" idx="3"/>
            <a:endCxn id="267" idx="1"/>
          </p:cNvCxnSpPr>
          <p:nvPr/>
        </p:nvCxnSpPr>
        <p:spPr bwMode="auto">
          <a:xfrm>
            <a:off x="5149596" y="6139450"/>
            <a:ext cx="382039" cy="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5" idx="2"/>
            <a:endCxn id="10" idx="0"/>
          </p:cNvCxnSpPr>
          <p:nvPr/>
        </p:nvCxnSpPr>
        <p:spPr bwMode="auto">
          <a:xfrm>
            <a:off x="1287446" y="1619393"/>
            <a:ext cx="0" cy="3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Predefined Process 253"/>
          <p:cNvSpPr/>
          <p:nvPr/>
        </p:nvSpPr>
        <p:spPr>
          <a:xfrm>
            <a:off x="5538625" y="4923289"/>
            <a:ext cx="136699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200" dirty="0" smtClean="0"/>
              <a:t> </a:t>
            </a:r>
            <a:r>
              <a:rPr lang="es-DO" sz="1100" dirty="0" err="1" smtClean="0"/>
              <a:t>SubDirector</a:t>
            </a:r>
            <a:endParaRPr lang="es-DO" sz="1100" dirty="0"/>
          </a:p>
        </p:txBody>
      </p:sp>
      <p:sp>
        <p:nvSpPr>
          <p:cNvPr id="256" name="TextBox 255"/>
          <p:cNvSpPr txBox="1"/>
          <p:nvPr/>
        </p:nvSpPr>
        <p:spPr>
          <a:xfrm>
            <a:off x="4576292" y="4617942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571922" y="5526370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45071" y="4979207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5145071" y="5885059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260" name="Straight Arrow Connector 259"/>
          <p:cNvCxnSpPr>
            <a:endCxn id="161" idx="2"/>
          </p:cNvCxnSpPr>
          <p:nvPr/>
        </p:nvCxnSpPr>
        <p:spPr bwMode="auto">
          <a:xfrm flipH="1" flipV="1">
            <a:off x="9894882" y="3335502"/>
            <a:ext cx="22194" cy="282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00474" y="5892753"/>
            <a:ext cx="47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100" dirty="0" smtClean="0"/>
              <a:t>NO</a:t>
            </a:r>
            <a:endParaRPr lang="es-DO" sz="1100" dirty="0"/>
          </a:p>
        </p:txBody>
      </p:sp>
      <p:sp>
        <p:nvSpPr>
          <p:cNvPr id="267" name="Rectangle 266"/>
          <p:cNvSpPr/>
          <p:nvPr/>
        </p:nvSpPr>
        <p:spPr bwMode="auto">
          <a:xfrm>
            <a:off x="5531635" y="5852520"/>
            <a:ext cx="1202539" cy="586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tx1"/>
                </a:solidFill>
              </a:rPr>
              <a:t>Consultar </a:t>
            </a:r>
            <a:r>
              <a:rPr lang="es-DO" sz="1100" b="1" dirty="0" err="1" smtClean="0">
                <a:solidFill>
                  <a:schemeClr val="tx1"/>
                </a:solidFill>
              </a:rPr>
              <a:t>Info</a:t>
            </a:r>
            <a:r>
              <a:rPr lang="es-DO" sz="1100" dirty="0" smtClean="0">
                <a:solidFill>
                  <a:schemeClr val="tx1"/>
                </a:solidFill>
              </a:rPr>
              <a:t> Ciudadano</a:t>
            </a:r>
            <a:endParaRPr lang="es-DO" sz="1100" dirty="0">
              <a:solidFill>
                <a:schemeClr val="tx1"/>
              </a:solidFill>
            </a:endParaRPr>
          </a:p>
        </p:txBody>
      </p:sp>
      <p:cxnSp>
        <p:nvCxnSpPr>
          <p:cNvPr id="274" name="Straight Arrow Connector 273"/>
          <p:cNvCxnSpPr>
            <a:stCxn id="267" idx="3"/>
            <a:endCxn id="362" idx="1"/>
          </p:cNvCxnSpPr>
          <p:nvPr/>
        </p:nvCxnSpPr>
        <p:spPr bwMode="auto">
          <a:xfrm flipV="1">
            <a:off x="6734174" y="6134230"/>
            <a:ext cx="266671" cy="1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13" idx="1"/>
          </p:cNvCxnSpPr>
          <p:nvPr/>
        </p:nvCxnSpPr>
        <p:spPr>
          <a:xfrm rot="10800000">
            <a:off x="3855031" y="3192560"/>
            <a:ext cx="189482" cy="2946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lowchart: Predefined Process 295"/>
          <p:cNvSpPr/>
          <p:nvPr/>
        </p:nvSpPr>
        <p:spPr>
          <a:xfrm>
            <a:off x="5531635" y="3999816"/>
            <a:ext cx="137398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100" dirty="0" smtClean="0"/>
              <a:t> Director</a:t>
            </a:r>
            <a:endParaRPr lang="es-DO" sz="1100" dirty="0"/>
          </a:p>
        </p:txBody>
      </p:sp>
      <p:sp>
        <p:nvSpPr>
          <p:cNvPr id="312" name="Flowchart: Display 311"/>
          <p:cNvSpPr/>
          <p:nvPr/>
        </p:nvSpPr>
        <p:spPr>
          <a:xfrm>
            <a:off x="7586315" y="3999816"/>
            <a:ext cx="1302982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5535779" y="4449234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504373" y="5382632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cxnSp>
        <p:nvCxnSpPr>
          <p:cNvPr id="315" name="Straight Arrow Connector 314"/>
          <p:cNvCxnSpPr>
            <a:stCxn id="296" idx="3"/>
            <a:endCxn id="312" idx="1"/>
          </p:cNvCxnSpPr>
          <p:nvPr/>
        </p:nvCxnSpPr>
        <p:spPr bwMode="auto">
          <a:xfrm flipV="1">
            <a:off x="6905624" y="4306140"/>
            <a:ext cx="680691" cy="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312" idx="3"/>
          </p:cNvCxnSpPr>
          <p:nvPr/>
        </p:nvCxnSpPr>
        <p:spPr bwMode="auto">
          <a:xfrm>
            <a:off x="8889297" y="4306140"/>
            <a:ext cx="979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Display 328"/>
          <p:cNvSpPr/>
          <p:nvPr/>
        </p:nvSpPr>
        <p:spPr>
          <a:xfrm>
            <a:off x="7650013" y="4940249"/>
            <a:ext cx="1239284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cxnSp>
        <p:nvCxnSpPr>
          <p:cNvPr id="330" name="Straight Arrow Connector 329"/>
          <p:cNvCxnSpPr>
            <a:stCxn id="254" idx="3"/>
            <a:endCxn id="329" idx="1"/>
          </p:cNvCxnSpPr>
          <p:nvPr/>
        </p:nvCxnSpPr>
        <p:spPr bwMode="auto">
          <a:xfrm>
            <a:off x="6905624" y="5237874"/>
            <a:ext cx="744389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29" idx="3"/>
          </p:cNvCxnSpPr>
          <p:nvPr/>
        </p:nvCxnSpPr>
        <p:spPr bwMode="auto">
          <a:xfrm flipV="1">
            <a:off x="8889297" y="5224779"/>
            <a:ext cx="1001440" cy="2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Flowchart: Display 361"/>
          <p:cNvSpPr/>
          <p:nvPr/>
        </p:nvSpPr>
        <p:spPr>
          <a:xfrm>
            <a:off x="7000845" y="5951318"/>
            <a:ext cx="1169861" cy="365824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smtClean="0"/>
              <a:t>Gral. </a:t>
            </a:r>
            <a:r>
              <a:rPr lang="es-DO" sz="1000" b="1" dirty="0" err="1" smtClean="0"/>
              <a:t>Info</a:t>
            </a:r>
            <a:r>
              <a:rPr lang="es-DO" sz="1000" b="1" dirty="0" smtClean="0"/>
              <a:t>.</a:t>
            </a:r>
            <a:endParaRPr lang="es-DO" sz="1000" b="1" dirty="0"/>
          </a:p>
        </p:txBody>
      </p:sp>
      <p:sp>
        <p:nvSpPr>
          <p:cNvPr id="368" name="Flowchart: Predefined Process 367"/>
          <p:cNvSpPr/>
          <p:nvPr/>
        </p:nvSpPr>
        <p:spPr>
          <a:xfrm>
            <a:off x="8469362" y="5932761"/>
            <a:ext cx="1084141" cy="412094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u="sng" dirty="0" smtClean="0">
                <a:solidFill>
                  <a:schemeClr val="tx1"/>
                </a:solidFill>
              </a:rPr>
              <a:t>Por DEFINIR</a:t>
            </a:r>
            <a:endParaRPr lang="es-DO" sz="1100" u="sng" dirty="0">
              <a:solidFill>
                <a:schemeClr val="tx1"/>
              </a:solidFill>
            </a:endParaRPr>
          </a:p>
        </p:txBody>
      </p:sp>
      <p:cxnSp>
        <p:nvCxnSpPr>
          <p:cNvPr id="371" name="Straight Arrow Connector 370"/>
          <p:cNvCxnSpPr>
            <a:stCxn id="362" idx="3"/>
            <a:endCxn id="368" idx="1"/>
          </p:cNvCxnSpPr>
          <p:nvPr/>
        </p:nvCxnSpPr>
        <p:spPr bwMode="auto">
          <a:xfrm>
            <a:off x="8170706" y="6134230"/>
            <a:ext cx="298656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68" idx="3"/>
          </p:cNvCxnSpPr>
          <p:nvPr/>
        </p:nvCxnSpPr>
        <p:spPr bwMode="auto">
          <a:xfrm flipV="1">
            <a:off x="9553503" y="6134230"/>
            <a:ext cx="363573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Funcionalidad Web </a:t>
            </a:r>
            <a:r>
              <a:rPr lang="es-US" dirty="0" err="1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146"/>
            <a:ext cx="8946541" cy="381845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DO" b="1" dirty="0" smtClean="0"/>
              <a:t>Web </a:t>
            </a:r>
            <a:r>
              <a:rPr lang="es-DO" b="1" dirty="0" err="1" smtClean="0"/>
              <a:t>Scraping</a:t>
            </a:r>
            <a:r>
              <a:rPr lang="es-DO" b="1" dirty="0" smtClean="0"/>
              <a:t> </a:t>
            </a:r>
            <a:r>
              <a:rPr lang="es-DO" sz="1800" dirty="0" smtClean="0"/>
              <a:t>es </a:t>
            </a:r>
            <a:r>
              <a:rPr lang="es-DO" sz="1800" dirty="0"/>
              <a:t>una técnica utilizada mediante </a:t>
            </a:r>
            <a:r>
              <a:rPr lang="es-DO" sz="1800" dirty="0">
                <a:hlinkClick r:id="rId2" tooltip="Programa informático"/>
              </a:rPr>
              <a:t>programas de software</a:t>
            </a:r>
            <a:r>
              <a:rPr lang="es-DO" sz="1800" dirty="0"/>
              <a:t> para extraer información de </a:t>
            </a:r>
            <a:r>
              <a:rPr lang="es-DO" sz="1800" dirty="0">
                <a:hlinkClick r:id="rId3" tooltip="Sitio web"/>
              </a:rPr>
              <a:t>sitios web</a:t>
            </a:r>
            <a:r>
              <a:rPr lang="es-DO" sz="1800" dirty="0"/>
              <a:t>. Usualmente, estos programas simulan la navegación de un humano en la </a:t>
            </a:r>
            <a:r>
              <a:rPr lang="es-DO" sz="1800" dirty="0" err="1">
                <a:hlinkClick r:id="rId4" tooltip="World Wide Web"/>
              </a:rPr>
              <a:t>World</a:t>
            </a:r>
            <a:r>
              <a:rPr lang="es-DO" sz="1800" dirty="0">
                <a:hlinkClick r:id="rId4" tooltip="World Wide Web"/>
              </a:rPr>
              <a:t> Wide Web</a:t>
            </a:r>
            <a:r>
              <a:rPr lang="es-DO" sz="1800" dirty="0"/>
              <a:t> ya sea utilizando el </a:t>
            </a:r>
            <a:r>
              <a:rPr lang="es-DO" sz="1800" dirty="0">
                <a:hlinkClick r:id="rId5" tooltip="Hypertext Transfer Protocol"/>
              </a:rPr>
              <a:t>protocolo HTTP</a:t>
            </a:r>
            <a:r>
              <a:rPr lang="es-DO" sz="1800" dirty="0"/>
              <a:t> manualmente, o incrustando un </a:t>
            </a:r>
            <a:r>
              <a:rPr lang="es-DO" sz="1800" dirty="0" smtClean="0">
                <a:hlinkClick r:id="rId6" tooltip="Navegador web"/>
              </a:rPr>
              <a:t>navegador</a:t>
            </a:r>
            <a:r>
              <a:rPr lang="es-DO" sz="1800" dirty="0"/>
              <a:t> en una </a:t>
            </a:r>
            <a:r>
              <a:rPr lang="es-DO" sz="1800" u="sng" dirty="0">
                <a:hlinkClick r:id="rId7"/>
              </a:rPr>
              <a:t>aplicación</a:t>
            </a:r>
            <a:r>
              <a:rPr lang="es-DO" sz="1800" dirty="0" smtClean="0"/>
              <a:t>.</a:t>
            </a:r>
          </a:p>
          <a:p>
            <a:pPr marL="0" indent="0" algn="just">
              <a:buNone/>
            </a:pPr>
            <a:endParaRPr lang="es-DO" dirty="0" smtClean="0"/>
          </a:p>
          <a:p>
            <a:pPr marL="0" indent="0" algn="just">
              <a:buNone/>
            </a:pPr>
            <a:r>
              <a:rPr lang="es-DO" dirty="0" smtClean="0"/>
              <a:t>Dicho esto la </a:t>
            </a:r>
            <a:r>
              <a:rPr lang="es-DO" dirty="0" err="1" smtClean="0"/>
              <a:t>funcionaldad</a:t>
            </a:r>
            <a:r>
              <a:rPr lang="es-DO" dirty="0" smtClean="0"/>
              <a:t> del proceso es Extraer </a:t>
            </a:r>
            <a:r>
              <a:rPr lang="es-DO" dirty="0" err="1" smtClean="0"/>
              <a:t>Info</a:t>
            </a:r>
            <a:r>
              <a:rPr lang="es-DO" dirty="0" smtClean="0"/>
              <a:t> de la Web basado en un listado de URL </a:t>
            </a:r>
            <a:r>
              <a:rPr lang="es-DO" dirty="0" err="1" smtClean="0"/>
              <a:t>aue</a:t>
            </a:r>
            <a:r>
              <a:rPr lang="es-DO" dirty="0" smtClean="0"/>
              <a:t> estarán definidas en un tabla con su respectivo patrón de </a:t>
            </a:r>
            <a:r>
              <a:rPr lang="es-DO" dirty="0" err="1" smtClean="0"/>
              <a:t>Busqueda</a:t>
            </a:r>
            <a:r>
              <a:rPr lang="es-DO" dirty="0" smtClean="0"/>
              <a:t>, luego la </a:t>
            </a:r>
            <a:r>
              <a:rPr lang="es-DO" dirty="0" err="1" smtClean="0"/>
              <a:t>info</a:t>
            </a:r>
            <a:r>
              <a:rPr lang="es-DO" dirty="0" smtClean="0"/>
              <a:t> es depurada para fines de saber cual es elegible o no y a las determinar cual es la ruta a seguir, ya sea para un Parte Diario o alguna acción de Inteligencia como tal.</a:t>
            </a:r>
            <a:endParaRPr lang="es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200" b="1" dirty="0" smtClean="0"/>
              <a:t>SICO</a:t>
            </a:r>
          </a:p>
        </p:txBody>
      </p:sp>
    </p:spTree>
    <p:extLst>
      <p:ext uri="{BB962C8B-B14F-4D97-AF65-F5344CB8AC3E}">
        <p14:creationId xmlns:p14="http://schemas.microsoft.com/office/powerpoint/2010/main" val="1455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155"/>
          </a:xfrm>
        </p:spPr>
        <p:txBody>
          <a:bodyPr/>
          <a:lstStyle/>
          <a:p>
            <a:r>
              <a:rPr lang="es-US" dirty="0" smtClean="0"/>
              <a:t>Flujo del Web </a:t>
            </a:r>
            <a:r>
              <a:rPr lang="es-US" dirty="0" err="1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2017.  Policía Nacional – Dirección Central de Inteligencia. Rep. Dom.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2295" y="880224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200" b="1" dirty="0" smtClean="0"/>
              <a:t>SICO</a:t>
            </a: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6966292" y="2931143"/>
            <a:ext cx="1001827" cy="90841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tx1"/>
                </a:solidFill>
              </a:rPr>
              <a:t>PARTE DIARIO</a:t>
            </a:r>
            <a:endParaRPr lang="es-DO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51192" y="2333060"/>
            <a:ext cx="1433625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Definir lista de URL y Palabras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8567134" y="2947928"/>
            <a:ext cx="1002565" cy="91301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tx1"/>
                </a:solidFill>
              </a:rPr>
              <a:t>WS_DB</a:t>
            </a:r>
            <a:endParaRPr lang="es-DO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5" idx="2"/>
            <a:endCxn id="10" idx="0"/>
          </p:cNvCxnSpPr>
          <p:nvPr/>
        </p:nvCxnSpPr>
        <p:spPr bwMode="auto">
          <a:xfrm rot="16200000" flipH="1">
            <a:off x="1254032" y="1719086"/>
            <a:ext cx="609087" cy="6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62" idx="0"/>
          </p:cNvCxnSpPr>
          <p:nvPr/>
        </p:nvCxnSpPr>
        <p:spPr bwMode="auto">
          <a:xfrm>
            <a:off x="1868005" y="3000233"/>
            <a:ext cx="0" cy="29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8" idx="3"/>
            <a:endCxn id="80" idx="1"/>
          </p:cNvCxnSpPr>
          <p:nvPr/>
        </p:nvCxnSpPr>
        <p:spPr bwMode="auto">
          <a:xfrm>
            <a:off x="2434810" y="4625643"/>
            <a:ext cx="467924" cy="27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 bwMode="auto">
          <a:xfrm>
            <a:off x="748233" y="1423357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INICIO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51192" y="3297700"/>
            <a:ext cx="1433625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Lectura de </a:t>
            </a:r>
            <a:r>
              <a:rPr lang="es-DO" sz="1200" b="1" dirty="0" smtClean="0">
                <a:solidFill>
                  <a:schemeClr val="tx1"/>
                </a:solidFill>
              </a:rPr>
              <a:t>URL</a:t>
            </a:r>
            <a:endParaRPr lang="es-DO" sz="1200" b="1" dirty="0">
              <a:solidFill>
                <a:schemeClr val="tx1"/>
              </a:solidFill>
            </a:endParaRPr>
          </a:p>
        </p:txBody>
      </p:sp>
      <p:sp>
        <p:nvSpPr>
          <p:cNvPr id="68" name="Flowchart: Decision 67"/>
          <p:cNvSpPr/>
          <p:nvPr/>
        </p:nvSpPr>
        <p:spPr>
          <a:xfrm>
            <a:off x="1301197" y="4319319"/>
            <a:ext cx="113361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Existe</a:t>
            </a:r>
            <a:endParaRPr lang="es-DO" sz="1050" dirty="0"/>
          </a:p>
        </p:txBody>
      </p:sp>
      <p:cxnSp>
        <p:nvCxnSpPr>
          <p:cNvPr id="70" name="Straight Arrow Connector 69"/>
          <p:cNvCxnSpPr>
            <a:stCxn id="62" idx="2"/>
            <a:endCxn id="68" idx="0"/>
          </p:cNvCxnSpPr>
          <p:nvPr/>
        </p:nvCxnSpPr>
        <p:spPr bwMode="auto">
          <a:xfrm flipH="1">
            <a:off x="1868004" y="3964873"/>
            <a:ext cx="1" cy="35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 bwMode="auto">
          <a:xfrm>
            <a:off x="2902734" y="4319319"/>
            <a:ext cx="1433625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Leo todas las </a:t>
            </a:r>
            <a:r>
              <a:rPr lang="es-DO" sz="1200" b="1" dirty="0" smtClean="0">
                <a:solidFill>
                  <a:schemeClr val="tx1"/>
                </a:solidFill>
              </a:rPr>
              <a:t>Palabras</a:t>
            </a:r>
            <a:endParaRPr lang="es-DO" sz="12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101" idx="1"/>
            <a:endCxn id="87" idx="6"/>
          </p:cNvCxnSpPr>
          <p:nvPr/>
        </p:nvCxnSpPr>
        <p:spPr bwMode="auto">
          <a:xfrm flipH="1" flipV="1">
            <a:off x="2171700" y="5655171"/>
            <a:ext cx="633696" cy="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/>
          <p:cNvSpPr/>
          <p:nvPr/>
        </p:nvSpPr>
        <p:spPr>
          <a:xfrm>
            <a:off x="1785827" y="5469372"/>
            <a:ext cx="385873" cy="371597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400" dirty="0" smtClean="0"/>
              <a:t>1</a:t>
            </a:r>
            <a:endParaRPr lang="es-DO" sz="1400" dirty="0"/>
          </a:p>
        </p:txBody>
      </p:sp>
      <p:cxnSp>
        <p:nvCxnSpPr>
          <p:cNvPr id="95" name="Elbow Connector 94"/>
          <p:cNvCxnSpPr>
            <a:stCxn id="68" idx="1"/>
          </p:cNvCxnSpPr>
          <p:nvPr/>
        </p:nvCxnSpPr>
        <p:spPr>
          <a:xfrm rot="10800000">
            <a:off x="646111" y="3148967"/>
            <a:ext cx="655086" cy="14766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46111" y="3148966"/>
            <a:ext cx="110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497322" y="4359930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77084" y="4347858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101" name="Flowchart: Decision 100"/>
          <p:cNvSpPr/>
          <p:nvPr/>
        </p:nvSpPr>
        <p:spPr>
          <a:xfrm>
            <a:off x="2805396" y="5351687"/>
            <a:ext cx="1628299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Encontró</a:t>
            </a:r>
            <a:endParaRPr lang="es-DO" sz="1050" dirty="0"/>
          </a:p>
        </p:txBody>
      </p:sp>
      <p:cxnSp>
        <p:nvCxnSpPr>
          <p:cNvPr id="102" name="Straight Arrow Connector 101"/>
          <p:cNvCxnSpPr>
            <a:stCxn id="80" idx="2"/>
            <a:endCxn id="101" idx="0"/>
          </p:cNvCxnSpPr>
          <p:nvPr/>
        </p:nvCxnSpPr>
        <p:spPr bwMode="auto">
          <a:xfrm flipH="1">
            <a:off x="3619546" y="4986492"/>
            <a:ext cx="1" cy="36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46477" y="5371704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38793" y="5380769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cxnSp>
        <p:nvCxnSpPr>
          <p:cNvPr id="114" name="Straight Arrow Connector 113"/>
          <p:cNvCxnSpPr>
            <a:stCxn id="101" idx="3"/>
            <a:endCxn id="117" idx="1"/>
          </p:cNvCxnSpPr>
          <p:nvPr/>
        </p:nvCxnSpPr>
        <p:spPr bwMode="auto">
          <a:xfrm>
            <a:off x="4433695" y="5658011"/>
            <a:ext cx="542452" cy="9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ocument 116"/>
          <p:cNvSpPr/>
          <p:nvPr/>
        </p:nvSpPr>
        <p:spPr>
          <a:xfrm>
            <a:off x="4976147" y="5188080"/>
            <a:ext cx="1866900" cy="959841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Guardo en formato HTML (</a:t>
            </a:r>
            <a:r>
              <a:rPr lang="es-DO" sz="1000" dirty="0" smtClean="0"/>
              <a:t>Fecha, Autor, Título, Detalle</a:t>
            </a:r>
            <a:r>
              <a:rPr lang="es-DO" sz="1200" dirty="0" smtClean="0"/>
              <a:t>)</a:t>
            </a:r>
            <a:endParaRPr lang="es-DO" sz="1200" dirty="0"/>
          </a:p>
        </p:txBody>
      </p:sp>
      <p:sp>
        <p:nvSpPr>
          <p:cNvPr id="125" name="Flowchart: Connector 124"/>
          <p:cNvSpPr/>
          <p:nvPr/>
        </p:nvSpPr>
        <p:spPr>
          <a:xfrm>
            <a:off x="2464586" y="3225082"/>
            <a:ext cx="257229" cy="260162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1</a:t>
            </a:r>
            <a:endParaRPr lang="es-DO" sz="1200" dirty="0"/>
          </a:p>
        </p:txBody>
      </p:sp>
      <p:sp>
        <p:nvSpPr>
          <p:cNvPr id="132" name="Flowchart: Manual Operation 131"/>
          <p:cNvSpPr/>
          <p:nvPr/>
        </p:nvSpPr>
        <p:spPr>
          <a:xfrm>
            <a:off x="7418785" y="5188079"/>
            <a:ext cx="1867682" cy="776255"/>
          </a:xfrm>
          <a:prstGeom prst="flowChartManualOperat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Depurar Información</a:t>
            </a:r>
            <a:endParaRPr lang="es-DO" sz="1200" dirty="0"/>
          </a:p>
        </p:txBody>
      </p:sp>
      <p:cxnSp>
        <p:nvCxnSpPr>
          <p:cNvPr id="133" name="Straight Arrow Connector 132"/>
          <p:cNvCxnSpPr>
            <a:endCxn id="132" idx="1"/>
          </p:cNvCxnSpPr>
          <p:nvPr/>
        </p:nvCxnSpPr>
        <p:spPr bwMode="auto">
          <a:xfrm>
            <a:off x="6879017" y="5558697"/>
            <a:ext cx="726536" cy="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ecision 137"/>
          <p:cNvSpPr/>
          <p:nvPr/>
        </p:nvSpPr>
        <p:spPr>
          <a:xfrm>
            <a:off x="7618530" y="4207494"/>
            <a:ext cx="1468192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Elegible</a:t>
            </a:r>
            <a:endParaRPr lang="es-DO" sz="1050" dirty="0"/>
          </a:p>
        </p:txBody>
      </p:sp>
      <p:cxnSp>
        <p:nvCxnSpPr>
          <p:cNvPr id="139" name="Straight Arrow Connector 138"/>
          <p:cNvCxnSpPr>
            <a:stCxn id="132" idx="0"/>
            <a:endCxn id="138" idx="2"/>
          </p:cNvCxnSpPr>
          <p:nvPr/>
        </p:nvCxnSpPr>
        <p:spPr bwMode="auto">
          <a:xfrm flipV="1">
            <a:off x="8352626" y="4820142"/>
            <a:ext cx="0" cy="36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8" idx="0"/>
            <a:endCxn id="9" idx="3"/>
          </p:cNvCxnSpPr>
          <p:nvPr/>
        </p:nvCxnSpPr>
        <p:spPr bwMode="auto">
          <a:xfrm flipH="1" flipV="1">
            <a:off x="7467206" y="3839557"/>
            <a:ext cx="885420" cy="36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183809" y="3901071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152" name="Straight Arrow Connector 151"/>
          <p:cNvCxnSpPr>
            <a:stCxn id="138" idx="0"/>
            <a:endCxn id="11" idx="3"/>
          </p:cNvCxnSpPr>
          <p:nvPr/>
        </p:nvCxnSpPr>
        <p:spPr bwMode="auto">
          <a:xfrm flipV="1">
            <a:off x="8352626" y="3860941"/>
            <a:ext cx="715791" cy="34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8" idx="3"/>
            <a:endCxn id="161" idx="1"/>
          </p:cNvCxnSpPr>
          <p:nvPr/>
        </p:nvCxnSpPr>
        <p:spPr bwMode="auto">
          <a:xfrm>
            <a:off x="9086722" y="4513818"/>
            <a:ext cx="686445" cy="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210898" y="4204641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161" name="Flowchart: Terminator 160"/>
          <p:cNvSpPr/>
          <p:nvPr/>
        </p:nvSpPr>
        <p:spPr bwMode="auto">
          <a:xfrm>
            <a:off x="9773167" y="4372560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FIN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164" name="Flowchart: Predefined Process 163"/>
          <p:cNvSpPr/>
          <p:nvPr/>
        </p:nvSpPr>
        <p:spPr>
          <a:xfrm>
            <a:off x="6820971" y="1746692"/>
            <a:ext cx="1292468" cy="782353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Procesar Parte Diario</a:t>
            </a:r>
            <a:endParaRPr lang="es-DO" sz="1200" dirty="0"/>
          </a:p>
        </p:txBody>
      </p:sp>
      <p:cxnSp>
        <p:nvCxnSpPr>
          <p:cNvPr id="166" name="Straight Arrow Connector 165"/>
          <p:cNvCxnSpPr>
            <a:stCxn id="9" idx="1"/>
            <a:endCxn id="164" idx="2"/>
          </p:cNvCxnSpPr>
          <p:nvPr/>
        </p:nvCxnSpPr>
        <p:spPr bwMode="auto">
          <a:xfrm flipH="1" flipV="1">
            <a:off x="7467205" y="2529045"/>
            <a:ext cx="1" cy="40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Predefined Process 173"/>
          <p:cNvSpPr/>
          <p:nvPr/>
        </p:nvSpPr>
        <p:spPr>
          <a:xfrm>
            <a:off x="8352626" y="1736024"/>
            <a:ext cx="1468793" cy="782353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Inteligencia</a:t>
            </a:r>
            <a:endParaRPr lang="es-DO" sz="1200" dirty="0"/>
          </a:p>
        </p:txBody>
      </p:sp>
      <p:cxnSp>
        <p:nvCxnSpPr>
          <p:cNvPr id="175" name="Straight Arrow Connector 174"/>
          <p:cNvCxnSpPr>
            <a:stCxn id="11" idx="1"/>
            <a:endCxn id="174" idx="2"/>
          </p:cNvCxnSpPr>
          <p:nvPr/>
        </p:nvCxnSpPr>
        <p:spPr bwMode="auto">
          <a:xfrm flipV="1">
            <a:off x="9068417" y="2518377"/>
            <a:ext cx="18606" cy="42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Connector 180"/>
          <p:cNvSpPr/>
          <p:nvPr/>
        </p:nvSpPr>
        <p:spPr>
          <a:xfrm>
            <a:off x="10678361" y="4288149"/>
            <a:ext cx="225338" cy="213597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2</a:t>
            </a:r>
            <a:endParaRPr lang="es-DO" sz="1200" dirty="0"/>
          </a:p>
        </p:txBody>
      </p:sp>
      <p:sp>
        <p:nvSpPr>
          <p:cNvPr id="184" name="Flowchart: Connector 183"/>
          <p:cNvSpPr/>
          <p:nvPr/>
        </p:nvSpPr>
        <p:spPr>
          <a:xfrm>
            <a:off x="8042248" y="1186825"/>
            <a:ext cx="385873" cy="371597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400" dirty="0" smtClean="0"/>
              <a:t>2</a:t>
            </a:r>
            <a:endParaRPr lang="es-DO" sz="1400" dirty="0"/>
          </a:p>
        </p:txBody>
      </p:sp>
      <p:cxnSp>
        <p:nvCxnSpPr>
          <p:cNvPr id="185" name="Straight Arrow Connector 184"/>
          <p:cNvCxnSpPr>
            <a:stCxn id="164" idx="0"/>
            <a:endCxn id="184" idx="3"/>
          </p:cNvCxnSpPr>
          <p:nvPr/>
        </p:nvCxnSpPr>
        <p:spPr bwMode="auto">
          <a:xfrm flipV="1">
            <a:off x="7467205" y="1504003"/>
            <a:ext cx="631553" cy="242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4" idx="0"/>
            <a:endCxn id="184" idx="5"/>
          </p:cNvCxnSpPr>
          <p:nvPr/>
        </p:nvCxnSpPr>
        <p:spPr bwMode="auto">
          <a:xfrm flipH="1" flipV="1">
            <a:off x="8371611" y="1504003"/>
            <a:ext cx="715412" cy="23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13912</TotalTime>
  <Words>215</Words>
  <Application>Microsoft Office PowerPoint</Application>
  <PresentationFormat>Widescreen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Proyecto SICO</vt:lpstr>
      <vt:lpstr>Flujo del App SICO</vt:lpstr>
      <vt:lpstr>Funcionalidad Web Scraping</vt:lpstr>
      <vt:lpstr>Flujo del Web Scraping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Suite Overview</dc:title>
  <dc:creator>Saul Hernandez</dc:creator>
  <cp:lastModifiedBy>John Prebisterio</cp:lastModifiedBy>
  <cp:revision>157</cp:revision>
  <dcterms:created xsi:type="dcterms:W3CDTF">2016-11-29T12:51:14Z</dcterms:created>
  <dcterms:modified xsi:type="dcterms:W3CDTF">2018-01-02T23:59:01Z</dcterms:modified>
</cp:coreProperties>
</file>