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88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78F"/>
    <a:srgbClr val="0F376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0CA07-8882-46AB-B8CE-653895842826}" type="datetime1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FBBB-C47F-4D9B-953E-BC0D6D0B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1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043FB-BF9A-4AFD-9544-28A75F997CD7}" type="datetime1">
              <a:rPr lang="en-US" smtClean="0"/>
              <a:t>12/30/2017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2C809-4C41-4E91-A28B-550BD32C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88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7FFA-C82B-4D73-9D7C-7DD904DFF68E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22F-DE3C-4EF6-B35D-1754BF102D99}" type="datetime1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CD3-D3D4-4350-B48B-8A6F4B12B73B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2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0122-8E45-4BFC-B1FC-1B3ADC785BAE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92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7767-B7DE-4605-ADD0-8BBE62910E8B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CE3-3DE1-40D5-94B3-B53AC93D5784}" type="datetime1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3834-44EA-4A84-A8BC-1097B3B6E580}" type="datetime1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3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726D-597B-4F40-B5E4-A2194D4B75C1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98BE-461A-4F35-8F95-222F46D037AA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2E6-C38F-4DAF-9C6C-7D2095C87203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5CAC-F6A9-4D08-B38E-BC037C529C6D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7E4D-6283-422B-A44A-51E24E85669A}" type="datetime1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2546-6F30-452D-A15F-6D11F2364C09}" type="datetime1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8425-0E1D-4BEA-B4C8-7D5B4895511E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0555-7220-4C01-A1CF-4C48B963EA9A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3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5472-D584-4498-9D0D-59AA78D74D8A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0B50-E8C1-45E4-81E7-FAC9A6183407}" type="datetime1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E185F2-0FBF-45DD-BD70-ACE83286D2B1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pport.google.com/a/answer/166852?hl=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06" y="1076598"/>
            <a:ext cx="5076807" cy="50768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82850" y="452718"/>
            <a:ext cx="7167934" cy="1400530"/>
          </a:xfrm>
        </p:spPr>
        <p:txBody>
          <a:bodyPr/>
          <a:lstStyle/>
          <a:p>
            <a:pPr algn="ctr"/>
            <a:r>
              <a:rPr lang="es-US" dirty="0" smtClean="0"/>
              <a:t>Pruebas </a:t>
            </a:r>
            <a:r>
              <a:rPr lang="es-US" dirty="0" smtClean="0"/>
              <a:t>SICO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71252" y="6424547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300" dirty="0" smtClean="0"/>
              <a:t>Todos los derechos reservados </a:t>
            </a:r>
            <a:r>
              <a:rPr lang="es-US" sz="1300" b="1" dirty="0" smtClean="0"/>
              <a:t>DINTEL</a:t>
            </a:r>
            <a:r>
              <a:rPr lang="es-US" sz="1300" dirty="0" smtClean="0"/>
              <a:t> 2017.  Policía Nacional – Dirección Central de Inteligencia. Rep. Dom.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" y="62398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7943" y="5968739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Noviembre</a:t>
            </a:r>
            <a:r>
              <a:rPr lang="en-US" sz="1400" dirty="0" smtClean="0"/>
              <a:t>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24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Próximos pasos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4967" y="1853248"/>
            <a:ext cx="5581977" cy="3554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DO" dirty="0" smtClean="0"/>
              <a:t>Completar captura de </a:t>
            </a:r>
            <a:r>
              <a:rPr lang="es-DO" b="1" dirty="0" smtClean="0"/>
              <a:t>Video</a:t>
            </a:r>
            <a:r>
              <a:rPr lang="es-DO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DO" dirty="0" smtClean="0"/>
              <a:t>Establecer las </a:t>
            </a:r>
            <a:r>
              <a:rPr lang="es-DO" b="1" dirty="0" smtClean="0"/>
              <a:t>Estadísticas</a:t>
            </a:r>
            <a:r>
              <a:rPr lang="es-DO" dirty="0" smtClean="0"/>
              <a:t> que </a:t>
            </a:r>
            <a:r>
              <a:rPr lang="es-DO" smtClean="0"/>
              <a:t>se generarán</a:t>
            </a:r>
            <a:r>
              <a:rPr lang="es-DO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DO" dirty="0" smtClean="0"/>
              <a:t>Definir la </a:t>
            </a:r>
            <a:r>
              <a:rPr lang="es-DO" b="1" dirty="0" smtClean="0"/>
              <a:t>Infraestructura</a:t>
            </a:r>
            <a:r>
              <a:rPr lang="es-DO" dirty="0" smtClean="0"/>
              <a:t> (Equipos y Personal).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DO" dirty="0" smtClean="0"/>
              <a:t>Establecer </a:t>
            </a:r>
            <a:r>
              <a:rPr lang="es-DO" b="1" dirty="0" smtClean="0"/>
              <a:t>políticas de seguridad </a:t>
            </a:r>
            <a:r>
              <a:rPr lang="es-DO" dirty="0" smtClean="0"/>
              <a:t>(Roles).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DO" dirty="0" smtClean="0"/>
              <a:t>Crear </a:t>
            </a:r>
            <a:r>
              <a:rPr lang="es-DO" b="1" dirty="0" smtClean="0"/>
              <a:t>plan de Proyecto (</a:t>
            </a:r>
            <a:r>
              <a:rPr lang="es-DO" dirty="0" smtClean="0"/>
              <a:t>Trabajo</a:t>
            </a:r>
            <a:r>
              <a:rPr lang="es-DO" b="1" dirty="0" smtClean="0"/>
              <a:t>)</a:t>
            </a:r>
            <a:r>
              <a:rPr lang="es-DO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DO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DO" dirty="0" smtClean="0"/>
          </a:p>
          <a:p>
            <a:endParaRPr lang="es-DO" dirty="0" smtClean="0"/>
          </a:p>
          <a:p>
            <a:endParaRPr lang="es-D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345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Pre-requisitos y Aclaraciones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43145"/>
            <a:ext cx="9386162" cy="4165770"/>
          </a:xfrm>
        </p:spPr>
        <p:txBody>
          <a:bodyPr>
            <a:normAutofit/>
          </a:bodyPr>
          <a:lstStyle/>
          <a:p>
            <a:r>
              <a:rPr lang="es-US" dirty="0" err="1" smtClean="0"/>
              <a:t>SmartPhone</a:t>
            </a:r>
            <a:r>
              <a:rPr lang="es-US" dirty="0" smtClean="0"/>
              <a:t> con </a:t>
            </a:r>
            <a:r>
              <a:rPr lang="es-US" b="1" dirty="0" smtClean="0"/>
              <a:t>Android</a:t>
            </a:r>
            <a:r>
              <a:rPr lang="es-US" dirty="0" smtClean="0"/>
              <a:t> 3.0 o mayor (</a:t>
            </a:r>
            <a:r>
              <a:rPr lang="es-US" i="1" dirty="0" smtClean="0"/>
              <a:t>No funciona en </a:t>
            </a:r>
            <a:r>
              <a:rPr lang="es-US" b="1" i="1" dirty="0" smtClean="0"/>
              <a:t>iOS</a:t>
            </a:r>
            <a:r>
              <a:rPr lang="es-US" i="1" dirty="0" smtClean="0"/>
              <a:t> (iPhone)</a:t>
            </a:r>
            <a:r>
              <a:rPr lang="es-US" dirty="0" smtClean="0"/>
              <a:t>).</a:t>
            </a:r>
          </a:p>
          <a:p>
            <a:pPr algn="just"/>
            <a:r>
              <a:rPr lang="es-US" dirty="0" smtClean="0"/>
              <a:t>En configuración del móvil, </a:t>
            </a:r>
            <a:r>
              <a:rPr lang="es-US" b="1" dirty="0" smtClean="0"/>
              <a:t>Origen desconocido activada</a:t>
            </a:r>
            <a:r>
              <a:rPr lang="es-US" dirty="0" smtClean="0"/>
              <a:t>.</a:t>
            </a:r>
          </a:p>
          <a:p>
            <a:pPr algn="just"/>
            <a:r>
              <a:rPr lang="es-US" dirty="0" smtClean="0"/>
              <a:t>Conexión a Internet.</a:t>
            </a:r>
          </a:p>
          <a:p>
            <a:pPr algn="just"/>
            <a:endParaRPr lang="es-US" dirty="0"/>
          </a:p>
          <a:p>
            <a:pPr marL="0" indent="0" algn="just">
              <a:buNone/>
            </a:pPr>
            <a:r>
              <a:rPr lang="es-US" sz="1800" i="1" dirty="0" smtClean="0"/>
              <a:t>Debido a que la base de datos está en una PC con recursos limitados.</a:t>
            </a:r>
          </a:p>
          <a:p>
            <a:pPr marL="0" indent="0" algn="just">
              <a:buNone/>
            </a:pPr>
            <a:r>
              <a:rPr lang="es-US" sz="1200" b="1" dirty="0" smtClean="0"/>
              <a:t>Tenemos: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US" dirty="0" smtClean="0"/>
              <a:t>Lentitud o Velocidad limitada.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US" dirty="0" smtClean="0"/>
              <a:t>Cantidad de transacciones limitada.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US" dirty="0" smtClean="0"/>
              <a:t>Desconexiones, debido a intermitencia en la Internet.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US" dirty="0" smtClean="0"/>
              <a:t>Email utilizado es de Gmail, </a:t>
            </a:r>
            <a:r>
              <a:rPr lang="es-US" dirty="0" smtClean="0">
                <a:hlinkClick r:id="rId2"/>
              </a:rPr>
              <a:t>tiene límite de envío</a:t>
            </a:r>
            <a:r>
              <a:rPr lang="es-US" dirty="0" smtClean="0"/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US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es-US" dirty="0" smtClean="0"/>
          </a:p>
          <a:p>
            <a:pPr algn="just"/>
            <a:endParaRPr lang="es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6016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4146"/>
            <a:ext cx="8946541" cy="3703830"/>
          </a:xfrm>
        </p:spPr>
        <p:txBody>
          <a:bodyPr/>
          <a:lstStyle/>
          <a:p>
            <a:pPr algn="just"/>
            <a:r>
              <a:rPr lang="es-US" dirty="0"/>
              <a:t>Probar </a:t>
            </a:r>
            <a:r>
              <a:rPr lang="es-US" b="1" dirty="0"/>
              <a:t>Instalación</a:t>
            </a:r>
            <a:r>
              <a:rPr lang="es-US" dirty="0"/>
              <a:t> y </a:t>
            </a:r>
            <a:r>
              <a:rPr lang="es-US" dirty="0" smtClean="0"/>
              <a:t>Mitigar cualquier novedad.</a:t>
            </a:r>
          </a:p>
          <a:p>
            <a:pPr algn="just"/>
            <a:r>
              <a:rPr lang="es-US" dirty="0" smtClean="0"/>
              <a:t>Identificar oportunidades de mejoras.</a:t>
            </a:r>
          </a:p>
          <a:p>
            <a:pPr algn="just"/>
            <a:r>
              <a:rPr lang="es-US" dirty="0" smtClean="0"/>
              <a:t>Validar mensajes (e-mail) y </a:t>
            </a:r>
            <a:r>
              <a:rPr lang="es-US" dirty="0" err="1" smtClean="0"/>
              <a:t>Dashboard</a:t>
            </a:r>
            <a:r>
              <a:rPr lang="es-US" dirty="0" smtClean="0"/>
              <a:t> estadísticas.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4554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Pasos para Instalación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4145"/>
            <a:ext cx="8946541" cy="42053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800" dirty="0"/>
              <a:t>En tu </a:t>
            </a:r>
            <a:r>
              <a:rPr lang="es-ES" sz="1800" dirty="0" err="1"/>
              <a:t>movil</a:t>
            </a:r>
            <a:r>
              <a:rPr lang="es-ES" sz="1800" dirty="0"/>
              <a:t> </a:t>
            </a:r>
            <a:r>
              <a:rPr lang="es-ES" sz="1800" dirty="0" smtClean="0"/>
              <a:t>ir a</a:t>
            </a:r>
            <a:r>
              <a:rPr lang="es-ES" sz="1800" dirty="0"/>
              <a:t> </a:t>
            </a:r>
            <a:r>
              <a:rPr lang="es-ES" sz="1800" b="1" dirty="0"/>
              <a:t>Ajustes, </a:t>
            </a:r>
            <a:r>
              <a:rPr lang="es-ES" sz="1800" dirty="0"/>
              <a:t>la opción de </a:t>
            </a:r>
            <a:r>
              <a:rPr lang="es-ES" sz="1800" b="1" dirty="0"/>
              <a:t>Seguridad</a:t>
            </a:r>
            <a:r>
              <a:rPr lang="es-ES" sz="1800" dirty="0"/>
              <a:t> y activa la opción </a:t>
            </a:r>
            <a:r>
              <a:rPr lang="es-ES" sz="1800" b="1" dirty="0" err="1"/>
              <a:t>Origenes</a:t>
            </a:r>
            <a:r>
              <a:rPr lang="es-ES" sz="1800" b="1" dirty="0"/>
              <a:t> desconocidos</a:t>
            </a:r>
            <a:r>
              <a:rPr lang="es-E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Buscar </a:t>
            </a:r>
            <a:r>
              <a:rPr lang="es-ES" sz="1800" dirty="0"/>
              <a:t>el archivo </a:t>
            </a:r>
            <a:r>
              <a:rPr lang="es-ES" sz="1800" dirty="0" err="1" smtClean="0"/>
              <a:t>SICO.apk</a:t>
            </a:r>
            <a:r>
              <a:rPr lang="es-ES" sz="1800" dirty="0" smtClean="0"/>
              <a:t> </a:t>
            </a:r>
            <a:r>
              <a:rPr lang="es-ES" sz="1800" dirty="0" smtClean="0"/>
              <a:t>en </a:t>
            </a:r>
            <a:r>
              <a:rPr lang="es-ES" sz="1800" dirty="0"/>
              <a:t>el </a:t>
            </a:r>
            <a:r>
              <a:rPr lang="es-ES" sz="1800" dirty="0" err="1"/>
              <a:t>movil</a:t>
            </a:r>
            <a:r>
              <a:rPr lang="es-ES" sz="1800" dirty="0"/>
              <a:t> a través de la </a:t>
            </a:r>
            <a:r>
              <a:rPr lang="es-ES" sz="1800" dirty="0" err="1"/>
              <a:t>opcion</a:t>
            </a:r>
            <a:r>
              <a:rPr lang="es-ES" sz="1800" b="1" dirty="0"/>
              <a:t> Mis </a:t>
            </a:r>
            <a:r>
              <a:rPr lang="es-ES" sz="1800" b="1" dirty="0" smtClean="0"/>
              <a:t>Archivos, Administrador </a:t>
            </a:r>
            <a:r>
              <a:rPr lang="es-ES" sz="1800" b="1" dirty="0"/>
              <a:t>de </a:t>
            </a:r>
            <a:r>
              <a:rPr lang="es-ES" sz="1800" b="1" dirty="0" smtClean="0"/>
              <a:t>Archivos o </a:t>
            </a:r>
            <a:r>
              <a:rPr lang="es-ES" sz="1800" b="1" dirty="0"/>
              <a:t>Gestor de Archivos</a:t>
            </a:r>
            <a:r>
              <a:rPr lang="es-ES" sz="1800" b="1" dirty="0" smtClean="0"/>
              <a:t>.</a:t>
            </a:r>
            <a:endParaRPr lang="es-ES" sz="1800" dirty="0"/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Si el </a:t>
            </a:r>
            <a:r>
              <a:rPr lang="es-ES" sz="1800" dirty="0" err="1" smtClean="0"/>
              <a:t>apk</a:t>
            </a:r>
            <a:r>
              <a:rPr lang="es-ES" sz="1800" dirty="0" smtClean="0"/>
              <a:t> lo visualizan así </a:t>
            </a:r>
            <a:r>
              <a:rPr lang="es-ES" sz="1800" dirty="0" err="1" smtClean="0"/>
              <a:t>SICO.apk.</a:t>
            </a:r>
            <a:r>
              <a:rPr lang="es-ES" sz="1800" b="1" dirty="0" err="1" smtClean="0"/>
              <a:t>enc</a:t>
            </a:r>
            <a:r>
              <a:rPr lang="es-ES" sz="1800" b="1" dirty="0" smtClean="0"/>
              <a:t> </a:t>
            </a:r>
            <a:r>
              <a:rPr lang="es-ES" sz="1800" dirty="0" smtClean="0"/>
              <a:t>(encriptado). Hacer </a:t>
            </a:r>
            <a:r>
              <a:rPr lang="es-ES" sz="1800" dirty="0" err="1" smtClean="0"/>
              <a:t>click</a:t>
            </a:r>
            <a:r>
              <a:rPr lang="es-ES" sz="1800" dirty="0" smtClean="0"/>
              <a:t> sobre </a:t>
            </a:r>
            <a:r>
              <a:rPr lang="es-ES" sz="1800" dirty="0" err="1" smtClean="0"/>
              <a:t>SICO.apk.</a:t>
            </a:r>
            <a:r>
              <a:rPr lang="es-ES" sz="1800" b="1" dirty="0" err="1" smtClean="0"/>
              <a:t>enc</a:t>
            </a:r>
            <a:r>
              <a:rPr lang="es-ES" sz="1800" b="1" dirty="0" smtClean="0"/>
              <a:t> </a:t>
            </a:r>
            <a:r>
              <a:rPr lang="es-ES" sz="1800" b="1" dirty="0" smtClean="0"/>
              <a:t>y m</a:t>
            </a:r>
            <a:r>
              <a:rPr lang="es-ES" sz="1800" dirty="0" smtClean="0"/>
              <a:t>antener presionado hasta que se muestre la opción </a:t>
            </a:r>
            <a:r>
              <a:rPr lang="es-ES" sz="1800" b="1" dirty="0" smtClean="0"/>
              <a:t> MÁS</a:t>
            </a:r>
            <a:r>
              <a:rPr lang="es-ES" sz="1800" dirty="0" smtClean="0"/>
              <a:t> (arriba a la derecha) o la opción renombrar, hacer </a:t>
            </a:r>
            <a:r>
              <a:rPr lang="es-ES" sz="1800" dirty="0" err="1" smtClean="0"/>
              <a:t>click</a:t>
            </a:r>
            <a:r>
              <a:rPr lang="es-ES" sz="1800" dirty="0" smtClean="0"/>
              <a:t> en </a:t>
            </a:r>
            <a:r>
              <a:rPr lang="es-ES" sz="1800" dirty="0"/>
              <a:t>MÁS </a:t>
            </a:r>
            <a:r>
              <a:rPr lang="es-ES" sz="1800" dirty="0" smtClean="0"/>
              <a:t>y utilizar la opción renombrar, borre </a:t>
            </a:r>
            <a:r>
              <a:rPr lang="es-ES" sz="1800" b="1" dirty="0" smtClean="0"/>
              <a:t>.</a:t>
            </a:r>
            <a:r>
              <a:rPr lang="es-ES" sz="1800" b="1" dirty="0" err="1" smtClean="0"/>
              <a:t>enc</a:t>
            </a:r>
            <a:r>
              <a:rPr lang="es-ES" sz="1800" b="1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es-ES" sz="1800" b="1" dirty="0" smtClean="0"/>
              <a:t>  Debe </a:t>
            </a:r>
            <a:r>
              <a:rPr lang="es-ES" sz="1800" b="1" dirty="0"/>
              <a:t>quedar así:</a:t>
            </a:r>
          </a:p>
          <a:p>
            <a:pPr marL="457200" indent="-457200">
              <a:buFont typeface="+mj-lt"/>
              <a:buAutoNum type="arabicPeriod"/>
            </a:pPr>
            <a:endParaRPr lang="es-ES" sz="1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Por último </a:t>
            </a:r>
            <a:r>
              <a:rPr lang="es-ES" sz="1800" dirty="0"/>
              <a:t>hacer </a:t>
            </a:r>
            <a:r>
              <a:rPr lang="es-ES" sz="1800" dirty="0" err="1"/>
              <a:t>tap</a:t>
            </a:r>
            <a:r>
              <a:rPr lang="es-ES" sz="1800" dirty="0"/>
              <a:t> (</a:t>
            </a:r>
            <a:r>
              <a:rPr lang="es-ES" sz="1800" dirty="0" err="1"/>
              <a:t>click</a:t>
            </a:r>
            <a:r>
              <a:rPr lang="es-ES" sz="1800" dirty="0"/>
              <a:t>) sobre el </a:t>
            </a:r>
            <a:r>
              <a:rPr lang="es-ES" sz="1800" dirty="0" err="1"/>
              <a:t>apk</a:t>
            </a:r>
            <a:r>
              <a:rPr lang="es-ES" sz="1800" dirty="0"/>
              <a:t> y presionar Instalar.</a:t>
            </a:r>
          </a:p>
          <a:p>
            <a:pPr marL="457200" indent="-457200">
              <a:buFont typeface="+mj-lt"/>
              <a:buAutoNum type="arabicPeriod"/>
            </a:pPr>
            <a:endParaRPr lang="es-ES" sz="1800" b="1" dirty="0" smtClean="0"/>
          </a:p>
          <a:p>
            <a:pPr marL="0" indent="0">
              <a:buNone/>
            </a:pPr>
            <a:endParaRPr lang="es-ES" sz="1200" b="1" dirty="0" smtClean="0"/>
          </a:p>
          <a:p>
            <a:pPr marL="0" indent="0">
              <a:buNone/>
            </a:pPr>
            <a:endParaRPr lang="es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54444" y="4266543"/>
            <a:ext cx="1775146" cy="598325"/>
            <a:chOff x="3654444" y="4266543"/>
            <a:chExt cx="1775146" cy="5983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444" y="4266543"/>
              <a:ext cx="598325" cy="59832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94957" y="4381039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SICO.apk</a:t>
              </a:r>
              <a:endParaRPr lang="en-US" dirty="0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6444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Ejecución </a:t>
            </a:r>
            <a:r>
              <a:rPr lang="es-US" sz="2000" dirty="0"/>
              <a:t>(1 de </a:t>
            </a:r>
            <a:r>
              <a:rPr lang="es-US" sz="2000" dirty="0" smtClean="0"/>
              <a:t>6)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71112" y="1971608"/>
            <a:ext cx="732024" cy="1017976"/>
            <a:chOff x="1609340" y="1442211"/>
            <a:chExt cx="732024" cy="10179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165" y="1442211"/>
              <a:ext cx="710199" cy="71019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609340" y="2152410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SICO</a:t>
              </a:r>
              <a:endParaRPr lang="en-US" sz="1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6111" y="1673709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Icono</a:t>
            </a:r>
            <a:r>
              <a:rPr lang="en-US" sz="1400" b="1" dirty="0" smtClean="0"/>
              <a:t> de la App</a:t>
            </a:r>
            <a:endParaRPr lang="en-US" sz="1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41" y="2036434"/>
            <a:ext cx="2459724" cy="40448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62937" y="1677384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Splash </a:t>
            </a:r>
            <a:r>
              <a:rPr lang="en-US" sz="1400" dirty="0" smtClean="0"/>
              <a:t>(</a:t>
            </a:r>
            <a:r>
              <a:rPr lang="en-US" sz="1400" dirty="0" err="1" smtClean="0"/>
              <a:t>Pantalla</a:t>
            </a:r>
            <a:r>
              <a:rPr lang="en-US" sz="1400" dirty="0" smtClean="0"/>
              <a:t> </a:t>
            </a:r>
            <a:r>
              <a:rPr lang="en-US" sz="1400" dirty="0" err="1" smtClean="0"/>
              <a:t>Inicio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98" y="2038244"/>
            <a:ext cx="2424463" cy="40448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73756" y="1673709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Opciones</a:t>
            </a:r>
            <a:r>
              <a:rPr lang="en-US" sz="1400" dirty="0" smtClean="0"/>
              <a:t> para Login</a:t>
            </a:r>
            <a:endParaRPr lang="en-US" sz="1400" dirty="0"/>
          </a:p>
        </p:txBody>
      </p:sp>
      <p:sp>
        <p:nvSpPr>
          <p:cNvPr id="17" name="Line Callout 2 16"/>
          <p:cNvSpPr/>
          <p:nvPr/>
        </p:nvSpPr>
        <p:spPr>
          <a:xfrm>
            <a:off x="8996906" y="2395576"/>
            <a:ext cx="2082574" cy="80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646"/>
              <a:gd name="adj6" fmla="val -61968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Para </a:t>
            </a:r>
            <a:r>
              <a:rPr lang="en-US" sz="1400" dirty="0" err="1" smtClean="0">
                <a:solidFill>
                  <a:schemeClr val="tx1"/>
                </a:solidFill>
              </a:rPr>
              <a:t>Oficiales</a:t>
            </a:r>
            <a:r>
              <a:rPr lang="en-US" sz="1400" dirty="0" smtClean="0">
                <a:solidFill>
                  <a:schemeClr val="tx1"/>
                </a:solidFill>
              </a:rPr>
              <a:t> (DINTEL y </a:t>
            </a:r>
            <a:r>
              <a:rPr lang="en-US" sz="1400" dirty="0" err="1" smtClean="0">
                <a:solidFill>
                  <a:schemeClr val="tx1"/>
                </a:solidFill>
              </a:rPr>
              <a:t>otros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Por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definir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8996906" y="4205671"/>
            <a:ext cx="2082574" cy="781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285"/>
              <a:gd name="adj6" fmla="val -60504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Para </a:t>
            </a:r>
            <a:r>
              <a:rPr lang="en-US" sz="1400" dirty="0" err="1" smtClean="0">
                <a:solidFill>
                  <a:schemeClr val="tx1"/>
                </a:solidFill>
              </a:rPr>
              <a:t>Comunitarios</a:t>
            </a:r>
            <a:r>
              <a:rPr lang="en-US" sz="1400" dirty="0" smtClean="0">
                <a:solidFill>
                  <a:schemeClr val="tx1"/>
                </a:solidFill>
              </a:rPr>
              <a:t> (Juntas de </a:t>
            </a:r>
            <a:r>
              <a:rPr lang="en-US" sz="1400" dirty="0" err="1" smtClean="0">
                <a:solidFill>
                  <a:schemeClr val="tx1"/>
                </a:solidFill>
              </a:rPr>
              <a:t>Vecinos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53892" y="1179006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75611" y="1184397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41170" y="1180722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>
            <a:off x="1711072" y="1450170"/>
            <a:ext cx="2064539" cy="53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6"/>
            <a:endCxn id="21" idx="2"/>
          </p:cNvCxnSpPr>
          <p:nvPr/>
        </p:nvCxnSpPr>
        <p:spPr>
          <a:xfrm flipV="1">
            <a:off x="4332791" y="1451886"/>
            <a:ext cx="2308379" cy="36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</p:spTree>
    <p:extLst>
      <p:ext uri="{BB962C8B-B14F-4D97-AF65-F5344CB8AC3E}">
        <p14:creationId xmlns:p14="http://schemas.microsoft.com/office/powerpoint/2010/main" val="5560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Ejecución </a:t>
            </a:r>
            <a:r>
              <a:rPr lang="es-US" sz="2000" dirty="0" smtClean="0"/>
              <a:t>(2 de 6)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27" y="2075071"/>
            <a:ext cx="2402434" cy="40448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95581" y="1723625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Registrarse</a:t>
            </a:r>
            <a:r>
              <a:rPr lang="en-US" sz="1400" b="1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Cédula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54" y="2105522"/>
            <a:ext cx="2345593" cy="40448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03840" y="1758151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Completando</a:t>
            </a:r>
            <a:r>
              <a:rPr lang="en-US" sz="1400" dirty="0" smtClean="0"/>
              <a:t> </a:t>
            </a:r>
            <a:r>
              <a:rPr lang="en-US" sz="1400" dirty="0" err="1" smtClean="0"/>
              <a:t>Registro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1663346" y="1179006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4693717" y="1161967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462733" y="1179006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 flipV="1">
            <a:off x="2220526" y="1433131"/>
            <a:ext cx="2473191" cy="170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6"/>
            <a:endCxn id="21" idx="2"/>
          </p:cNvCxnSpPr>
          <p:nvPr/>
        </p:nvCxnSpPr>
        <p:spPr>
          <a:xfrm>
            <a:off x="5250897" y="1433131"/>
            <a:ext cx="3211836" cy="170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0" y="2075071"/>
            <a:ext cx="2415240" cy="40448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1998" y="1697657"/>
            <a:ext cx="2186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Login </a:t>
            </a:r>
            <a:r>
              <a:rPr lang="en-US" sz="1400" dirty="0" smtClean="0"/>
              <a:t>(</a:t>
            </a:r>
            <a:r>
              <a:rPr lang="en-US" sz="1400" dirty="0" err="1" smtClean="0"/>
              <a:t>Registro</a:t>
            </a:r>
            <a:r>
              <a:rPr lang="en-US" sz="1400" dirty="0" smtClean="0"/>
              <a:t> </a:t>
            </a:r>
            <a:r>
              <a:rPr lang="en-US" sz="1400" dirty="0" err="1" smtClean="0"/>
              <a:t>Usuario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6" name="Line Callout 2 25"/>
          <p:cNvSpPr/>
          <p:nvPr/>
        </p:nvSpPr>
        <p:spPr>
          <a:xfrm>
            <a:off x="2748815" y="4922596"/>
            <a:ext cx="1142039" cy="403600"/>
          </a:xfrm>
          <a:prstGeom prst="borderCallout2">
            <a:avLst>
              <a:gd name="adj1" fmla="val 45182"/>
              <a:gd name="adj2" fmla="val -3504"/>
              <a:gd name="adj3" fmla="val 14974"/>
              <a:gd name="adj4" fmla="val -25409"/>
              <a:gd name="adj5" fmla="val -49219"/>
              <a:gd name="adj6" fmla="val -94517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Line Callout 2 28"/>
          <p:cNvSpPr/>
          <p:nvPr/>
        </p:nvSpPr>
        <p:spPr>
          <a:xfrm>
            <a:off x="6442105" y="3028188"/>
            <a:ext cx="1064342" cy="560930"/>
          </a:xfrm>
          <a:prstGeom prst="borderCallout2">
            <a:avLst>
              <a:gd name="adj1" fmla="val 45182"/>
              <a:gd name="adj2" fmla="val -3504"/>
              <a:gd name="adj3" fmla="val 14974"/>
              <a:gd name="adj4" fmla="val -25409"/>
              <a:gd name="adj5" fmla="val -11182"/>
              <a:gd name="adj6" fmla="val -100244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Digite</a:t>
            </a:r>
            <a:r>
              <a:rPr lang="en-US" sz="1400" dirty="0" smtClean="0">
                <a:solidFill>
                  <a:schemeClr val="tx1"/>
                </a:solidFill>
              </a:rPr>
              <a:t> # </a:t>
            </a:r>
            <a:r>
              <a:rPr lang="en-US" sz="1400" dirty="0" err="1" smtClean="0">
                <a:solidFill>
                  <a:schemeClr val="tx1"/>
                </a:solidFill>
              </a:rPr>
              <a:t>Cédula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6364408" y="3895105"/>
            <a:ext cx="1142039" cy="403600"/>
          </a:xfrm>
          <a:prstGeom prst="borderCallout2">
            <a:avLst>
              <a:gd name="adj1" fmla="val 45182"/>
              <a:gd name="adj2" fmla="val -3504"/>
              <a:gd name="adj3" fmla="val 14974"/>
              <a:gd name="adj4" fmla="val -25409"/>
              <a:gd name="adj5" fmla="val -154947"/>
              <a:gd name="adj6" fmla="val -106527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10705508" y="2146699"/>
            <a:ext cx="1142039" cy="403600"/>
          </a:xfrm>
          <a:prstGeom prst="borderCallout2">
            <a:avLst>
              <a:gd name="adj1" fmla="val 45182"/>
              <a:gd name="adj2" fmla="val -3504"/>
              <a:gd name="adj3" fmla="val 14974"/>
              <a:gd name="adj4" fmla="val -25409"/>
              <a:gd name="adj5" fmla="val 60285"/>
              <a:gd name="adj6" fmla="val -65159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Line Callout 2 32"/>
          <p:cNvSpPr/>
          <p:nvPr/>
        </p:nvSpPr>
        <p:spPr>
          <a:xfrm>
            <a:off x="10393801" y="3185160"/>
            <a:ext cx="1453746" cy="1215652"/>
          </a:xfrm>
          <a:prstGeom prst="borderCallout2">
            <a:avLst>
              <a:gd name="adj1" fmla="val 45182"/>
              <a:gd name="adj2" fmla="val -3504"/>
              <a:gd name="adj3" fmla="val 52120"/>
              <a:gd name="adj4" fmla="val -31699"/>
              <a:gd name="adj5" fmla="val 129187"/>
              <a:gd name="adj6" fmla="val -80893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Verifique</a:t>
            </a:r>
            <a:r>
              <a:rPr lang="en-US" sz="1400" dirty="0" smtClean="0">
                <a:solidFill>
                  <a:schemeClr val="tx1"/>
                </a:solidFill>
              </a:rPr>
              <a:t> y Complete, </a:t>
            </a:r>
            <a:r>
              <a:rPr lang="en-US" sz="1400" dirty="0" err="1" smtClean="0">
                <a:solidFill>
                  <a:schemeClr val="tx1"/>
                </a:solidFill>
              </a:rPr>
              <a:t>es</a:t>
            </a:r>
            <a:r>
              <a:rPr lang="en-US" sz="1400" dirty="0" smtClean="0">
                <a:solidFill>
                  <a:schemeClr val="tx1"/>
                </a:solidFill>
              </a:rPr>
              <a:t> lo ideal, </a:t>
            </a:r>
            <a:r>
              <a:rPr lang="en-US" sz="1400" dirty="0" err="1" smtClean="0">
                <a:solidFill>
                  <a:schemeClr val="tx1"/>
                </a:solidFill>
              </a:rPr>
              <a:t>aunque</a:t>
            </a:r>
            <a:r>
              <a:rPr lang="en-US" sz="1400" dirty="0" smtClean="0">
                <a:solidFill>
                  <a:schemeClr val="tx1"/>
                </a:solidFill>
              </a:rPr>
              <a:t> no </a:t>
            </a:r>
            <a:r>
              <a:rPr lang="en-US" sz="1400" dirty="0" err="1" smtClean="0">
                <a:solidFill>
                  <a:schemeClr val="tx1"/>
                </a:solidFill>
              </a:rPr>
              <a:t>Obligatorio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3"/>
            <a:endCxn id="31" idx="1"/>
          </p:cNvCxnSpPr>
          <p:nvPr/>
        </p:nvCxnSpPr>
        <p:spPr>
          <a:xfrm flipV="1">
            <a:off x="11120674" y="2550299"/>
            <a:ext cx="155854" cy="634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32825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 animBg="1"/>
      <p:bldP spid="20" grpId="0" animBg="1"/>
      <p:bldP spid="21" grpId="0" animBg="1"/>
      <p:bldP spid="24" grpId="0"/>
      <p:bldP spid="26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Ejecución </a:t>
            </a:r>
            <a:r>
              <a:rPr lang="es-US" sz="2000" dirty="0" smtClean="0"/>
              <a:t>(3 de 6)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22" y="2075071"/>
            <a:ext cx="2275243" cy="40448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23783" y="1721333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Denuncias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29" y="2105522"/>
            <a:ext cx="2275243" cy="40448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34648" y="1767294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Imagenes</a:t>
            </a:r>
            <a:endParaRPr lang="en-US" sz="1400" b="1" dirty="0"/>
          </a:p>
        </p:txBody>
      </p:sp>
      <p:sp>
        <p:nvSpPr>
          <p:cNvPr id="19" name="Oval 18"/>
          <p:cNvSpPr/>
          <p:nvPr/>
        </p:nvSpPr>
        <p:spPr>
          <a:xfrm>
            <a:off x="1547592" y="1179006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896917" y="1161967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8462733" y="1179006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 flipV="1">
            <a:off x="2104772" y="1433131"/>
            <a:ext cx="2792145" cy="170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6"/>
            <a:endCxn id="21" idx="2"/>
          </p:cNvCxnSpPr>
          <p:nvPr/>
        </p:nvCxnSpPr>
        <p:spPr>
          <a:xfrm>
            <a:off x="5454097" y="1433131"/>
            <a:ext cx="3008636" cy="170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0" y="2075071"/>
            <a:ext cx="2415240" cy="40448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1998" y="1697657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Login </a:t>
            </a:r>
            <a:r>
              <a:rPr lang="en-US" sz="1400" dirty="0" smtClean="0"/>
              <a:t>(</a:t>
            </a:r>
            <a:r>
              <a:rPr lang="en-US" sz="1400" dirty="0" err="1" smtClean="0"/>
              <a:t>Iniciar</a:t>
            </a:r>
            <a:r>
              <a:rPr lang="en-US" sz="1400" dirty="0" smtClean="0"/>
              <a:t> </a:t>
            </a:r>
            <a:r>
              <a:rPr lang="en-US" sz="1400" dirty="0" err="1" smtClean="0"/>
              <a:t>Sesión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6" name="Line Callout 2 25"/>
          <p:cNvSpPr/>
          <p:nvPr/>
        </p:nvSpPr>
        <p:spPr>
          <a:xfrm>
            <a:off x="2438401" y="2867729"/>
            <a:ext cx="1585382" cy="403600"/>
          </a:xfrm>
          <a:prstGeom prst="borderCallout2">
            <a:avLst>
              <a:gd name="adj1" fmla="val 45182"/>
              <a:gd name="adj2" fmla="val -3504"/>
              <a:gd name="adj3" fmla="val 67838"/>
              <a:gd name="adj4" fmla="val -15844"/>
              <a:gd name="adj5" fmla="val 135806"/>
              <a:gd name="adj6" fmla="val -33418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Digite</a:t>
            </a:r>
            <a:r>
              <a:rPr lang="en-US" sz="1400" dirty="0" smtClean="0">
                <a:solidFill>
                  <a:schemeClr val="tx1"/>
                </a:solidFill>
              </a:rPr>
              <a:t> # </a:t>
            </a:r>
            <a:r>
              <a:rPr lang="en-US" sz="1400" dirty="0" err="1" smtClean="0">
                <a:solidFill>
                  <a:schemeClr val="tx1"/>
                </a:solidFill>
              </a:rPr>
              <a:t>Cédula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Line Callout 2 28"/>
          <p:cNvSpPr/>
          <p:nvPr/>
        </p:nvSpPr>
        <p:spPr>
          <a:xfrm>
            <a:off x="6487462" y="2164193"/>
            <a:ext cx="1147186" cy="702046"/>
          </a:xfrm>
          <a:prstGeom prst="borderCallout2">
            <a:avLst>
              <a:gd name="adj1" fmla="val 45182"/>
              <a:gd name="adj2" fmla="val -3504"/>
              <a:gd name="adj3" fmla="val 126655"/>
              <a:gd name="adj4" fmla="val -9659"/>
              <a:gd name="adj5" fmla="val 163713"/>
              <a:gd name="adj6" fmla="val -55871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Texto</a:t>
            </a:r>
            <a:r>
              <a:rPr lang="en-US" sz="1400" dirty="0" smtClean="0">
                <a:solidFill>
                  <a:schemeClr val="tx1"/>
                </a:solidFill>
              </a:rPr>
              <a:t> de la </a:t>
            </a:r>
            <a:r>
              <a:rPr lang="en-US" sz="1400" dirty="0" err="1" smtClean="0">
                <a:solidFill>
                  <a:schemeClr val="tx1"/>
                </a:solidFill>
              </a:rPr>
              <a:t>Denuncia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6405741" y="4752144"/>
            <a:ext cx="1228908" cy="1367803"/>
          </a:xfrm>
          <a:prstGeom prst="borderCallout2">
            <a:avLst>
              <a:gd name="adj1" fmla="val 45182"/>
              <a:gd name="adj2" fmla="val -3504"/>
              <a:gd name="adj3" fmla="val 14974"/>
              <a:gd name="adj4" fmla="val -25409"/>
              <a:gd name="adj5" fmla="val -36355"/>
              <a:gd name="adj6" fmla="val -130114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Opciones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Imagenes</a:t>
            </a:r>
            <a:r>
              <a:rPr lang="en-US" sz="1400" dirty="0" smtClean="0">
                <a:solidFill>
                  <a:schemeClr val="tx1"/>
                </a:solidFill>
              </a:rPr>
              <a:t>, Audio y </a:t>
            </a:r>
            <a:r>
              <a:rPr lang="en-US" sz="1400" u="sng" dirty="0" smtClean="0">
                <a:solidFill>
                  <a:srgbClr val="FFFF00"/>
                </a:solidFill>
              </a:rPr>
              <a:t>Video</a:t>
            </a:r>
            <a:r>
              <a:rPr lang="en-US" sz="1400" u="sng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</a:rPr>
              <a:t>Pendiente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10774993" y="4866363"/>
            <a:ext cx="1142039" cy="403600"/>
          </a:xfrm>
          <a:prstGeom prst="borderCallout2">
            <a:avLst>
              <a:gd name="adj1" fmla="val 45182"/>
              <a:gd name="adj2" fmla="val -3504"/>
              <a:gd name="adj3" fmla="val 14974"/>
              <a:gd name="adj4" fmla="val -25409"/>
              <a:gd name="adj5" fmla="val 22525"/>
              <a:gd name="adj6" fmla="val -143892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Line Callout 2 32"/>
          <p:cNvSpPr/>
          <p:nvPr/>
        </p:nvSpPr>
        <p:spPr>
          <a:xfrm>
            <a:off x="10321341" y="2628899"/>
            <a:ext cx="1453746" cy="750945"/>
          </a:xfrm>
          <a:prstGeom prst="borderCallout2">
            <a:avLst>
              <a:gd name="adj1" fmla="val 45182"/>
              <a:gd name="adj2" fmla="val -3504"/>
              <a:gd name="adj3" fmla="val 52120"/>
              <a:gd name="adj4" fmla="val -31699"/>
              <a:gd name="adj5" fmla="val 217036"/>
              <a:gd name="adj6" fmla="val -94696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1. </a:t>
            </a:r>
            <a:r>
              <a:rPr lang="en-US" sz="1400" dirty="0" err="1" smtClean="0">
                <a:solidFill>
                  <a:schemeClr val="tx1"/>
                </a:solidFill>
              </a:rPr>
              <a:t>Tomar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Foto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2. </a:t>
            </a:r>
            <a:r>
              <a:rPr lang="en-US" sz="1400" dirty="0" err="1" smtClean="0">
                <a:solidFill>
                  <a:schemeClr val="tx1"/>
                </a:solidFill>
              </a:rPr>
              <a:t>Buscar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2393043" y="3493152"/>
            <a:ext cx="1585382" cy="403600"/>
          </a:xfrm>
          <a:prstGeom prst="borderCallout2">
            <a:avLst>
              <a:gd name="adj1" fmla="val 45182"/>
              <a:gd name="adj2" fmla="val -3504"/>
              <a:gd name="adj3" fmla="val 67838"/>
              <a:gd name="adj4" fmla="val -15844"/>
              <a:gd name="adj5" fmla="val 75390"/>
              <a:gd name="adj6" fmla="val -31495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Contraseña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2310199" y="4791275"/>
            <a:ext cx="1585382" cy="403600"/>
          </a:xfrm>
          <a:prstGeom prst="borderCallout2">
            <a:avLst>
              <a:gd name="adj1" fmla="val 45182"/>
              <a:gd name="adj2" fmla="val -3504"/>
              <a:gd name="adj3" fmla="val 67838"/>
              <a:gd name="adj4" fmla="val -15844"/>
              <a:gd name="adj5" fmla="val -162500"/>
              <a:gd name="adj6" fmla="val -34380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8864152" y="4362001"/>
            <a:ext cx="337185" cy="1145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8667335" y="4301904"/>
            <a:ext cx="324168" cy="2217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5148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 animBg="1"/>
      <p:bldP spid="20" grpId="0" animBg="1"/>
      <p:bldP spid="21" grpId="0" animBg="1"/>
      <p:bldP spid="24" grpId="0"/>
      <p:bldP spid="26" grpId="0" animBg="1"/>
      <p:bldP spid="29" grpId="0" animBg="1"/>
      <p:bldP spid="30" grpId="0" animBg="1"/>
      <p:bldP spid="31" grpId="0" animBg="1"/>
      <p:bldP spid="33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Ejecución </a:t>
            </a:r>
            <a:r>
              <a:rPr lang="es-US" sz="2000" dirty="0" smtClean="0"/>
              <a:t>(4 de 6)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22" y="2075071"/>
            <a:ext cx="2275243" cy="40448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23783" y="1721333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Denuncias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29" y="2105522"/>
            <a:ext cx="2275243" cy="40448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34648" y="1767294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Denuncias</a:t>
            </a:r>
            <a:r>
              <a:rPr lang="en-US" sz="1400" dirty="0" smtClean="0"/>
              <a:t> (Cont.)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1496792" y="1179006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4922317" y="1161967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8462733" y="1179006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 flipV="1">
            <a:off x="2053972" y="1433131"/>
            <a:ext cx="2868345" cy="170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6"/>
            <a:endCxn id="21" idx="2"/>
          </p:cNvCxnSpPr>
          <p:nvPr/>
        </p:nvCxnSpPr>
        <p:spPr>
          <a:xfrm>
            <a:off x="5479497" y="1433131"/>
            <a:ext cx="2983236" cy="170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8" y="2075071"/>
            <a:ext cx="2275243" cy="40448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9798" y="169765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Audio</a:t>
            </a:r>
            <a:endParaRPr lang="en-US" sz="1400" dirty="0"/>
          </a:p>
        </p:txBody>
      </p:sp>
      <p:sp>
        <p:nvSpPr>
          <p:cNvPr id="29" name="Line Callout 2 28"/>
          <p:cNvSpPr/>
          <p:nvPr/>
        </p:nvSpPr>
        <p:spPr>
          <a:xfrm>
            <a:off x="6500257" y="2651989"/>
            <a:ext cx="1110887" cy="332582"/>
          </a:xfrm>
          <a:prstGeom prst="borderCallout2">
            <a:avLst>
              <a:gd name="adj1" fmla="val 45182"/>
              <a:gd name="adj2" fmla="val -3504"/>
              <a:gd name="adj3" fmla="val 19148"/>
              <a:gd name="adj4" fmla="val -24841"/>
              <a:gd name="adj5" fmla="val -53366"/>
              <a:gd name="adj6" fmla="val -30566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Line Callout 2 32"/>
          <p:cNvSpPr/>
          <p:nvPr/>
        </p:nvSpPr>
        <p:spPr>
          <a:xfrm>
            <a:off x="10321341" y="2423007"/>
            <a:ext cx="1162098" cy="395273"/>
          </a:xfrm>
          <a:prstGeom prst="borderCallout2">
            <a:avLst>
              <a:gd name="adj1" fmla="val 45182"/>
              <a:gd name="adj2" fmla="val -3504"/>
              <a:gd name="adj3" fmla="val 52120"/>
              <a:gd name="adj4" fmla="val -31699"/>
              <a:gd name="adj5" fmla="val 2878"/>
              <a:gd name="adj6" fmla="val -180084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2645540" y="3049258"/>
            <a:ext cx="1372429" cy="811542"/>
          </a:xfrm>
          <a:prstGeom prst="borderCallout2">
            <a:avLst>
              <a:gd name="adj1" fmla="val 45182"/>
              <a:gd name="adj2" fmla="val -3504"/>
              <a:gd name="adj3" fmla="val 52189"/>
              <a:gd name="adj4" fmla="val -15844"/>
              <a:gd name="adj5" fmla="val -73802"/>
              <a:gd name="adj6" fmla="val -50865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1. </a:t>
            </a:r>
            <a:r>
              <a:rPr lang="en-US" sz="1400" dirty="0" err="1" smtClean="0">
                <a:solidFill>
                  <a:schemeClr val="tx1"/>
                </a:solidFill>
              </a:rPr>
              <a:t>Escuchar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2. </a:t>
            </a:r>
            <a:r>
              <a:rPr lang="en-US" sz="1400" dirty="0" err="1" smtClean="0">
                <a:solidFill>
                  <a:schemeClr val="tx1"/>
                </a:solidFill>
              </a:rPr>
              <a:t>Aceptar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2432587" y="5234245"/>
            <a:ext cx="1585382" cy="403600"/>
          </a:xfrm>
          <a:prstGeom prst="borderCallout2">
            <a:avLst>
              <a:gd name="adj1" fmla="val 45182"/>
              <a:gd name="adj2" fmla="val -3504"/>
              <a:gd name="adj3" fmla="val 67838"/>
              <a:gd name="adj4" fmla="val -15844"/>
              <a:gd name="adj5" fmla="val 145874"/>
              <a:gd name="adj6" fmla="val -54407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06498" y="2470318"/>
            <a:ext cx="403260" cy="69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9" idx="1"/>
          </p:cNvCxnSpPr>
          <p:nvPr/>
        </p:nvCxnSpPr>
        <p:spPr>
          <a:xfrm rot="5400000">
            <a:off x="5516243" y="2954729"/>
            <a:ext cx="1509617" cy="15693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2 25"/>
          <p:cNvSpPr/>
          <p:nvPr/>
        </p:nvSpPr>
        <p:spPr>
          <a:xfrm>
            <a:off x="2770126" y="5878610"/>
            <a:ext cx="1195504" cy="321593"/>
          </a:xfrm>
          <a:prstGeom prst="borderCallout2">
            <a:avLst>
              <a:gd name="adj1" fmla="val 45182"/>
              <a:gd name="adj2" fmla="val -3504"/>
              <a:gd name="adj3" fmla="val 67838"/>
              <a:gd name="adj4" fmla="val -15844"/>
              <a:gd name="adj5" fmla="val 27401"/>
              <a:gd name="adj6" fmla="val -31036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</p:spTree>
    <p:extLst>
      <p:ext uri="{BB962C8B-B14F-4D97-AF65-F5344CB8AC3E}">
        <p14:creationId xmlns:p14="http://schemas.microsoft.com/office/powerpoint/2010/main" val="6284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 animBg="1"/>
      <p:bldP spid="20" grpId="0" animBg="1"/>
      <p:bldP spid="21" grpId="0" animBg="1"/>
      <p:bldP spid="24" grpId="0"/>
      <p:bldP spid="29" grpId="0" animBg="1"/>
      <p:bldP spid="33" grpId="0" animBg="1"/>
      <p:bldP spid="27" grpId="0" animBg="1"/>
      <p:bldP spid="28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Ejecución </a:t>
            </a:r>
            <a:r>
              <a:rPr lang="es-US" sz="2000" dirty="0" smtClean="0"/>
              <a:t>(5 de 6)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04" y="2105522"/>
            <a:ext cx="2379130" cy="40448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16800" y="1797745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Dashboard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1153892" y="1179006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4693717" y="1161967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8462733" y="1179006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 flipV="1">
            <a:off x="1711072" y="1433131"/>
            <a:ext cx="2982645" cy="170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6"/>
            <a:endCxn id="21" idx="2"/>
          </p:cNvCxnSpPr>
          <p:nvPr/>
        </p:nvCxnSpPr>
        <p:spPr>
          <a:xfrm>
            <a:off x="5250897" y="1433131"/>
            <a:ext cx="3211836" cy="170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7" y="2075071"/>
            <a:ext cx="2460723" cy="40448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7046" y="1710417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Menu Login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9" name="Line Callout 2 28"/>
          <p:cNvSpPr/>
          <p:nvPr/>
        </p:nvSpPr>
        <p:spPr>
          <a:xfrm>
            <a:off x="4925643" y="2735208"/>
            <a:ext cx="2045173" cy="1361780"/>
          </a:xfrm>
          <a:prstGeom prst="borderCallout2">
            <a:avLst>
              <a:gd name="adj1" fmla="val 45182"/>
              <a:gd name="adj2" fmla="val -3504"/>
              <a:gd name="adj3" fmla="val 19148"/>
              <a:gd name="adj4" fmla="val -24841"/>
              <a:gd name="adj5" fmla="val -73493"/>
              <a:gd name="adj6" fmla="val 1562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Repitir</a:t>
            </a:r>
            <a:r>
              <a:rPr lang="en-US" sz="1400" dirty="0" smtClean="0">
                <a:solidFill>
                  <a:schemeClr val="tx1"/>
                </a:solidFill>
              </a:rPr>
              <a:t> el </a:t>
            </a:r>
            <a:r>
              <a:rPr lang="en-US" sz="1400" dirty="0" err="1" smtClean="0">
                <a:solidFill>
                  <a:schemeClr val="tx1"/>
                </a:solidFill>
              </a:rPr>
              <a:t>paso</a:t>
            </a:r>
            <a:r>
              <a:rPr lang="en-US" sz="1400" dirty="0" smtClean="0">
                <a:solidFill>
                  <a:schemeClr val="tx1"/>
                </a:solidFill>
              </a:rPr>
              <a:t> 3 (con la </a:t>
            </a:r>
            <a:r>
              <a:rPr lang="en-US" sz="1400" dirty="0" err="1" smtClean="0">
                <a:solidFill>
                  <a:schemeClr val="tx1"/>
                </a:solidFill>
              </a:rPr>
              <a:t>opción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Consultas</a:t>
            </a:r>
            <a:r>
              <a:rPr lang="en-US" sz="1400" dirty="0" smtClean="0">
                <a:solidFill>
                  <a:schemeClr val="tx1"/>
                </a:solidFill>
              </a:rPr>
              <a:t>) y </a:t>
            </a:r>
            <a:r>
              <a:rPr lang="en-US" sz="1400" dirty="0" err="1" smtClean="0">
                <a:solidFill>
                  <a:schemeClr val="tx1"/>
                </a:solidFill>
              </a:rPr>
              <a:t>continuar</a:t>
            </a:r>
            <a:r>
              <a:rPr lang="en-US" sz="1400" dirty="0" smtClean="0">
                <a:solidFill>
                  <a:schemeClr val="tx1"/>
                </a:solidFill>
              </a:rPr>
              <a:t>  con el </a:t>
            </a:r>
            <a:r>
              <a:rPr lang="en-US" sz="1400" dirty="0" err="1" smtClean="0">
                <a:solidFill>
                  <a:schemeClr val="tx1"/>
                </a:solidFill>
              </a:rPr>
              <a:t>paso</a:t>
            </a:r>
            <a:r>
              <a:rPr lang="en-US" sz="1400" dirty="0" smtClean="0">
                <a:solidFill>
                  <a:schemeClr val="tx1"/>
                </a:solidFill>
              </a:rPr>
              <a:t> 4 hasta el 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Line Callout 2 32"/>
          <p:cNvSpPr/>
          <p:nvPr/>
        </p:nvSpPr>
        <p:spPr>
          <a:xfrm>
            <a:off x="10101850" y="2075071"/>
            <a:ext cx="1828893" cy="2853559"/>
          </a:xfrm>
          <a:prstGeom prst="borderCallout2">
            <a:avLst>
              <a:gd name="adj1" fmla="val 45182"/>
              <a:gd name="adj2" fmla="val -3504"/>
              <a:gd name="adj3" fmla="val 52120"/>
              <a:gd name="adj4" fmla="val -31699"/>
              <a:gd name="adj5" fmla="val 62342"/>
              <a:gd name="adj6" fmla="val -49169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Muestra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Estadísticas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por</a:t>
            </a:r>
            <a:r>
              <a:rPr lang="en-US" sz="1400" dirty="0" smtClean="0">
                <a:solidFill>
                  <a:schemeClr val="tx1"/>
                </a:solidFill>
              </a:rPr>
              <a:t> Zona (% y </a:t>
            </a:r>
            <a:r>
              <a:rPr lang="en-US" sz="1400" dirty="0" err="1" smtClean="0">
                <a:solidFill>
                  <a:schemeClr val="tx1"/>
                </a:solidFill>
              </a:rPr>
              <a:t>cantidad</a:t>
            </a:r>
            <a:r>
              <a:rPr lang="en-US" sz="1400" dirty="0" smtClean="0">
                <a:solidFill>
                  <a:schemeClr val="tx1"/>
                </a:solidFill>
              </a:rPr>
              <a:t>).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Cantidad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por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delitos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más</a:t>
            </a:r>
            <a:r>
              <a:rPr lang="en-US" sz="1400" dirty="0" smtClean="0">
                <a:solidFill>
                  <a:schemeClr val="tx1"/>
                </a:solidFill>
              </a:rPr>
              <a:t> communes.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i="1" u="sng" dirty="0" smtClean="0">
                <a:solidFill>
                  <a:schemeClr val="tx1"/>
                </a:solidFill>
              </a:rPr>
              <a:t>PENDIENTE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definir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Estadísticas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Reales</a:t>
            </a:r>
            <a:r>
              <a:rPr lang="en-US" sz="1400" dirty="0" smtClean="0">
                <a:solidFill>
                  <a:schemeClr val="tx1"/>
                </a:solidFill>
              </a:rPr>
              <a:t> de que </a:t>
            </a:r>
            <a:r>
              <a:rPr lang="en-US" sz="1400" dirty="0" err="1" smtClean="0">
                <a:solidFill>
                  <a:schemeClr val="tx1"/>
                </a:solidFill>
              </a:rPr>
              <a:t>utiliza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DINTEL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2650400" y="2651989"/>
            <a:ext cx="1154953" cy="332582"/>
          </a:xfrm>
          <a:prstGeom prst="borderCallout2">
            <a:avLst>
              <a:gd name="adj1" fmla="val 45182"/>
              <a:gd name="adj2" fmla="val -3504"/>
              <a:gd name="adj3" fmla="val 52189"/>
              <a:gd name="adj4" fmla="val -15844"/>
              <a:gd name="adj5" fmla="val -73433"/>
              <a:gd name="adj6" fmla="val -114197"/>
            </a:avLst>
          </a:prstGeom>
          <a:solidFill>
            <a:srgbClr val="0B478F"/>
          </a:solidFill>
          <a:ln>
            <a:solidFill>
              <a:schemeClr val="tx1"/>
            </a:solidFill>
            <a:headEnd type="oval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Tap (Click)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0713" y="1735665"/>
            <a:ext cx="268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Crear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Acceso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como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Oficial</a:t>
            </a:r>
            <a:endParaRPr lang="en-US" sz="14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050" dirty="0" smtClean="0"/>
              <a:t>SICO</a:t>
            </a:r>
            <a:endParaRPr lang="es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88090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  <p:bldP spid="21" grpId="0" animBg="1"/>
      <p:bldP spid="24" grpId="0"/>
      <p:bldP spid="29" grpId="0" animBg="1"/>
      <p:bldP spid="33" grpId="0" animBg="1"/>
      <p:bldP spid="27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13699</TotalTime>
  <Words>582</Words>
  <Application>Microsoft Office PowerPoint</Application>
  <PresentationFormat>Widescreen</PresentationFormat>
  <Paragraphs>119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Pruebas SICO</vt:lpstr>
      <vt:lpstr>Pre-requisitos y Aclaraciones</vt:lpstr>
      <vt:lpstr>Objetivos</vt:lpstr>
      <vt:lpstr>Pasos para Instalación</vt:lpstr>
      <vt:lpstr>Ejecución (1 de 6)</vt:lpstr>
      <vt:lpstr>Ejecución (2 de 6)</vt:lpstr>
      <vt:lpstr>Ejecución (3 de 6)</vt:lpstr>
      <vt:lpstr>Ejecución (4 de 6)</vt:lpstr>
      <vt:lpstr>Ejecución (5 de 6)</vt:lpstr>
      <vt:lpstr>Próximos pasos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Suite Overview</dc:title>
  <dc:creator>Saul Hernandez</dc:creator>
  <cp:lastModifiedBy>John Prebisterio</cp:lastModifiedBy>
  <cp:revision>122</cp:revision>
  <dcterms:created xsi:type="dcterms:W3CDTF">2016-11-29T12:51:14Z</dcterms:created>
  <dcterms:modified xsi:type="dcterms:W3CDTF">2017-12-30T15:14:10Z</dcterms:modified>
</cp:coreProperties>
</file>