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eethi\Project%206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eethi\Project%206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eethi\Project%206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eethi\Project%206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eethi\Project%206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eethi\Project%206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customers State-wise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Pivot_customers!$F$3</c:f>
              <c:strCache>
                <c:ptCount val="1"/>
                <c:pt idx="0">
                  <c:v>Total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Pivot_customers!$E$4:$E$6</c:f>
              <c:strCache>
                <c:ptCount val="3"/>
                <c:pt idx="0">
                  <c:v>New South Wales</c:v>
                </c:pt>
                <c:pt idx="1">
                  <c:v>Victoria</c:v>
                </c:pt>
                <c:pt idx="2">
                  <c:v>Queensland</c:v>
                </c:pt>
              </c:strCache>
            </c:strRef>
          </c:cat>
          <c:val>
            <c:numRef>
              <c:f>Pivot_customers!$F$4:$F$6</c:f>
              <c:numCache>
                <c:formatCode>General</c:formatCode>
                <c:ptCount val="3"/>
                <c:pt idx="0">
                  <c:v>2140</c:v>
                </c:pt>
                <c:pt idx="1">
                  <c:v>1021</c:v>
                </c:pt>
                <c:pt idx="2">
                  <c:v>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8-42E7-8470-6005A24C8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437839"/>
        <c:axId val="537437007"/>
      </c:barChart>
      <c:catAx>
        <c:axId val="537437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37007"/>
        <c:crosses val="autoZero"/>
        <c:auto val="1"/>
        <c:lblAlgn val="ctr"/>
        <c:lblOffset val="100"/>
        <c:noMultiLvlLbl val="0"/>
      </c:catAx>
      <c:valAx>
        <c:axId val="53743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43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with DOB below 1980 - old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Pivot_customers!$E$29:$E$30</c:f>
              <c:strCache>
                <c:ptCount val="2"/>
                <c:pt idx="0">
                  <c:v>Old</c:v>
                </c:pt>
                <c:pt idx="1">
                  <c:v>Young</c:v>
                </c:pt>
              </c:strCache>
            </c:strRef>
          </c:cat>
          <c:val>
            <c:numRef>
              <c:f>Pivot_customers!$F$29:$F$30</c:f>
              <c:numCache>
                <c:formatCode>General</c:formatCode>
                <c:ptCount val="2"/>
                <c:pt idx="0">
                  <c:v>2483</c:v>
                </c:pt>
                <c:pt idx="1">
                  <c:v>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C-41B8-B221-3E0BC2DDD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247663"/>
        <c:axId val="567231023"/>
      </c:barChart>
      <c:catAx>
        <c:axId val="567247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  <a:r>
                  <a:rPr lang="en-US" baseline="0"/>
                  <a:t> below or above 1980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31023"/>
        <c:crosses val="autoZero"/>
        <c:auto val="1"/>
        <c:lblAlgn val="ctr"/>
        <c:lblOffset val="100"/>
        <c:noMultiLvlLbl val="0"/>
      </c:catAx>
      <c:valAx>
        <c:axId val="56723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47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Past 3 years bike purchase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Pivot_customers!$E$37:$E$38</c:f>
              <c:strCache>
                <c:ptCount val="2"/>
                <c:pt idx="0">
                  <c:v>Old</c:v>
                </c:pt>
                <c:pt idx="1">
                  <c:v>Young</c:v>
                </c:pt>
              </c:strCache>
            </c:strRef>
          </c:cat>
          <c:val>
            <c:numRef>
              <c:f>Pivot_customers!$F$37:$F$38</c:f>
              <c:numCache>
                <c:formatCode>General</c:formatCode>
                <c:ptCount val="2"/>
                <c:pt idx="0">
                  <c:v>119614</c:v>
                </c:pt>
                <c:pt idx="1">
                  <c:v>75811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B9-40FE-9D2D-2521AB0F8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253487"/>
        <c:axId val="567253071"/>
      </c:barChart>
      <c:catAx>
        <c:axId val="567253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below or</a:t>
                </a:r>
                <a:r>
                  <a:rPr lang="en-US" baseline="0"/>
                  <a:t> above 1980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203266793485677"/>
              <c:y val="0.86723163841807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53071"/>
        <c:crosses val="autoZero"/>
        <c:auto val="1"/>
        <c:lblAlgn val="ctr"/>
        <c:lblOffset val="100"/>
        <c:noMultiLvlLbl val="0"/>
      </c:catAx>
      <c:valAx>
        <c:axId val="56725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53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Top-3 selling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Pivot_Transactions!$L$4</c:f>
              <c:strCache>
                <c:ptCount val="1"/>
                <c:pt idx="0">
                  <c:v>Solex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Pivot_Transactions!$M$3</c:f>
              <c:strCache>
                <c:ptCount val="1"/>
                <c:pt idx="0">
                  <c:v>Total List Price</c:v>
                </c:pt>
              </c:strCache>
            </c:strRef>
          </c:cat>
          <c:val>
            <c:numRef>
              <c:f>Pivot_Transactions!$M$4</c:f>
              <c:numCache>
                <c:formatCode>General</c:formatCode>
                <c:ptCount val="1"/>
                <c:pt idx="0">
                  <c:v>4496577.63000008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F-4C28-9C53-981F18EAE03E}"/>
            </c:ext>
          </c:extLst>
        </c:ser>
        <c:ser>
          <c:idx val="1"/>
          <c:order val="1"/>
          <c:tx>
            <c:strRef>
              <c:f>Pivot_Transactions!$L$5</c:f>
              <c:strCache>
                <c:ptCount val="1"/>
                <c:pt idx="0">
                  <c:v>WeareA2B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Pivot_Transactions!$M$3</c:f>
              <c:strCache>
                <c:ptCount val="1"/>
                <c:pt idx="0">
                  <c:v>Total List Price</c:v>
                </c:pt>
              </c:strCache>
            </c:strRef>
          </c:cat>
          <c:val>
            <c:numRef>
              <c:f>Pivot_Transactions!$M$5</c:f>
              <c:numCache>
                <c:formatCode>General</c:formatCode>
                <c:ptCount val="1"/>
                <c:pt idx="0">
                  <c:v>4163083.609999992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5F-4C28-9C53-981F18EAE03E}"/>
            </c:ext>
          </c:extLst>
        </c:ser>
        <c:ser>
          <c:idx val="2"/>
          <c:order val="2"/>
          <c:tx>
            <c:strRef>
              <c:f>Pivot_Transactions!$L$6</c:f>
              <c:strCache>
                <c:ptCount val="1"/>
                <c:pt idx="0">
                  <c:v>Giant Bicycles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Pivot_Transactions!$M$3</c:f>
              <c:strCache>
                <c:ptCount val="1"/>
                <c:pt idx="0">
                  <c:v>Total List Price</c:v>
                </c:pt>
              </c:strCache>
            </c:strRef>
          </c:cat>
          <c:val>
            <c:numRef>
              <c:f>Pivot_Transactions!$M$6</c:f>
              <c:numCache>
                <c:formatCode>General</c:formatCode>
                <c:ptCount val="1"/>
                <c:pt idx="0">
                  <c:v>4091668.6599999759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5F-4C28-9C53-981F18EAE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254735"/>
        <c:axId val="567250159"/>
      </c:barChart>
      <c:catAx>
        <c:axId val="56725473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Brands</a:t>
                </a:r>
              </a:p>
            </c:rich>
          </c:tx>
          <c:layout>
            <c:manualLayout>
              <c:xMode val="edge"/>
              <c:yMode val="edge"/>
              <c:x val="0.5370416099216746"/>
              <c:y val="0.77594849968078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67250159"/>
        <c:crosses val="autoZero"/>
        <c:auto val="1"/>
        <c:lblAlgn val="ctr"/>
        <c:lblOffset val="100"/>
        <c:noMultiLvlLbl val="0"/>
      </c:catAx>
      <c:valAx>
        <c:axId val="56725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list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54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transactions product class-wise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45778652668415"/>
          <c:y val="0.16712962962962963"/>
          <c:w val="0.40819575678040243"/>
          <c:h val="0.68032626130067075"/>
        </c:manualLayout>
      </c:layout>
      <c:pieChart>
        <c:varyColors val="1"/>
        <c:ser>
          <c:idx val="0"/>
          <c:order val="0"/>
          <c:tx>
            <c:strRef>
              <c:f>Pivot_Transactions!$Q$21</c:f>
              <c:strCache>
                <c:ptCount val="1"/>
                <c:pt idx="0">
                  <c:v>Number of transactions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2D-4BB9-A89E-13B07138C0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2D-4BB9-A89E-13B07138C0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2D-4BB9-A89E-13B07138C0F6}"/>
              </c:ext>
            </c:extLst>
          </c:dPt>
          <c:cat>
            <c:strRef>
              <c:f>Pivot_Transactions!$P$22:$P$24</c:f>
              <c:strCache>
                <c:ptCount val="3"/>
                <c:pt idx="0">
                  <c:v>medium</c:v>
                </c:pt>
                <c:pt idx="1">
                  <c:v>high</c:v>
                </c:pt>
                <c:pt idx="2">
                  <c:v>low</c:v>
                </c:pt>
              </c:strCache>
            </c:strRef>
          </c:cat>
          <c:val>
            <c:numRef>
              <c:f>Pivot_Transactions!$Q$22:$Q$24</c:f>
              <c:numCache>
                <c:formatCode>General</c:formatCode>
                <c:ptCount val="3"/>
                <c:pt idx="0">
                  <c:v>13826</c:v>
                </c:pt>
                <c:pt idx="1">
                  <c:v>3013</c:v>
                </c:pt>
                <c:pt idx="2">
                  <c:v>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2D-4BB9-A89E-13B07138C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transactions product class-wise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45778652668415"/>
          <c:y val="0.16712962962962963"/>
          <c:w val="0.40819575678040243"/>
          <c:h val="0.6803262613006707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Target New South Wales State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New South Wales has more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customers. This state group should be targeted to drive boost and more business.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DD09B4F-DDE1-F341-2726-4725F8424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104053"/>
              </p:ext>
            </p:extLst>
          </p:nvPr>
        </p:nvGraphicFramePr>
        <p:xfrm>
          <a:off x="4733775" y="992038"/>
          <a:ext cx="4134600" cy="388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Target Old customers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82662" y="1077796"/>
            <a:ext cx="4134600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customers with DOB below 1980 are more in number and the Old customers buy more. So, the Old customers should be targeted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DB94F4-FC68-3859-946B-366ABD33B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693184"/>
              </p:ext>
            </p:extLst>
          </p:nvPr>
        </p:nvGraphicFramePr>
        <p:xfrm>
          <a:off x="4967874" y="922240"/>
          <a:ext cx="3555025" cy="2191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BCCFC5-F423-28C5-0FC6-2436D2443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09780"/>
              </p:ext>
            </p:extLst>
          </p:nvPr>
        </p:nvGraphicFramePr>
        <p:xfrm>
          <a:off x="530254" y="2905664"/>
          <a:ext cx="3265369" cy="191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82">
            <a:extLst>
              <a:ext uri="{FF2B5EF4-FFF2-40B4-BE49-F238E27FC236}">
                <a16:creationId xmlns:a16="http://schemas.microsoft.com/office/drawing/2014/main" id="{125D579B-8789-22F0-0CF6-9720B38966CF}"/>
              </a:ext>
            </a:extLst>
          </p:cNvPr>
          <p:cNvSpPr/>
          <p:nvPr/>
        </p:nvSpPr>
        <p:spPr>
          <a:xfrm>
            <a:off x="4748270" y="330916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Old customers with DOB below 1980 buy more bike related accessories.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Top-3 Selling brands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These 3 brands are the top selling brands of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Sprocket. Target for more stock of these brands and promotions of these brands.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7966BE-B054-4204-BDEF-9641E8C3A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65459"/>
              </p:ext>
            </p:extLst>
          </p:nvPr>
        </p:nvGraphicFramePr>
        <p:xfrm>
          <a:off x="4696154" y="1509143"/>
          <a:ext cx="4134600" cy="2967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Target medium class products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of the customers prefer only medium class products. They don’t go for high-end nor low-end products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Medium class products are in more demand.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96DCBB0-2444-8043-9BA9-DC663BA63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3293"/>
              </p:ext>
            </p:extLst>
          </p:nvPr>
        </p:nvGraphicFramePr>
        <p:xfrm>
          <a:off x="4278702" y="2003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447624"/>
            <a:ext cx="5013956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 new customers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South Wales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 below 1980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products from top-3 selling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medium class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96DCBB0-2444-8043-9BA9-DC663BA6348C}"/>
              </a:ext>
            </a:extLst>
          </p:cNvPr>
          <p:cNvGraphicFramePr>
            <a:graphicFrameLocks/>
          </p:cNvGraphicFramePr>
          <p:nvPr/>
        </p:nvGraphicFramePr>
        <p:xfrm>
          <a:off x="4278702" y="20033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40500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437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Flowershint Water</dc:creator>
  <cp:lastModifiedBy>Janupreethi Radhakrishnan</cp:lastModifiedBy>
  <cp:revision>8</cp:revision>
  <dcterms:modified xsi:type="dcterms:W3CDTF">2023-01-31T10:13:29Z</dcterms:modified>
</cp:coreProperties>
</file>