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38" name="Shape 138"/>
          <p:cNvSpPr/>
          <p:nvPr>
            <p:ph type="sldImg"/>
          </p:nvPr>
        </p:nvSpPr>
        <p:spPr>
          <a:xfrm>
            <a:off x="1143000" y="685800"/>
            <a:ext cx="4572000" cy="3429000"/>
          </a:xfrm>
          <a:prstGeom prst="rect">
            <a:avLst/>
          </a:prstGeom>
        </p:spPr>
        <p:txBody>
          <a:bodyPr/>
          <a:lstStyle/>
          <a:p>
            <a:pPr/>
          </a:p>
        </p:txBody>
      </p:sp>
      <p:sp>
        <p:nvSpPr>
          <p:cNvPr id="139" name="Shape 13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Shape 268"/>
          <p:cNvSpPr/>
          <p:nvPr>
            <p:ph type="sldImg"/>
          </p:nvPr>
        </p:nvSpPr>
        <p:spPr>
          <a:prstGeom prst="rect">
            <a:avLst/>
          </a:prstGeom>
        </p:spPr>
        <p:txBody>
          <a:bodyPr/>
          <a:lstStyle/>
          <a:p>
            <a:pPr/>
          </a:p>
        </p:txBody>
      </p:sp>
      <p:sp>
        <p:nvSpPr>
          <p:cNvPr id="269" name="Shape 269"/>
          <p:cNvSpPr/>
          <p:nvPr>
            <p:ph type="body" sz="quarter" idx="1"/>
          </p:nvPr>
        </p:nvSpPr>
        <p:spPr>
          <a:prstGeom prst="rect">
            <a:avLst/>
          </a:prstGeom>
        </p:spPr>
        <p:txBody>
          <a:bodyPr/>
          <a:lstStyle/>
          <a:p>
            <a:pPr/>
            <a:r>
              <a:t>Pink - set up by the platform</a:t>
            </a:r>
          </a:p>
          <a:p>
            <a:pPr/>
            <a:r>
              <a:t>Green - set up by the platform but configured by</a:t>
            </a:r>
            <a:r>
              <a:rPr b="1"/>
              <a:t> the teams</a:t>
            </a:r>
            <a:endParaRPr b="1"/>
          </a:p>
          <a:p>
            <a:pPr/>
            <a:r>
              <a:t>Blue - set up and configured by the teams</a:t>
            </a:r>
          </a:p>
          <a:p>
            <a:pPr/>
            <a:r>
              <a:t>Orange - external service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2" name="Shape 842"/>
          <p:cNvSpPr/>
          <p:nvPr>
            <p:ph type="sldImg"/>
          </p:nvPr>
        </p:nvSpPr>
        <p:spPr>
          <a:prstGeom prst="rect">
            <a:avLst/>
          </a:prstGeom>
        </p:spPr>
        <p:txBody>
          <a:bodyPr/>
          <a:lstStyle/>
          <a:p>
            <a:pPr/>
          </a:p>
        </p:txBody>
      </p:sp>
      <p:sp>
        <p:nvSpPr>
          <p:cNvPr id="843" name="Shape 843"/>
          <p:cNvSpPr/>
          <p:nvPr>
            <p:ph type="body" sz="quarter" idx="1"/>
          </p:nvPr>
        </p:nvSpPr>
        <p:spPr>
          <a:prstGeom prst="rect">
            <a:avLst/>
          </a:prstGeom>
        </p:spPr>
        <p:txBody>
          <a:bodyPr/>
          <a:lstStyle/>
          <a:p>
            <a:pPr/>
            <a:r>
              <a:t>If we need to test both versions the fact that the config for these is baked into the charts makes this MUCH simpler to achieve.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7" name="Shape 887"/>
          <p:cNvSpPr/>
          <p:nvPr>
            <p:ph type="sldImg"/>
          </p:nvPr>
        </p:nvSpPr>
        <p:spPr>
          <a:prstGeom prst="rect">
            <a:avLst/>
          </a:prstGeom>
        </p:spPr>
        <p:txBody>
          <a:bodyPr/>
          <a:lstStyle/>
          <a:p>
            <a:pPr/>
          </a:p>
        </p:txBody>
      </p:sp>
      <p:sp>
        <p:nvSpPr>
          <p:cNvPr id="888" name="Shape 888"/>
          <p:cNvSpPr/>
          <p:nvPr>
            <p:ph type="body" sz="quarter" idx="1"/>
          </p:nvPr>
        </p:nvSpPr>
        <p:spPr>
          <a:prstGeom prst="rect">
            <a:avLst/>
          </a:prstGeom>
        </p:spPr>
        <p:txBody>
          <a:bodyPr/>
          <a:lstStyle/>
          <a:p>
            <a:pPr/>
            <a:r>
              <a:t>Where teams are doing some specific investigations the semver metadata can also cause a truncated release (ie. to just do some investigative tests in integration1). This feature was mainly used during the startup phase and we prefer Hello World/Dark Releases now.</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6" name="Shape 936"/>
          <p:cNvSpPr/>
          <p:nvPr>
            <p:ph type="sldImg"/>
          </p:nvPr>
        </p:nvSpPr>
        <p:spPr>
          <a:prstGeom prst="rect">
            <a:avLst/>
          </a:prstGeom>
        </p:spPr>
        <p:txBody>
          <a:bodyPr/>
          <a:lstStyle/>
          <a:p>
            <a:pPr/>
          </a:p>
        </p:txBody>
      </p:sp>
      <p:sp>
        <p:nvSpPr>
          <p:cNvPr id="937" name="Shape 937"/>
          <p:cNvSpPr/>
          <p:nvPr>
            <p:ph type="body" sz="quarter" idx="1"/>
          </p:nvPr>
        </p:nvSpPr>
        <p:spPr>
          <a:prstGeom prst="rect">
            <a:avLst/>
          </a:prstGeom>
        </p:spPr>
        <p:txBody>
          <a:bodyPr/>
          <a:lstStyle/>
          <a:p>
            <a:pPr/>
            <a:r>
              <a:t>Semver metadata was also used to specify canary and dark releases (our dark releases are effectively canaries scaled to 0)</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5" name="Shape 295"/>
          <p:cNvSpPr/>
          <p:nvPr>
            <p:ph type="sldImg"/>
          </p:nvPr>
        </p:nvSpPr>
        <p:spPr>
          <a:prstGeom prst="rect">
            <a:avLst/>
          </a:prstGeom>
        </p:spPr>
        <p:txBody>
          <a:bodyPr/>
          <a:lstStyle/>
          <a:p>
            <a:pPr/>
          </a:p>
        </p:txBody>
      </p:sp>
      <p:sp>
        <p:nvSpPr>
          <p:cNvPr id="296" name="Shape 296"/>
          <p:cNvSpPr/>
          <p:nvPr>
            <p:ph type="body" sz="quarter" idx="1"/>
          </p:nvPr>
        </p:nvSpPr>
        <p:spPr>
          <a:prstGeom prst="rect">
            <a:avLst/>
          </a:prstGeom>
        </p:spPr>
        <p:txBody>
          <a:bodyPr/>
          <a:lstStyle/>
          <a:p>
            <a:pPr/>
            <a:r>
              <a:t>Pink - set up by the platform</a:t>
            </a:r>
          </a:p>
          <a:p>
            <a:pPr/>
            <a:r>
              <a:t>Green - set up by the platform but configured by</a:t>
            </a:r>
            <a:r>
              <a:rPr b="1"/>
              <a:t> the teams</a:t>
            </a:r>
            <a:endParaRPr b="1"/>
          </a:p>
          <a:p>
            <a:pPr/>
            <a:r>
              <a:t>Blue - set up and configured by the teams</a:t>
            </a:r>
          </a:p>
          <a:p>
            <a:pPr/>
            <a:r>
              <a:t>Orange - external service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3" name="Shape 383"/>
          <p:cNvSpPr/>
          <p:nvPr>
            <p:ph type="sldImg"/>
          </p:nvPr>
        </p:nvSpPr>
        <p:spPr>
          <a:prstGeom prst="rect">
            <a:avLst/>
          </a:prstGeom>
        </p:spPr>
        <p:txBody>
          <a:bodyPr/>
          <a:lstStyle/>
          <a:p>
            <a:pPr/>
          </a:p>
        </p:txBody>
      </p:sp>
      <p:sp>
        <p:nvSpPr>
          <p:cNvPr id="384" name="Shape 384"/>
          <p:cNvSpPr/>
          <p:nvPr>
            <p:ph type="body" sz="quarter" idx="1"/>
          </p:nvPr>
        </p:nvSpPr>
        <p:spPr>
          <a:prstGeom prst="rect">
            <a:avLst/>
          </a:prstGeom>
        </p:spPr>
        <p:txBody>
          <a:bodyPr/>
          <a:lstStyle/>
          <a:p>
            <a:pPr/>
            <a:r>
              <a:t>Helm3 elevates the Common chart pattern to an official feature as Library charts.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7" name="Shape 427"/>
          <p:cNvSpPr/>
          <p:nvPr>
            <p:ph type="sldImg"/>
          </p:nvPr>
        </p:nvSpPr>
        <p:spPr>
          <a:prstGeom prst="rect">
            <a:avLst/>
          </a:prstGeom>
        </p:spPr>
        <p:txBody>
          <a:bodyPr/>
          <a:lstStyle/>
          <a:p>
            <a:pPr/>
          </a:p>
        </p:txBody>
      </p:sp>
      <p:sp>
        <p:nvSpPr>
          <p:cNvPr id="428" name="Shape 428"/>
          <p:cNvSpPr/>
          <p:nvPr>
            <p:ph type="body" sz="quarter" idx="1"/>
          </p:nvPr>
        </p:nvSpPr>
        <p:spPr>
          <a:prstGeom prst="rect">
            <a:avLst/>
          </a:prstGeom>
        </p:spPr>
        <p:txBody>
          <a:bodyPr/>
          <a:lstStyle/>
          <a:p>
            <a:pPr/>
            <a:r>
              <a:t>requirements.yaml is now in Charts.yaml with Helm v3</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 name="Shape 437"/>
          <p:cNvSpPr/>
          <p:nvPr>
            <p:ph type="sldImg"/>
          </p:nvPr>
        </p:nvSpPr>
        <p:spPr>
          <a:prstGeom prst="rect">
            <a:avLst/>
          </a:prstGeom>
        </p:spPr>
        <p:txBody>
          <a:bodyPr/>
          <a:lstStyle/>
          <a:p>
            <a:pPr/>
          </a:p>
        </p:txBody>
      </p:sp>
      <p:sp>
        <p:nvSpPr>
          <p:cNvPr id="438" name="Shape 438"/>
          <p:cNvSpPr/>
          <p:nvPr>
            <p:ph type="body" sz="quarter" idx="1"/>
          </p:nvPr>
        </p:nvSpPr>
        <p:spPr>
          <a:prstGeom prst="rect">
            <a:avLst/>
          </a:prstGeom>
        </p:spPr>
        <p:txBody>
          <a:bodyPr/>
          <a:lstStyle/>
          <a:p>
            <a:pPr/>
            <a:r>
              <a:t>Go/Sprig templating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7" name="Shape 447"/>
          <p:cNvSpPr/>
          <p:nvPr>
            <p:ph type="sldImg"/>
          </p:nvPr>
        </p:nvSpPr>
        <p:spPr>
          <a:prstGeom prst="rect">
            <a:avLst/>
          </a:prstGeom>
        </p:spPr>
        <p:txBody>
          <a:bodyPr/>
          <a:lstStyle/>
          <a:p>
            <a:pPr/>
          </a:p>
        </p:txBody>
      </p:sp>
      <p:sp>
        <p:nvSpPr>
          <p:cNvPr id="448" name="Shape 448"/>
          <p:cNvSpPr/>
          <p:nvPr>
            <p:ph type="body" sz="quarter" idx="1"/>
          </p:nvPr>
        </p:nvSpPr>
        <p:spPr>
          <a:prstGeom prst="rect">
            <a:avLst/>
          </a:prstGeom>
        </p:spPr>
        <p:txBody>
          <a:bodyPr/>
          <a:lstStyle/>
          <a:p>
            <a:pPr/>
            <a:r>
              <a:t>Go/Sprig templating</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Shape 510"/>
          <p:cNvSpPr/>
          <p:nvPr>
            <p:ph type="sldImg"/>
          </p:nvPr>
        </p:nvSpPr>
        <p:spPr>
          <a:prstGeom prst="rect">
            <a:avLst/>
          </a:prstGeom>
        </p:spPr>
        <p:txBody>
          <a:bodyPr/>
          <a:lstStyle/>
          <a:p>
            <a:pPr/>
          </a:p>
        </p:txBody>
      </p:sp>
      <p:sp>
        <p:nvSpPr>
          <p:cNvPr id="511" name="Shape 511"/>
          <p:cNvSpPr/>
          <p:nvPr>
            <p:ph type="body" sz="quarter" idx="1"/>
          </p:nvPr>
        </p:nvSpPr>
        <p:spPr>
          <a:prstGeom prst="rect">
            <a:avLst/>
          </a:prstGeom>
        </p:spPr>
        <p:txBody>
          <a:bodyPr/>
          <a:lstStyle/>
          <a:p>
            <a:pPr/>
            <a:r>
              <a:t>We hoover up the commits between two tags using git history and throw them into the _release_notes.yaml files. One thing to note is that Helm will include (but ignore) _underscore.yaml files, but we initially tried this with a _release_notes.txt file and Helm stripped the file out completely (haven’t confirmed this is still the case with Helm3).</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6" name="Shape 586"/>
          <p:cNvSpPr/>
          <p:nvPr>
            <p:ph type="sldImg"/>
          </p:nvPr>
        </p:nvSpPr>
        <p:spPr>
          <a:prstGeom prst="rect">
            <a:avLst/>
          </a:prstGeom>
        </p:spPr>
        <p:txBody>
          <a:bodyPr/>
          <a:lstStyle/>
          <a:p>
            <a:pPr/>
          </a:p>
        </p:txBody>
      </p:sp>
      <p:sp>
        <p:nvSpPr>
          <p:cNvPr id="587" name="Shape 587"/>
          <p:cNvSpPr/>
          <p:nvPr>
            <p:ph type="body" sz="quarter" idx="1"/>
          </p:nvPr>
        </p:nvSpPr>
        <p:spPr>
          <a:prstGeom prst="rect">
            <a:avLst/>
          </a:prstGeom>
        </p:spPr>
        <p:txBody>
          <a:bodyPr/>
          <a:lstStyle/>
          <a:p>
            <a:pPr/>
            <a:r>
              <a:t>An example format, shows how you can build your own data/metadata into charts to control other functions.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6" name="Shape 796"/>
          <p:cNvSpPr/>
          <p:nvPr>
            <p:ph type="sldImg"/>
          </p:nvPr>
        </p:nvSpPr>
        <p:spPr>
          <a:prstGeom prst="rect">
            <a:avLst/>
          </a:prstGeom>
        </p:spPr>
        <p:txBody>
          <a:bodyPr/>
          <a:lstStyle/>
          <a:p>
            <a:pPr/>
          </a:p>
        </p:txBody>
      </p:sp>
      <p:sp>
        <p:nvSpPr>
          <p:cNvPr id="797" name="Shape 797"/>
          <p:cNvSpPr/>
          <p:nvPr>
            <p:ph type="body" sz="quarter" idx="1"/>
          </p:nvPr>
        </p:nvSpPr>
        <p:spPr>
          <a:prstGeom prst="rect">
            <a:avLst/>
          </a:prstGeom>
        </p:spPr>
        <p:txBody>
          <a:bodyPr/>
          <a:lstStyle/>
          <a:p>
            <a:pPr/>
            <a:r>
              <a:t>This can be overridden in the _ctf.yaml file to enable testing against new versions, or, when required, against multiple versions.</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778000" y="2298700"/>
            <a:ext cx="20828000" cy="4648200"/>
          </a:xfrm>
          <a:prstGeom prst="rect">
            <a:avLst/>
          </a:prstGeom>
        </p:spPr>
        <p:txBody>
          <a:bodyPr anchor="b"/>
          <a:lstStyle/>
          <a:p>
            <a:pPr/>
            <a:r>
              <a:t>Title Text</a:t>
            </a:r>
          </a:p>
        </p:txBody>
      </p:sp>
      <p:sp>
        <p:nvSpPr>
          <p:cNvPr id="12" name="Body Level One…"/>
          <p:cNvSpPr txBox="1"/>
          <p:nvPr>
            <p:ph type="body" sz="quarter" idx="1"/>
          </p:nvPr>
        </p:nvSpPr>
        <p:spPr>
          <a:xfrm>
            <a:off x="1778000" y="7073900"/>
            <a:ext cx="20828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2387600" y="8953500"/>
            <a:ext cx="19621500" cy="58552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14"/>
          </p:nvPr>
        </p:nvSpPr>
        <p:spPr>
          <a:xfrm>
            <a:off x="2387600" y="6076950"/>
            <a:ext cx="19621500" cy="825500"/>
          </a:xfrm>
          <a:prstGeom prst="rect">
            <a:avLst/>
          </a:prstGeom>
        </p:spPr>
        <p:txBody>
          <a:bodyPr>
            <a:spAutoFit/>
          </a:bodyPr>
          <a:lstStyle>
            <a:lvl1pPr marL="0" indent="0" algn="ctr">
              <a:spcBef>
                <a:spcPts val="0"/>
              </a:spcBef>
              <a:buSzTx/>
              <a:buNone/>
              <a:defRPr sz="48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24384000" cy="16264467"/>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Slide 3">
    <p:bg>
      <p:bgPr>
        <a:solidFill>
          <a:srgbClr val="E6E7E7"/>
        </a:solidFill>
      </p:bgPr>
    </p:bg>
    <p:spTree>
      <p:nvGrpSpPr>
        <p:cNvPr id="1" name=""/>
        <p:cNvGrpSpPr/>
        <p:nvPr/>
      </p:nvGrpSpPr>
      <p:grpSpPr>
        <a:xfrm>
          <a:off x="0" y="0"/>
          <a:ext cx="0" cy="0"/>
          <a:chOff x="0" y="0"/>
          <a:chExt cx="0" cy="0"/>
        </a:xfrm>
      </p:grpSpPr>
      <p:grpSp>
        <p:nvGrpSpPr>
          <p:cNvPr id="122" name="Groupe 2"/>
          <p:cNvGrpSpPr/>
          <p:nvPr/>
        </p:nvGrpSpPr>
        <p:grpSpPr>
          <a:xfrm>
            <a:off x="24710079" y="66321"/>
            <a:ext cx="720001" cy="3600002"/>
            <a:chOff x="0" y="0"/>
            <a:chExt cx="719999" cy="3599999"/>
          </a:xfrm>
        </p:grpSpPr>
        <p:sp>
          <p:nvSpPr>
            <p:cNvPr id="117" name="Rectangle 3"/>
            <p:cNvSpPr/>
            <p:nvPr/>
          </p:nvSpPr>
          <p:spPr>
            <a:xfrm>
              <a:off x="0" y="-1"/>
              <a:ext cx="720000" cy="720001"/>
            </a:xfrm>
            <a:prstGeom prst="rect">
              <a:avLst/>
            </a:prstGeom>
            <a:solidFill>
              <a:srgbClr val="0070AD"/>
            </a:solidFill>
            <a:ln w="12700" cap="flat">
              <a:noFill/>
              <a:miter lim="400000"/>
            </a:ln>
            <a:effectLst/>
          </p:spPr>
          <p:txBody>
            <a:bodyPr wrap="square" lIns="91439" tIns="91439" rIns="91439" bIns="91439" numCol="1" anchor="ctr">
              <a:noAutofit/>
            </a:bodyPr>
            <a:lstStyle/>
            <a:p>
              <a:pPr defTabSz="1828800">
                <a:spcBef>
                  <a:spcPts val="600"/>
                </a:spcBef>
                <a:defRPr b="0" sz="1800">
                  <a:solidFill>
                    <a:srgbClr val="FFFFFF"/>
                  </a:solidFill>
                  <a:latin typeface="Verdana"/>
                  <a:ea typeface="Verdana"/>
                  <a:cs typeface="Verdana"/>
                  <a:sym typeface="Verdana"/>
                </a:defRPr>
              </a:pPr>
            </a:p>
          </p:txBody>
        </p:sp>
        <p:sp>
          <p:nvSpPr>
            <p:cNvPr id="118" name="Rectangle 4"/>
            <p:cNvSpPr/>
            <p:nvPr/>
          </p:nvSpPr>
          <p:spPr>
            <a:xfrm>
              <a:off x="0" y="719999"/>
              <a:ext cx="720000" cy="720001"/>
            </a:xfrm>
            <a:prstGeom prst="rect">
              <a:avLst/>
            </a:prstGeom>
            <a:solidFill>
              <a:srgbClr val="12ABDB"/>
            </a:solidFill>
            <a:ln w="12700" cap="flat">
              <a:noFill/>
              <a:miter lim="400000"/>
            </a:ln>
            <a:effectLst/>
          </p:spPr>
          <p:txBody>
            <a:bodyPr wrap="square" lIns="91439" tIns="91439" rIns="91439" bIns="91439" numCol="1" anchor="ctr">
              <a:noAutofit/>
            </a:bodyPr>
            <a:lstStyle/>
            <a:p>
              <a:pPr defTabSz="1828800">
                <a:spcBef>
                  <a:spcPts val="600"/>
                </a:spcBef>
                <a:defRPr b="0" sz="1800">
                  <a:solidFill>
                    <a:srgbClr val="FFFFFF"/>
                  </a:solidFill>
                  <a:latin typeface="Verdana"/>
                  <a:ea typeface="Verdana"/>
                  <a:cs typeface="Verdana"/>
                  <a:sym typeface="Verdana"/>
                </a:defRPr>
              </a:pPr>
            </a:p>
          </p:txBody>
        </p:sp>
        <p:sp>
          <p:nvSpPr>
            <p:cNvPr id="119" name="Rectangle 5"/>
            <p:cNvSpPr/>
            <p:nvPr/>
          </p:nvSpPr>
          <p:spPr>
            <a:xfrm>
              <a:off x="0" y="1439999"/>
              <a:ext cx="720000" cy="720001"/>
            </a:xfrm>
            <a:prstGeom prst="rect">
              <a:avLst/>
            </a:prstGeom>
            <a:solidFill>
              <a:srgbClr val="2B143D"/>
            </a:solidFill>
            <a:ln w="12700" cap="flat">
              <a:noFill/>
              <a:miter lim="400000"/>
            </a:ln>
            <a:effectLst/>
          </p:spPr>
          <p:txBody>
            <a:bodyPr wrap="square" lIns="91439" tIns="91439" rIns="91439" bIns="91439" numCol="1" anchor="ctr">
              <a:noAutofit/>
            </a:bodyPr>
            <a:lstStyle/>
            <a:p>
              <a:pPr defTabSz="1828800">
                <a:spcBef>
                  <a:spcPts val="600"/>
                </a:spcBef>
                <a:defRPr b="0" sz="1800">
                  <a:solidFill>
                    <a:srgbClr val="FFFFFF"/>
                  </a:solidFill>
                  <a:latin typeface="Verdana"/>
                  <a:ea typeface="Verdana"/>
                  <a:cs typeface="Verdana"/>
                  <a:sym typeface="Verdana"/>
                </a:defRPr>
              </a:pPr>
            </a:p>
          </p:txBody>
        </p:sp>
        <p:sp>
          <p:nvSpPr>
            <p:cNvPr id="120" name="Rectangle 6"/>
            <p:cNvSpPr/>
            <p:nvPr/>
          </p:nvSpPr>
          <p:spPr>
            <a:xfrm>
              <a:off x="0" y="2159999"/>
              <a:ext cx="720000" cy="720001"/>
            </a:xfrm>
            <a:prstGeom prst="rect">
              <a:avLst/>
            </a:prstGeom>
            <a:solidFill>
              <a:srgbClr val="FF304C"/>
            </a:solidFill>
            <a:ln w="12700" cap="flat">
              <a:noFill/>
              <a:miter lim="400000"/>
            </a:ln>
            <a:effectLst/>
          </p:spPr>
          <p:txBody>
            <a:bodyPr wrap="square" lIns="91439" tIns="91439" rIns="91439" bIns="91439" numCol="1" anchor="ctr">
              <a:noAutofit/>
            </a:bodyPr>
            <a:lstStyle/>
            <a:p>
              <a:pPr defTabSz="1828800">
                <a:spcBef>
                  <a:spcPts val="600"/>
                </a:spcBef>
                <a:defRPr b="0" sz="1800">
                  <a:solidFill>
                    <a:srgbClr val="FFFFFF"/>
                  </a:solidFill>
                  <a:latin typeface="Verdana"/>
                  <a:ea typeface="Verdana"/>
                  <a:cs typeface="Verdana"/>
                  <a:sym typeface="Verdana"/>
                </a:defRPr>
              </a:pPr>
            </a:p>
          </p:txBody>
        </p:sp>
        <p:sp>
          <p:nvSpPr>
            <p:cNvPr id="121" name="Rectangle 7"/>
            <p:cNvSpPr/>
            <p:nvPr/>
          </p:nvSpPr>
          <p:spPr>
            <a:xfrm>
              <a:off x="0" y="2879999"/>
              <a:ext cx="720000" cy="720001"/>
            </a:xfrm>
            <a:prstGeom prst="rect">
              <a:avLst/>
            </a:prstGeom>
            <a:solidFill>
              <a:srgbClr val="95E616"/>
            </a:solidFill>
            <a:ln w="12700" cap="flat">
              <a:noFill/>
              <a:miter lim="400000"/>
            </a:ln>
            <a:effectLst/>
          </p:spPr>
          <p:txBody>
            <a:bodyPr wrap="square" lIns="91439" tIns="91439" rIns="91439" bIns="91439" numCol="1" anchor="ctr">
              <a:noAutofit/>
            </a:bodyPr>
            <a:lstStyle/>
            <a:p>
              <a:pPr defTabSz="1828800">
                <a:spcBef>
                  <a:spcPts val="600"/>
                </a:spcBef>
                <a:defRPr b="0" sz="1800">
                  <a:solidFill>
                    <a:srgbClr val="FFFFFF"/>
                  </a:solidFill>
                  <a:latin typeface="Verdana"/>
                  <a:ea typeface="Verdana"/>
                  <a:cs typeface="Verdana"/>
                  <a:sym typeface="Verdana"/>
                </a:defRPr>
              </a:pPr>
            </a:p>
          </p:txBody>
        </p:sp>
      </p:grpSp>
      <p:sp>
        <p:nvSpPr>
          <p:cNvPr id="123" name="Freeform 6"/>
          <p:cNvSpPr/>
          <p:nvPr/>
        </p:nvSpPr>
        <p:spPr>
          <a:xfrm>
            <a:off x="7543800" y="3695701"/>
            <a:ext cx="16840200" cy="10020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592" y="21422"/>
                </a:moveTo>
                <a:lnTo>
                  <a:pt x="21592" y="6611"/>
                </a:lnTo>
                <a:lnTo>
                  <a:pt x="21576" y="6584"/>
                </a:lnTo>
                <a:lnTo>
                  <a:pt x="21559" y="6598"/>
                </a:lnTo>
                <a:lnTo>
                  <a:pt x="21519" y="6625"/>
                </a:lnTo>
                <a:lnTo>
                  <a:pt x="21315" y="6789"/>
                </a:lnTo>
                <a:lnTo>
                  <a:pt x="21111" y="6926"/>
                </a:lnTo>
                <a:lnTo>
                  <a:pt x="20900" y="7049"/>
                </a:lnTo>
                <a:lnTo>
                  <a:pt x="20688" y="7145"/>
                </a:lnTo>
                <a:lnTo>
                  <a:pt x="20411" y="7268"/>
                </a:lnTo>
                <a:lnTo>
                  <a:pt x="20134" y="7364"/>
                </a:lnTo>
                <a:lnTo>
                  <a:pt x="19857" y="7433"/>
                </a:lnTo>
                <a:lnTo>
                  <a:pt x="19572" y="7487"/>
                </a:lnTo>
                <a:lnTo>
                  <a:pt x="19287" y="7529"/>
                </a:lnTo>
                <a:lnTo>
                  <a:pt x="19010" y="7556"/>
                </a:lnTo>
                <a:lnTo>
                  <a:pt x="18725" y="7556"/>
                </a:lnTo>
                <a:lnTo>
                  <a:pt x="18440" y="7542"/>
                </a:lnTo>
                <a:lnTo>
                  <a:pt x="18065" y="7515"/>
                </a:lnTo>
                <a:lnTo>
                  <a:pt x="17690" y="7460"/>
                </a:lnTo>
                <a:lnTo>
                  <a:pt x="17324" y="7392"/>
                </a:lnTo>
                <a:lnTo>
                  <a:pt x="16957" y="7310"/>
                </a:lnTo>
                <a:lnTo>
                  <a:pt x="16591" y="7214"/>
                </a:lnTo>
                <a:lnTo>
                  <a:pt x="15858" y="6967"/>
                </a:lnTo>
                <a:lnTo>
                  <a:pt x="15500" y="6817"/>
                </a:lnTo>
                <a:lnTo>
                  <a:pt x="14905" y="6570"/>
                </a:lnTo>
                <a:lnTo>
                  <a:pt x="14327" y="6283"/>
                </a:lnTo>
                <a:lnTo>
                  <a:pt x="13748" y="5982"/>
                </a:lnTo>
                <a:lnTo>
                  <a:pt x="13178" y="5667"/>
                </a:lnTo>
                <a:lnTo>
                  <a:pt x="12608" y="5325"/>
                </a:lnTo>
                <a:lnTo>
                  <a:pt x="12038" y="4955"/>
                </a:lnTo>
                <a:lnTo>
                  <a:pt x="11476" y="4586"/>
                </a:lnTo>
                <a:lnTo>
                  <a:pt x="10914" y="4189"/>
                </a:lnTo>
                <a:lnTo>
                  <a:pt x="10271" y="3723"/>
                </a:lnTo>
                <a:lnTo>
                  <a:pt x="9635" y="3244"/>
                </a:lnTo>
                <a:lnTo>
                  <a:pt x="9000" y="2751"/>
                </a:lnTo>
                <a:lnTo>
                  <a:pt x="7746" y="1711"/>
                </a:lnTo>
                <a:lnTo>
                  <a:pt x="7119" y="1177"/>
                </a:lnTo>
                <a:lnTo>
                  <a:pt x="6500" y="630"/>
                </a:lnTo>
                <a:lnTo>
                  <a:pt x="5889" y="68"/>
                </a:lnTo>
                <a:lnTo>
                  <a:pt x="5840" y="27"/>
                </a:lnTo>
                <a:lnTo>
                  <a:pt x="5832" y="0"/>
                </a:lnTo>
                <a:lnTo>
                  <a:pt x="5799" y="0"/>
                </a:lnTo>
                <a:lnTo>
                  <a:pt x="5237" y="602"/>
                </a:lnTo>
                <a:lnTo>
                  <a:pt x="4919" y="958"/>
                </a:lnTo>
                <a:lnTo>
                  <a:pt x="4300" y="1697"/>
                </a:lnTo>
                <a:lnTo>
                  <a:pt x="3999" y="2081"/>
                </a:lnTo>
                <a:lnTo>
                  <a:pt x="3706" y="2478"/>
                </a:lnTo>
                <a:lnTo>
                  <a:pt x="3413" y="2888"/>
                </a:lnTo>
                <a:lnTo>
                  <a:pt x="3136" y="3313"/>
                </a:lnTo>
                <a:lnTo>
                  <a:pt x="2859" y="3751"/>
                </a:lnTo>
                <a:lnTo>
                  <a:pt x="2688" y="4052"/>
                </a:lnTo>
                <a:lnTo>
                  <a:pt x="2517" y="4339"/>
                </a:lnTo>
                <a:lnTo>
                  <a:pt x="2354" y="4640"/>
                </a:lnTo>
                <a:lnTo>
                  <a:pt x="2191" y="4955"/>
                </a:lnTo>
                <a:lnTo>
                  <a:pt x="2036" y="5256"/>
                </a:lnTo>
                <a:lnTo>
                  <a:pt x="1890" y="5571"/>
                </a:lnTo>
                <a:lnTo>
                  <a:pt x="1596" y="6228"/>
                </a:lnTo>
                <a:lnTo>
                  <a:pt x="1466" y="6557"/>
                </a:lnTo>
                <a:lnTo>
                  <a:pt x="1205" y="7241"/>
                </a:lnTo>
                <a:lnTo>
                  <a:pt x="977" y="7953"/>
                </a:lnTo>
                <a:lnTo>
                  <a:pt x="863" y="8322"/>
                </a:lnTo>
                <a:lnTo>
                  <a:pt x="766" y="8692"/>
                </a:lnTo>
                <a:lnTo>
                  <a:pt x="668" y="9075"/>
                </a:lnTo>
                <a:lnTo>
                  <a:pt x="554" y="9527"/>
                </a:lnTo>
                <a:lnTo>
                  <a:pt x="375" y="10458"/>
                </a:lnTo>
                <a:lnTo>
                  <a:pt x="293" y="10923"/>
                </a:lnTo>
                <a:lnTo>
                  <a:pt x="228" y="11402"/>
                </a:lnTo>
                <a:lnTo>
                  <a:pt x="114" y="12360"/>
                </a:lnTo>
                <a:lnTo>
                  <a:pt x="73" y="12840"/>
                </a:lnTo>
                <a:lnTo>
                  <a:pt x="41" y="13401"/>
                </a:lnTo>
                <a:lnTo>
                  <a:pt x="16" y="13948"/>
                </a:lnTo>
                <a:lnTo>
                  <a:pt x="16" y="14017"/>
                </a:lnTo>
                <a:lnTo>
                  <a:pt x="8" y="14044"/>
                </a:lnTo>
                <a:lnTo>
                  <a:pt x="0" y="14058"/>
                </a:lnTo>
                <a:lnTo>
                  <a:pt x="0" y="15824"/>
                </a:lnTo>
                <a:lnTo>
                  <a:pt x="16" y="15878"/>
                </a:lnTo>
                <a:lnTo>
                  <a:pt x="24" y="15947"/>
                </a:lnTo>
                <a:lnTo>
                  <a:pt x="24" y="16084"/>
                </a:lnTo>
                <a:lnTo>
                  <a:pt x="57" y="16782"/>
                </a:lnTo>
                <a:lnTo>
                  <a:pt x="106" y="17466"/>
                </a:lnTo>
                <a:lnTo>
                  <a:pt x="163" y="18151"/>
                </a:lnTo>
                <a:lnTo>
                  <a:pt x="228" y="18835"/>
                </a:lnTo>
                <a:lnTo>
                  <a:pt x="310" y="19519"/>
                </a:lnTo>
                <a:lnTo>
                  <a:pt x="407" y="20190"/>
                </a:lnTo>
                <a:lnTo>
                  <a:pt x="505" y="20875"/>
                </a:lnTo>
                <a:lnTo>
                  <a:pt x="611" y="21545"/>
                </a:lnTo>
                <a:lnTo>
                  <a:pt x="627" y="21600"/>
                </a:lnTo>
                <a:lnTo>
                  <a:pt x="21600" y="21600"/>
                </a:lnTo>
                <a:lnTo>
                  <a:pt x="21592" y="21422"/>
                </a:lnTo>
                <a:close/>
              </a:path>
            </a:pathLst>
          </a:custGeom>
          <a:solidFill>
            <a:srgbClr val="12ABDB"/>
          </a:solidFill>
          <a:ln w="12700">
            <a:miter lim="400000"/>
          </a:ln>
        </p:spPr>
        <p:txBody>
          <a:bodyPr tIns="91439" bIns="91439"/>
          <a:lstStyle/>
          <a:p>
            <a:pPr algn="l" defTabSz="1828800">
              <a:defRPr b="0" sz="3600">
                <a:latin typeface="Verdana"/>
                <a:ea typeface="Verdana"/>
                <a:cs typeface="Verdana"/>
                <a:sym typeface="Verdana"/>
              </a:defRPr>
            </a:pPr>
          </a:p>
        </p:txBody>
      </p:sp>
      <p:sp>
        <p:nvSpPr>
          <p:cNvPr id="124" name="Title Text"/>
          <p:cNvSpPr txBox="1"/>
          <p:nvPr>
            <p:ph type="title"/>
          </p:nvPr>
        </p:nvSpPr>
        <p:spPr>
          <a:xfrm>
            <a:off x="10032997" y="7288303"/>
            <a:ext cx="13798551" cy="2899795"/>
          </a:xfrm>
          <a:prstGeom prst="rect">
            <a:avLst/>
          </a:prstGeom>
        </p:spPr>
        <p:txBody>
          <a:bodyPr lIns="0" tIns="0" rIns="0" bIns="0" anchor="b"/>
          <a:lstStyle>
            <a:lvl1pPr algn="l" defTabSz="1828800">
              <a:lnSpc>
                <a:spcPts val="6000"/>
              </a:lnSpc>
              <a:defRPr sz="5200">
                <a:solidFill>
                  <a:srgbClr val="FFFFFF"/>
                </a:solidFill>
                <a:latin typeface="Verdana"/>
                <a:ea typeface="Verdana"/>
                <a:cs typeface="Verdana"/>
                <a:sym typeface="Verdana"/>
              </a:defRPr>
            </a:lvl1pPr>
          </a:lstStyle>
          <a:p>
            <a:pPr/>
            <a:r>
              <a:t>Title Text</a:t>
            </a:r>
          </a:p>
        </p:txBody>
      </p:sp>
      <p:sp>
        <p:nvSpPr>
          <p:cNvPr id="125" name="Body Level One…"/>
          <p:cNvSpPr txBox="1"/>
          <p:nvPr>
            <p:ph type="body" sz="quarter" idx="1"/>
          </p:nvPr>
        </p:nvSpPr>
        <p:spPr>
          <a:xfrm>
            <a:off x="10032997" y="10473845"/>
            <a:ext cx="13798551" cy="2447927"/>
          </a:xfrm>
          <a:prstGeom prst="rect">
            <a:avLst/>
          </a:prstGeom>
        </p:spPr>
        <p:txBody>
          <a:bodyPr lIns="0" tIns="0" rIns="0" bIns="0" anchor="t"/>
          <a:lstStyle>
            <a:lvl1pPr marL="0" indent="0" defTabSz="1828800">
              <a:lnSpc>
                <a:spcPts val="3600"/>
              </a:lnSpc>
              <a:spcBef>
                <a:spcPts val="0"/>
              </a:spcBef>
              <a:buSzTx/>
              <a:buNone/>
              <a:defRPr sz="3200">
                <a:solidFill>
                  <a:srgbClr val="FFFFFF"/>
                </a:solidFill>
                <a:latin typeface="Verdana"/>
                <a:ea typeface="Verdana"/>
                <a:cs typeface="Verdana"/>
                <a:sym typeface="Verdana"/>
              </a:defRPr>
            </a:lvl1pPr>
            <a:lvl2pPr marL="679273" indent="-318911" defTabSz="1828800">
              <a:lnSpc>
                <a:spcPts val="3600"/>
              </a:lnSpc>
              <a:spcBef>
                <a:spcPts val="0"/>
              </a:spcBef>
              <a:buSzPct val="100000"/>
              <a:defRPr sz="3200">
                <a:solidFill>
                  <a:srgbClr val="FFFFFF"/>
                </a:solidFill>
                <a:latin typeface="Verdana"/>
                <a:ea typeface="Verdana"/>
                <a:cs typeface="Verdana"/>
                <a:sym typeface="Verdana"/>
              </a:defRPr>
            </a:lvl2pPr>
            <a:lvl3pPr marL="1079500" indent="-358775" defTabSz="1828800">
              <a:lnSpc>
                <a:spcPts val="3600"/>
              </a:lnSpc>
              <a:spcBef>
                <a:spcPts val="0"/>
              </a:spcBef>
              <a:buSzPct val="100000"/>
              <a:defRPr sz="3200">
                <a:solidFill>
                  <a:srgbClr val="FFFFFF"/>
                </a:solidFill>
                <a:latin typeface="Verdana"/>
                <a:ea typeface="Verdana"/>
                <a:cs typeface="Verdana"/>
                <a:sym typeface="Verdana"/>
              </a:defRPr>
            </a:lvl3pPr>
            <a:lvl4pPr marL="1491116" indent="-410029" defTabSz="1828800">
              <a:lnSpc>
                <a:spcPts val="3600"/>
              </a:lnSpc>
              <a:spcBef>
                <a:spcPts val="0"/>
              </a:spcBef>
              <a:buSzPct val="100000"/>
              <a:defRPr sz="3200">
                <a:solidFill>
                  <a:srgbClr val="FFFFFF"/>
                </a:solidFill>
                <a:latin typeface="Verdana"/>
                <a:ea typeface="Verdana"/>
                <a:cs typeface="Verdana"/>
                <a:sym typeface="Verdana"/>
              </a:defRPr>
            </a:lvl4pPr>
            <a:lvl5pPr marL="1851479" indent="-410029" defTabSz="1828800">
              <a:lnSpc>
                <a:spcPts val="3600"/>
              </a:lnSpc>
              <a:spcBef>
                <a:spcPts val="0"/>
              </a:spcBef>
              <a:buSzPct val="100000"/>
              <a:defRPr sz="3200">
                <a:solidFill>
                  <a:srgbClr val="FFFFFF"/>
                </a:solidFill>
                <a:latin typeface="Verdana"/>
                <a:ea typeface="Verdana"/>
                <a:cs typeface="Verdana"/>
                <a:sym typeface="Verdana"/>
              </a:defRPr>
            </a:lvl5pPr>
          </a:lstStyle>
          <a:p>
            <a:pPr/>
            <a:r>
              <a:t>Body Level One</a:t>
            </a:r>
          </a:p>
          <a:p>
            <a:pPr lvl="1"/>
            <a:r>
              <a:t>Body Level Two</a:t>
            </a:r>
          </a:p>
          <a:p>
            <a:pPr lvl="2"/>
            <a:r>
              <a:t>Body Level Three</a:t>
            </a:r>
          </a:p>
          <a:p>
            <a:pPr lvl="3"/>
            <a:r>
              <a:t>Body Level Four</a:t>
            </a:r>
          </a:p>
          <a:p>
            <a:pPr lvl="4"/>
            <a:r>
              <a:t>Body Level Five</a:t>
            </a:r>
          </a:p>
        </p:txBody>
      </p:sp>
      <p:grpSp>
        <p:nvGrpSpPr>
          <p:cNvPr id="131" name="Group 14"/>
          <p:cNvGrpSpPr/>
          <p:nvPr/>
        </p:nvGrpSpPr>
        <p:grpSpPr>
          <a:xfrm>
            <a:off x="815975" y="1391403"/>
            <a:ext cx="10080002" cy="2247308"/>
            <a:chOff x="0" y="0"/>
            <a:chExt cx="10080000" cy="2247306"/>
          </a:xfrm>
        </p:grpSpPr>
        <p:sp>
          <p:nvSpPr>
            <p:cNvPr id="126" name="Freeform 11"/>
            <p:cNvSpPr/>
            <p:nvPr/>
          </p:nvSpPr>
          <p:spPr>
            <a:xfrm>
              <a:off x="8914509" y="687340"/>
              <a:ext cx="1165492" cy="94733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286" y="15008"/>
                  </a:moveTo>
                  <a:cubicBezTo>
                    <a:pt x="18400" y="15008"/>
                    <a:pt x="21486" y="10940"/>
                    <a:pt x="21600" y="6031"/>
                  </a:cubicBezTo>
                  <a:cubicBezTo>
                    <a:pt x="21257" y="3927"/>
                    <a:pt x="20686" y="0"/>
                    <a:pt x="16229" y="0"/>
                  </a:cubicBezTo>
                  <a:cubicBezTo>
                    <a:pt x="11314" y="0"/>
                    <a:pt x="9600" y="8416"/>
                    <a:pt x="5714" y="13886"/>
                  </a:cubicBezTo>
                  <a:cubicBezTo>
                    <a:pt x="5371" y="16971"/>
                    <a:pt x="2971" y="19636"/>
                    <a:pt x="0" y="20197"/>
                  </a:cubicBezTo>
                  <a:cubicBezTo>
                    <a:pt x="686" y="21039"/>
                    <a:pt x="2286" y="21600"/>
                    <a:pt x="4229" y="21600"/>
                  </a:cubicBezTo>
                  <a:cubicBezTo>
                    <a:pt x="7771" y="21600"/>
                    <a:pt x="12114" y="20338"/>
                    <a:pt x="14286" y="17532"/>
                  </a:cubicBezTo>
                  <a:cubicBezTo>
                    <a:pt x="11314" y="17673"/>
                    <a:pt x="9371" y="15288"/>
                    <a:pt x="9257" y="11922"/>
                  </a:cubicBezTo>
                  <a:cubicBezTo>
                    <a:pt x="10629" y="14166"/>
                    <a:pt x="12343" y="15008"/>
                    <a:pt x="14286" y="15008"/>
                  </a:cubicBezTo>
                </a:path>
              </a:pathLst>
            </a:custGeom>
            <a:solidFill>
              <a:srgbClr val="12ABDB"/>
            </a:solidFill>
            <a:ln w="12700" cap="flat">
              <a:noFill/>
              <a:miter lim="400000"/>
            </a:ln>
            <a:effectLst/>
          </p:spPr>
          <p:txBody>
            <a:bodyPr wrap="square" lIns="91439" tIns="91439" rIns="91439" bIns="91439" numCol="1" anchor="t">
              <a:noAutofit/>
            </a:bodyPr>
            <a:lstStyle/>
            <a:p>
              <a:pPr algn="l" defTabSz="1828800">
                <a:defRPr b="0" sz="3600">
                  <a:latin typeface="Verdana"/>
                  <a:ea typeface="Verdana"/>
                  <a:cs typeface="Verdana"/>
                  <a:sym typeface="Verdana"/>
                </a:defRPr>
              </a:pPr>
            </a:p>
          </p:txBody>
        </p:sp>
        <p:sp>
          <p:nvSpPr>
            <p:cNvPr id="127" name="Freeform 12"/>
            <p:cNvSpPr/>
            <p:nvPr/>
          </p:nvSpPr>
          <p:spPr>
            <a:xfrm>
              <a:off x="-1" y="32871"/>
              <a:ext cx="8194299" cy="22144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063" y="7100"/>
                  </a:moveTo>
                  <a:cubicBezTo>
                    <a:pt x="21063" y="5957"/>
                    <a:pt x="21047" y="5174"/>
                    <a:pt x="20836" y="5174"/>
                  </a:cubicBezTo>
                  <a:cubicBezTo>
                    <a:pt x="20738" y="5174"/>
                    <a:pt x="20705" y="5235"/>
                    <a:pt x="20624" y="5355"/>
                  </a:cubicBezTo>
                  <a:cubicBezTo>
                    <a:pt x="20689" y="9206"/>
                    <a:pt x="20461" y="12635"/>
                    <a:pt x="20169" y="12635"/>
                  </a:cubicBezTo>
                  <a:cubicBezTo>
                    <a:pt x="19795" y="12635"/>
                    <a:pt x="19973" y="4332"/>
                    <a:pt x="19177" y="4332"/>
                  </a:cubicBezTo>
                  <a:cubicBezTo>
                    <a:pt x="18428" y="4332"/>
                    <a:pt x="18331" y="10950"/>
                    <a:pt x="18249" y="10950"/>
                  </a:cubicBezTo>
                  <a:cubicBezTo>
                    <a:pt x="18184" y="10950"/>
                    <a:pt x="18184" y="9206"/>
                    <a:pt x="18184" y="7882"/>
                  </a:cubicBezTo>
                  <a:cubicBezTo>
                    <a:pt x="18217" y="7220"/>
                    <a:pt x="18233" y="6679"/>
                    <a:pt x="18233" y="6257"/>
                  </a:cubicBezTo>
                  <a:cubicBezTo>
                    <a:pt x="18233" y="5596"/>
                    <a:pt x="18168" y="4573"/>
                    <a:pt x="17778" y="5054"/>
                  </a:cubicBezTo>
                  <a:cubicBezTo>
                    <a:pt x="17794" y="9807"/>
                    <a:pt x="17534" y="12695"/>
                    <a:pt x="17257" y="12695"/>
                  </a:cubicBezTo>
                  <a:cubicBezTo>
                    <a:pt x="16834" y="12695"/>
                    <a:pt x="16818" y="8363"/>
                    <a:pt x="16818" y="7220"/>
                  </a:cubicBezTo>
                  <a:cubicBezTo>
                    <a:pt x="16818" y="6077"/>
                    <a:pt x="16851" y="4513"/>
                    <a:pt x="16379" y="5054"/>
                  </a:cubicBezTo>
                  <a:cubicBezTo>
                    <a:pt x="16314" y="9206"/>
                    <a:pt x="16021" y="12274"/>
                    <a:pt x="15842" y="12274"/>
                  </a:cubicBezTo>
                  <a:cubicBezTo>
                    <a:pt x="15566" y="12274"/>
                    <a:pt x="15614" y="5174"/>
                    <a:pt x="15029" y="5174"/>
                  </a:cubicBezTo>
                  <a:cubicBezTo>
                    <a:pt x="14492" y="5174"/>
                    <a:pt x="14330" y="11913"/>
                    <a:pt x="14216" y="11913"/>
                  </a:cubicBezTo>
                  <a:cubicBezTo>
                    <a:pt x="14004" y="11913"/>
                    <a:pt x="14264" y="4332"/>
                    <a:pt x="13500" y="4332"/>
                  </a:cubicBezTo>
                  <a:cubicBezTo>
                    <a:pt x="13093" y="4332"/>
                    <a:pt x="12931" y="6859"/>
                    <a:pt x="12768" y="9687"/>
                  </a:cubicBezTo>
                  <a:cubicBezTo>
                    <a:pt x="12752" y="10228"/>
                    <a:pt x="12719" y="10289"/>
                    <a:pt x="12703" y="9627"/>
                  </a:cubicBezTo>
                  <a:cubicBezTo>
                    <a:pt x="12703" y="9145"/>
                    <a:pt x="12703" y="8544"/>
                    <a:pt x="12703" y="8062"/>
                  </a:cubicBezTo>
                  <a:cubicBezTo>
                    <a:pt x="12898" y="5174"/>
                    <a:pt x="12654" y="4152"/>
                    <a:pt x="12296" y="4874"/>
                  </a:cubicBezTo>
                  <a:cubicBezTo>
                    <a:pt x="12410" y="10168"/>
                    <a:pt x="11760" y="12755"/>
                    <a:pt x="11255" y="12755"/>
                  </a:cubicBezTo>
                  <a:cubicBezTo>
                    <a:pt x="11077" y="12755"/>
                    <a:pt x="10930" y="12455"/>
                    <a:pt x="10833" y="12033"/>
                  </a:cubicBezTo>
                  <a:cubicBezTo>
                    <a:pt x="11434" y="10650"/>
                    <a:pt x="11695" y="9085"/>
                    <a:pt x="11695" y="7581"/>
                  </a:cubicBezTo>
                  <a:cubicBezTo>
                    <a:pt x="11695" y="5896"/>
                    <a:pt x="11451" y="4934"/>
                    <a:pt x="11011" y="4934"/>
                  </a:cubicBezTo>
                  <a:cubicBezTo>
                    <a:pt x="10410" y="4934"/>
                    <a:pt x="10084" y="7220"/>
                    <a:pt x="10084" y="9145"/>
                  </a:cubicBezTo>
                  <a:cubicBezTo>
                    <a:pt x="10084" y="10168"/>
                    <a:pt x="10133" y="11071"/>
                    <a:pt x="10214" y="11793"/>
                  </a:cubicBezTo>
                  <a:cubicBezTo>
                    <a:pt x="10019" y="12154"/>
                    <a:pt x="9824" y="12455"/>
                    <a:pt x="9645" y="12755"/>
                  </a:cubicBezTo>
                  <a:cubicBezTo>
                    <a:pt x="9629" y="10770"/>
                    <a:pt x="9564" y="8724"/>
                    <a:pt x="9515" y="6799"/>
                  </a:cubicBezTo>
                  <a:cubicBezTo>
                    <a:pt x="9206" y="6438"/>
                    <a:pt x="9108" y="7040"/>
                    <a:pt x="9092" y="8062"/>
                  </a:cubicBezTo>
                  <a:cubicBezTo>
                    <a:pt x="9027" y="10469"/>
                    <a:pt x="8783" y="11913"/>
                    <a:pt x="8572" y="11913"/>
                  </a:cubicBezTo>
                  <a:cubicBezTo>
                    <a:pt x="8425" y="11913"/>
                    <a:pt x="8328" y="11191"/>
                    <a:pt x="8311" y="10469"/>
                  </a:cubicBezTo>
                  <a:cubicBezTo>
                    <a:pt x="8246" y="6618"/>
                    <a:pt x="9092" y="5535"/>
                    <a:pt x="9531" y="6137"/>
                  </a:cubicBezTo>
                  <a:cubicBezTo>
                    <a:pt x="9629" y="5295"/>
                    <a:pt x="9515" y="4633"/>
                    <a:pt x="9125" y="4633"/>
                  </a:cubicBezTo>
                  <a:cubicBezTo>
                    <a:pt x="8637" y="4633"/>
                    <a:pt x="8279" y="5716"/>
                    <a:pt x="8019" y="7100"/>
                  </a:cubicBezTo>
                  <a:cubicBezTo>
                    <a:pt x="7840" y="8062"/>
                    <a:pt x="7645" y="8724"/>
                    <a:pt x="7368" y="9506"/>
                  </a:cubicBezTo>
                  <a:cubicBezTo>
                    <a:pt x="7384" y="9266"/>
                    <a:pt x="7384" y="9025"/>
                    <a:pt x="7384" y="8845"/>
                  </a:cubicBezTo>
                  <a:cubicBezTo>
                    <a:pt x="7384" y="6137"/>
                    <a:pt x="6994" y="4934"/>
                    <a:pt x="6604" y="4934"/>
                  </a:cubicBezTo>
                  <a:cubicBezTo>
                    <a:pt x="6295" y="4934"/>
                    <a:pt x="6099" y="5656"/>
                    <a:pt x="5986" y="6679"/>
                  </a:cubicBezTo>
                  <a:cubicBezTo>
                    <a:pt x="5953" y="5656"/>
                    <a:pt x="5904" y="5174"/>
                    <a:pt x="5742" y="5174"/>
                  </a:cubicBezTo>
                  <a:cubicBezTo>
                    <a:pt x="5660" y="5174"/>
                    <a:pt x="5563" y="5235"/>
                    <a:pt x="5449" y="5415"/>
                  </a:cubicBezTo>
                  <a:cubicBezTo>
                    <a:pt x="5498" y="6017"/>
                    <a:pt x="5530" y="7340"/>
                    <a:pt x="5530" y="8243"/>
                  </a:cubicBezTo>
                  <a:cubicBezTo>
                    <a:pt x="5530" y="11492"/>
                    <a:pt x="5270" y="12936"/>
                    <a:pt x="5026" y="12936"/>
                  </a:cubicBezTo>
                  <a:cubicBezTo>
                    <a:pt x="4749" y="12936"/>
                    <a:pt x="4717" y="9085"/>
                    <a:pt x="4684" y="7581"/>
                  </a:cubicBezTo>
                  <a:cubicBezTo>
                    <a:pt x="4652" y="7521"/>
                    <a:pt x="4619" y="7461"/>
                    <a:pt x="4554" y="7461"/>
                  </a:cubicBezTo>
                  <a:cubicBezTo>
                    <a:pt x="4294" y="7461"/>
                    <a:pt x="4261" y="8724"/>
                    <a:pt x="4213" y="9867"/>
                  </a:cubicBezTo>
                  <a:cubicBezTo>
                    <a:pt x="4131" y="11131"/>
                    <a:pt x="3936" y="12695"/>
                    <a:pt x="3643" y="12695"/>
                  </a:cubicBezTo>
                  <a:cubicBezTo>
                    <a:pt x="3481" y="12695"/>
                    <a:pt x="3367" y="12094"/>
                    <a:pt x="3351" y="10950"/>
                  </a:cubicBezTo>
                  <a:cubicBezTo>
                    <a:pt x="3318" y="8664"/>
                    <a:pt x="3839" y="5957"/>
                    <a:pt x="4652" y="6799"/>
                  </a:cubicBezTo>
                  <a:cubicBezTo>
                    <a:pt x="4749" y="5896"/>
                    <a:pt x="4587" y="5174"/>
                    <a:pt x="4245" y="5174"/>
                  </a:cubicBezTo>
                  <a:cubicBezTo>
                    <a:pt x="3660" y="5174"/>
                    <a:pt x="3172" y="6799"/>
                    <a:pt x="2960" y="8724"/>
                  </a:cubicBezTo>
                  <a:cubicBezTo>
                    <a:pt x="2749" y="10529"/>
                    <a:pt x="2358" y="13116"/>
                    <a:pt x="1594" y="13116"/>
                  </a:cubicBezTo>
                  <a:cubicBezTo>
                    <a:pt x="1057" y="13116"/>
                    <a:pt x="634" y="11372"/>
                    <a:pt x="634" y="7701"/>
                  </a:cubicBezTo>
                  <a:cubicBezTo>
                    <a:pt x="634" y="4513"/>
                    <a:pt x="1171" y="1504"/>
                    <a:pt x="1757" y="1504"/>
                  </a:cubicBezTo>
                  <a:cubicBezTo>
                    <a:pt x="2147" y="1504"/>
                    <a:pt x="2245" y="3008"/>
                    <a:pt x="2212" y="4332"/>
                  </a:cubicBezTo>
                  <a:cubicBezTo>
                    <a:pt x="2423" y="4994"/>
                    <a:pt x="2765" y="4392"/>
                    <a:pt x="2765" y="2828"/>
                  </a:cubicBezTo>
                  <a:cubicBezTo>
                    <a:pt x="2765" y="1805"/>
                    <a:pt x="2537" y="0"/>
                    <a:pt x="1773" y="0"/>
                  </a:cubicBezTo>
                  <a:cubicBezTo>
                    <a:pt x="830" y="0"/>
                    <a:pt x="0" y="3430"/>
                    <a:pt x="0" y="7942"/>
                  </a:cubicBezTo>
                  <a:cubicBezTo>
                    <a:pt x="0" y="12394"/>
                    <a:pt x="618" y="14982"/>
                    <a:pt x="1464" y="14982"/>
                  </a:cubicBezTo>
                  <a:cubicBezTo>
                    <a:pt x="2001" y="14982"/>
                    <a:pt x="2505" y="13838"/>
                    <a:pt x="2863" y="11733"/>
                  </a:cubicBezTo>
                  <a:cubicBezTo>
                    <a:pt x="2944" y="13598"/>
                    <a:pt x="3286" y="14320"/>
                    <a:pt x="3546" y="14320"/>
                  </a:cubicBezTo>
                  <a:cubicBezTo>
                    <a:pt x="3952" y="14320"/>
                    <a:pt x="4229" y="13357"/>
                    <a:pt x="4375" y="12033"/>
                  </a:cubicBezTo>
                  <a:cubicBezTo>
                    <a:pt x="4457" y="13357"/>
                    <a:pt x="4652" y="14320"/>
                    <a:pt x="4977" y="14320"/>
                  </a:cubicBezTo>
                  <a:cubicBezTo>
                    <a:pt x="5205" y="14320"/>
                    <a:pt x="5367" y="13899"/>
                    <a:pt x="5514" y="13237"/>
                  </a:cubicBezTo>
                  <a:cubicBezTo>
                    <a:pt x="5449" y="17870"/>
                    <a:pt x="5384" y="20818"/>
                    <a:pt x="6132" y="20276"/>
                  </a:cubicBezTo>
                  <a:cubicBezTo>
                    <a:pt x="6018" y="18953"/>
                    <a:pt x="5986" y="16546"/>
                    <a:pt x="5986" y="14380"/>
                  </a:cubicBezTo>
                  <a:cubicBezTo>
                    <a:pt x="5986" y="8484"/>
                    <a:pt x="6246" y="6558"/>
                    <a:pt x="6571" y="6558"/>
                  </a:cubicBezTo>
                  <a:cubicBezTo>
                    <a:pt x="6815" y="6558"/>
                    <a:pt x="6880" y="7701"/>
                    <a:pt x="6880" y="8905"/>
                  </a:cubicBezTo>
                  <a:cubicBezTo>
                    <a:pt x="6880" y="9506"/>
                    <a:pt x="6864" y="10228"/>
                    <a:pt x="6831" y="10950"/>
                  </a:cubicBezTo>
                  <a:cubicBezTo>
                    <a:pt x="6425" y="11853"/>
                    <a:pt x="6099" y="12635"/>
                    <a:pt x="6099" y="13538"/>
                  </a:cubicBezTo>
                  <a:cubicBezTo>
                    <a:pt x="6099" y="14320"/>
                    <a:pt x="6246" y="14380"/>
                    <a:pt x="6376" y="14380"/>
                  </a:cubicBezTo>
                  <a:cubicBezTo>
                    <a:pt x="6685" y="14380"/>
                    <a:pt x="7059" y="13237"/>
                    <a:pt x="7270" y="11131"/>
                  </a:cubicBezTo>
                  <a:cubicBezTo>
                    <a:pt x="7449" y="10710"/>
                    <a:pt x="7628" y="10228"/>
                    <a:pt x="7807" y="9627"/>
                  </a:cubicBezTo>
                  <a:cubicBezTo>
                    <a:pt x="7807" y="9867"/>
                    <a:pt x="7791" y="10048"/>
                    <a:pt x="7791" y="10289"/>
                  </a:cubicBezTo>
                  <a:cubicBezTo>
                    <a:pt x="7791" y="12394"/>
                    <a:pt x="8051" y="13658"/>
                    <a:pt x="8442" y="13658"/>
                  </a:cubicBezTo>
                  <a:cubicBezTo>
                    <a:pt x="8751" y="13658"/>
                    <a:pt x="8995" y="12876"/>
                    <a:pt x="9157" y="11612"/>
                  </a:cubicBezTo>
                  <a:cubicBezTo>
                    <a:pt x="9173" y="12334"/>
                    <a:pt x="9173" y="12996"/>
                    <a:pt x="9173" y="13598"/>
                  </a:cubicBezTo>
                  <a:cubicBezTo>
                    <a:pt x="8539" y="14681"/>
                    <a:pt x="7840" y="15764"/>
                    <a:pt x="7840" y="18832"/>
                  </a:cubicBezTo>
                  <a:cubicBezTo>
                    <a:pt x="7840" y="20397"/>
                    <a:pt x="8149" y="21600"/>
                    <a:pt x="8555" y="21600"/>
                  </a:cubicBezTo>
                  <a:cubicBezTo>
                    <a:pt x="9434" y="21600"/>
                    <a:pt x="9645" y="18170"/>
                    <a:pt x="9645" y="14139"/>
                  </a:cubicBezTo>
                  <a:cubicBezTo>
                    <a:pt x="9938" y="13658"/>
                    <a:pt x="10149" y="13357"/>
                    <a:pt x="10393" y="12876"/>
                  </a:cubicBezTo>
                  <a:cubicBezTo>
                    <a:pt x="10605" y="13838"/>
                    <a:pt x="10898" y="14320"/>
                    <a:pt x="11158" y="14320"/>
                  </a:cubicBezTo>
                  <a:cubicBezTo>
                    <a:pt x="11662" y="14320"/>
                    <a:pt x="12036" y="13357"/>
                    <a:pt x="12329" y="11372"/>
                  </a:cubicBezTo>
                  <a:cubicBezTo>
                    <a:pt x="12394" y="12876"/>
                    <a:pt x="12492" y="14320"/>
                    <a:pt x="12703" y="14320"/>
                  </a:cubicBezTo>
                  <a:cubicBezTo>
                    <a:pt x="13110" y="14320"/>
                    <a:pt x="13191" y="6679"/>
                    <a:pt x="13484" y="6679"/>
                  </a:cubicBezTo>
                  <a:cubicBezTo>
                    <a:pt x="13711" y="6679"/>
                    <a:pt x="13516" y="14982"/>
                    <a:pt x="14118" y="14982"/>
                  </a:cubicBezTo>
                  <a:cubicBezTo>
                    <a:pt x="14622" y="14982"/>
                    <a:pt x="14720" y="7701"/>
                    <a:pt x="14964" y="7701"/>
                  </a:cubicBezTo>
                  <a:cubicBezTo>
                    <a:pt x="15143" y="7701"/>
                    <a:pt x="15159" y="14320"/>
                    <a:pt x="15712" y="14320"/>
                  </a:cubicBezTo>
                  <a:cubicBezTo>
                    <a:pt x="15989" y="14320"/>
                    <a:pt x="16281" y="13116"/>
                    <a:pt x="16428" y="10589"/>
                  </a:cubicBezTo>
                  <a:cubicBezTo>
                    <a:pt x="16493" y="12274"/>
                    <a:pt x="16720" y="14320"/>
                    <a:pt x="17176" y="14320"/>
                  </a:cubicBezTo>
                  <a:cubicBezTo>
                    <a:pt x="17436" y="14320"/>
                    <a:pt x="17664" y="13357"/>
                    <a:pt x="17843" y="12033"/>
                  </a:cubicBezTo>
                  <a:cubicBezTo>
                    <a:pt x="17892" y="13417"/>
                    <a:pt x="17989" y="14320"/>
                    <a:pt x="18184" y="14320"/>
                  </a:cubicBezTo>
                  <a:cubicBezTo>
                    <a:pt x="18705" y="14320"/>
                    <a:pt x="18689" y="6739"/>
                    <a:pt x="19095" y="6739"/>
                  </a:cubicBezTo>
                  <a:cubicBezTo>
                    <a:pt x="19420" y="6739"/>
                    <a:pt x="19323" y="14320"/>
                    <a:pt x="20087" y="14320"/>
                  </a:cubicBezTo>
                  <a:cubicBezTo>
                    <a:pt x="20445" y="14320"/>
                    <a:pt x="20624" y="13237"/>
                    <a:pt x="20722" y="11793"/>
                  </a:cubicBezTo>
                  <a:cubicBezTo>
                    <a:pt x="20868" y="13899"/>
                    <a:pt x="21096" y="14320"/>
                    <a:pt x="21275" y="14320"/>
                  </a:cubicBezTo>
                  <a:cubicBezTo>
                    <a:pt x="21389" y="14320"/>
                    <a:pt x="21486" y="14199"/>
                    <a:pt x="21600" y="13658"/>
                  </a:cubicBezTo>
                  <a:cubicBezTo>
                    <a:pt x="21014" y="12755"/>
                    <a:pt x="21063" y="9326"/>
                    <a:pt x="21063" y="7100"/>
                  </a:cubicBezTo>
                  <a:moveTo>
                    <a:pt x="8588" y="20156"/>
                  </a:moveTo>
                  <a:cubicBezTo>
                    <a:pt x="8409" y="20156"/>
                    <a:pt x="8311" y="19554"/>
                    <a:pt x="8311" y="18832"/>
                  </a:cubicBezTo>
                  <a:cubicBezTo>
                    <a:pt x="8311" y="16847"/>
                    <a:pt x="8702" y="15824"/>
                    <a:pt x="9173" y="14921"/>
                  </a:cubicBezTo>
                  <a:cubicBezTo>
                    <a:pt x="9157" y="19193"/>
                    <a:pt x="8881" y="20156"/>
                    <a:pt x="8588" y="20156"/>
                  </a:cubicBezTo>
                  <a:moveTo>
                    <a:pt x="10963" y="6318"/>
                  </a:moveTo>
                  <a:cubicBezTo>
                    <a:pt x="11142" y="6318"/>
                    <a:pt x="11255" y="6919"/>
                    <a:pt x="11239" y="7762"/>
                  </a:cubicBezTo>
                  <a:cubicBezTo>
                    <a:pt x="11207" y="8784"/>
                    <a:pt x="11011" y="9988"/>
                    <a:pt x="10654" y="10890"/>
                  </a:cubicBezTo>
                  <a:cubicBezTo>
                    <a:pt x="10475" y="8965"/>
                    <a:pt x="10621" y="6318"/>
                    <a:pt x="10963" y="6318"/>
                  </a:cubicBezTo>
                </a:path>
              </a:pathLst>
            </a:custGeom>
            <a:solidFill>
              <a:srgbClr val="0070AD"/>
            </a:solidFill>
            <a:ln w="12700" cap="flat">
              <a:noFill/>
              <a:miter lim="400000"/>
            </a:ln>
            <a:effectLst/>
          </p:spPr>
          <p:txBody>
            <a:bodyPr wrap="square" lIns="91439" tIns="91439" rIns="91439" bIns="91439" numCol="1" anchor="t">
              <a:noAutofit/>
            </a:bodyPr>
            <a:lstStyle/>
            <a:p>
              <a:pPr algn="l" defTabSz="1828800">
                <a:defRPr b="0" sz="3600">
                  <a:latin typeface="Verdana"/>
                  <a:ea typeface="Verdana"/>
                  <a:cs typeface="Verdana"/>
                  <a:sym typeface="Verdana"/>
                </a:defRPr>
              </a:pPr>
            </a:p>
          </p:txBody>
        </p:sp>
        <p:sp>
          <p:nvSpPr>
            <p:cNvPr id="128" name="Freeform 13"/>
            <p:cNvSpPr/>
            <p:nvPr/>
          </p:nvSpPr>
          <p:spPr>
            <a:xfrm>
              <a:off x="6183077" y="143445"/>
              <a:ext cx="227122" cy="2390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1092" y="21600"/>
                  </a:moveTo>
                  <a:cubicBezTo>
                    <a:pt x="17514" y="21046"/>
                    <a:pt x="21600" y="16062"/>
                    <a:pt x="21600" y="10523"/>
                  </a:cubicBezTo>
                  <a:cubicBezTo>
                    <a:pt x="21600" y="4431"/>
                    <a:pt x="17514" y="0"/>
                    <a:pt x="11092" y="0"/>
                  </a:cubicBezTo>
                  <a:cubicBezTo>
                    <a:pt x="5254" y="554"/>
                    <a:pt x="0" y="4985"/>
                    <a:pt x="0" y="11077"/>
                  </a:cubicBezTo>
                  <a:cubicBezTo>
                    <a:pt x="0" y="17169"/>
                    <a:pt x="5254" y="21600"/>
                    <a:pt x="11092" y="21600"/>
                  </a:cubicBezTo>
                </a:path>
              </a:pathLst>
            </a:custGeom>
            <a:solidFill>
              <a:srgbClr val="0070AD"/>
            </a:solidFill>
            <a:ln w="12700" cap="flat">
              <a:noFill/>
              <a:miter lim="400000"/>
            </a:ln>
            <a:effectLst/>
          </p:spPr>
          <p:txBody>
            <a:bodyPr wrap="square" lIns="91439" tIns="91439" rIns="91439" bIns="91439" numCol="1" anchor="t">
              <a:noAutofit/>
            </a:bodyPr>
            <a:lstStyle/>
            <a:p>
              <a:pPr algn="l" defTabSz="1828800">
                <a:defRPr b="0" sz="3600">
                  <a:latin typeface="Verdana"/>
                  <a:ea typeface="Verdana"/>
                  <a:cs typeface="Verdana"/>
                  <a:sym typeface="Verdana"/>
                </a:defRPr>
              </a:pPr>
            </a:p>
          </p:txBody>
        </p:sp>
        <p:sp>
          <p:nvSpPr>
            <p:cNvPr id="129" name="Freeform 14"/>
            <p:cNvSpPr/>
            <p:nvPr/>
          </p:nvSpPr>
          <p:spPr>
            <a:xfrm>
              <a:off x="7796833" y="185283"/>
              <a:ext cx="212181" cy="230400"/>
            </a:xfrm>
            <a:custGeom>
              <a:avLst/>
              <a:gdLst/>
              <a:ahLst/>
              <a:cxnLst>
                <a:cxn ang="0">
                  <a:pos x="wd2" y="hd2"/>
                </a:cxn>
                <a:cxn ang="5400000">
                  <a:pos x="wd2" y="hd2"/>
                </a:cxn>
                <a:cxn ang="10800000">
                  <a:pos x="wd2" y="hd2"/>
                </a:cxn>
                <a:cxn ang="16200000">
                  <a:pos x="wd2" y="hd2"/>
                </a:cxn>
              </a:cxnLst>
              <a:rect l="0" t="0" r="r" b="b"/>
              <a:pathLst>
                <a:path w="21600" h="21080" fill="norm" stroke="1" extrusionOk="0">
                  <a:moveTo>
                    <a:pt x="10800" y="21032"/>
                  </a:moveTo>
                  <a:cubicBezTo>
                    <a:pt x="16518" y="21032"/>
                    <a:pt x="21600" y="15916"/>
                    <a:pt x="21600" y="10232"/>
                  </a:cubicBezTo>
                  <a:cubicBezTo>
                    <a:pt x="21600" y="4547"/>
                    <a:pt x="16518" y="0"/>
                    <a:pt x="10800" y="0"/>
                  </a:cubicBezTo>
                  <a:cubicBezTo>
                    <a:pt x="4447" y="568"/>
                    <a:pt x="0" y="5116"/>
                    <a:pt x="0" y="10800"/>
                  </a:cubicBezTo>
                  <a:cubicBezTo>
                    <a:pt x="0" y="17053"/>
                    <a:pt x="4447" y="21600"/>
                    <a:pt x="10800" y="21032"/>
                  </a:cubicBezTo>
                </a:path>
              </a:pathLst>
            </a:custGeom>
            <a:solidFill>
              <a:srgbClr val="0070AD"/>
            </a:solidFill>
            <a:ln w="12700" cap="flat">
              <a:noFill/>
              <a:miter lim="400000"/>
            </a:ln>
            <a:effectLst/>
          </p:spPr>
          <p:txBody>
            <a:bodyPr wrap="square" lIns="91439" tIns="91439" rIns="91439" bIns="91439" numCol="1" anchor="t">
              <a:noAutofit/>
            </a:bodyPr>
            <a:lstStyle/>
            <a:p>
              <a:pPr algn="l" defTabSz="1828800">
                <a:defRPr b="0" sz="3600">
                  <a:latin typeface="Verdana"/>
                  <a:ea typeface="Verdana"/>
                  <a:cs typeface="Verdana"/>
                  <a:sym typeface="Verdana"/>
                </a:defRPr>
              </a:pPr>
            </a:p>
          </p:txBody>
        </p:sp>
        <p:sp>
          <p:nvSpPr>
            <p:cNvPr id="130" name="Freeform 15"/>
            <p:cNvSpPr/>
            <p:nvPr/>
          </p:nvSpPr>
          <p:spPr>
            <a:xfrm>
              <a:off x="8310844" y="-1"/>
              <a:ext cx="1769156" cy="1490210"/>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525" y="13511"/>
                  </a:moveTo>
                  <a:cubicBezTo>
                    <a:pt x="21525" y="9867"/>
                    <a:pt x="20095" y="6844"/>
                    <a:pt x="17837" y="4444"/>
                  </a:cubicBezTo>
                  <a:cubicBezTo>
                    <a:pt x="16181" y="2667"/>
                    <a:pt x="14149" y="1244"/>
                    <a:pt x="12042" y="267"/>
                  </a:cubicBezTo>
                  <a:cubicBezTo>
                    <a:pt x="11891" y="178"/>
                    <a:pt x="11741" y="89"/>
                    <a:pt x="11515" y="0"/>
                  </a:cubicBezTo>
                  <a:cubicBezTo>
                    <a:pt x="11515" y="0"/>
                    <a:pt x="11515" y="0"/>
                    <a:pt x="11515" y="0"/>
                  </a:cubicBezTo>
                  <a:cubicBezTo>
                    <a:pt x="8956" y="3644"/>
                    <a:pt x="0" y="6400"/>
                    <a:pt x="0" y="14044"/>
                  </a:cubicBezTo>
                  <a:cubicBezTo>
                    <a:pt x="0" y="17067"/>
                    <a:pt x="1580" y="19822"/>
                    <a:pt x="3989" y="20978"/>
                  </a:cubicBezTo>
                  <a:cubicBezTo>
                    <a:pt x="5344" y="21600"/>
                    <a:pt x="6698" y="21600"/>
                    <a:pt x="8053" y="21067"/>
                  </a:cubicBezTo>
                  <a:cubicBezTo>
                    <a:pt x="9257" y="20622"/>
                    <a:pt x="10311" y="19733"/>
                    <a:pt x="11139" y="18667"/>
                  </a:cubicBezTo>
                  <a:cubicBezTo>
                    <a:pt x="13698" y="15200"/>
                    <a:pt x="14826" y="9867"/>
                    <a:pt x="18063" y="9867"/>
                  </a:cubicBezTo>
                  <a:cubicBezTo>
                    <a:pt x="20998" y="9867"/>
                    <a:pt x="21374" y="12356"/>
                    <a:pt x="21600" y="13689"/>
                  </a:cubicBezTo>
                  <a:cubicBezTo>
                    <a:pt x="21600" y="13689"/>
                    <a:pt x="21600" y="13600"/>
                    <a:pt x="21525" y="13511"/>
                  </a:cubicBezTo>
                </a:path>
              </a:pathLst>
            </a:custGeom>
            <a:solidFill>
              <a:srgbClr val="0070AD"/>
            </a:solidFill>
            <a:ln w="12700" cap="flat">
              <a:noFill/>
              <a:miter lim="400000"/>
            </a:ln>
            <a:effectLst/>
          </p:spPr>
          <p:txBody>
            <a:bodyPr wrap="square" lIns="91439" tIns="91439" rIns="91439" bIns="91439" numCol="1" anchor="t">
              <a:noAutofit/>
            </a:bodyPr>
            <a:lstStyle/>
            <a:p>
              <a:pPr algn="l" defTabSz="1828800">
                <a:defRPr b="0" sz="3600">
                  <a:latin typeface="Verdana"/>
                  <a:ea typeface="Verdana"/>
                  <a:cs typeface="Verdana"/>
                  <a:sym typeface="Verdana"/>
                </a:defRPr>
              </a:pPr>
            </a:p>
          </p:txBody>
        </p:sp>
      </p:grpSp>
      <p:sp>
        <p:nvSpPr>
          <p:cNvPr id="132" name="Slide Number"/>
          <p:cNvSpPr txBox="1"/>
          <p:nvPr>
            <p:ph type="sldNum" sz="quarter" idx="2"/>
          </p:nvPr>
        </p:nvSpPr>
        <p:spPr>
          <a:xfrm>
            <a:off x="11785600" y="12344400"/>
            <a:ext cx="5689600" cy="736601"/>
          </a:xfrm>
          <a:prstGeom prst="rect">
            <a:avLst/>
          </a:prstGeom>
        </p:spPr>
        <p:txBody>
          <a:bodyPr lIns="91439" tIns="91439" rIns="91439" bIns="91439" anchor="ctr"/>
          <a:lstStyle>
            <a:lvl1pPr algn="r" defTabSz="1828800">
              <a:defRPr>
                <a:latin typeface="Verdana"/>
                <a:ea typeface="Verdana"/>
                <a:cs typeface="Verdana"/>
                <a:sym typeface="Verdana"/>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3124200" y="-38100"/>
            <a:ext cx="18135600" cy="12096698"/>
          </a:xfrm>
          <a:prstGeom prst="rect">
            <a:avLst/>
          </a:prstGeom>
        </p:spPr>
        <p:txBody>
          <a:bodyPr lIns="91439" tIns="45719" rIns="91439" bIns="45719" anchor="t">
            <a:noAutofit/>
          </a:bodyPr>
          <a:lstStyle/>
          <a:p>
            <a:pPr/>
          </a:p>
        </p:txBody>
      </p:sp>
      <p:sp>
        <p:nvSpPr>
          <p:cNvPr id="21" name="Title Text"/>
          <p:cNvSpPr txBox="1"/>
          <p:nvPr>
            <p:ph type="title"/>
          </p:nvPr>
        </p:nvSpPr>
        <p:spPr>
          <a:xfrm>
            <a:off x="635000" y="9512300"/>
            <a:ext cx="23114000" cy="2006600"/>
          </a:xfrm>
          <a:prstGeom prst="rect">
            <a:avLst/>
          </a:prstGeom>
        </p:spPr>
        <p:txBody>
          <a:bodyPr anchor="b"/>
          <a:lstStyle/>
          <a:p>
            <a:pPr/>
            <a:r>
              <a:t>Title Text</a:t>
            </a:r>
          </a:p>
        </p:txBody>
      </p:sp>
      <p:sp>
        <p:nvSpPr>
          <p:cNvPr id="22" name="Body Level One…"/>
          <p:cNvSpPr txBox="1"/>
          <p:nvPr>
            <p:ph type="body" sz="quarter" idx="1"/>
          </p:nvPr>
        </p:nvSpPr>
        <p:spPr>
          <a:xfrm>
            <a:off x="635000" y="11442700"/>
            <a:ext cx="23114000" cy="15875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778000" y="4533900"/>
            <a:ext cx="20828000" cy="46482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idx="13"/>
          </p:nvPr>
        </p:nvSpPr>
        <p:spPr>
          <a:xfrm>
            <a:off x="7950200" y="1104900"/>
            <a:ext cx="17259302" cy="11506201"/>
          </a:xfrm>
          <a:prstGeom prst="rect">
            <a:avLst/>
          </a:prstGeom>
        </p:spPr>
        <p:txBody>
          <a:bodyPr lIns="91439" tIns="45719" rIns="91439" bIns="45719" anchor="t">
            <a:noAutofit/>
          </a:bodyPr>
          <a:lstStyle/>
          <a:p>
            <a:pPr/>
          </a:p>
        </p:txBody>
      </p:sp>
      <p:sp>
        <p:nvSpPr>
          <p:cNvPr id="39" name="Title Text"/>
          <p:cNvSpPr txBox="1"/>
          <p:nvPr>
            <p:ph type="title"/>
          </p:nvPr>
        </p:nvSpPr>
        <p:spPr>
          <a:xfrm>
            <a:off x="1651000" y="952500"/>
            <a:ext cx="10223500" cy="5549900"/>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1651000" y="6527800"/>
            <a:ext cx="10223500" cy="5727700"/>
          </a:xfrm>
          <a:prstGeom prst="rect">
            <a:avLst/>
          </a:prstGeom>
        </p:spPr>
        <p:txBody>
          <a:bodyPr anchor="t"/>
          <a:lstStyle>
            <a:lvl1pPr marL="0" indent="0" algn="ctr">
              <a:spcBef>
                <a:spcPts val="0"/>
              </a:spcBef>
              <a:buSzTx/>
              <a:buNone/>
              <a:defRPr sz="5400"/>
            </a:lvl1pPr>
            <a:lvl2pPr marL="0" indent="0" algn="ctr">
              <a:spcBef>
                <a:spcPts val="0"/>
              </a:spcBef>
              <a:buSzTx/>
              <a:buNone/>
              <a:defRPr sz="5400"/>
            </a:lvl2pPr>
            <a:lvl3pPr marL="0" indent="0" algn="ctr">
              <a:spcBef>
                <a:spcPts val="0"/>
              </a:spcBef>
              <a:buSzTx/>
              <a:buNone/>
              <a:defRPr sz="5400"/>
            </a:lvl3pPr>
            <a:lvl4pPr marL="0" indent="0" algn="ctr">
              <a:spcBef>
                <a:spcPts val="0"/>
              </a:spcBef>
              <a:buSzTx/>
              <a:buNone/>
              <a:defRPr sz="5400"/>
            </a:lvl4pPr>
            <a:lvl5pPr marL="0" indent="0" algn="ctr">
              <a:spcBef>
                <a:spcPts val="0"/>
              </a:spcBef>
              <a:buSzTx/>
              <a:buNone/>
              <a:defRPr sz="54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10960100" y="3149600"/>
            <a:ext cx="13944600" cy="92964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1689100" y="3149600"/>
            <a:ext cx="10223500" cy="9296400"/>
          </a:xfrm>
          <a:prstGeom prst="rect">
            <a:avLst/>
          </a:prstGeom>
        </p:spPr>
        <p:txBody>
          <a:bodyPr/>
          <a:lstStyle>
            <a:lvl1pPr marL="558800" indent="-558800">
              <a:spcBef>
                <a:spcPts val="4500"/>
              </a:spcBef>
              <a:defRPr sz="3800"/>
            </a:lvl1pPr>
            <a:lvl2pPr marL="1117600" indent="-558800">
              <a:spcBef>
                <a:spcPts val="4500"/>
              </a:spcBef>
              <a:defRPr sz="3800"/>
            </a:lvl2pPr>
            <a:lvl3pPr marL="1676400" indent="-558800">
              <a:spcBef>
                <a:spcPts val="4500"/>
              </a:spcBef>
              <a:defRPr sz="3800"/>
            </a:lvl3pPr>
            <a:lvl4pPr marL="2235200" indent="-558800">
              <a:spcBef>
                <a:spcPts val="4500"/>
              </a:spcBef>
              <a:defRPr sz="3800"/>
            </a:lvl4pPr>
            <a:lvl5pPr marL="2794000" indent="-558800">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1689100" y="1778000"/>
            <a:ext cx="21005800" cy="10160000"/>
          </a:xfrm>
          <a:prstGeom prst="rect">
            <a:avLst/>
          </a:prstGeom>
        </p:spPr>
        <p:txBody>
          <a:bodyPr/>
          <a:lstStyle>
            <a:lvl1pPr>
              <a:defRPr sz="4800"/>
            </a:lvl1pPr>
            <a:lvl2pPr>
              <a:defRPr sz="4800"/>
            </a:lvl2pPr>
            <a:lvl3pPr>
              <a:defRPr sz="4800"/>
            </a:lvl3pPr>
            <a:lvl4pPr>
              <a:defRPr sz="4800"/>
            </a:lvl4pPr>
            <a:lvl5pPr>
              <a:defRPr sz="4800"/>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15681340" y="7035800"/>
            <a:ext cx="8396678" cy="5600700"/>
          </a:xfrm>
          <a:prstGeom prst="rect">
            <a:avLst/>
          </a:prstGeom>
        </p:spPr>
        <p:txBody>
          <a:bodyPr lIns="91439" tIns="45719" rIns="91439" bIns="45719" anchor="t">
            <a:noAutofit/>
          </a:bodyPr>
          <a:lstStyle/>
          <a:p>
            <a:pPr/>
          </a:p>
        </p:txBody>
      </p:sp>
      <p:sp>
        <p:nvSpPr>
          <p:cNvPr id="84" name="Image"/>
          <p:cNvSpPr/>
          <p:nvPr>
            <p:ph type="pic" sz="quarter" idx="14"/>
          </p:nvPr>
        </p:nvSpPr>
        <p:spPr>
          <a:xfrm>
            <a:off x="15290800" y="1130300"/>
            <a:ext cx="8331200" cy="5554134"/>
          </a:xfrm>
          <a:prstGeom prst="rect">
            <a:avLst/>
          </a:prstGeom>
        </p:spPr>
        <p:txBody>
          <a:bodyPr lIns="91439" tIns="45719" rIns="91439" bIns="45719" anchor="t">
            <a:noAutofit/>
          </a:bodyPr>
          <a:lstStyle/>
          <a:p>
            <a:pPr/>
          </a:p>
        </p:txBody>
      </p:sp>
      <p:sp>
        <p:nvSpPr>
          <p:cNvPr id="85" name="Image"/>
          <p:cNvSpPr/>
          <p:nvPr>
            <p:ph type="pic" idx="15"/>
          </p:nvPr>
        </p:nvSpPr>
        <p:spPr>
          <a:xfrm>
            <a:off x="-304800" y="1130300"/>
            <a:ext cx="17202150" cy="114681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9031" y="13081000"/>
            <a:ext cx="453238" cy="461059"/>
          </a:xfrm>
          <a:prstGeom prst="rect">
            <a:avLst/>
          </a:prstGeom>
          <a:ln w="12700">
            <a:miter lim="400000"/>
          </a:ln>
        </p:spPr>
        <p:txBody>
          <a:bodyPr wrap="none" lIns="50800" tIns="50800" rIns="50800" bIns="50800">
            <a:spAutoFit/>
          </a:bodyPr>
          <a:lstStyle>
            <a:lvl1pPr>
              <a:defRPr b="0" sz="24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transition xmlns:p14="http://schemas.microsoft.com/office/powerpoint/2010/main" spd="med" advClick="1"/>
  <p:txStyles>
    <p:titleStyle>
      <a:lvl1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0" algn="ctr" defTabSz="825500"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3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1pPr>
      <a:lvl2pPr marL="127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2pPr>
      <a:lvl3pPr marL="190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3pPr>
      <a:lvl4pPr marL="254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4pPr>
      <a:lvl5pPr marL="317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5pPr>
      <a:lvl6pPr marL="381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6pPr>
      <a:lvl7pPr marL="444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7pPr>
      <a:lvl8pPr marL="5080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8pPr>
      <a:lvl9pPr marL="5715000" marR="0" indent="-635000" algn="l" defTabSz="825500" latinLnBrk="0">
        <a:lnSpc>
          <a:spcPct val="100000"/>
        </a:lnSpc>
        <a:spcBef>
          <a:spcPts val="5900"/>
        </a:spcBef>
        <a:spcAft>
          <a:spcPts val="0"/>
        </a:spcAft>
        <a:buClrTx/>
        <a:buSzPct val="125000"/>
        <a:buFontTx/>
        <a:buChar char="•"/>
        <a:tabLst/>
        <a:defRPr b="0" baseline="0" cap="none" i="0" spc="0" strike="noStrike" sz="5200" u="none">
          <a:solidFill>
            <a:srgbClr val="000000"/>
          </a:solidFill>
          <a:uFillTx/>
          <a:latin typeface="Helvetica Neue"/>
          <a:ea typeface="Helvetica Neue"/>
          <a:cs typeface="Helvetica Neue"/>
          <a:sym typeface="Helvetica Neue"/>
        </a:defRPr>
      </a:lvl9pPr>
    </p:bodyStyle>
    <p:otherStyle>
      <a:lvl1pPr marL="0" marR="0" indent="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1pPr>
      <a:lvl2pPr marL="0" marR="0" indent="228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2pPr>
      <a:lvl3pPr marL="0" marR="0" indent="457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3pPr>
      <a:lvl4pPr marL="0" marR="0" indent="685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4pPr>
      <a:lvl5pPr marL="0" marR="0" indent="9144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5pPr>
      <a:lvl6pPr marL="0" marR="0" indent="11430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6pPr>
      <a:lvl7pPr marL="0" marR="0" indent="13716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7pPr>
      <a:lvl8pPr marL="0" marR="0" indent="16002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8pPr>
      <a:lvl9pPr marL="0" marR="0" indent="1828800" algn="ctr" defTabSz="825500" latinLnBrk="0">
        <a:lnSpc>
          <a:spcPct val="100000"/>
        </a:lnSpc>
        <a:spcBef>
          <a:spcPts val="0"/>
        </a:spcBef>
        <a:spcAft>
          <a:spcPts val="0"/>
        </a:spcAft>
        <a:buClrTx/>
        <a:buSzTx/>
        <a:buFontTx/>
        <a:buNone/>
        <a:tabLst/>
        <a:defRPr b="0" baseline="0" cap="none" i="0" spc="0" strike="noStrike" sz="24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hyperlink" Target="https://en.wikipedia.org/wiki/Show,_don't_tell" TargetMode="External"/></Relationships>

</file>

<file path=ppt/slides/_rels/slide3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6.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2.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ow, Don’t Tell"/>
          <p:cNvSpPr txBox="1"/>
          <p:nvPr>
            <p:ph type="title"/>
          </p:nvPr>
        </p:nvSpPr>
        <p:spPr>
          <a:prstGeom prst="rect">
            <a:avLst/>
          </a:prstGeom>
        </p:spPr>
        <p:txBody>
          <a:bodyPr/>
          <a:lstStyle/>
          <a:p>
            <a:pPr lvl="1" algn="l" defTabSz="1828800">
              <a:lnSpc>
                <a:spcPts val="6000"/>
              </a:lnSpc>
              <a:defRPr sz="5200">
                <a:solidFill>
                  <a:srgbClr val="FFFFFF"/>
                </a:solidFill>
                <a:latin typeface="Verdana"/>
                <a:ea typeface="Verdana"/>
                <a:cs typeface="Verdana"/>
                <a:sym typeface="Verdana"/>
              </a:defRPr>
            </a:pPr>
            <a:r>
              <a:t>Show, Don’t Tell</a:t>
            </a:r>
          </a:p>
        </p:txBody>
      </p:sp>
      <p:sp>
        <p:nvSpPr>
          <p:cNvPr id="142" name="Boiling the frog of Continuous Delivery…"/>
          <p:cNvSpPr txBox="1"/>
          <p:nvPr>
            <p:ph type="body" sz="quarter" idx="1"/>
          </p:nvPr>
        </p:nvSpPr>
        <p:spPr>
          <a:prstGeom prst="rect">
            <a:avLst/>
          </a:prstGeom>
        </p:spPr>
        <p:txBody>
          <a:bodyPr/>
          <a:lstStyle/>
          <a:p>
            <a:pPr/>
            <a:r>
              <a:t>Boiling the frog of Continuous Delivery</a:t>
            </a:r>
          </a:p>
          <a:p>
            <a:pPr/>
          </a:p>
          <a:p>
            <a:pPr/>
            <a:r>
              <a:t>James Relph</a:t>
            </a:r>
          </a:p>
          <a:p>
            <a:pPr/>
            <a:r>
              <a:t>DeliveryConf</a:t>
            </a:r>
          </a:p>
          <a:p>
            <a:pPr/>
            <a:r>
              <a:t>22nd January 2020</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Reducing Cognitive Load"/>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Reducing Cognitive Load</a:t>
            </a:r>
          </a:p>
        </p:txBody>
      </p:sp>
      <p:sp>
        <p:nvSpPr>
          <p:cNvPr id="238" name="Making things easier gives teams more bandwidth to add value.…"/>
          <p:cNvSpPr txBox="1"/>
          <p:nvPr>
            <p:ph type="body" idx="1"/>
          </p:nvPr>
        </p:nvSpPr>
        <p:spPr>
          <a:prstGeom prst="rect">
            <a:avLst/>
          </a:prstGeom>
        </p:spPr>
        <p:txBody>
          <a:bodyPr/>
          <a:lstStyle/>
          <a:p>
            <a:pPr>
              <a:defRPr>
                <a:latin typeface="Verdana"/>
                <a:ea typeface="Verdana"/>
                <a:cs typeface="Verdana"/>
                <a:sym typeface="Verdana"/>
              </a:defRPr>
            </a:pPr>
            <a:r>
              <a:t>Making things easier gives teams more bandwidth to add value.</a:t>
            </a:r>
          </a:p>
          <a:p>
            <a:pPr>
              <a:defRPr>
                <a:latin typeface="Verdana"/>
                <a:ea typeface="Verdana"/>
                <a:cs typeface="Verdana"/>
                <a:sym typeface="Verdana"/>
              </a:defRPr>
            </a:pPr>
            <a:r>
              <a:t>Fewer errors are made, building business confidence.</a:t>
            </a:r>
          </a:p>
          <a:p>
            <a:pPr>
              <a:defRPr>
                <a:latin typeface="Verdana"/>
                <a:ea typeface="Verdana"/>
                <a:cs typeface="Verdana"/>
                <a:sym typeface="Verdana"/>
              </a:defRPr>
            </a:pPr>
            <a:r>
              <a:t>Takes many forms; shared patterns, guilds, SME teams</a:t>
            </a:r>
          </a:p>
        </p:txBody>
      </p:sp>
      <p:grpSp>
        <p:nvGrpSpPr>
          <p:cNvPr id="241" name="Groupe 1"/>
          <p:cNvGrpSpPr/>
          <p:nvPr/>
        </p:nvGrpSpPr>
        <p:grpSpPr>
          <a:xfrm>
            <a:off x="22798155" y="429496"/>
            <a:ext cx="1073977" cy="996014"/>
            <a:chOff x="0" y="0"/>
            <a:chExt cx="1073976" cy="996013"/>
          </a:xfrm>
        </p:grpSpPr>
        <p:sp>
          <p:nvSpPr>
            <p:cNvPr id="239"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240"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242"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Sidecar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Sidecars</a:t>
            </a:r>
          </a:p>
        </p:txBody>
      </p:sp>
      <p:sp>
        <p:nvSpPr>
          <p:cNvPr id="245" name="Pod"/>
          <p:cNvSpPr/>
          <p:nvPr/>
        </p:nvSpPr>
        <p:spPr>
          <a:xfrm>
            <a:off x="6505313" y="3906830"/>
            <a:ext cx="11373374" cy="7781940"/>
          </a:xfrm>
          <a:prstGeom prst="roundRect">
            <a:avLst>
              <a:gd name="adj" fmla="val 15000"/>
            </a:avLst>
          </a:prstGeom>
          <a:solidFill>
            <a:srgbClr val="FFFFFF"/>
          </a:solidFill>
          <a:ln w="63500">
            <a:solidFill>
              <a:schemeClr val="accent1"/>
            </a:solidFill>
            <a:miter lim="400000"/>
          </a:ln>
          <a:extLst>
            <a:ext uri="{C572A759-6A51-4108-AA02-DFA0A04FC94B}">
              <ma14:wrappingTextBoxFlag xmlns:ma14="http://schemas.microsoft.com/office/mac/drawingml/2011/main" val="1"/>
            </a:ext>
          </a:extLst>
        </p:spPr>
        <p:txBody>
          <a:bodyPr lIns="0" tIns="0" rIns="0" bIns="0"/>
          <a:lstStyle/>
          <a:p>
            <a:pPr algn="l">
              <a:defRPr b="0" sz="3200">
                <a:solidFill>
                  <a:schemeClr val="accent1"/>
                </a:solidFill>
                <a:latin typeface="+mn-lt"/>
                <a:ea typeface="+mn-ea"/>
                <a:cs typeface="+mn-cs"/>
                <a:sym typeface="Helvetica Neue Medium"/>
              </a:defRPr>
            </a:pPr>
          </a:p>
          <a:p>
            <a:pPr algn="l">
              <a:defRPr b="0" sz="3200">
                <a:solidFill>
                  <a:schemeClr val="accent1"/>
                </a:solidFill>
                <a:latin typeface="+mn-lt"/>
                <a:ea typeface="+mn-ea"/>
                <a:cs typeface="+mn-cs"/>
                <a:sym typeface="Helvetica Neue Medium"/>
              </a:defRPr>
            </a:pPr>
            <a:r>
              <a:t>   Pod</a:t>
            </a:r>
          </a:p>
        </p:txBody>
      </p:sp>
      <p:sp>
        <p:nvSpPr>
          <p:cNvPr id="246" name="Client"/>
          <p:cNvSpPr/>
          <p:nvPr/>
        </p:nvSpPr>
        <p:spPr>
          <a:xfrm>
            <a:off x="19722529" y="10418723"/>
            <a:ext cx="2485555"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Client</a:t>
            </a:r>
          </a:p>
        </p:txBody>
      </p:sp>
      <p:sp>
        <p:nvSpPr>
          <p:cNvPr id="247" name="Secret Store"/>
          <p:cNvSpPr/>
          <p:nvPr/>
        </p:nvSpPr>
        <p:spPr>
          <a:xfrm>
            <a:off x="2175917" y="10418723"/>
            <a:ext cx="2485554" cy="127000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Secret Store</a:t>
            </a:r>
          </a:p>
        </p:txBody>
      </p:sp>
      <p:sp>
        <p:nvSpPr>
          <p:cNvPr id="248" name="Tomcat"/>
          <p:cNvSpPr/>
          <p:nvPr/>
        </p:nvSpPr>
        <p:spPr>
          <a:xfrm>
            <a:off x="10681432" y="7162800"/>
            <a:ext cx="3021136"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Tomcat</a:t>
            </a:r>
          </a:p>
        </p:txBody>
      </p:sp>
      <p:sp>
        <p:nvSpPr>
          <p:cNvPr id="249" name="External Service"/>
          <p:cNvSpPr/>
          <p:nvPr/>
        </p:nvSpPr>
        <p:spPr>
          <a:xfrm>
            <a:off x="19722529" y="3906876"/>
            <a:ext cx="2485555"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External Service</a:t>
            </a:r>
          </a:p>
        </p:txBody>
      </p:sp>
      <p:sp>
        <p:nvSpPr>
          <p:cNvPr id="250" name="Secret Sidecar"/>
          <p:cNvSpPr/>
          <p:nvPr/>
        </p:nvSpPr>
        <p:spPr>
          <a:xfrm>
            <a:off x="12557163" y="9969604"/>
            <a:ext cx="3021136" cy="1270001"/>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Secret Sidecar</a:t>
            </a:r>
          </a:p>
        </p:txBody>
      </p:sp>
      <p:sp>
        <p:nvSpPr>
          <p:cNvPr id="251" name="Secret Init"/>
          <p:cNvSpPr/>
          <p:nvPr/>
        </p:nvSpPr>
        <p:spPr>
          <a:xfrm>
            <a:off x="8137377" y="9969604"/>
            <a:ext cx="3021136" cy="1270001"/>
          </a:xfrm>
          <a:prstGeom prst="roundRect">
            <a:avLst>
              <a:gd name="adj" fmla="val 15000"/>
            </a:avLst>
          </a:prstGeom>
          <a:solidFill>
            <a:schemeClr val="accent1">
              <a:lumOff val="16847"/>
            </a:schemeClr>
          </a:solidFill>
          <a:ln w="38100">
            <a:solidFill>
              <a:srgbClr val="000000"/>
            </a:solidFill>
            <a:prstDash val="sysDot"/>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Secret Init</a:t>
            </a:r>
          </a:p>
        </p:txBody>
      </p:sp>
      <p:sp>
        <p:nvSpPr>
          <p:cNvPr id="252" name="Nginx"/>
          <p:cNvSpPr/>
          <p:nvPr/>
        </p:nvSpPr>
        <p:spPr>
          <a:xfrm>
            <a:off x="14566165" y="7162800"/>
            <a:ext cx="3021135"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Nginx</a:t>
            </a:r>
          </a:p>
        </p:txBody>
      </p:sp>
      <p:cxnSp>
        <p:nvCxnSpPr>
          <p:cNvPr id="253" name="Connection Line"/>
          <p:cNvCxnSpPr>
            <a:stCxn id="248" idx="0"/>
            <a:endCxn id="252" idx="0"/>
          </p:cNvCxnSpPr>
          <p:nvPr/>
        </p:nvCxnSpPr>
        <p:spPr>
          <a:xfrm>
            <a:off x="12191999" y="7797800"/>
            <a:ext cx="3884734" cy="0"/>
          </a:xfrm>
          <a:prstGeom prst="straightConnector1">
            <a:avLst/>
          </a:prstGeom>
          <a:ln w="25400">
            <a:solidFill>
              <a:srgbClr val="000000"/>
            </a:solidFill>
            <a:miter lim="400000"/>
            <a:headEnd type="triangle"/>
          </a:ln>
        </p:spPr>
      </p:cxnSp>
      <p:cxnSp>
        <p:nvCxnSpPr>
          <p:cNvPr id="254" name="Connection Line"/>
          <p:cNvCxnSpPr>
            <a:stCxn id="250" idx="0"/>
            <a:endCxn id="248" idx="0"/>
          </p:cNvCxnSpPr>
          <p:nvPr/>
        </p:nvCxnSpPr>
        <p:spPr>
          <a:xfrm flipH="1" flipV="1">
            <a:off x="12191999" y="7797800"/>
            <a:ext cx="1875733" cy="2806805"/>
          </a:xfrm>
          <a:prstGeom prst="straightConnector1">
            <a:avLst/>
          </a:prstGeom>
          <a:ln w="25400">
            <a:solidFill>
              <a:srgbClr val="000000"/>
            </a:solidFill>
            <a:miter lim="400000"/>
            <a:tailEnd type="triangle"/>
          </a:ln>
        </p:spPr>
      </p:cxnSp>
      <p:cxnSp>
        <p:nvCxnSpPr>
          <p:cNvPr id="255" name="Connection Line"/>
          <p:cNvCxnSpPr>
            <a:stCxn id="245" idx="0"/>
            <a:endCxn id="252" idx="0"/>
          </p:cNvCxnSpPr>
          <p:nvPr/>
        </p:nvCxnSpPr>
        <p:spPr>
          <a:xfrm>
            <a:off x="12192000" y="7797800"/>
            <a:ext cx="3884733" cy="0"/>
          </a:xfrm>
          <a:prstGeom prst="straightConnector1">
            <a:avLst/>
          </a:prstGeom>
          <a:ln w="25400">
            <a:solidFill>
              <a:srgbClr val="000000"/>
            </a:solidFill>
            <a:miter lim="400000"/>
          </a:ln>
        </p:spPr>
      </p:cxnSp>
      <p:cxnSp>
        <p:nvCxnSpPr>
          <p:cNvPr id="256" name="Connection Line"/>
          <p:cNvCxnSpPr>
            <a:stCxn id="250" idx="0"/>
            <a:endCxn id="252" idx="0"/>
          </p:cNvCxnSpPr>
          <p:nvPr/>
        </p:nvCxnSpPr>
        <p:spPr>
          <a:xfrm flipV="1">
            <a:off x="14067731" y="7797800"/>
            <a:ext cx="2009002" cy="2806805"/>
          </a:xfrm>
          <a:prstGeom prst="straightConnector1">
            <a:avLst/>
          </a:prstGeom>
          <a:ln w="25400">
            <a:solidFill>
              <a:srgbClr val="000000"/>
            </a:solidFill>
            <a:miter lim="400000"/>
            <a:tailEnd type="triangle"/>
          </a:ln>
        </p:spPr>
      </p:cxnSp>
      <p:cxnSp>
        <p:nvCxnSpPr>
          <p:cNvPr id="257" name="Connection Line"/>
          <p:cNvCxnSpPr>
            <a:stCxn id="247" idx="0"/>
            <a:endCxn id="250" idx="0"/>
          </p:cNvCxnSpPr>
          <p:nvPr/>
        </p:nvCxnSpPr>
        <p:spPr>
          <a:xfrm flipV="1">
            <a:off x="3418694" y="10604604"/>
            <a:ext cx="10649038" cy="449120"/>
          </a:xfrm>
          <a:prstGeom prst="straightConnector1">
            <a:avLst/>
          </a:prstGeom>
          <a:ln w="25400">
            <a:solidFill>
              <a:srgbClr val="000000"/>
            </a:solidFill>
            <a:miter lim="400000"/>
            <a:tailEnd type="triangle"/>
          </a:ln>
        </p:spPr>
      </p:cxnSp>
      <p:sp>
        <p:nvSpPr>
          <p:cNvPr id="258" name="localhost"/>
          <p:cNvSpPr txBox="1"/>
          <p:nvPr/>
        </p:nvSpPr>
        <p:spPr>
          <a:xfrm>
            <a:off x="13178476" y="5605563"/>
            <a:ext cx="1778509"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localhost</a:t>
            </a:r>
          </a:p>
        </p:txBody>
      </p:sp>
      <p:sp>
        <p:nvSpPr>
          <p:cNvPr id="259" name="Secrets"/>
          <p:cNvSpPr txBox="1"/>
          <p:nvPr/>
        </p:nvSpPr>
        <p:spPr>
          <a:xfrm>
            <a:off x="12776647" y="9079176"/>
            <a:ext cx="1497712"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Secrets</a:t>
            </a:r>
          </a:p>
        </p:txBody>
      </p:sp>
      <p:sp>
        <p:nvSpPr>
          <p:cNvPr id="260" name="Certs,…"/>
          <p:cNvSpPr txBox="1"/>
          <p:nvPr/>
        </p:nvSpPr>
        <p:spPr>
          <a:xfrm>
            <a:off x="15965920" y="8956582"/>
            <a:ext cx="1208152" cy="10303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Certs,</a:t>
            </a:r>
          </a:p>
          <a:p>
            <a:pPr/>
            <a:r>
              <a:t>Auth</a:t>
            </a:r>
          </a:p>
        </p:txBody>
      </p:sp>
      <p:sp>
        <p:nvSpPr>
          <p:cNvPr id="261" name="Secrets,…"/>
          <p:cNvSpPr txBox="1"/>
          <p:nvPr/>
        </p:nvSpPr>
        <p:spPr>
          <a:xfrm>
            <a:off x="4378285" y="8317802"/>
            <a:ext cx="1603630" cy="10303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Secrets,</a:t>
            </a:r>
          </a:p>
          <a:p>
            <a:pPr/>
            <a:r>
              <a:t>Certs</a:t>
            </a:r>
          </a:p>
        </p:txBody>
      </p:sp>
      <p:sp>
        <p:nvSpPr>
          <p:cNvPr id="262" name="Ingress Controller"/>
          <p:cNvSpPr/>
          <p:nvPr/>
        </p:nvSpPr>
        <p:spPr>
          <a:xfrm>
            <a:off x="19454738" y="7162800"/>
            <a:ext cx="3021135" cy="1270000"/>
          </a:xfrm>
          <a:prstGeom prst="roundRect">
            <a:avLst>
              <a:gd name="adj" fmla="val 15000"/>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Ingress Controller</a:t>
            </a:r>
          </a:p>
        </p:txBody>
      </p:sp>
      <p:cxnSp>
        <p:nvCxnSpPr>
          <p:cNvPr id="263" name="Connection Line"/>
          <p:cNvCxnSpPr>
            <a:stCxn id="252" idx="0"/>
            <a:endCxn id="262" idx="0"/>
          </p:cNvCxnSpPr>
          <p:nvPr/>
        </p:nvCxnSpPr>
        <p:spPr>
          <a:xfrm>
            <a:off x="16076732" y="7797800"/>
            <a:ext cx="4888574" cy="0"/>
          </a:xfrm>
          <a:prstGeom prst="straightConnector1">
            <a:avLst/>
          </a:prstGeom>
          <a:ln w="25400">
            <a:solidFill>
              <a:srgbClr val="000000"/>
            </a:solidFill>
            <a:miter lim="400000"/>
            <a:headEnd type="triangle"/>
          </a:ln>
        </p:spPr>
      </p:cxnSp>
      <p:sp>
        <p:nvSpPr>
          <p:cNvPr id="264" name="SSL"/>
          <p:cNvSpPr txBox="1"/>
          <p:nvPr/>
        </p:nvSpPr>
        <p:spPr>
          <a:xfrm>
            <a:off x="18103634" y="7077838"/>
            <a:ext cx="834772"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SSL</a:t>
            </a:r>
          </a:p>
        </p:txBody>
      </p:sp>
      <p:cxnSp>
        <p:nvCxnSpPr>
          <p:cNvPr id="265" name="Connection Line"/>
          <p:cNvCxnSpPr>
            <a:stCxn id="252" idx="0"/>
            <a:endCxn id="249" idx="0"/>
          </p:cNvCxnSpPr>
          <p:nvPr/>
        </p:nvCxnSpPr>
        <p:spPr>
          <a:xfrm flipV="1">
            <a:off x="16076732" y="4541876"/>
            <a:ext cx="4888575" cy="3255924"/>
          </a:xfrm>
          <a:prstGeom prst="straightConnector1">
            <a:avLst/>
          </a:prstGeom>
          <a:ln w="25400">
            <a:solidFill>
              <a:srgbClr val="000000"/>
            </a:solidFill>
            <a:miter lim="400000"/>
            <a:tailEnd type="triangle"/>
          </a:ln>
        </p:spPr>
      </p:cxnSp>
      <p:cxnSp>
        <p:nvCxnSpPr>
          <p:cNvPr id="266" name="Connection Line"/>
          <p:cNvCxnSpPr>
            <a:stCxn id="246" idx="0"/>
            <a:endCxn id="262" idx="0"/>
          </p:cNvCxnSpPr>
          <p:nvPr/>
        </p:nvCxnSpPr>
        <p:spPr>
          <a:xfrm flipH="1" flipV="1">
            <a:off x="20965305" y="7797800"/>
            <a:ext cx="2" cy="3255924"/>
          </a:xfrm>
          <a:prstGeom prst="straightConnector1">
            <a:avLst/>
          </a:prstGeom>
          <a:ln w="25400">
            <a:solidFill>
              <a:srgbClr val="000000"/>
            </a:solidFill>
            <a:miter lim="400000"/>
            <a:tailEnd type="triangle"/>
          </a:ln>
        </p:spPr>
      </p:cxnSp>
      <p:sp>
        <p:nvSpPr>
          <p:cNvPr id="267"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xit" nodeType="afterEffect" presetID="9" grpId="1" fill="hold">
                                  <p:stCondLst>
                                    <p:cond delay="0"/>
                                  </p:stCondLst>
                                  <p:iterate type="el" backwards="0">
                                    <p:tmAbs val="0"/>
                                  </p:iterate>
                                  <p:childTnLst>
                                    <p:animEffect filter="dissolve" transition="out">
                                      <p:cBhvr>
                                        <p:cTn id="6" dur="5000" fill="hold"/>
                                        <p:tgtEl>
                                          <p:spTgt spid="251"/>
                                        </p:tgtEl>
                                      </p:cBhvr>
                                    </p:animEffect>
                                    <p:set>
                                      <p:cBhvr>
                                        <p:cTn id="7" fill="hold">
                                          <p:stCondLst>
                                            <p:cond delay="4999"/>
                                          </p:stCondLst>
                                        </p:cTn>
                                        <p:tgtEl>
                                          <p:spTgt spid="25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1"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1" name="Sidecars"/>
          <p:cNvSpPr txBox="1"/>
          <p:nvPr>
            <p:ph type="title"/>
          </p:nvPr>
        </p:nvSpPr>
        <p:spPr>
          <a:prstGeom prst="rect">
            <a:avLst/>
          </a:prstGeom>
        </p:spPr>
        <p:txBody>
          <a:bodyPr/>
          <a:lstStyle>
            <a:lvl1pPr>
              <a:defRPr>
                <a:latin typeface="Helvetica Neue"/>
                <a:ea typeface="Helvetica Neue"/>
                <a:cs typeface="Helvetica Neue"/>
                <a:sym typeface="Helvetica Neue"/>
              </a:defRPr>
            </a:lvl1pPr>
          </a:lstStyle>
          <a:p>
            <a:pPr/>
            <a:r>
              <a:t>Sidecars</a:t>
            </a:r>
          </a:p>
        </p:txBody>
      </p:sp>
      <p:sp>
        <p:nvSpPr>
          <p:cNvPr id="272" name="Pod"/>
          <p:cNvSpPr/>
          <p:nvPr/>
        </p:nvSpPr>
        <p:spPr>
          <a:xfrm>
            <a:off x="6505313" y="3906830"/>
            <a:ext cx="11373374" cy="7781940"/>
          </a:xfrm>
          <a:prstGeom prst="roundRect">
            <a:avLst>
              <a:gd name="adj" fmla="val 15000"/>
            </a:avLst>
          </a:prstGeom>
          <a:solidFill>
            <a:srgbClr val="FFFFFF"/>
          </a:solidFill>
          <a:ln w="63500">
            <a:solidFill>
              <a:schemeClr val="accent1"/>
            </a:solidFill>
            <a:miter lim="400000"/>
          </a:ln>
          <a:extLst>
            <a:ext uri="{C572A759-6A51-4108-AA02-DFA0A04FC94B}">
              <ma14:wrappingTextBoxFlag xmlns:ma14="http://schemas.microsoft.com/office/mac/drawingml/2011/main" val="1"/>
            </a:ext>
          </a:extLst>
        </p:spPr>
        <p:txBody>
          <a:bodyPr lIns="0" tIns="0" rIns="0" bIns="0"/>
          <a:lstStyle/>
          <a:p>
            <a:pPr algn="l">
              <a:defRPr b="0" sz="3200">
                <a:solidFill>
                  <a:schemeClr val="accent1"/>
                </a:solidFill>
                <a:latin typeface="+mn-lt"/>
                <a:ea typeface="+mn-ea"/>
                <a:cs typeface="+mn-cs"/>
                <a:sym typeface="Helvetica Neue Medium"/>
              </a:defRPr>
            </a:pPr>
          </a:p>
          <a:p>
            <a:pPr algn="l">
              <a:defRPr b="0" sz="3200">
                <a:solidFill>
                  <a:schemeClr val="accent1"/>
                </a:solidFill>
                <a:latin typeface="+mn-lt"/>
                <a:ea typeface="+mn-ea"/>
                <a:cs typeface="+mn-cs"/>
                <a:sym typeface="Helvetica Neue Medium"/>
              </a:defRPr>
            </a:pPr>
            <a:r>
              <a:t>   Pod</a:t>
            </a:r>
          </a:p>
        </p:txBody>
      </p:sp>
      <p:sp>
        <p:nvSpPr>
          <p:cNvPr id="273" name="Client"/>
          <p:cNvSpPr/>
          <p:nvPr/>
        </p:nvSpPr>
        <p:spPr>
          <a:xfrm>
            <a:off x="19722529" y="10418723"/>
            <a:ext cx="2485555"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Client</a:t>
            </a:r>
          </a:p>
        </p:txBody>
      </p:sp>
      <p:sp>
        <p:nvSpPr>
          <p:cNvPr id="274" name="Secret Store"/>
          <p:cNvSpPr/>
          <p:nvPr/>
        </p:nvSpPr>
        <p:spPr>
          <a:xfrm>
            <a:off x="2175917" y="10418723"/>
            <a:ext cx="2485554" cy="1270001"/>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Secret Store</a:t>
            </a:r>
          </a:p>
        </p:txBody>
      </p:sp>
      <p:sp>
        <p:nvSpPr>
          <p:cNvPr id="275" name="React"/>
          <p:cNvSpPr/>
          <p:nvPr/>
        </p:nvSpPr>
        <p:spPr>
          <a:xfrm>
            <a:off x="10681432" y="7162800"/>
            <a:ext cx="3021136"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React</a:t>
            </a:r>
          </a:p>
        </p:txBody>
      </p:sp>
      <p:sp>
        <p:nvSpPr>
          <p:cNvPr id="276" name="External Service"/>
          <p:cNvSpPr/>
          <p:nvPr/>
        </p:nvSpPr>
        <p:spPr>
          <a:xfrm>
            <a:off x="19722529" y="3906876"/>
            <a:ext cx="2485555" cy="1270001"/>
          </a:xfrm>
          <a:prstGeom prst="rect">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External Service</a:t>
            </a:r>
          </a:p>
        </p:txBody>
      </p:sp>
      <p:sp>
        <p:nvSpPr>
          <p:cNvPr id="277" name="Secret Sidecar"/>
          <p:cNvSpPr/>
          <p:nvPr/>
        </p:nvSpPr>
        <p:spPr>
          <a:xfrm>
            <a:off x="12557163" y="9969604"/>
            <a:ext cx="3021136" cy="1270001"/>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Secret Sidecar</a:t>
            </a:r>
          </a:p>
        </p:txBody>
      </p:sp>
      <p:sp>
        <p:nvSpPr>
          <p:cNvPr id="278" name="Secret Init"/>
          <p:cNvSpPr/>
          <p:nvPr/>
        </p:nvSpPr>
        <p:spPr>
          <a:xfrm>
            <a:off x="8137377" y="9969604"/>
            <a:ext cx="3021136" cy="1270001"/>
          </a:xfrm>
          <a:prstGeom prst="roundRect">
            <a:avLst>
              <a:gd name="adj" fmla="val 15000"/>
            </a:avLst>
          </a:prstGeom>
          <a:solidFill>
            <a:schemeClr val="accent1">
              <a:lumOff val="16847"/>
            </a:schemeClr>
          </a:solidFill>
          <a:ln w="38100">
            <a:solidFill>
              <a:srgbClr val="000000"/>
            </a:solidFill>
            <a:prstDash val="sysDot"/>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Secret Init</a:t>
            </a:r>
          </a:p>
        </p:txBody>
      </p:sp>
      <p:sp>
        <p:nvSpPr>
          <p:cNvPr id="279" name="Nginx"/>
          <p:cNvSpPr/>
          <p:nvPr/>
        </p:nvSpPr>
        <p:spPr>
          <a:xfrm>
            <a:off x="14566165" y="7162800"/>
            <a:ext cx="3021135" cy="1270000"/>
          </a:xfrm>
          <a:prstGeom prst="roundRect">
            <a:avLst>
              <a:gd name="adj" fmla="val 15000"/>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Nginx</a:t>
            </a:r>
          </a:p>
        </p:txBody>
      </p:sp>
      <p:cxnSp>
        <p:nvCxnSpPr>
          <p:cNvPr id="280" name="Connection Line"/>
          <p:cNvCxnSpPr>
            <a:stCxn id="275" idx="0"/>
            <a:endCxn id="279" idx="0"/>
          </p:cNvCxnSpPr>
          <p:nvPr/>
        </p:nvCxnSpPr>
        <p:spPr>
          <a:xfrm>
            <a:off x="12191999" y="7797800"/>
            <a:ext cx="3884734" cy="0"/>
          </a:xfrm>
          <a:prstGeom prst="straightConnector1">
            <a:avLst/>
          </a:prstGeom>
          <a:ln w="25400">
            <a:solidFill>
              <a:srgbClr val="000000"/>
            </a:solidFill>
            <a:miter lim="400000"/>
            <a:headEnd type="triangle"/>
          </a:ln>
        </p:spPr>
      </p:cxnSp>
      <p:cxnSp>
        <p:nvCxnSpPr>
          <p:cNvPr id="281" name="Connection Line"/>
          <p:cNvCxnSpPr>
            <a:stCxn id="277" idx="0"/>
            <a:endCxn id="275" idx="0"/>
          </p:cNvCxnSpPr>
          <p:nvPr/>
        </p:nvCxnSpPr>
        <p:spPr>
          <a:xfrm flipH="1" flipV="1">
            <a:off x="12191999" y="7797800"/>
            <a:ext cx="1875733" cy="2806805"/>
          </a:xfrm>
          <a:prstGeom prst="straightConnector1">
            <a:avLst/>
          </a:prstGeom>
          <a:ln w="25400">
            <a:solidFill>
              <a:srgbClr val="000000"/>
            </a:solidFill>
            <a:miter lim="400000"/>
            <a:tailEnd type="triangle"/>
          </a:ln>
        </p:spPr>
      </p:cxnSp>
      <p:cxnSp>
        <p:nvCxnSpPr>
          <p:cNvPr id="282" name="Connection Line"/>
          <p:cNvCxnSpPr>
            <a:stCxn id="272" idx="0"/>
            <a:endCxn id="279" idx="0"/>
          </p:cNvCxnSpPr>
          <p:nvPr/>
        </p:nvCxnSpPr>
        <p:spPr>
          <a:xfrm>
            <a:off x="12192000" y="7797800"/>
            <a:ext cx="3884733" cy="0"/>
          </a:xfrm>
          <a:prstGeom prst="straightConnector1">
            <a:avLst/>
          </a:prstGeom>
          <a:ln w="25400">
            <a:solidFill>
              <a:srgbClr val="000000"/>
            </a:solidFill>
            <a:miter lim="400000"/>
          </a:ln>
        </p:spPr>
      </p:cxnSp>
      <p:cxnSp>
        <p:nvCxnSpPr>
          <p:cNvPr id="283" name="Connection Line"/>
          <p:cNvCxnSpPr>
            <a:stCxn id="277" idx="0"/>
            <a:endCxn id="279" idx="0"/>
          </p:cNvCxnSpPr>
          <p:nvPr/>
        </p:nvCxnSpPr>
        <p:spPr>
          <a:xfrm flipV="1">
            <a:off x="14067731" y="7797800"/>
            <a:ext cx="2009002" cy="2806805"/>
          </a:xfrm>
          <a:prstGeom prst="straightConnector1">
            <a:avLst/>
          </a:prstGeom>
          <a:ln w="25400">
            <a:solidFill>
              <a:srgbClr val="000000"/>
            </a:solidFill>
            <a:miter lim="400000"/>
            <a:tailEnd type="triangle"/>
          </a:ln>
        </p:spPr>
      </p:cxnSp>
      <p:cxnSp>
        <p:nvCxnSpPr>
          <p:cNvPr id="284" name="Connection Line"/>
          <p:cNvCxnSpPr>
            <a:stCxn id="274" idx="0"/>
            <a:endCxn id="277" idx="0"/>
          </p:cNvCxnSpPr>
          <p:nvPr/>
        </p:nvCxnSpPr>
        <p:spPr>
          <a:xfrm flipV="1">
            <a:off x="3418694" y="10604604"/>
            <a:ext cx="10649038" cy="449120"/>
          </a:xfrm>
          <a:prstGeom prst="straightConnector1">
            <a:avLst/>
          </a:prstGeom>
          <a:ln w="25400">
            <a:solidFill>
              <a:srgbClr val="000000"/>
            </a:solidFill>
            <a:miter lim="400000"/>
            <a:tailEnd type="triangle"/>
          </a:ln>
        </p:spPr>
      </p:cxnSp>
      <p:sp>
        <p:nvSpPr>
          <p:cNvPr id="285" name="localhost"/>
          <p:cNvSpPr txBox="1"/>
          <p:nvPr/>
        </p:nvSpPr>
        <p:spPr>
          <a:xfrm>
            <a:off x="13178476" y="5605563"/>
            <a:ext cx="1778509" cy="56045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localhost</a:t>
            </a:r>
          </a:p>
        </p:txBody>
      </p:sp>
      <p:sp>
        <p:nvSpPr>
          <p:cNvPr id="286" name="Secrets"/>
          <p:cNvSpPr txBox="1"/>
          <p:nvPr/>
        </p:nvSpPr>
        <p:spPr>
          <a:xfrm>
            <a:off x="12776647" y="9079176"/>
            <a:ext cx="1497712"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Secrets</a:t>
            </a:r>
          </a:p>
        </p:txBody>
      </p:sp>
      <p:sp>
        <p:nvSpPr>
          <p:cNvPr id="287" name="Certs,…"/>
          <p:cNvSpPr txBox="1"/>
          <p:nvPr/>
        </p:nvSpPr>
        <p:spPr>
          <a:xfrm>
            <a:off x="15965920" y="8956582"/>
            <a:ext cx="1208152" cy="10303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Certs,</a:t>
            </a:r>
          </a:p>
          <a:p>
            <a:pPr/>
            <a:r>
              <a:t>Auth</a:t>
            </a:r>
          </a:p>
        </p:txBody>
      </p:sp>
      <p:sp>
        <p:nvSpPr>
          <p:cNvPr id="288" name="Secrets,…"/>
          <p:cNvSpPr txBox="1"/>
          <p:nvPr/>
        </p:nvSpPr>
        <p:spPr>
          <a:xfrm>
            <a:off x="4378285" y="8317802"/>
            <a:ext cx="1603630" cy="10303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Secrets,</a:t>
            </a:r>
          </a:p>
          <a:p>
            <a:pPr/>
            <a:r>
              <a:t>Certs</a:t>
            </a:r>
          </a:p>
        </p:txBody>
      </p:sp>
      <p:sp>
        <p:nvSpPr>
          <p:cNvPr id="289" name="Ingress Controller"/>
          <p:cNvSpPr/>
          <p:nvPr/>
        </p:nvSpPr>
        <p:spPr>
          <a:xfrm>
            <a:off x="19454738" y="7162800"/>
            <a:ext cx="3021135" cy="1270000"/>
          </a:xfrm>
          <a:prstGeom prst="roundRect">
            <a:avLst>
              <a:gd name="adj" fmla="val 15000"/>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Ingress Controller</a:t>
            </a:r>
          </a:p>
        </p:txBody>
      </p:sp>
      <p:cxnSp>
        <p:nvCxnSpPr>
          <p:cNvPr id="290" name="Connection Line"/>
          <p:cNvCxnSpPr>
            <a:stCxn id="279" idx="0"/>
            <a:endCxn id="289" idx="0"/>
          </p:cNvCxnSpPr>
          <p:nvPr/>
        </p:nvCxnSpPr>
        <p:spPr>
          <a:xfrm>
            <a:off x="16076732" y="7797800"/>
            <a:ext cx="4888574" cy="0"/>
          </a:xfrm>
          <a:prstGeom prst="straightConnector1">
            <a:avLst/>
          </a:prstGeom>
          <a:ln w="25400">
            <a:solidFill>
              <a:srgbClr val="000000"/>
            </a:solidFill>
            <a:miter lim="400000"/>
            <a:headEnd type="triangle"/>
          </a:ln>
        </p:spPr>
      </p:cxnSp>
      <p:sp>
        <p:nvSpPr>
          <p:cNvPr id="291" name="SSL"/>
          <p:cNvSpPr txBox="1"/>
          <p:nvPr/>
        </p:nvSpPr>
        <p:spPr>
          <a:xfrm>
            <a:off x="18103634" y="7077838"/>
            <a:ext cx="834772" cy="56044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SSL</a:t>
            </a:r>
          </a:p>
        </p:txBody>
      </p:sp>
      <p:cxnSp>
        <p:nvCxnSpPr>
          <p:cNvPr id="292" name="Connection Line"/>
          <p:cNvCxnSpPr>
            <a:stCxn id="279" idx="0"/>
            <a:endCxn id="276" idx="0"/>
          </p:cNvCxnSpPr>
          <p:nvPr/>
        </p:nvCxnSpPr>
        <p:spPr>
          <a:xfrm flipV="1">
            <a:off x="16076732" y="4541876"/>
            <a:ext cx="4888575" cy="3255924"/>
          </a:xfrm>
          <a:prstGeom prst="straightConnector1">
            <a:avLst/>
          </a:prstGeom>
          <a:ln w="25400">
            <a:solidFill>
              <a:srgbClr val="000000"/>
            </a:solidFill>
            <a:miter lim="400000"/>
            <a:tailEnd type="triangle"/>
          </a:ln>
        </p:spPr>
      </p:cxnSp>
      <p:cxnSp>
        <p:nvCxnSpPr>
          <p:cNvPr id="293" name="Connection Line"/>
          <p:cNvCxnSpPr>
            <a:stCxn id="273" idx="0"/>
            <a:endCxn id="289" idx="0"/>
          </p:cNvCxnSpPr>
          <p:nvPr/>
        </p:nvCxnSpPr>
        <p:spPr>
          <a:xfrm flipH="1" flipV="1">
            <a:off x="20965305" y="7797800"/>
            <a:ext cx="2" cy="3255924"/>
          </a:xfrm>
          <a:prstGeom prst="straightConnector1">
            <a:avLst/>
          </a:prstGeom>
          <a:ln w="25400">
            <a:solidFill>
              <a:srgbClr val="000000"/>
            </a:solidFill>
            <a:miter lim="400000"/>
            <a:tailEnd type="triangle"/>
          </a:ln>
        </p:spPr>
      </p:cxnSp>
      <p:sp>
        <p:nvSpPr>
          <p:cNvPr id="294"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xit" nodeType="afterEffect" presetID="9" grpId="1" fill="hold">
                                  <p:stCondLst>
                                    <p:cond delay="0"/>
                                  </p:stCondLst>
                                  <p:iterate type="el" backwards="0">
                                    <p:tmAbs val="0"/>
                                  </p:iterate>
                                  <p:childTnLst>
                                    <p:animEffect filter="dissolve" transition="out">
                                      <p:cBhvr>
                                        <p:cTn id="6" dur="5000" fill="hold"/>
                                        <p:tgtEl>
                                          <p:spTgt spid="278"/>
                                        </p:tgtEl>
                                      </p:cBhvr>
                                    </p:animEffect>
                                    <p:set>
                                      <p:cBhvr>
                                        <p:cTn id="7" fill="hold">
                                          <p:stCondLst>
                                            <p:cond delay="4999"/>
                                          </p:stCondLst>
                                        </p:cTn>
                                        <p:tgtEl>
                                          <p:spTgt spid="278"/>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8"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 name="Picking the right tool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Picking the right tools</a:t>
            </a:r>
          </a:p>
        </p:txBody>
      </p:sp>
      <p:sp>
        <p:nvSpPr>
          <p:cNvPr id="299" name="“Big bang” tooling changes are hard and will often need management buy-in…"/>
          <p:cNvSpPr txBox="1"/>
          <p:nvPr>
            <p:ph type="body" idx="1"/>
          </p:nvPr>
        </p:nvSpPr>
        <p:spPr>
          <a:prstGeom prst="rect">
            <a:avLst/>
          </a:prstGeom>
        </p:spPr>
        <p:txBody>
          <a:bodyPr/>
          <a:lstStyle/>
          <a:p>
            <a:pPr>
              <a:defRPr>
                <a:latin typeface="Verdana"/>
                <a:ea typeface="Verdana"/>
                <a:cs typeface="Verdana"/>
                <a:sym typeface="Verdana"/>
              </a:defRPr>
            </a:pPr>
            <a:r>
              <a:t>“Big bang” tooling changes are hard and will often need management buy-in</a:t>
            </a:r>
          </a:p>
          <a:p>
            <a:pPr>
              <a:defRPr>
                <a:latin typeface="Verdana"/>
                <a:ea typeface="Verdana"/>
                <a:cs typeface="Verdana"/>
                <a:sym typeface="Verdana"/>
              </a:defRPr>
            </a:pPr>
            <a:r>
              <a:t>Pick tools that have graceful glide-in</a:t>
            </a:r>
          </a:p>
          <a:p>
            <a:pPr>
              <a:defRPr>
                <a:latin typeface="Verdana"/>
                <a:ea typeface="Verdana"/>
                <a:cs typeface="Verdana"/>
                <a:sym typeface="Verdana"/>
              </a:defRPr>
            </a:pPr>
            <a:r>
              <a:t>Pick where you fight inertia</a:t>
            </a:r>
          </a:p>
          <a:p>
            <a:pPr>
              <a:defRPr>
                <a:latin typeface="Verdana"/>
                <a:ea typeface="Verdana"/>
                <a:cs typeface="Verdana"/>
                <a:sym typeface="Verdana"/>
              </a:defRPr>
            </a:pPr>
            <a:r>
              <a:t>Check with all the teams, what’s easy for some may not be easy for others.</a:t>
            </a:r>
          </a:p>
          <a:p>
            <a:pPr>
              <a:defRPr>
                <a:latin typeface="Verdana"/>
                <a:ea typeface="Verdana"/>
                <a:cs typeface="Verdana"/>
                <a:sym typeface="Verdana"/>
              </a:defRPr>
            </a:pPr>
            <a:r>
              <a:t>As always, don’t let perfect be the enemy of good!</a:t>
            </a:r>
          </a:p>
        </p:txBody>
      </p:sp>
      <p:grpSp>
        <p:nvGrpSpPr>
          <p:cNvPr id="302" name="Groupe 1"/>
          <p:cNvGrpSpPr/>
          <p:nvPr/>
        </p:nvGrpSpPr>
        <p:grpSpPr>
          <a:xfrm>
            <a:off x="22798155" y="429496"/>
            <a:ext cx="1073977" cy="996014"/>
            <a:chOff x="0" y="0"/>
            <a:chExt cx="1073976" cy="996013"/>
          </a:xfrm>
        </p:grpSpPr>
        <p:sp>
          <p:nvSpPr>
            <p:cNvPr id="300"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01"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03"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07" name="Groupe 1"/>
          <p:cNvGrpSpPr/>
          <p:nvPr/>
        </p:nvGrpSpPr>
        <p:grpSpPr>
          <a:xfrm>
            <a:off x="22798155" y="429496"/>
            <a:ext cx="1073977" cy="996014"/>
            <a:chOff x="0" y="0"/>
            <a:chExt cx="1073976" cy="996013"/>
          </a:xfrm>
        </p:grpSpPr>
        <p:sp>
          <p:nvSpPr>
            <p:cNvPr id="305"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06"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08" name="Graceful glide-in"/>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Graceful glide-in</a:t>
            </a:r>
          </a:p>
        </p:txBody>
      </p:sp>
      <p:pic>
        <p:nvPicPr>
          <p:cNvPr id="309" name="helm-logo.png" descr="helm-logo.png"/>
          <p:cNvPicPr>
            <a:picLocks noChangeAspect="1"/>
          </p:cNvPicPr>
          <p:nvPr/>
        </p:nvPicPr>
        <p:blipFill>
          <a:blip r:embed="rId2">
            <a:extLst/>
          </a:blip>
          <a:stretch>
            <a:fillRect/>
          </a:stretch>
        </p:blipFill>
        <p:spPr>
          <a:xfrm>
            <a:off x="2181690" y="3439984"/>
            <a:ext cx="3779391" cy="3931503"/>
          </a:xfrm>
          <a:prstGeom prst="rect">
            <a:avLst/>
          </a:prstGeom>
          <a:ln w="12700">
            <a:miter lim="400000"/>
          </a:ln>
        </p:spPr>
      </p:pic>
      <p:sp>
        <p:nvSpPr>
          <p:cNvPr id="310" name="Difficulty"/>
          <p:cNvSpPr/>
          <p:nvPr/>
        </p:nvSpPr>
        <p:spPr>
          <a:xfrm>
            <a:off x="3004207" y="12024329"/>
            <a:ext cx="18375586" cy="1270001"/>
          </a:xfrm>
          <a:prstGeom prst="rightArrow">
            <a:avLst>
              <a:gd name="adj1" fmla="val 66000"/>
              <a:gd name="adj2" fmla="val 64000"/>
            </a:avLst>
          </a:prstGeom>
          <a:gradFill>
            <a:gsLst>
              <a:gs pos="0">
                <a:srgbClr val="0433FF"/>
              </a:gs>
              <a:gs pos="100000">
                <a:schemeClr val="accent5">
                  <a:hueOff val="-82419"/>
                  <a:satOff val="-9513"/>
                  <a:lumOff val="-16343"/>
                </a:schemeClr>
              </a:gs>
            </a:gsLst>
            <a:lin ang="2700000"/>
          </a:gra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Difficulty</a:t>
            </a:r>
          </a:p>
        </p:txBody>
      </p:sp>
      <p:pic>
        <p:nvPicPr>
          <p:cNvPr id="311" name="serenity-bdd.png" descr="serenity-bdd.png"/>
          <p:cNvPicPr>
            <a:picLocks noChangeAspect="1"/>
          </p:cNvPicPr>
          <p:nvPr/>
        </p:nvPicPr>
        <p:blipFill>
          <a:blip r:embed="rId3">
            <a:extLst/>
          </a:blip>
          <a:srcRect l="0" t="0" r="17849" b="0"/>
          <a:stretch>
            <a:fillRect/>
          </a:stretch>
        </p:blipFill>
        <p:spPr>
          <a:xfrm>
            <a:off x="890649" y="8169870"/>
            <a:ext cx="8464875" cy="2151405"/>
          </a:xfrm>
          <a:prstGeom prst="rect">
            <a:avLst/>
          </a:prstGeom>
          <a:ln w="12700">
            <a:miter lim="400000"/>
          </a:ln>
        </p:spPr>
      </p:pic>
      <p:pic>
        <p:nvPicPr>
          <p:cNvPr id="312" name="Image" descr="Image"/>
          <p:cNvPicPr>
            <a:picLocks noChangeAspect="1"/>
          </p:cNvPicPr>
          <p:nvPr/>
        </p:nvPicPr>
        <p:blipFill>
          <a:blip r:embed="rId4">
            <a:extLst/>
          </a:blip>
          <a:srcRect l="2011" t="1562" r="1118" b="311"/>
          <a:stretch>
            <a:fillRect/>
          </a:stretch>
        </p:blipFill>
        <p:spPr>
          <a:xfrm>
            <a:off x="18768155" y="1683718"/>
            <a:ext cx="3201988" cy="48652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77" y="0"/>
                </a:moveTo>
                <a:lnTo>
                  <a:pt x="9411" y="8355"/>
                </a:lnTo>
                <a:lnTo>
                  <a:pt x="9467" y="15956"/>
                </a:lnTo>
                <a:cubicBezTo>
                  <a:pt x="9509" y="16601"/>
                  <a:pt x="9564" y="16982"/>
                  <a:pt x="9654" y="16985"/>
                </a:cubicBezTo>
                <a:cubicBezTo>
                  <a:pt x="9824" y="16992"/>
                  <a:pt x="12554" y="17200"/>
                  <a:pt x="15721" y="17449"/>
                </a:cubicBezTo>
                <a:cubicBezTo>
                  <a:pt x="18793" y="17690"/>
                  <a:pt x="21241" y="17887"/>
                  <a:pt x="21488" y="17910"/>
                </a:cubicBezTo>
                <a:cubicBezTo>
                  <a:pt x="21499" y="17906"/>
                  <a:pt x="21512" y="17908"/>
                  <a:pt x="21522" y="17902"/>
                </a:cubicBezTo>
                <a:cubicBezTo>
                  <a:pt x="21551" y="17882"/>
                  <a:pt x="21575" y="17851"/>
                  <a:pt x="21600" y="17810"/>
                </a:cubicBezTo>
                <a:cubicBezTo>
                  <a:pt x="21479" y="17542"/>
                  <a:pt x="21321" y="17272"/>
                  <a:pt x="21035" y="16880"/>
                </a:cubicBezTo>
                <a:cubicBezTo>
                  <a:pt x="21032" y="16875"/>
                  <a:pt x="20991" y="16813"/>
                  <a:pt x="20987" y="16807"/>
                </a:cubicBezTo>
                <a:cubicBezTo>
                  <a:pt x="19332" y="14540"/>
                  <a:pt x="11303" y="2820"/>
                  <a:pt x="9908" y="636"/>
                </a:cubicBezTo>
                <a:lnTo>
                  <a:pt x="9477" y="0"/>
                </a:lnTo>
                <a:close/>
                <a:moveTo>
                  <a:pt x="7796" y="7421"/>
                </a:moveTo>
                <a:lnTo>
                  <a:pt x="3962" y="12443"/>
                </a:lnTo>
                <a:cubicBezTo>
                  <a:pt x="1821" y="15247"/>
                  <a:pt x="64" y="17595"/>
                  <a:pt x="56" y="17662"/>
                </a:cubicBezTo>
                <a:cubicBezTo>
                  <a:pt x="37" y="17839"/>
                  <a:pt x="293" y="17822"/>
                  <a:pt x="4206" y="17380"/>
                </a:cubicBezTo>
                <a:cubicBezTo>
                  <a:pt x="6127" y="17163"/>
                  <a:pt x="7676" y="16989"/>
                  <a:pt x="7761" y="16982"/>
                </a:cubicBezTo>
                <a:lnTo>
                  <a:pt x="7826" y="12121"/>
                </a:lnTo>
                <a:cubicBezTo>
                  <a:pt x="7859" y="9558"/>
                  <a:pt x="7843" y="7601"/>
                  <a:pt x="7796" y="7421"/>
                </a:cubicBezTo>
                <a:close/>
                <a:moveTo>
                  <a:pt x="3108" y="18948"/>
                </a:moveTo>
                <a:cubicBezTo>
                  <a:pt x="1264" y="18954"/>
                  <a:pt x="177" y="18969"/>
                  <a:pt x="0" y="18989"/>
                </a:cubicBezTo>
                <a:lnTo>
                  <a:pt x="3657" y="20227"/>
                </a:lnTo>
                <a:lnTo>
                  <a:pt x="7705" y="21600"/>
                </a:lnTo>
                <a:lnTo>
                  <a:pt x="7748" y="21600"/>
                </a:lnTo>
                <a:cubicBezTo>
                  <a:pt x="8012" y="21585"/>
                  <a:pt x="8227" y="21567"/>
                  <a:pt x="8417" y="21545"/>
                </a:cubicBezTo>
                <a:cubicBezTo>
                  <a:pt x="8425" y="21544"/>
                  <a:pt x="8444" y="21542"/>
                  <a:pt x="8463" y="21540"/>
                </a:cubicBezTo>
                <a:cubicBezTo>
                  <a:pt x="8529" y="21469"/>
                  <a:pt x="11345" y="20868"/>
                  <a:pt x="14717" y="20205"/>
                </a:cubicBezTo>
                <a:lnTo>
                  <a:pt x="20842" y="18998"/>
                </a:lnTo>
                <a:lnTo>
                  <a:pt x="10506" y="18954"/>
                </a:lnTo>
                <a:cubicBezTo>
                  <a:pt x="7662" y="18942"/>
                  <a:pt x="5038" y="18942"/>
                  <a:pt x="3108" y="18948"/>
                </a:cubicBezTo>
                <a:close/>
              </a:path>
            </a:pathLst>
          </a:custGeom>
          <a:ln w="12700">
            <a:miter lim="400000"/>
          </a:ln>
        </p:spPr>
      </p:pic>
      <p:sp>
        <p:nvSpPr>
          <p:cNvPr id="313"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7" name="Groupe 1"/>
          <p:cNvGrpSpPr/>
          <p:nvPr/>
        </p:nvGrpSpPr>
        <p:grpSpPr>
          <a:xfrm>
            <a:off x="22798155" y="429496"/>
            <a:ext cx="1073977" cy="996014"/>
            <a:chOff x="0" y="0"/>
            <a:chExt cx="1073976" cy="996013"/>
          </a:xfrm>
        </p:grpSpPr>
        <p:sp>
          <p:nvSpPr>
            <p:cNvPr id="315"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16"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18" name="Inertia"/>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Inertia</a:t>
            </a:r>
          </a:p>
        </p:txBody>
      </p:sp>
      <p:pic>
        <p:nvPicPr>
          <p:cNvPr id="319" name="helm-logo.png" descr="helm-logo.png"/>
          <p:cNvPicPr>
            <a:picLocks noChangeAspect="1"/>
          </p:cNvPicPr>
          <p:nvPr/>
        </p:nvPicPr>
        <p:blipFill>
          <a:blip r:embed="rId2">
            <a:alphaModFix amt="30358"/>
            <a:extLst/>
          </a:blip>
          <a:stretch>
            <a:fillRect/>
          </a:stretch>
        </p:blipFill>
        <p:spPr>
          <a:xfrm>
            <a:off x="2181690" y="3439984"/>
            <a:ext cx="3779391" cy="3931503"/>
          </a:xfrm>
          <a:prstGeom prst="rect">
            <a:avLst/>
          </a:prstGeom>
          <a:ln w="12700">
            <a:miter lim="400000"/>
          </a:ln>
        </p:spPr>
      </p:pic>
      <p:sp>
        <p:nvSpPr>
          <p:cNvPr id="320" name="Fighting Inertia"/>
          <p:cNvSpPr/>
          <p:nvPr/>
        </p:nvSpPr>
        <p:spPr>
          <a:xfrm>
            <a:off x="3004207" y="12024329"/>
            <a:ext cx="18375586" cy="1270001"/>
          </a:xfrm>
          <a:prstGeom prst="rightArrow">
            <a:avLst>
              <a:gd name="adj1" fmla="val 66000"/>
              <a:gd name="adj2" fmla="val 64000"/>
            </a:avLst>
          </a:prstGeom>
          <a:gradFill>
            <a:gsLst>
              <a:gs pos="0">
                <a:srgbClr val="0433FF"/>
              </a:gs>
              <a:gs pos="100000">
                <a:schemeClr val="accent5">
                  <a:hueOff val="-82419"/>
                  <a:satOff val="-9513"/>
                  <a:lumOff val="-16343"/>
                </a:schemeClr>
              </a:gs>
            </a:gsLst>
            <a:lin ang="2700000"/>
          </a:gra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Fighting Inertia</a:t>
            </a:r>
          </a:p>
        </p:txBody>
      </p:sp>
      <p:pic>
        <p:nvPicPr>
          <p:cNvPr id="321" name="serenity-bdd.png" descr="serenity-bdd.png"/>
          <p:cNvPicPr>
            <a:picLocks noChangeAspect="1"/>
          </p:cNvPicPr>
          <p:nvPr/>
        </p:nvPicPr>
        <p:blipFill>
          <a:blip r:embed="rId3">
            <a:alphaModFix amt="30358"/>
            <a:extLst/>
          </a:blip>
          <a:srcRect l="0" t="0" r="17849" b="0"/>
          <a:stretch>
            <a:fillRect/>
          </a:stretch>
        </p:blipFill>
        <p:spPr>
          <a:xfrm>
            <a:off x="890649" y="8169870"/>
            <a:ext cx="8464875" cy="2151405"/>
          </a:xfrm>
          <a:prstGeom prst="rect">
            <a:avLst/>
          </a:prstGeom>
          <a:ln w="12700">
            <a:miter lim="400000"/>
          </a:ln>
        </p:spPr>
      </p:pic>
      <p:pic>
        <p:nvPicPr>
          <p:cNvPr id="322" name="Image" descr="Image"/>
          <p:cNvPicPr>
            <a:picLocks noChangeAspect="1"/>
          </p:cNvPicPr>
          <p:nvPr/>
        </p:nvPicPr>
        <p:blipFill>
          <a:blip r:embed="rId4">
            <a:alphaModFix amt="30358"/>
            <a:extLst/>
          </a:blip>
          <a:srcRect l="2011" t="1562" r="1118" b="311"/>
          <a:stretch>
            <a:fillRect/>
          </a:stretch>
        </p:blipFill>
        <p:spPr>
          <a:xfrm>
            <a:off x="18768155" y="1683718"/>
            <a:ext cx="3201988" cy="48652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477" y="0"/>
                </a:moveTo>
                <a:lnTo>
                  <a:pt x="9411" y="8355"/>
                </a:lnTo>
                <a:lnTo>
                  <a:pt x="9467" y="15956"/>
                </a:lnTo>
                <a:cubicBezTo>
                  <a:pt x="9509" y="16601"/>
                  <a:pt x="9564" y="16982"/>
                  <a:pt x="9654" y="16985"/>
                </a:cubicBezTo>
                <a:cubicBezTo>
                  <a:pt x="9824" y="16992"/>
                  <a:pt x="12554" y="17200"/>
                  <a:pt x="15721" y="17449"/>
                </a:cubicBezTo>
                <a:cubicBezTo>
                  <a:pt x="18793" y="17690"/>
                  <a:pt x="21241" y="17887"/>
                  <a:pt x="21488" y="17910"/>
                </a:cubicBezTo>
                <a:cubicBezTo>
                  <a:pt x="21499" y="17906"/>
                  <a:pt x="21512" y="17908"/>
                  <a:pt x="21522" y="17902"/>
                </a:cubicBezTo>
                <a:cubicBezTo>
                  <a:pt x="21551" y="17882"/>
                  <a:pt x="21575" y="17851"/>
                  <a:pt x="21600" y="17810"/>
                </a:cubicBezTo>
                <a:cubicBezTo>
                  <a:pt x="21479" y="17542"/>
                  <a:pt x="21321" y="17272"/>
                  <a:pt x="21035" y="16880"/>
                </a:cubicBezTo>
                <a:cubicBezTo>
                  <a:pt x="21032" y="16875"/>
                  <a:pt x="20991" y="16813"/>
                  <a:pt x="20987" y="16807"/>
                </a:cubicBezTo>
                <a:cubicBezTo>
                  <a:pt x="19332" y="14540"/>
                  <a:pt x="11303" y="2820"/>
                  <a:pt x="9908" y="636"/>
                </a:cubicBezTo>
                <a:lnTo>
                  <a:pt x="9477" y="0"/>
                </a:lnTo>
                <a:close/>
                <a:moveTo>
                  <a:pt x="7796" y="7421"/>
                </a:moveTo>
                <a:lnTo>
                  <a:pt x="3962" y="12443"/>
                </a:lnTo>
                <a:cubicBezTo>
                  <a:pt x="1821" y="15247"/>
                  <a:pt x="64" y="17595"/>
                  <a:pt x="56" y="17662"/>
                </a:cubicBezTo>
                <a:cubicBezTo>
                  <a:pt x="37" y="17839"/>
                  <a:pt x="293" y="17822"/>
                  <a:pt x="4206" y="17380"/>
                </a:cubicBezTo>
                <a:cubicBezTo>
                  <a:pt x="6127" y="17163"/>
                  <a:pt x="7676" y="16989"/>
                  <a:pt x="7761" y="16982"/>
                </a:cubicBezTo>
                <a:lnTo>
                  <a:pt x="7826" y="12121"/>
                </a:lnTo>
                <a:cubicBezTo>
                  <a:pt x="7859" y="9558"/>
                  <a:pt x="7843" y="7601"/>
                  <a:pt x="7796" y="7421"/>
                </a:cubicBezTo>
                <a:close/>
                <a:moveTo>
                  <a:pt x="3108" y="18948"/>
                </a:moveTo>
                <a:cubicBezTo>
                  <a:pt x="1264" y="18954"/>
                  <a:pt x="177" y="18969"/>
                  <a:pt x="0" y="18989"/>
                </a:cubicBezTo>
                <a:lnTo>
                  <a:pt x="3657" y="20227"/>
                </a:lnTo>
                <a:lnTo>
                  <a:pt x="7705" y="21600"/>
                </a:lnTo>
                <a:lnTo>
                  <a:pt x="7748" y="21600"/>
                </a:lnTo>
                <a:cubicBezTo>
                  <a:pt x="8012" y="21585"/>
                  <a:pt x="8227" y="21567"/>
                  <a:pt x="8417" y="21545"/>
                </a:cubicBezTo>
                <a:cubicBezTo>
                  <a:pt x="8425" y="21544"/>
                  <a:pt x="8444" y="21542"/>
                  <a:pt x="8463" y="21540"/>
                </a:cubicBezTo>
                <a:cubicBezTo>
                  <a:pt x="8529" y="21469"/>
                  <a:pt x="11345" y="20868"/>
                  <a:pt x="14717" y="20205"/>
                </a:cubicBezTo>
                <a:lnTo>
                  <a:pt x="20842" y="18998"/>
                </a:lnTo>
                <a:lnTo>
                  <a:pt x="10506" y="18954"/>
                </a:lnTo>
                <a:cubicBezTo>
                  <a:pt x="7662" y="18942"/>
                  <a:pt x="5038" y="18942"/>
                  <a:pt x="3108" y="18948"/>
                </a:cubicBezTo>
                <a:close/>
              </a:path>
            </a:pathLst>
          </a:custGeom>
          <a:ln w="12700">
            <a:miter lim="400000"/>
          </a:ln>
        </p:spPr>
      </p:pic>
      <p:pic>
        <p:nvPicPr>
          <p:cNvPr id="323" name="concourse-logo-42A9F81B42-seeklogo.com.png" descr="concourse-logo-42A9F81B42-seeklogo.com.png"/>
          <p:cNvPicPr>
            <a:picLocks noChangeAspect="1"/>
          </p:cNvPicPr>
          <p:nvPr/>
        </p:nvPicPr>
        <p:blipFill>
          <a:blip r:embed="rId5">
            <a:extLst/>
          </a:blip>
          <a:stretch>
            <a:fillRect/>
          </a:stretch>
        </p:blipFill>
        <p:spPr>
          <a:xfrm>
            <a:off x="16826052" y="7374801"/>
            <a:ext cx="3779391" cy="3741598"/>
          </a:xfrm>
          <a:prstGeom prst="rect">
            <a:avLst/>
          </a:prstGeom>
          <a:ln w="12700">
            <a:miter lim="400000"/>
          </a:ln>
        </p:spPr>
      </p:pic>
      <p:pic>
        <p:nvPicPr>
          <p:cNvPr id="324" name="742px-Jenkins_logo.svg.png" descr="742px-Jenkins_logo.svg.png"/>
          <p:cNvPicPr>
            <a:picLocks noChangeAspect="1"/>
          </p:cNvPicPr>
          <p:nvPr/>
        </p:nvPicPr>
        <p:blipFill>
          <a:blip r:embed="rId6">
            <a:extLst/>
          </a:blip>
          <a:stretch>
            <a:fillRect/>
          </a:stretch>
        </p:blipFill>
        <p:spPr>
          <a:xfrm>
            <a:off x="6955624" y="3196277"/>
            <a:ext cx="3201988" cy="4418917"/>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28" name="Groupe 1"/>
          <p:cNvGrpSpPr/>
          <p:nvPr/>
        </p:nvGrpSpPr>
        <p:grpSpPr>
          <a:xfrm>
            <a:off x="22798155" y="429496"/>
            <a:ext cx="1073977" cy="996014"/>
            <a:chOff x="0" y="0"/>
            <a:chExt cx="1073976" cy="996013"/>
          </a:xfrm>
        </p:grpSpPr>
        <p:sp>
          <p:nvSpPr>
            <p:cNvPr id="326"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27"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29" name="Building our pipeline"/>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Building our pipeline</a:t>
            </a:r>
          </a:p>
        </p:txBody>
      </p:sp>
      <p:pic>
        <p:nvPicPr>
          <p:cNvPr id="330" name="helm-logo.png" descr="helm-logo.png"/>
          <p:cNvPicPr>
            <a:picLocks noChangeAspect="1"/>
          </p:cNvPicPr>
          <p:nvPr/>
        </p:nvPicPr>
        <p:blipFill>
          <a:blip r:embed="rId2">
            <a:extLst/>
          </a:blip>
          <a:stretch>
            <a:fillRect/>
          </a:stretch>
        </p:blipFill>
        <p:spPr>
          <a:xfrm>
            <a:off x="10531461" y="3357108"/>
            <a:ext cx="3779391" cy="3931503"/>
          </a:xfrm>
          <a:prstGeom prst="rect">
            <a:avLst/>
          </a:prstGeom>
          <a:ln w="12700">
            <a:miter lim="400000"/>
          </a:ln>
        </p:spPr>
      </p:pic>
      <p:pic>
        <p:nvPicPr>
          <p:cNvPr id="331" name="serenity-bdd.png" descr="serenity-bdd.png"/>
          <p:cNvPicPr>
            <a:picLocks noChangeAspect="1"/>
          </p:cNvPicPr>
          <p:nvPr/>
        </p:nvPicPr>
        <p:blipFill>
          <a:blip r:embed="rId3">
            <a:extLst/>
          </a:blip>
          <a:srcRect l="0" t="0" r="17849" b="0"/>
          <a:stretch>
            <a:fillRect/>
          </a:stretch>
        </p:blipFill>
        <p:spPr>
          <a:xfrm>
            <a:off x="3998504" y="9185102"/>
            <a:ext cx="8464875" cy="2151405"/>
          </a:xfrm>
          <a:prstGeom prst="rect">
            <a:avLst/>
          </a:prstGeom>
          <a:ln w="12700">
            <a:miter lim="400000"/>
          </a:ln>
        </p:spPr>
      </p:pic>
      <p:pic>
        <p:nvPicPr>
          <p:cNvPr id="332" name="742px-Jenkins_logo.svg.png" descr="742px-Jenkins_logo.svg.png"/>
          <p:cNvPicPr>
            <a:picLocks noChangeAspect="1"/>
          </p:cNvPicPr>
          <p:nvPr/>
        </p:nvPicPr>
        <p:blipFill>
          <a:blip r:embed="rId4">
            <a:extLst/>
          </a:blip>
          <a:stretch>
            <a:fillRect/>
          </a:stretch>
        </p:blipFill>
        <p:spPr>
          <a:xfrm>
            <a:off x="15989123" y="8051375"/>
            <a:ext cx="3201988" cy="4418916"/>
          </a:xfrm>
          <a:prstGeom prst="rect">
            <a:avLst/>
          </a:prstGeom>
          <a:ln w="12700">
            <a:miter lim="400000"/>
          </a:ln>
        </p:spPr>
      </p:pic>
      <p:sp>
        <p:nvSpPr>
          <p:cNvPr id="333"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37" name="Groupe 1"/>
          <p:cNvGrpSpPr/>
          <p:nvPr/>
        </p:nvGrpSpPr>
        <p:grpSpPr>
          <a:xfrm>
            <a:off x="22798155" y="429496"/>
            <a:ext cx="1073977" cy="996014"/>
            <a:chOff x="0" y="0"/>
            <a:chExt cx="1073976" cy="996013"/>
          </a:xfrm>
        </p:grpSpPr>
        <p:sp>
          <p:nvSpPr>
            <p:cNvPr id="335"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36"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38" name="Building our pipeline"/>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Building our pipeline</a:t>
            </a:r>
          </a:p>
        </p:txBody>
      </p:sp>
      <p:pic>
        <p:nvPicPr>
          <p:cNvPr id="339" name="helm-logo.png" descr="helm-logo.png"/>
          <p:cNvPicPr>
            <a:picLocks noChangeAspect="1"/>
          </p:cNvPicPr>
          <p:nvPr/>
        </p:nvPicPr>
        <p:blipFill>
          <a:blip r:embed="rId2">
            <a:extLst/>
          </a:blip>
          <a:stretch>
            <a:fillRect/>
          </a:stretch>
        </p:blipFill>
        <p:spPr>
          <a:xfrm>
            <a:off x="10531461" y="3357108"/>
            <a:ext cx="3779391" cy="3931503"/>
          </a:xfrm>
          <a:prstGeom prst="rect">
            <a:avLst/>
          </a:prstGeom>
          <a:ln w="12700">
            <a:miter lim="400000"/>
          </a:ln>
        </p:spPr>
      </p:pic>
      <p:pic>
        <p:nvPicPr>
          <p:cNvPr id="340" name="serenity-bdd.png" descr="serenity-bdd.png"/>
          <p:cNvPicPr>
            <a:picLocks noChangeAspect="1"/>
          </p:cNvPicPr>
          <p:nvPr/>
        </p:nvPicPr>
        <p:blipFill>
          <a:blip r:embed="rId3">
            <a:extLst/>
          </a:blip>
          <a:srcRect l="0" t="0" r="17849" b="0"/>
          <a:stretch>
            <a:fillRect/>
          </a:stretch>
        </p:blipFill>
        <p:spPr>
          <a:xfrm>
            <a:off x="3998504" y="9185102"/>
            <a:ext cx="8464875" cy="2151405"/>
          </a:xfrm>
          <a:prstGeom prst="rect">
            <a:avLst/>
          </a:prstGeom>
          <a:ln w="12700">
            <a:miter lim="400000"/>
          </a:ln>
        </p:spPr>
      </p:pic>
      <p:pic>
        <p:nvPicPr>
          <p:cNvPr id="341" name="742px-Jenkins_logo.svg.png" descr="742px-Jenkins_logo.svg.png"/>
          <p:cNvPicPr>
            <a:picLocks noChangeAspect="1"/>
          </p:cNvPicPr>
          <p:nvPr/>
        </p:nvPicPr>
        <p:blipFill>
          <a:blip r:embed="rId4">
            <a:extLst/>
          </a:blip>
          <a:stretch>
            <a:fillRect/>
          </a:stretch>
        </p:blipFill>
        <p:spPr>
          <a:xfrm>
            <a:off x="15989123" y="8051375"/>
            <a:ext cx="3201988" cy="4418916"/>
          </a:xfrm>
          <a:prstGeom prst="rect">
            <a:avLst/>
          </a:prstGeom>
          <a:ln w="12700">
            <a:miter lim="400000"/>
          </a:ln>
        </p:spPr>
      </p:pic>
      <p:pic>
        <p:nvPicPr>
          <p:cNvPr id="342" name="logo2.png" descr="logo2.png"/>
          <p:cNvPicPr>
            <a:picLocks noChangeAspect="1"/>
          </p:cNvPicPr>
          <p:nvPr/>
        </p:nvPicPr>
        <p:blipFill>
          <a:blip r:embed="rId5">
            <a:extLst/>
          </a:blip>
          <a:stretch>
            <a:fillRect/>
          </a:stretch>
        </p:blipFill>
        <p:spPr>
          <a:xfrm>
            <a:off x="15989782" y="4284043"/>
            <a:ext cx="4616959" cy="2077633"/>
          </a:xfrm>
          <a:prstGeom prst="rect">
            <a:avLst/>
          </a:prstGeom>
          <a:ln w="12700">
            <a:miter lim="400000"/>
          </a:ln>
        </p:spPr>
      </p:pic>
      <p:sp>
        <p:nvSpPr>
          <p:cNvPr id="345" name="Connection Line"/>
          <p:cNvSpPr/>
          <p:nvPr/>
        </p:nvSpPr>
        <p:spPr>
          <a:xfrm>
            <a:off x="14416124" y="4411607"/>
            <a:ext cx="2725928" cy="581531"/>
          </a:xfrm>
          <a:custGeom>
            <a:avLst/>
            <a:gdLst/>
            <a:ahLst/>
            <a:cxnLst>
              <a:cxn ang="0">
                <a:pos x="wd2" y="hd2"/>
              </a:cxn>
              <a:cxn ang="5400000">
                <a:pos x="wd2" y="hd2"/>
              </a:cxn>
              <a:cxn ang="10800000">
                <a:pos x="wd2" y="hd2"/>
              </a:cxn>
              <a:cxn ang="16200000">
                <a:pos x="wd2" y="hd2"/>
              </a:cxn>
            </a:cxnLst>
            <a:rect l="0" t="0" r="r" b="b"/>
            <a:pathLst>
              <a:path w="21600" h="16223" fill="norm" stroke="1" extrusionOk="0">
                <a:moveTo>
                  <a:pt x="0" y="16223"/>
                </a:moveTo>
                <a:cubicBezTo>
                  <a:pt x="7024" y="-4593"/>
                  <a:pt x="14224" y="-5377"/>
                  <a:pt x="21600" y="13871"/>
                </a:cubicBezTo>
              </a:path>
            </a:pathLst>
          </a:custGeom>
          <a:ln w="25400">
            <a:solidFill>
              <a:srgbClr val="000000"/>
            </a:solidFill>
            <a:miter lim="400000"/>
            <a:tailEnd type="triangle"/>
          </a:ln>
        </p:spPr>
        <p:txBody>
          <a:bodyPr/>
          <a:lstStyle/>
          <a:p>
            <a:pPr/>
          </a:p>
        </p:txBody>
      </p:sp>
      <p:sp>
        <p:nvSpPr>
          <p:cNvPr id="344"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Root causes behind lack of confidenc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Root causes behind lack of confidence</a:t>
            </a:r>
          </a:p>
        </p:txBody>
      </p:sp>
      <p:sp>
        <p:nvSpPr>
          <p:cNvPr id="348" name="Deployments were hard, and rolling back was harder.…"/>
          <p:cNvSpPr txBox="1"/>
          <p:nvPr>
            <p:ph type="body" idx="1"/>
          </p:nvPr>
        </p:nvSpPr>
        <p:spPr>
          <a:prstGeom prst="rect">
            <a:avLst/>
          </a:prstGeom>
        </p:spPr>
        <p:txBody>
          <a:bodyPr/>
          <a:lstStyle/>
          <a:p>
            <a:pPr>
              <a:defRPr>
                <a:latin typeface="Verdana"/>
                <a:ea typeface="Verdana"/>
                <a:cs typeface="Verdana"/>
                <a:sym typeface="Verdana"/>
              </a:defRPr>
            </a:pPr>
            <a:r>
              <a:t>Deployments were hard, and rolling back was harder.</a:t>
            </a:r>
          </a:p>
          <a:p>
            <a:pPr>
              <a:defRPr>
                <a:latin typeface="Verdana"/>
                <a:ea typeface="Verdana"/>
                <a:cs typeface="Verdana"/>
                <a:sym typeface="Verdana"/>
              </a:defRPr>
            </a:pPr>
            <a:r>
              <a:t>Integration tests were long and complicated, with environments often requiring manual alignment.</a:t>
            </a:r>
          </a:p>
          <a:p>
            <a:pPr>
              <a:defRPr>
                <a:latin typeface="Verdana"/>
                <a:ea typeface="Verdana"/>
                <a:cs typeface="Verdana"/>
                <a:sym typeface="Verdana"/>
              </a:defRPr>
            </a:pPr>
            <a:r>
              <a:t>Config was hard to manage and had caused outages in the past.</a:t>
            </a:r>
          </a:p>
          <a:p>
            <a:pPr>
              <a:defRPr>
                <a:latin typeface="Verdana"/>
                <a:ea typeface="Verdana"/>
                <a:cs typeface="Verdana"/>
                <a:sym typeface="Verdana"/>
              </a:defRPr>
            </a:pPr>
            <a:r>
              <a:t>Problems with a complicated pipeline led to falling back to processes that gave the illusion of control - slowing down the pipeline even further.</a:t>
            </a:r>
          </a:p>
        </p:txBody>
      </p:sp>
      <p:grpSp>
        <p:nvGrpSpPr>
          <p:cNvPr id="351" name="Groupe 1"/>
          <p:cNvGrpSpPr/>
          <p:nvPr/>
        </p:nvGrpSpPr>
        <p:grpSpPr>
          <a:xfrm>
            <a:off x="22798155" y="429496"/>
            <a:ext cx="1073977" cy="996014"/>
            <a:chOff x="0" y="0"/>
            <a:chExt cx="1073976" cy="996013"/>
          </a:xfrm>
        </p:grpSpPr>
        <p:sp>
          <p:nvSpPr>
            <p:cNvPr id="349"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50"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52"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348">
                                            <p:bg/>
                                          </p:spTgt>
                                        </p:tgtEl>
                                        <p:attrNameLst>
                                          <p:attrName>style.visibility</p:attrName>
                                        </p:attrNameLst>
                                      </p:cBhvr>
                                      <p:to>
                                        <p:strVal val="visible"/>
                                      </p:to>
                                    </p:set>
                                    <p:anim calcmode="lin" valueType="num">
                                      <p:cBhvr>
                                        <p:cTn id="7" dur="500" fill="hold"/>
                                        <p:tgtEl>
                                          <p:spTgt spid="348">
                                            <p:bg/>
                                          </p:spTgt>
                                        </p:tgtEl>
                                        <p:attrNameLst>
                                          <p:attrName>ppt_x</p:attrName>
                                        </p:attrNameLst>
                                      </p:cBhvr>
                                      <p:tavLst>
                                        <p:tav tm="0">
                                          <p:val>
                                            <p:strVal val="0-#ppt_w/2"/>
                                          </p:val>
                                        </p:tav>
                                        <p:tav tm="100000">
                                          <p:val>
                                            <p:strVal val="#ppt_x"/>
                                          </p:val>
                                        </p:tav>
                                      </p:tavLst>
                                    </p:anim>
                                    <p:anim calcmode="lin" valueType="num">
                                      <p:cBhvr>
                                        <p:cTn id="8" dur="500" fill="hold"/>
                                        <p:tgtEl>
                                          <p:spTgt spid="348">
                                            <p:bg/>
                                          </p:spTgt>
                                        </p:tgtEl>
                                        <p:attrNameLst>
                                          <p:attrName>ppt_y</p:attrName>
                                        </p:attrNameLst>
                                      </p:cBhvr>
                                      <p:tavLst>
                                        <p:tav tm="0">
                                          <p:val>
                                            <p:strVal val="#ppt_y"/>
                                          </p:val>
                                        </p:tav>
                                        <p:tav tm="100000">
                                          <p:val>
                                            <p:strVal val="#ppt_y"/>
                                          </p:val>
                                        </p:tav>
                                      </p:tavLst>
                                    </p:anim>
                                  </p:childTnLst>
                                </p:cTn>
                              </p:par>
                              <p:par>
                                <p:cTn id="9" presetClass="entr" nodeType="withEffect" presetSubtype="8" presetID="2" grpId="1" fill="hold">
                                  <p:stCondLst>
                                    <p:cond delay="0"/>
                                  </p:stCondLst>
                                  <p:iterate type="el" backwards="0">
                                    <p:tmAbs val="0"/>
                                  </p:iterate>
                                  <p:childTnLst>
                                    <p:set>
                                      <p:cBhvr>
                                        <p:cTn id="10" fill="hold"/>
                                        <p:tgtEl>
                                          <p:spTgt spid="348">
                                            <p:txEl>
                                              <p:pRg st="0" end="0"/>
                                            </p:txEl>
                                          </p:spTgt>
                                        </p:tgtEl>
                                        <p:attrNameLst>
                                          <p:attrName>style.visibility</p:attrName>
                                        </p:attrNameLst>
                                      </p:cBhvr>
                                      <p:to>
                                        <p:strVal val="visible"/>
                                      </p:to>
                                    </p:set>
                                    <p:anim calcmode="lin" valueType="num">
                                      <p:cBhvr>
                                        <p:cTn id="11" dur="500" fill="hold"/>
                                        <p:tgtEl>
                                          <p:spTgt spid="348">
                                            <p:txEl>
                                              <p:pRg st="0" end="0"/>
                                            </p:txEl>
                                          </p:spTgt>
                                        </p:tgtEl>
                                        <p:attrNameLst>
                                          <p:attrName>ppt_x</p:attrName>
                                        </p:attrNameLst>
                                      </p:cBhvr>
                                      <p:tavLst>
                                        <p:tav tm="0">
                                          <p:val>
                                            <p:strVal val="0-#ppt_w/2"/>
                                          </p:val>
                                        </p:tav>
                                        <p:tav tm="100000">
                                          <p:val>
                                            <p:strVal val="#ppt_x"/>
                                          </p:val>
                                        </p:tav>
                                      </p:tavLst>
                                    </p:anim>
                                    <p:anim calcmode="lin" valueType="num">
                                      <p:cBhvr>
                                        <p:cTn id="12" dur="500" fill="hold"/>
                                        <p:tgtEl>
                                          <p:spTgt spid="3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 grpId="1" fill="hold">
                                  <p:stCondLst>
                                    <p:cond delay="0"/>
                                  </p:stCondLst>
                                  <p:iterate type="el" backwards="0">
                                    <p:tmAbs val="0"/>
                                  </p:iterate>
                                  <p:childTnLst>
                                    <p:set>
                                      <p:cBhvr>
                                        <p:cTn id="16" fill="hold"/>
                                        <p:tgtEl>
                                          <p:spTgt spid="348">
                                            <p:txEl>
                                              <p:pRg st="1" end="1"/>
                                            </p:txEl>
                                          </p:spTgt>
                                        </p:tgtEl>
                                        <p:attrNameLst>
                                          <p:attrName>style.visibility</p:attrName>
                                        </p:attrNameLst>
                                      </p:cBhvr>
                                      <p:to>
                                        <p:strVal val="visible"/>
                                      </p:to>
                                    </p:set>
                                    <p:anim calcmode="lin" valueType="num">
                                      <p:cBhvr>
                                        <p:cTn id="17" dur="500" fill="hold"/>
                                        <p:tgtEl>
                                          <p:spTgt spid="348">
                                            <p:txEl>
                                              <p:pRg st="1" end="1"/>
                                            </p:txEl>
                                          </p:spTgt>
                                        </p:tgtEl>
                                        <p:attrNameLst>
                                          <p:attrName>ppt_x</p:attrName>
                                        </p:attrNameLst>
                                      </p:cBhvr>
                                      <p:tavLst>
                                        <p:tav tm="0">
                                          <p:val>
                                            <p:strVal val="0-#ppt_w/2"/>
                                          </p:val>
                                        </p:tav>
                                        <p:tav tm="100000">
                                          <p:val>
                                            <p:strVal val="#ppt_x"/>
                                          </p:val>
                                        </p:tav>
                                      </p:tavLst>
                                    </p:anim>
                                    <p:anim calcmode="lin" valueType="num">
                                      <p:cBhvr>
                                        <p:cTn id="18" dur="500" fill="hold"/>
                                        <p:tgtEl>
                                          <p:spTgt spid="3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 grpId="1" fill="hold">
                                  <p:stCondLst>
                                    <p:cond delay="0"/>
                                  </p:stCondLst>
                                  <p:iterate type="el" backwards="0">
                                    <p:tmAbs val="0"/>
                                  </p:iterate>
                                  <p:childTnLst>
                                    <p:set>
                                      <p:cBhvr>
                                        <p:cTn id="22" fill="hold"/>
                                        <p:tgtEl>
                                          <p:spTgt spid="348">
                                            <p:txEl>
                                              <p:pRg st="2" end="2"/>
                                            </p:txEl>
                                          </p:spTgt>
                                        </p:tgtEl>
                                        <p:attrNameLst>
                                          <p:attrName>style.visibility</p:attrName>
                                        </p:attrNameLst>
                                      </p:cBhvr>
                                      <p:to>
                                        <p:strVal val="visible"/>
                                      </p:to>
                                    </p:set>
                                    <p:anim calcmode="lin" valueType="num">
                                      <p:cBhvr>
                                        <p:cTn id="23" dur="500" fill="hold"/>
                                        <p:tgtEl>
                                          <p:spTgt spid="348">
                                            <p:txEl>
                                              <p:pRg st="2" end="2"/>
                                            </p:txEl>
                                          </p:spTgt>
                                        </p:tgtEl>
                                        <p:attrNameLst>
                                          <p:attrName>ppt_x</p:attrName>
                                        </p:attrNameLst>
                                      </p:cBhvr>
                                      <p:tavLst>
                                        <p:tav tm="0">
                                          <p:val>
                                            <p:strVal val="0-#ppt_w/2"/>
                                          </p:val>
                                        </p:tav>
                                        <p:tav tm="100000">
                                          <p:val>
                                            <p:strVal val="#ppt_x"/>
                                          </p:val>
                                        </p:tav>
                                      </p:tavLst>
                                    </p:anim>
                                    <p:anim calcmode="lin" valueType="num">
                                      <p:cBhvr>
                                        <p:cTn id="24" dur="500" fill="hold"/>
                                        <p:tgtEl>
                                          <p:spTgt spid="3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8" presetID="2" grpId="1" fill="hold">
                                  <p:stCondLst>
                                    <p:cond delay="0"/>
                                  </p:stCondLst>
                                  <p:iterate type="el" backwards="0">
                                    <p:tmAbs val="0"/>
                                  </p:iterate>
                                  <p:childTnLst>
                                    <p:set>
                                      <p:cBhvr>
                                        <p:cTn id="28" fill="hold"/>
                                        <p:tgtEl>
                                          <p:spTgt spid="348">
                                            <p:txEl>
                                              <p:pRg st="3" end="3"/>
                                            </p:txEl>
                                          </p:spTgt>
                                        </p:tgtEl>
                                        <p:attrNameLst>
                                          <p:attrName>style.visibility</p:attrName>
                                        </p:attrNameLst>
                                      </p:cBhvr>
                                      <p:to>
                                        <p:strVal val="visible"/>
                                      </p:to>
                                    </p:set>
                                    <p:anim calcmode="lin" valueType="num">
                                      <p:cBhvr>
                                        <p:cTn id="29" dur="500" fill="hold"/>
                                        <p:tgtEl>
                                          <p:spTgt spid="348">
                                            <p:txEl>
                                              <p:pRg st="3" end="3"/>
                                            </p:txEl>
                                          </p:spTgt>
                                        </p:tgtEl>
                                        <p:attrNameLst>
                                          <p:attrName>ppt_x</p:attrName>
                                        </p:attrNameLst>
                                      </p:cBhvr>
                                      <p:tavLst>
                                        <p:tav tm="0">
                                          <p:val>
                                            <p:strVal val="0-#ppt_w/2"/>
                                          </p:val>
                                        </p:tav>
                                        <p:tav tm="100000">
                                          <p:val>
                                            <p:strVal val="#ppt_x"/>
                                          </p:val>
                                        </p:tav>
                                      </p:tavLst>
                                    </p:anim>
                                    <p:anim calcmode="lin" valueType="num">
                                      <p:cBhvr>
                                        <p:cTn id="30" dur="500" fill="hold"/>
                                        <p:tgtEl>
                                          <p:spTgt spid="348">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48"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6" name="Groupe 1"/>
          <p:cNvGrpSpPr/>
          <p:nvPr/>
        </p:nvGrpSpPr>
        <p:grpSpPr>
          <a:xfrm>
            <a:off x="22798155" y="429496"/>
            <a:ext cx="1073977" cy="996014"/>
            <a:chOff x="0" y="0"/>
            <a:chExt cx="1073976" cy="996013"/>
          </a:xfrm>
        </p:grpSpPr>
        <p:sp>
          <p:nvSpPr>
            <p:cNvPr id="354"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55"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57" name="Building our pipeline"/>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Building our pipeline</a:t>
            </a:r>
          </a:p>
        </p:txBody>
      </p:sp>
      <p:pic>
        <p:nvPicPr>
          <p:cNvPr id="358" name="helm-logo.png" descr="helm-logo.png"/>
          <p:cNvPicPr>
            <a:picLocks noChangeAspect="1"/>
          </p:cNvPicPr>
          <p:nvPr/>
        </p:nvPicPr>
        <p:blipFill>
          <a:blip r:embed="rId2">
            <a:extLst/>
          </a:blip>
          <a:stretch>
            <a:fillRect/>
          </a:stretch>
        </p:blipFill>
        <p:spPr>
          <a:xfrm>
            <a:off x="7777229" y="2265545"/>
            <a:ext cx="8829542" cy="9184910"/>
          </a:xfrm>
          <a:prstGeom prst="rect">
            <a:avLst/>
          </a:prstGeom>
          <a:ln w="12700">
            <a:miter lim="400000"/>
          </a:ln>
        </p:spPr>
      </p:pic>
      <p:sp>
        <p:nvSpPr>
          <p:cNvPr id="359"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Digital Platform Engineering"/>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Digital Platform Engineering</a:t>
            </a:r>
          </a:p>
        </p:txBody>
      </p:sp>
      <p:sp>
        <p:nvSpPr>
          <p:cNvPr id="145" name="UK Digital Platform Engineering Unit…"/>
          <p:cNvSpPr txBox="1"/>
          <p:nvPr>
            <p:ph type="body" idx="1"/>
          </p:nvPr>
        </p:nvSpPr>
        <p:spPr>
          <a:prstGeom prst="rect">
            <a:avLst/>
          </a:prstGeom>
        </p:spPr>
        <p:txBody>
          <a:bodyPr/>
          <a:lstStyle/>
          <a:p>
            <a:pPr>
              <a:defRPr>
                <a:latin typeface="Verdana"/>
                <a:ea typeface="Verdana"/>
                <a:cs typeface="Verdana"/>
                <a:sym typeface="Verdana"/>
              </a:defRPr>
            </a:pPr>
            <a:r>
              <a:t>UK Digital Platform Engineering Unit</a:t>
            </a:r>
          </a:p>
          <a:p>
            <a:pPr>
              <a:defRPr>
                <a:latin typeface="Verdana"/>
                <a:ea typeface="Verdana"/>
                <a:cs typeface="Verdana"/>
                <a:sym typeface="Verdana"/>
              </a:defRPr>
            </a:pPr>
            <a:r>
              <a:t>Working across a number of sectors and technologies</a:t>
            </a:r>
          </a:p>
          <a:p>
            <a:pPr>
              <a:defRPr>
                <a:latin typeface="Verdana"/>
                <a:ea typeface="Verdana"/>
                <a:cs typeface="Verdana"/>
                <a:sym typeface="Verdana"/>
              </a:defRPr>
            </a:pPr>
            <a:r>
              <a:t>Heavily involved in the UK Public Sector</a:t>
            </a:r>
          </a:p>
        </p:txBody>
      </p:sp>
      <p:grpSp>
        <p:nvGrpSpPr>
          <p:cNvPr id="148" name="Groupe 1"/>
          <p:cNvGrpSpPr/>
          <p:nvPr/>
        </p:nvGrpSpPr>
        <p:grpSpPr>
          <a:xfrm>
            <a:off x="22798155" y="429496"/>
            <a:ext cx="1073977" cy="996014"/>
            <a:chOff x="0" y="0"/>
            <a:chExt cx="1073976" cy="996013"/>
          </a:xfrm>
        </p:grpSpPr>
        <p:sp>
          <p:nvSpPr>
            <p:cNvPr id="146"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47"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49"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1" name="Helm Gave U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Helm Gave Us</a:t>
            </a:r>
          </a:p>
        </p:txBody>
      </p:sp>
      <p:sp>
        <p:nvSpPr>
          <p:cNvPr id="362" name="Packaging an entire service at once…"/>
          <p:cNvSpPr txBox="1"/>
          <p:nvPr>
            <p:ph type="body" idx="1"/>
          </p:nvPr>
        </p:nvSpPr>
        <p:spPr>
          <a:prstGeom prst="rect">
            <a:avLst/>
          </a:prstGeom>
        </p:spPr>
        <p:txBody>
          <a:bodyPr/>
          <a:lstStyle/>
          <a:p>
            <a:pPr>
              <a:defRPr>
                <a:latin typeface="Verdana"/>
                <a:ea typeface="Verdana"/>
                <a:cs typeface="Verdana"/>
                <a:sym typeface="Verdana"/>
              </a:defRPr>
            </a:pPr>
            <a:r>
              <a:t>Packaging an entire service at once </a:t>
            </a:r>
          </a:p>
          <a:p>
            <a:pPr>
              <a:defRPr>
                <a:latin typeface="Verdana"/>
                <a:ea typeface="Verdana"/>
                <a:cs typeface="Verdana"/>
                <a:sym typeface="Verdana"/>
              </a:defRPr>
            </a:pPr>
            <a:r>
              <a:t>Packaging all the config for a service</a:t>
            </a:r>
          </a:p>
          <a:p>
            <a:pPr>
              <a:defRPr>
                <a:latin typeface="Verdana"/>
                <a:ea typeface="Verdana"/>
                <a:cs typeface="Verdana"/>
                <a:sym typeface="Verdana"/>
              </a:defRPr>
            </a:pPr>
            <a:r>
              <a:t>Packaging all the metadata about the service</a:t>
            </a:r>
          </a:p>
          <a:p>
            <a:pPr>
              <a:defRPr>
                <a:latin typeface="Verdana"/>
                <a:ea typeface="Verdana"/>
                <a:cs typeface="Verdana"/>
                <a:sym typeface="Verdana"/>
              </a:defRPr>
            </a:pPr>
            <a:r>
              <a:t>Versioning and Provenance files!</a:t>
            </a:r>
          </a:p>
        </p:txBody>
      </p:sp>
      <p:grpSp>
        <p:nvGrpSpPr>
          <p:cNvPr id="365" name="Groupe 1"/>
          <p:cNvGrpSpPr/>
          <p:nvPr/>
        </p:nvGrpSpPr>
        <p:grpSpPr>
          <a:xfrm>
            <a:off x="22798155" y="429496"/>
            <a:ext cx="1073977" cy="996014"/>
            <a:chOff x="0" y="0"/>
            <a:chExt cx="1073976" cy="996013"/>
          </a:xfrm>
        </p:grpSpPr>
        <p:sp>
          <p:nvSpPr>
            <p:cNvPr id="363"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64"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66"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2">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36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362">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36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362">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62"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8" name="Chart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Charts</a:t>
            </a:r>
          </a:p>
        </p:txBody>
      </p:sp>
      <p:grpSp>
        <p:nvGrpSpPr>
          <p:cNvPr id="371" name="Groupe 1"/>
          <p:cNvGrpSpPr/>
          <p:nvPr/>
        </p:nvGrpSpPr>
        <p:grpSpPr>
          <a:xfrm>
            <a:off x="22798155" y="429496"/>
            <a:ext cx="1073977" cy="996014"/>
            <a:chOff x="0" y="0"/>
            <a:chExt cx="1073976" cy="996013"/>
          </a:xfrm>
        </p:grpSpPr>
        <p:sp>
          <p:nvSpPr>
            <p:cNvPr id="369"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70"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72"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373" name="umbrella"/>
          <p:cNvSpPr/>
          <p:nvPr/>
        </p:nvSpPr>
        <p:spPr>
          <a:xfrm>
            <a:off x="10587312" y="1919704"/>
            <a:ext cx="3209377" cy="2710858"/>
          </a:xfrm>
          <a:custGeom>
            <a:avLst/>
            <a:gdLst/>
            <a:ahLst/>
            <a:cxnLst>
              <a:cxn ang="0">
                <a:pos x="wd2" y="hd2"/>
              </a:cxn>
              <a:cxn ang="5400000">
                <a:pos x="wd2" y="hd2"/>
              </a:cxn>
              <a:cxn ang="10800000">
                <a:pos x="wd2" y="hd2"/>
              </a:cxn>
              <a:cxn ang="16200000">
                <a:pos x="wd2" y="hd2"/>
              </a:cxn>
            </a:cxnLst>
            <a:rect l="0" t="0" r="r" b="b"/>
            <a:pathLst>
              <a:path w="21297" h="21596" fill="norm" stroke="1" extrusionOk="0">
                <a:moveTo>
                  <a:pt x="10609" y="0"/>
                </a:moveTo>
                <a:cubicBezTo>
                  <a:pt x="10434" y="-2"/>
                  <a:pt x="10261" y="1"/>
                  <a:pt x="10091" y="8"/>
                </a:cubicBezTo>
                <a:cubicBezTo>
                  <a:pt x="5074" y="233"/>
                  <a:pt x="2259" y="4715"/>
                  <a:pt x="2259" y="4715"/>
                </a:cubicBezTo>
                <a:cubicBezTo>
                  <a:pt x="-125" y="8626"/>
                  <a:pt x="1" y="11402"/>
                  <a:pt x="1" y="11402"/>
                </a:cubicBezTo>
                <a:cubicBezTo>
                  <a:pt x="1" y="11402"/>
                  <a:pt x="1146" y="10124"/>
                  <a:pt x="3644" y="10160"/>
                </a:cubicBezTo>
                <a:cubicBezTo>
                  <a:pt x="3644" y="10160"/>
                  <a:pt x="5446" y="10310"/>
                  <a:pt x="7076" y="11690"/>
                </a:cubicBezTo>
                <a:cubicBezTo>
                  <a:pt x="7076" y="11690"/>
                  <a:pt x="8248" y="10319"/>
                  <a:pt x="10161" y="10130"/>
                </a:cubicBezTo>
                <a:lnTo>
                  <a:pt x="10073" y="19052"/>
                </a:lnTo>
                <a:cubicBezTo>
                  <a:pt x="10068" y="19546"/>
                  <a:pt x="9966" y="19907"/>
                  <a:pt x="9773" y="20125"/>
                </a:cubicBezTo>
                <a:cubicBezTo>
                  <a:pt x="9539" y="20389"/>
                  <a:pt x="9210" y="20393"/>
                  <a:pt x="9161" y="20393"/>
                </a:cubicBezTo>
                <a:cubicBezTo>
                  <a:pt x="9156" y="20393"/>
                  <a:pt x="9156" y="20393"/>
                  <a:pt x="9156" y="20393"/>
                </a:cubicBezTo>
                <a:lnTo>
                  <a:pt x="9124" y="20391"/>
                </a:lnTo>
                <a:cubicBezTo>
                  <a:pt x="8774" y="20386"/>
                  <a:pt x="8516" y="20276"/>
                  <a:pt x="8361" y="20065"/>
                </a:cubicBezTo>
                <a:cubicBezTo>
                  <a:pt x="8093" y="19702"/>
                  <a:pt x="8141" y="19108"/>
                  <a:pt x="8143" y="19088"/>
                </a:cubicBezTo>
                <a:cubicBezTo>
                  <a:pt x="8176" y="18760"/>
                  <a:pt x="7982" y="18463"/>
                  <a:pt x="7708" y="18421"/>
                </a:cubicBezTo>
                <a:cubicBezTo>
                  <a:pt x="7434" y="18380"/>
                  <a:pt x="7184" y="18613"/>
                  <a:pt x="7149" y="18942"/>
                </a:cubicBezTo>
                <a:cubicBezTo>
                  <a:pt x="7137" y="19057"/>
                  <a:pt x="7047" y="20084"/>
                  <a:pt x="7602" y="20850"/>
                </a:cubicBezTo>
                <a:cubicBezTo>
                  <a:pt x="7951" y="21331"/>
                  <a:pt x="8455" y="21581"/>
                  <a:pt x="9099" y="21593"/>
                </a:cubicBezTo>
                <a:cubicBezTo>
                  <a:pt x="9112" y="21594"/>
                  <a:pt x="9130" y="21595"/>
                  <a:pt x="9151" y="21595"/>
                </a:cubicBezTo>
                <a:cubicBezTo>
                  <a:pt x="9362" y="21598"/>
                  <a:pt x="9957" y="21554"/>
                  <a:pt x="10444" y="21018"/>
                </a:cubicBezTo>
                <a:cubicBezTo>
                  <a:pt x="10853" y="20568"/>
                  <a:pt x="11064" y="19911"/>
                  <a:pt x="11073" y="19066"/>
                </a:cubicBezTo>
                <a:lnTo>
                  <a:pt x="11163" y="10144"/>
                </a:lnTo>
                <a:cubicBezTo>
                  <a:pt x="13071" y="10388"/>
                  <a:pt x="14214" y="11792"/>
                  <a:pt x="14214" y="11792"/>
                </a:cubicBezTo>
                <a:cubicBezTo>
                  <a:pt x="15871" y="10459"/>
                  <a:pt x="17677" y="10361"/>
                  <a:pt x="17677" y="10361"/>
                </a:cubicBezTo>
                <a:cubicBezTo>
                  <a:pt x="20174" y="10397"/>
                  <a:pt x="21294" y="11708"/>
                  <a:pt x="21294" y="11708"/>
                </a:cubicBezTo>
                <a:cubicBezTo>
                  <a:pt x="21294" y="11708"/>
                  <a:pt x="21475" y="8935"/>
                  <a:pt x="19169" y="4956"/>
                </a:cubicBezTo>
                <a:cubicBezTo>
                  <a:pt x="19169" y="4956"/>
                  <a:pt x="16257" y="81"/>
                  <a:pt x="10916" y="4"/>
                </a:cubicBezTo>
                <a:lnTo>
                  <a:pt x="10609" y="0"/>
                </a:ln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190500" tIns="190500" rIns="190500" bIns="190500"/>
          <a:lstStyle>
            <a:lvl1pPr>
              <a:defRPr b="0" sz="3200">
                <a:solidFill>
                  <a:srgbClr val="FFFFFF"/>
                </a:solidFill>
                <a:latin typeface="+mn-lt"/>
                <a:ea typeface="+mn-ea"/>
                <a:cs typeface="+mn-cs"/>
                <a:sym typeface="Helvetica Neue Medium"/>
              </a:defRPr>
            </a:lvl1pPr>
          </a:lstStyle>
          <a:p>
            <a:pPr/>
            <a:r>
              <a:t>umbrella</a:t>
            </a:r>
          </a:p>
        </p:txBody>
      </p:sp>
      <p:sp>
        <p:nvSpPr>
          <p:cNvPr id="374" name="Service"/>
          <p:cNvSpPr/>
          <p:nvPr/>
        </p:nvSpPr>
        <p:spPr>
          <a:xfrm>
            <a:off x="4654815"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375" name="Service"/>
          <p:cNvSpPr/>
          <p:nvPr/>
        </p:nvSpPr>
        <p:spPr>
          <a:xfrm>
            <a:off x="8739151"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376" name="Service"/>
          <p:cNvSpPr/>
          <p:nvPr/>
        </p:nvSpPr>
        <p:spPr>
          <a:xfrm>
            <a:off x="12823485"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377" name="Common"/>
          <p:cNvSpPr/>
          <p:nvPr/>
        </p:nvSpPr>
        <p:spPr>
          <a:xfrm>
            <a:off x="16907820" y="7112000"/>
            <a:ext cx="2821365" cy="1270000"/>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Common</a:t>
            </a:r>
          </a:p>
        </p:txBody>
      </p:sp>
      <p:cxnSp>
        <p:nvCxnSpPr>
          <p:cNvPr id="378" name="Connection Line"/>
          <p:cNvCxnSpPr>
            <a:stCxn id="374" idx="0"/>
            <a:endCxn id="373" idx="0"/>
          </p:cNvCxnSpPr>
          <p:nvPr/>
        </p:nvCxnSpPr>
        <p:spPr>
          <a:xfrm flipV="1">
            <a:off x="6065497" y="3275133"/>
            <a:ext cx="6126504" cy="4471867"/>
          </a:xfrm>
          <a:prstGeom prst="straightConnector1">
            <a:avLst/>
          </a:prstGeom>
          <a:ln w="25400">
            <a:solidFill>
              <a:srgbClr val="000000"/>
            </a:solidFill>
            <a:miter lim="400000"/>
            <a:headEnd type="triangle"/>
          </a:ln>
        </p:spPr>
      </p:cxnSp>
      <p:cxnSp>
        <p:nvCxnSpPr>
          <p:cNvPr id="379" name="Connection Line"/>
          <p:cNvCxnSpPr>
            <a:stCxn id="375" idx="0"/>
            <a:endCxn id="373" idx="0"/>
          </p:cNvCxnSpPr>
          <p:nvPr/>
        </p:nvCxnSpPr>
        <p:spPr>
          <a:xfrm flipV="1">
            <a:off x="10149832" y="3275133"/>
            <a:ext cx="2042169" cy="4471867"/>
          </a:xfrm>
          <a:prstGeom prst="straightConnector1">
            <a:avLst/>
          </a:prstGeom>
          <a:ln w="25400">
            <a:solidFill>
              <a:srgbClr val="000000"/>
            </a:solidFill>
            <a:miter lim="400000"/>
            <a:headEnd type="triangle"/>
          </a:ln>
        </p:spPr>
      </p:cxnSp>
      <p:cxnSp>
        <p:nvCxnSpPr>
          <p:cNvPr id="380" name="Connection Line"/>
          <p:cNvCxnSpPr>
            <a:stCxn id="376" idx="0"/>
            <a:endCxn id="373" idx="0"/>
          </p:cNvCxnSpPr>
          <p:nvPr/>
        </p:nvCxnSpPr>
        <p:spPr>
          <a:xfrm flipH="1" flipV="1">
            <a:off x="12192000" y="3275133"/>
            <a:ext cx="2042168" cy="4471867"/>
          </a:xfrm>
          <a:prstGeom prst="straightConnector1">
            <a:avLst/>
          </a:prstGeom>
          <a:ln w="25400">
            <a:solidFill>
              <a:srgbClr val="000000"/>
            </a:solidFill>
            <a:miter lim="400000"/>
            <a:headEnd type="triangle"/>
          </a:ln>
        </p:spPr>
      </p:cxnSp>
      <p:cxnSp>
        <p:nvCxnSpPr>
          <p:cNvPr id="381" name="Connection Line"/>
          <p:cNvCxnSpPr>
            <a:stCxn id="373" idx="0"/>
            <a:endCxn id="377" idx="0"/>
          </p:cNvCxnSpPr>
          <p:nvPr/>
        </p:nvCxnSpPr>
        <p:spPr>
          <a:xfrm>
            <a:off x="12192000" y="3275133"/>
            <a:ext cx="6126503" cy="4471867"/>
          </a:xfrm>
          <a:prstGeom prst="straightConnector1">
            <a:avLst/>
          </a:prstGeom>
          <a:ln w="25400">
            <a:solidFill>
              <a:srgbClr val="000000"/>
            </a:solidFill>
            <a:miter lim="400000"/>
            <a:tailEnd type="triangle"/>
          </a:ln>
        </p:spPr>
      </p:cxnSp>
      <p:sp>
        <p:nvSpPr>
          <p:cNvPr id="382" name="requirements.yaml"/>
          <p:cNvSpPr txBox="1"/>
          <p:nvPr/>
        </p:nvSpPr>
        <p:spPr>
          <a:xfrm>
            <a:off x="15093132" y="2684633"/>
            <a:ext cx="3875229" cy="1181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requirements.yaml</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6" name="Chart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Charts</a:t>
            </a:r>
          </a:p>
        </p:txBody>
      </p:sp>
      <p:grpSp>
        <p:nvGrpSpPr>
          <p:cNvPr id="389" name="Groupe 1"/>
          <p:cNvGrpSpPr/>
          <p:nvPr/>
        </p:nvGrpSpPr>
        <p:grpSpPr>
          <a:xfrm>
            <a:off x="22798155" y="429496"/>
            <a:ext cx="1073977" cy="996014"/>
            <a:chOff x="0" y="0"/>
            <a:chExt cx="1073976" cy="996013"/>
          </a:xfrm>
        </p:grpSpPr>
        <p:sp>
          <p:nvSpPr>
            <p:cNvPr id="387"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388"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390"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391" name="umbrella"/>
          <p:cNvSpPr/>
          <p:nvPr/>
        </p:nvSpPr>
        <p:spPr>
          <a:xfrm>
            <a:off x="10587312" y="1919704"/>
            <a:ext cx="3209377" cy="2710858"/>
          </a:xfrm>
          <a:custGeom>
            <a:avLst/>
            <a:gdLst/>
            <a:ahLst/>
            <a:cxnLst>
              <a:cxn ang="0">
                <a:pos x="wd2" y="hd2"/>
              </a:cxn>
              <a:cxn ang="5400000">
                <a:pos x="wd2" y="hd2"/>
              </a:cxn>
              <a:cxn ang="10800000">
                <a:pos x="wd2" y="hd2"/>
              </a:cxn>
              <a:cxn ang="16200000">
                <a:pos x="wd2" y="hd2"/>
              </a:cxn>
            </a:cxnLst>
            <a:rect l="0" t="0" r="r" b="b"/>
            <a:pathLst>
              <a:path w="21297" h="21596" fill="norm" stroke="1" extrusionOk="0">
                <a:moveTo>
                  <a:pt x="10609" y="0"/>
                </a:moveTo>
                <a:cubicBezTo>
                  <a:pt x="10434" y="-2"/>
                  <a:pt x="10261" y="1"/>
                  <a:pt x="10091" y="8"/>
                </a:cubicBezTo>
                <a:cubicBezTo>
                  <a:pt x="5074" y="233"/>
                  <a:pt x="2259" y="4715"/>
                  <a:pt x="2259" y="4715"/>
                </a:cubicBezTo>
                <a:cubicBezTo>
                  <a:pt x="-125" y="8626"/>
                  <a:pt x="1" y="11402"/>
                  <a:pt x="1" y="11402"/>
                </a:cubicBezTo>
                <a:cubicBezTo>
                  <a:pt x="1" y="11402"/>
                  <a:pt x="1146" y="10124"/>
                  <a:pt x="3644" y="10160"/>
                </a:cubicBezTo>
                <a:cubicBezTo>
                  <a:pt x="3644" y="10160"/>
                  <a:pt x="5446" y="10310"/>
                  <a:pt x="7076" y="11690"/>
                </a:cubicBezTo>
                <a:cubicBezTo>
                  <a:pt x="7076" y="11690"/>
                  <a:pt x="8248" y="10319"/>
                  <a:pt x="10161" y="10130"/>
                </a:cubicBezTo>
                <a:lnTo>
                  <a:pt x="10073" y="19052"/>
                </a:lnTo>
                <a:cubicBezTo>
                  <a:pt x="10068" y="19546"/>
                  <a:pt x="9966" y="19907"/>
                  <a:pt x="9773" y="20125"/>
                </a:cubicBezTo>
                <a:cubicBezTo>
                  <a:pt x="9539" y="20389"/>
                  <a:pt x="9210" y="20393"/>
                  <a:pt x="9161" y="20393"/>
                </a:cubicBezTo>
                <a:cubicBezTo>
                  <a:pt x="9156" y="20393"/>
                  <a:pt x="9156" y="20393"/>
                  <a:pt x="9156" y="20393"/>
                </a:cubicBezTo>
                <a:lnTo>
                  <a:pt x="9124" y="20391"/>
                </a:lnTo>
                <a:cubicBezTo>
                  <a:pt x="8774" y="20386"/>
                  <a:pt x="8516" y="20276"/>
                  <a:pt x="8361" y="20065"/>
                </a:cubicBezTo>
                <a:cubicBezTo>
                  <a:pt x="8093" y="19702"/>
                  <a:pt x="8141" y="19108"/>
                  <a:pt x="8143" y="19088"/>
                </a:cubicBezTo>
                <a:cubicBezTo>
                  <a:pt x="8176" y="18760"/>
                  <a:pt x="7982" y="18463"/>
                  <a:pt x="7708" y="18421"/>
                </a:cubicBezTo>
                <a:cubicBezTo>
                  <a:pt x="7434" y="18380"/>
                  <a:pt x="7184" y="18613"/>
                  <a:pt x="7149" y="18942"/>
                </a:cubicBezTo>
                <a:cubicBezTo>
                  <a:pt x="7137" y="19057"/>
                  <a:pt x="7047" y="20084"/>
                  <a:pt x="7602" y="20850"/>
                </a:cubicBezTo>
                <a:cubicBezTo>
                  <a:pt x="7951" y="21331"/>
                  <a:pt x="8455" y="21581"/>
                  <a:pt x="9099" y="21593"/>
                </a:cubicBezTo>
                <a:cubicBezTo>
                  <a:pt x="9112" y="21594"/>
                  <a:pt x="9130" y="21595"/>
                  <a:pt x="9151" y="21595"/>
                </a:cubicBezTo>
                <a:cubicBezTo>
                  <a:pt x="9362" y="21598"/>
                  <a:pt x="9957" y="21554"/>
                  <a:pt x="10444" y="21018"/>
                </a:cubicBezTo>
                <a:cubicBezTo>
                  <a:pt x="10853" y="20568"/>
                  <a:pt x="11064" y="19911"/>
                  <a:pt x="11073" y="19066"/>
                </a:cubicBezTo>
                <a:lnTo>
                  <a:pt x="11163" y="10144"/>
                </a:lnTo>
                <a:cubicBezTo>
                  <a:pt x="13071" y="10388"/>
                  <a:pt x="14214" y="11792"/>
                  <a:pt x="14214" y="11792"/>
                </a:cubicBezTo>
                <a:cubicBezTo>
                  <a:pt x="15871" y="10459"/>
                  <a:pt x="17677" y="10361"/>
                  <a:pt x="17677" y="10361"/>
                </a:cubicBezTo>
                <a:cubicBezTo>
                  <a:pt x="20174" y="10397"/>
                  <a:pt x="21294" y="11708"/>
                  <a:pt x="21294" y="11708"/>
                </a:cubicBezTo>
                <a:cubicBezTo>
                  <a:pt x="21294" y="11708"/>
                  <a:pt x="21475" y="8935"/>
                  <a:pt x="19169" y="4956"/>
                </a:cubicBezTo>
                <a:cubicBezTo>
                  <a:pt x="19169" y="4956"/>
                  <a:pt x="16257" y="81"/>
                  <a:pt x="10916" y="4"/>
                </a:cubicBezTo>
                <a:lnTo>
                  <a:pt x="10609" y="0"/>
                </a:ln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190500" tIns="190500" rIns="190500" bIns="190500"/>
          <a:lstStyle>
            <a:lvl1pPr>
              <a:defRPr b="0" sz="3200">
                <a:solidFill>
                  <a:srgbClr val="FFFFFF"/>
                </a:solidFill>
                <a:latin typeface="+mn-lt"/>
                <a:ea typeface="+mn-ea"/>
                <a:cs typeface="+mn-cs"/>
                <a:sym typeface="Helvetica Neue Medium"/>
              </a:defRPr>
            </a:lvl1pPr>
          </a:lstStyle>
          <a:p>
            <a:pPr/>
            <a:r>
              <a:t>umbrella</a:t>
            </a:r>
          </a:p>
        </p:txBody>
      </p:sp>
      <p:sp>
        <p:nvSpPr>
          <p:cNvPr id="392" name="Service"/>
          <p:cNvSpPr/>
          <p:nvPr/>
        </p:nvSpPr>
        <p:spPr>
          <a:xfrm>
            <a:off x="4654815"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393" name="Service"/>
          <p:cNvSpPr/>
          <p:nvPr/>
        </p:nvSpPr>
        <p:spPr>
          <a:xfrm>
            <a:off x="8739151"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394" name="Service"/>
          <p:cNvSpPr/>
          <p:nvPr/>
        </p:nvSpPr>
        <p:spPr>
          <a:xfrm>
            <a:off x="12823485"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395" name="Common"/>
          <p:cNvSpPr/>
          <p:nvPr/>
        </p:nvSpPr>
        <p:spPr>
          <a:xfrm>
            <a:off x="16907820" y="7112000"/>
            <a:ext cx="2821365" cy="1270000"/>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Common</a:t>
            </a:r>
          </a:p>
        </p:txBody>
      </p:sp>
      <p:cxnSp>
        <p:nvCxnSpPr>
          <p:cNvPr id="396" name="Connection Line"/>
          <p:cNvCxnSpPr>
            <a:stCxn id="392" idx="0"/>
            <a:endCxn id="391" idx="0"/>
          </p:cNvCxnSpPr>
          <p:nvPr/>
        </p:nvCxnSpPr>
        <p:spPr>
          <a:xfrm flipV="1">
            <a:off x="6065497" y="3275133"/>
            <a:ext cx="6126504" cy="4471867"/>
          </a:xfrm>
          <a:prstGeom prst="straightConnector1">
            <a:avLst/>
          </a:prstGeom>
          <a:ln w="25400">
            <a:solidFill>
              <a:srgbClr val="000000"/>
            </a:solidFill>
            <a:miter lim="400000"/>
            <a:headEnd type="triangle"/>
          </a:ln>
        </p:spPr>
      </p:cxnSp>
      <p:cxnSp>
        <p:nvCxnSpPr>
          <p:cNvPr id="397" name="Connection Line"/>
          <p:cNvCxnSpPr>
            <a:stCxn id="393" idx="0"/>
            <a:endCxn id="391" idx="0"/>
          </p:cNvCxnSpPr>
          <p:nvPr/>
        </p:nvCxnSpPr>
        <p:spPr>
          <a:xfrm flipV="1">
            <a:off x="10149832" y="3275133"/>
            <a:ext cx="2042169" cy="4471867"/>
          </a:xfrm>
          <a:prstGeom prst="straightConnector1">
            <a:avLst/>
          </a:prstGeom>
          <a:ln w="25400">
            <a:solidFill>
              <a:srgbClr val="000000"/>
            </a:solidFill>
            <a:miter lim="400000"/>
            <a:headEnd type="triangle"/>
          </a:ln>
        </p:spPr>
      </p:cxnSp>
      <p:cxnSp>
        <p:nvCxnSpPr>
          <p:cNvPr id="398" name="Connection Line"/>
          <p:cNvCxnSpPr>
            <a:stCxn id="394" idx="0"/>
            <a:endCxn id="391" idx="0"/>
          </p:cNvCxnSpPr>
          <p:nvPr/>
        </p:nvCxnSpPr>
        <p:spPr>
          <a:xfrm flipH="1" flipV="1">
            <a:off x="12192000" y="3275133"/>
            <a:ext cx="2042168" cy="4471867"/>
          </a:xfrm>
          <a:prstGeom prst="straightConnector1">
            <a:avLst/>
          </a:prstGeom>
          <a:ln w="25400">
            <a:solidFill>
              <a:srgbClr val="000000"/>
            </a:solidFill>
            <a:miter lim="400000"/>
            <a:headEnd type="triangle"/>
          </a:ln>
        </p:spPr>
      </p:cxnSp>
      <p:cxnSp>
        <p:nvCxnSpPr>
          <p:cNvPr id="399" name="Connection Line"/>
          <p:cNvCxnSpPr>
            <a:stCxn id="391" idx="0"/>
            <a:endCxn id="395" idx="0"/>
          </p:cNvCxnSpPr>
          <p:nvPr/>
        </p:nvCxnSpPr>
        <p:spPr>
          <a:xfrm>
            <a:off x="12192000" y="3275133"/>
            <a:ext cx="6126503" cy="4471867"/>
          </a:xfrm>
          <a:prstGeom prst="straightConnector1">
            <a:avLst/>
          </a:prstGeom>
          <a:ln w="25400">
            <a:solidFill>
              <a:srgbClr val="000000"/>
            </a:solidFill>
            <a:miter lim="400000"/>
            <a:tailEnd type="triangle"/>
          </a:ln>
        </p:spPr>
      </p:cxnSp>
      <p:sp>
        <p:nvSpPr>
          <p:cNvPr id="400" name="1.1.0"/>
          <p:cNvSpPr txBox="1"/>
          <p:nvPr/>
        </p:nvSpPr>
        <p:spPr>
          <a:xfrm>
            <a:off x="11626443" y="1008568"/>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1.1.0</a:t>
            </a:r>
          </a:p>
        </p:txBody>
      </p:sp>
      <p:sp>
        <p:nvSpPr>
          <p:cNvPr id="401" name="2.0.1"/>
          <p:cNvSpPr txBox="1"/>
          <p:nvPr/>
        </p:nvSpPr>
        <p:spPr>
          <a:xfrm>
            <a:off x="5499940"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2.0.1</a:t>
            </a:r>
          </a:p>
        </p:txBody>
      </p:sp>
      <p:sp>
        <p:nvSpPr>
          <p:cNvPr id="402" name="1.1.2"/>
          <p:cNvSpPr txBox="1"/>
          <p:nvPr/>
        </p:nvSpPr>
        <p:spPr>
          <a:xfrm>
            <a:off x="9584276"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1.1.2</a:t>
            </a:r>
          </a:p>
        </p:txBody>
      </p:sp>
      <p:sp>
        <p:nvSpPr>
          <p:cNvPr id="403" name="1.0.0"/>
          <p:cNvSpPr txBox="1"/>
          <p:nvPr/>
        </p:nvSpPr>
        <p:spPr>
          <a:xfrm>
            <a:off x="13668610"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1.0.0</a:t>
            </a:r>
          </a:p>
        </p:txBody>
      </p:sp>
      <p:sp>
        <p:nvSpPr>
          <p:cNvPr id="404" name="3.2.1"/>
          <p:cNvSpPr txBox="1"/>
          <p:nvPr/>
        </p:nvSpPr>
        <p:spPr>
          <a:xfrm>
            <a:off x="17752945"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3.2.1</a:t>
            </a:r>
          </a:p>
        </p:txBody>
      </p:sp>
      <p:sp>
        <p:nvSpPr>
          <p:cNvPr id="405" name="requirements.yaml"/>
          <p:cNvSpPr txBox="1"/>
          <p:nvPr/>
        </p:nvSpPr>
        <p:spPr>
          <a:xfrm>
            <a:off x="15093132" y="2684633"/>
            <a:ext cx="3875229" cy="11810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requirements.yaml</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7" name="Chart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Charts</a:t>
            </a:r>
          </a:p>
        </p:txBody>
      </p:sp>
      <p:grpSp>
        <p:nvGrpSpPr>
          <p:cNvPr id="410" name="Groupe 1"/>
          <p:cNvGrpSpPr/>
          <p:nvPr/>
        </p:nvGrpSpPr>
        <p:grpSpPr>
          <a:xfrm>
            <a:off x="22798155" y="429496"/>
            <a:ext cx="1073977" cy="996014"/>
            <a:chOff x="0" y="0"/>
            <a:chExt cx="1073976" cy="996013"/>
          </a:xfrm>
        </p:grpSpPr>
        <p:sp>
          <p:nvSpPr>
            <p:cNvPr id="408"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409"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411"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412" name="umbrella"/>
          <p:cNvSpPr/>
          <p:nvPr/>
        </p:nvSpPr>
        <p:spPr>
          <a:xfrm>
            <a:off x="10587312" y="1919704"/>
            <a:ext cx="3209377" cy="2710858"/>
          </a:xfrm>
          <a:custGeom>
            <a:avLst/>
            <a:gdLst/>
            <a:ahLst/>
            <a:cxnLst>
              <a:cxn ang="0">
                <a:pos x="wd2" y="hd2"/>
              </a:cxn>
              <a:cxn ang="5400000">
                <a:pos x="wd2" y="hd2"/>
              </a:cxn>
              <a:cxn ang="10800000">
                <a:pos x="wd2" y="hd2"/>
              </a:cxn>
              <a:cxn ang="16200000">
                <a:pos x="wd2" y="hd2"/>
              </a:cxn>
            </a:cxnLst>
            <a:rect l="0" t="0" r="r" b="b"/>
            <a:pathLst>
              <a:path w="21297" h="21596" fill="norm" stroke="1" extrusionOk="0">
                <a:moveTo>
                  <a:pt x="10609" y="0"/>
                </a:moveTo>
                <a:cubicBezTo>
                  <a:pt x="10434" y="-2"/>
                  <a:pt x="10261" y="1"/>
                  <a:pt x="10091" y="8"/>
                </a:cubicBezTo>
                <a:cubicBezTo>
                  <a:pt x="5074" y="233"/>
                  <a:pt x="2259" y="4715"/>
                  <a:pt x="2259" y="4715"/>
                </a:cubicBezTo>
                <a:cubicBezTo>
                  <a:pt x="-125" y="8626"/>
                  <a:pt x="1" y="11402"/>
                  <a:pt x="1" y="11402"/>
                </a:cubicBezTo>
                <a:cubicBezTo>
                  <a:pt x="1" y="11402"/>
                  <a:pt x="1146" y="10124"/>
                  <a:pt x="3644" y="10160"/>
                </a:cubicBezTo>
                <a:cubicBezTo>
                  <a:pt x="3644" y="10160"/>
                  <a:pt x="5446" y="10310"/>
                  <a:pt x="7076" y="11690"/>
                </a:cubicBezTo>
                <a:cubicBezTo>
                  <a:pt x="7076" y="11690"/>
                  <a:pt x="8248" y="10319"/>
                  <a:pt x="10161" y="10130"/>
                </a:cubicBezTo>
                <a:lnTo>
                  <a:pt x="10073" y="19052"/>
                </a:lnTo>
                <a:cubicBezTo>
                  <a:pt x="10068" y="19546"/>
                  <a:pt x="9966" y="19907"/>
                  <a:pt x="9773" y="20125"/>
                </a:cubicBezTo>
                <a:cubicBezTo>
                  <a:pt x="9539" y="20389"/>
                  <a:pt x="9210" y="20393"/>
                  <a:pt x="9161" y="20393"/>
                </a:cubicBezTo>
                <a:cubicBezTo>
                  <a:pt x="9156" y="20393"/>
                  <a:pt x="9156" y="20393"/>
                  <a:pt x="9156" y="20393"/>
                </a:cubicBezTo>
                <a:lnTo>
                  <a:pt x="9124" y="20391"/>
                </a:lnTo>
                <a:cubicBezTo>
                  <a:pt x="8774" y="20386"/>
                  <a:pt x="8516" y="20276"/>
                  <a:pt x="8361" y="20065"/>
                </a:cubicBezTo>
                <a:cubicBezTo>
                  <a:pt x="8093" y="19702"/>
                  <a:pt x="8141" y="19108"/>
                  <a:pt x="8143" y="19088"/>
                </a:cubicBezTo>
                <a:cubicBezTo>
                  <a:pt x="8176" y="18760"/>
                  <a:pt x="7982" y="18463"/>
                  <a:pt x="7708" y="18421"/>
                </a:cubicBezTo>
                <a:cubicBezTo>
                  <a:pt x="7434" y="18380"/>
                  <a:pt x="7184" y="18613"/>
                  <a:pt x="7149" y="18942"/>
                </a:cubicBezTo>
                <a:cubicBezTo>
                  <a:pt x="7137" y="19057"/>
                  <a:pt x="7047" y="20084"/>
                  <a:pt x="7602" y="20850"/>
                </a:cubicBezTo>
                <a:cubicBezTo>
                  <a:pt x="7951" y="21331"/>
                  <a:pt x="8455" y="21581"/>
                  <a:pt x="9099" y="21593"/>
                </a:cubicBezTo>
                <a:cubicBezTo>
                  <a:pt x="9112" y="21594"/>
                  <a:pt x="9130" y="21595"/>
                  <a:pt x="9151" y="21595"/>
                </a:cubicBezTo>
                <a:cubicBezTo>
                  <a:pt x="9362" y="21598"/>
                  <a:pt x="9957" y="21554"/>
                  <a:pt x="10444" y="21018"/>
                </a:cubicBezTo>
                <a:cubicBezTo>
                  <a:pt x="10853" y="20568"/>
                  <a:pt x="11064" y="19911"/>
                  <a:pt x="11073" y="19066"/>
                </a:cubicBezTo>
                <a:lnTo>
                  <a:pt x="11163" y="10144"/>
                </a:lnTo>
                <a:cubicBezTo>
                  <a:pt x="13071" y="10388"/>
                  <a:pt x="14214" y="11792"/>
                  <a:pt x="14214" y="11792"/>
                </a:cubicBezTo>
                <a:cubicBezTo>
                  <a:pt x="15871" y="10459"/>
                  <a:pt x="17677" y="10361"/>
                  <a:pt x="17677" y="10361"/>
                </a:cubicBezTo>
                <a:cubicBezTo>
                  <a:pt x="20174" y="10397"/>
                  <a:pt x="21294" y="11708"/>
                  <a:pt x="21294" y="11708"/>
                </a:cubicBezTo>
                <a:cubicBezTo>
                  <a:pt x="21294" y="11708"/>
                  <a:pt x="21475" y="8935"/>
                  <a:pt x="19169" y="4956"/>
                </a:cubicBezTo>
                <a:cubicBezTo>
                  <a:pt x="19169" y="4956"/>
                  <a:pt x="16257" y="81"/>
                  <a:pt x="10916" y="4"/>
                </a:cubicBezTo>
                <a:lnTo>
                  <a:pt x="10609" y="0"/>
                </a:ln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190500" tIns="190500" rIns="190500" bIns="190500"/>
          <a:lstStyle>
            <a:lvl1pPr>
              <a:defRPr b="0" sz="3200">
                <a:solidFill>
                  <a:srgbClr val="FFFFFF"/>
                </a:solidFill>
                <a:latin typeface="+mn-lt"/>
                <a:ea typeface="+mn-ea"/>
                <a:cs typeface="+mn-cs"/>
                <a:sym typeface="Helvetica Neue Medium"/>
              </a:defRPr>
            </a:lvl1pPr>
          </a:lstStyle>
          <a:p>
            <a:pPr/>
            <a:r>
              <a:t>umbrella</a:t>
            </a:r>
          </a:p>
        </p:txBody>
      </p:sp>
      <p:sp>
        <p:nvSpPr>
          <p:cNvPr id="413" name="Service"/>
          <p:cNvSpPr/>
          <p:nvPr/>
        </p:nvSpPr>
        <p:spPr>
          <a:xfrm>
            <a:off x="4654815" y="7112000"/>
            <a:ext cx="2821364" cy="1270000"/>
          </a:xfrm>
          <a:prstGeom prst="rect">
            <a:avLst/>
          </a:prstGeom>
          <a:solidFill>
            <a:schemeClr val="accent6">
              <a:alpha val="2031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14" name="Service"/>
          <p:cNvSpPr/>
          <p:nvPr/>
        </p:nvSpPr>
        <p:spPr>
          <a:xfrm>
            <a:off x="8739151" y="7112000"/>
            <a:ext cx="2821364" cy="1270000"/>
          </a:xfrm>
          <a:prstGeom prst="rect">
            <a:avLst/>
          </a:prstGeom>
          <a:solidFill>
            <a:schemeClr val="accent6">
              <a:alpha val="2031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15" name="Service"/>
          <p:cNvSpPr/>
          <p:nvPr/>
        </p:nvSpPr>
        <p:spPr>
          <a:xfrm>
            <a:off x="12823485" y="7112000"/>
            <a:ext cx="2821364" cy="1270000"/>
          </a:xfrm>
          <a:prstGeom prst="rect">
            <a:avLst/>
          </a:prstGeom>
          <a:solidFill>
            <a:schemeClr val="accent6">
              <a:alpha val="2031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16" name="Common"/>
          <p:cNvSpPr/>
          <p:nvPr/>
        </p:nvSpPr>
        <p:spPr>
          <a:xfrm>
            <a:off x="16907820" y="7112000"/>
            <a:ext cx="2821365" cy="1270000"/>
          </a:xfrm>
          <a:prstGeom prst="rect">
            <a:avLst/>
          </a:prstGeom>
          <a:solidFill>
            <a:schemeClr val="accent3">
              <a:alpha val="2031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Common</a:t>
            </a:r>
          </a:p>
        </p:txBody>
      </p:sp>
      <p:cxnSp>
        <p:nvCxnSpPr>
          <p:cNvPr id="417" name="Connection Line"/>
          <p:cNvCxnSpPr>
            <a:stCxn id="413" idx="0"/>
            <a:endCxn id="412" idx="0"/>
          </p:cNvCxnSpPr>
          <p:nvPr/>
        </p:nvCxnSpPr>
        <p:spPr>
          <a:xfrm flipV="1">
            <a:off x="6065497" y="3275133"/>
            <a:ext cx="6126504" cy="4471867"/>
          </a:xfrm>
          <a:prstGeom prst="straightConnector1">
            <a:avLst/>
          </a:prstGeom>
          <a:ln w="25400">
            <a:solidFill>
              <a:srgbClr val="000000"/>
            </a:solidFill>
            <a:miter lim="400000"/>
            <a:headEnd type="triangle"/>
          </a:ln>
        </p:spPr>
      </p:cxnSp>
      <p:cxnSp>
        <p:nvCxnSpPr>
          <p:cNvPr id="418" name="Connection Line"/>
          <p:cNvCxnSpPr>
            <a:stCxn id="414" idx="0"/>
            <a:endCxn id="412" idx="0"/>
          </p:cNvCxnSpPr>
          <p:nvPr/>
        </p:nvCxnSpPr>
        <p:spPr>
          <a:xfrm flipV="1">
            <a:off x="10149832" y="3275133"/>
            <a:ext cx="2042169" cy="4471867"/>
          </a:xfrm>
          <a:prstGeom prst="straightConnector1">
            <a:avLst/>
          </a:prstGeom>
          <a:ln w="25400">
            <a:solidFill>
              <a:srgbClr val="000000"/>
            </a:solidFill>
            <a:miter lim="400000"/>
            <a:headEnd type="triangle"/>
          </a:ln>
        </p:spPr>
      </p:cxnSp>
      <p:cxnSp>
        <p:nvCxnSpPr>
          <p:cNvPr id="419" name="Connection Line"/>
          <p:cNvCxnSpPr>
            <a:stCxn id="415" idx="0"/>
            <a:endCxn id="412" idx="0"/>
          </p:cNvCxnSpPr>
          <p:nvPr/>
        </p:nvCxnSpPr>
        <p:spPr>
          <a:xfrm flipH="1" flipV="1">
            <a:off x="12192000" y="3275133"/>
            <a:ext cx="2042168" cy="4471867"/>
          </a:xfrm>
          <a:prstGeom prst="straightConnector1">
            <a:avLst/>
          </a:prstGeom>
          <a:ln w="25400">
            <a:solidFill>
              <a:srgbClr val="000000"/>
            </a:solidFill>
            <a:miter lim="400000"/>
            <a:headEnd type="triangle"/>
          </a:ln>
        </p:spPr>
      </p:cxnSp>
      <p:cxnSp>
        <p:nvCxnSpPr>
          <p:cNvPr id="420" name="Connection Line"/>
          <p:cNvCxnSpPr>
            <a:stCxn id="412" idx="0"/>
            <a:endCxn id="416" idx="0"/>
          </p:cNvCxnSpPr>
          <p:nvPr/>
        </p:nvCxnSpPr>
        <p:spPr>
          <a:xfrm>
            <a:off x="12192000" y="3275133"/>
            <a:ext cx="6126503" cy="4471867"/>
          </a:xfrm>
          <a:prstGeom prst="straightConnector1">
            <a:avLst/>
          </a:prstGeom>
          <a:ln w="25400">
            <a:solidFill>
              <a:srgbClr val="000000"/>
            </a:solidFill>
            <a:miter lim="400000"/>
            <a:tailEnd type="triangle"/>
          </a:ln>
        </p:spPr>
      </p:cxnSp>
      <p:sp>
        <p:nvSpPr>
          <p:cNvPr id="421" name="requirements.yaml…"/>
          <p:cNvSpPr txBox="1"/>
          <p:nvPr/>
        </p:nvSpPr>
        <p:spPr>
          <a:xfrm>
            <a:off x="15080432" y="2689669"/>
            <a:ext cx="4255162" cy="33653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3600"/>
            </a:pPr>
            <a:r>
              <a:t>requirements.yaml</a:t>
            </a:r>
          </a:p>
          <a:p>
            <a:pPr algn="l">
              <a:defRPr b="0" sz="3600"/>
            </a:pPr>
            <a:r>
              <a:t>_dev.yaml</a:t>
            </a:r>
          </a:p>
          <a:p>
            <a:pPr algn="l">
              <a:defRPr b="0" sz="3600"/>
            </a:pPr>
            <a:r>
              <a:t>_int.yaml</a:t>
            </a:r>
          </a:p>
          <a:p>
            <a:pPr algn="l">
              <a:defRPr b="0" sz="3600"/>
            </a:pPr>
            <a:r>
              <a:t>_prod.yaml</a:t>
            </a:r>
          </a:p>
          <a:p>
            <a:pPr algn="l">
              <a:defRPr b="0" sz="3600"/>
            </a:pPr>
            <a:r>
              <a:t>_tf.yaml</a:t>
            </a:r>
          </a:p>
          <a:p>
            <a:pPr algn="l">
              <a:defRPr b="0" sz="3600"/>
            </a:pPr>
            <a:r>
              <a:t>_release_notes.yaml</a:t>
            </a:r>
          </a:p>
        </p:txBody>
      </p:sp>
      <p:sp>
        <p:nvSpPr>
          <p:cNvPr id="422" name="1.1.0"/>
          <p:cNvSpPr txBox="1"/>
          <p:nvPr/>
        </p:nvSpPr>
        <p:spPr>
          <a:xfrm>
            <a:off x="11626443" y="1008568"/>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1.1.0</a:t>
            </a:r>
          </a:p>
        </p:txBody>
      </p:sp>
      <p:sp>
        <p:nvSpPr>
          <p:cNvPr id="423" name="2.0.1"/>
          <p:cNvSpPr txBox="1"/>
          <p:nvPr/>
        </p:nvSpPr>
        <p:spPr>
          <a:xfrm>
            <a:off x="5499940"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2.0.1</a:t>
            </a:r>
          </a:p>
        </p:txBody>
      </p:sp>
      <p:sp>
        <p:nvSpPr>
          <p:cNvPr id="424" name="1.1.2"/>
          <p:cNvSpPr txBox="1"/>
          <p:nvPr/>
        </p:nvSpPr>
        <p:spPr>
          <a:xfrm>
            <a:off x="9584276"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1.1.2</a:t>
            </a:r>
          </a:p>
        </p:txBody>
      </p:sp>
      <p:sp>
        <p:nvSpPr>
          <p:cNvPr id="425" name="1.0.0"/>
          <p:cNvSpPr txBox="1"/>
          <p:nvPr/>
        </p:nvSpPr>
        <p:spPr>
          <a:xfrm>
            <a:off x="13668610"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1.0.0</a:t>
            </a:r>
          </a:p>
        </p:txBody>
      </p:sp>
      <p:sp>
        <p:nvSpPr>
          <p:cNvPr id="426" name="3.2.1"/>
          <p:cNvSpPr txBox="1"/>
          <p:nvPr/>
        </p:nvSpPr>
        <p:spPr>
          <a:xfrm>
            <a:off x="17752945"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3.2.1</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0" name="Values File Templating"/>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Values File Templating</a:t>
            </a:r>
          </a:p>
        </p:txBody>
      </p:sp>
      <p:grpSp>
        <p:nvGrpSpPr>
          <p:cNvPr id="433" name="Groupe 1"/>
          <p:cNvGrpSpPr/>
          <p:nvPr/>
        </p:nvGrpSpPr>
        <p:grpSpPr>
          <a:xfrm>
            <a:off x="22798155" y="429496"/>
            <a:ext cx="1073977" cy="996014"/>
            <a:chOff x="0" y="0"/>
            <a:chExt cx="1073976" cy="996013"/>
          </a:xfrm>
        </p:grpSpPr>
        <p:sp>
          <p:nvSpPr>
            <p:cNvPr id="431"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432"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434"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435" name="global:…"/>
          <p:cNvSpPr txBox="1"/>
          <p:nvPr/>
        </p:nvSpPr>
        <p:spPr>
          <a:xfrm>
            <a:off x="1698926" y="4762537"/>
            <a:ext cx="6536979" cy="3657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global:</a:t>
            </a:r>
          </a:p>
          <a:p>
            <a:pPr algn="l">
              <a:defRPr b="0">
                <a:latin typeface="Menlo"/>
                <a:ea typeface="Menlo"/>
                <a:cs typeface="Menlo"/>
                <a:sym typeface="Menlo"/>
              </a:defRPr>
            </a:pPr>
            <a:r>
              <a:t>  logback:</a:t>
            </a:r>
          </a:p>
          <a:p>
            <a:pPr algn="l">
              <a:defRPr b="0">
                <a:latin typeface="Menlo"/>
                <a:ea typeface="Menlo"/>
                <a:cs typeface="Menlo"/>
                <a:sym typeface="Menlo"/>
              </a:defRPr>
            </a:pPr>
            <a:r>
              <a:t>    level: DEBUG</a:t>
            </a:r>
          </a:p>
          <a:p>
            <a:pPr algn="l">
              <a:defRPr b="0">
                <a:latin typeface="Menlo"/>
                <a:ea typeface="Menlo"/>
                <a:cs typeface="Menlo"/>
                <a:sym typeface="Menlo"/>
              </a:defRPr>
            </a:pPr>
            <a:r>
              <a:t>  hpa:</a:t>
            </a:r>
          </a:p>
          <a:p>
            <a:pPr algn="l">
              <a:defRPr b="0">
                <a:latin typeface="Menlo"/>
                <a:ea typeface="Menlo"/>
                <a:cs typeface="Menlo"/>
                <a:sym typeface="Menlo"/>
              </a:defRPr>
            </a:pPr>
            <a:r>
              <a:t>    hpa_autoscaling: true</a:t>
            </a:r>
          </a:p>
          <a:p>
            <a:pPr algn="l">
              <a:defRPr b="0">
                <a:latin typeface="Menlo"/>
                <a:ea typeface="Menlo"/>
                <a:cs typeface="Menlo"/>
                <a:sym typeface="Menlo"/>
              </a:defRPr>
            </a:pPr>
            <a:r>
              <a:t>    minReplicas: 1</a:t>
            </a:r>
          </a:p>
          <a:p>
            <a:pPr algn="l">
              <a:defRPr b="0">
                <a:latin typeface="Menlo"/>
                <a:ea typeface="Menlo"/>
                <a:cs typeface="Menlo"/>
                <a:sym typeface="Menlo"/>
              </a:defRPr>
            </a:pPr>
            <a:r>
              <a:t>    maxReplicas: 2</a:t>
            </a:r>
          </a:p>
          <a:p>
            <a:pPr algn="l">
              <a:defRPr b="0">
                <a:latin typeface="Menlo"/>
                <a:ea typeface="Menlo"/>
                <a:cs typeface="Menlo"/>
                <a:sym typeface="Menlo"/>
              </a:defRPr>
            </a:pPr>
            <a:r>
              <a:t>    targetcpuutilization: 75</a:t>
            </a:r>
          </a:p>
        </p:txBody>
      </p:sp>
      <p:sp>
        <p:nvSpPr>
          <p:cNvPr id="436" name="{{- if eq .Values.global.hpa.hpa_autoscaling true }}…"/>
          <p:cNvSpPr txBox="1"/>
          <p:nvPr/>
        </p:nvSpPr>
        <p:spPr>
          <a:xfrm>
            <a:off x="10942301" y="3429037"/>
            <a:ext cx="18235427" cy="6324601"/>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 if eq .Values.global.hpa.hpa_autoscaling true }}</a:t>
            </a:r>
          </a:p>
          <a:p>
            <a:pPr algn="l">
              <a:defRPr b="0">
                <a:latin typeface="Menlo"/>
                <a:ea typeface="Menlo"/>
                <a:cs typeface="Menlo"/>
                <a:sym typeface="Menlo"/>
              </a:defRPr>
            </a:pPr>
            <a:r>
              <a:t>apiVersion: autoscaling/v1</a:t>
            </a:r>
          </a:p>
          <a:p>
            <a:pPr algn="l">
              <a:defRPr b="0">
                <a:latin typeface="Menlo"/>
                <a:ea typeface="Menlo"/>
                <a:cs typeface="Menlo"/>
                <a:sym typeface="Menlo"/>
              </a:defRPr>
            </a:pPr>
            <a:r>
              <a:t>kind: HorizontalPodAutoscaler</a:t>
            </a:r>
          </a:p>
          <a:p>
            <a:pPr algn="l">
              <a:defRPr b="0">
                <a:latin typeface="Menlo"/>
                <a:ea typeface="Menlo"/>
                <a:cs typeface="Menlo"/>
                <a:sym typeface="Menlo"/>
              </a:defRPr>
            </a:pPr>
            <a:r>
              <a:t>metadata:</a:t>
            </a:r>
          </a:p>
          <a:p>
            <a:pPr algn="l">
              <a:defRPr b="0">
                <a:latin typeface="Menlo"/>
                <a:ea typeface="Menlo"/>
                <a:cs typeface="Menlo"/>
                <a:sym typeface="Menlo"/>
              </a:defRPr>
            </a:pPr>
            <a:r>
              <a:t>  name: {{ .Chart.Name }}</a:t>
            </a:r>
          </a:p>
          <a:p>
            <a:pPr algn="l">
              <a:defRPr b="0">
                <a:latin typeface="Menlo"/>
                <a:ea typeface="Menlo"/>
                <a:cs typeface="Menlo"/>
                <a:sym typeface="Menlo"/>
              </a:defRPr>
            </a:pPr>
            <a:r>
              <a:t>  namespace: {{ .Values.global.namespace }}</a:t>
            </a:r>
          </a:p>
          <a:p>
            <a:pPr algn="l">
              <a:defRPr b="0">
                <a:latin typeface="Menlo"/>
                <a:ea typeface="Menlo"/>
                <a:cs typeface="Menlo"/>
                <a:sym typeface="Menlo"/>
              </a:defRPr>
            </a:pPr>
            <a:r>
              <a:t>spec:</a:t>
            </a:r>
          </a:p>
          <a:p>
            <a:pPr algn="l">
              <a:defRPr b="0">
                <a:latin typeface="Menlo"/>
                <a:ea typeface="Menlo"/>
                <a:cs typeface="Menlo"/>
                <a:sym typeface="Menlo"/>
              </a:defRPr>
            </a:pPr>
            <a:r>
              <a:t>  scaleTargetRef:</a:t>
            </a:r>
          </a:p>
          <a:p>
            <a:pPr algn="l">
              <a:defRPr b="0">
                <a:latin typeface="Menlo"/>
                <a:ea typeface="Menlo"/>
                <a:cs typeface="Menlo"/>
                <a:sym typeface="Menlo"/>
              </a:defRPr>
            </a:pPr>
            <a:r>
              <a:t>    apiVersion: apps/v1</a:t>
            </a:r>
          </a:p>
          <a:p>
            <a:pPr algn="l">
              <a:defRPr b="0">
                <a:latin typeface="Menlo"/>
                <a:ea typeface="Menlo"/>
                <a:cs typeface="Menlo"/>
                <a:sym typeface="Menlo"/>
              </a:defRPr>
            </a:pPr>
            <a:r>
              <a:t>    kind: Deployment</a:t>
            </a:r>
          </a:p>
          <a:p>
            <a:pPr algn="l">
              <a:defRPr b="0">
                <a:latin typeface="Menlo"/>
                <a:ea typeface="Menlo"/>
                <a:cs typeface="Menlo"/>
                <a:sym typeface="Menlo"/>
              </a:defRPr>
            </a:pPr>
            <a:r>
              <a:t>    name: {{ .Chart.Name }}</a:t>
            </a:r>
          </a:p>
          <a:p>
            <a:pPr algn="l">
              <a:defRPr b="0">
                <a:latin typeface="Menlo"/>
                <a:ea typeface="Menlo"/>
                <a:cs typeface="Menlo"/>
                <a:sym typeface="Menlo"/>
              </a:defRPr>
            </a:pPr>
            <a:r>
              <a:t>  minReplicas: {{ .Values.global.hpa.minReplicas }}</a:t>
            </a:r>
          </a:p>
          <a:p>
            <a:pPr algn="l">
              <a:defRPr b="0">
                <a:latin typeface="Menlo"/>
                <a:ea typeface="Menlo"/>
                <a:cs typeface="Menlo"/>
                <a:sym typeface="Menlo"/>
              </a:defRPr>
            </a:pPr>
            <a:r>
              <a:t>  maxReplicas: {{ .Values.global.hpa.maxReplicas }}</a:t>
            </a:r>
          </a:p>
          <a:p>
            <a:pPr algn="l">
              <a:defRPr b="0">
                <a:latin typeface="Menlo"/>
                <a:ea typeface="Menlo"/>
                <a:cs typeface="Menlo"/>
                <a:sym typeface="Menlo"/>
              </a:defRPr>
            </a:pPr>
            <a:r>
              <a:t>  targetCPUUtilizationPercentage: {{ .Values.global.hpa.targetcpuutilization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87761 -0.000000" origin="layout" pathEditMode="relative">
                                      <p:cBhvr>
                                        <p:cTn id="6" dur="1000" fill="hold"/>
                                        <p:tgtEl>
                                          <p:spTgt spid="436"/>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0" name="Common Chart"/>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Common Chart</a:t>
            </a:r>
          </a:p>
        </p:txBody>
      </p:sp>
      <p:grpSp>
        <p:nvGrpSpPr>
          <p:cNvPr id="443" name="Groupe 1"/>
          <p:cNvGrpSpPr/>
          <p:nvPr/>
        </p:nvGrpSpPr>
        <p:grpSpPr>
          <a:xfrm>
            <a:off x="22798155" y="429496"/>
            <a:ext cx="1073977" cy="996014"/>
            <a:chOff x="0" y="0"/>
            <a:chExt cx="1073976" cy="996013"/>
          </a:xfrm>
        </p:grpSpPr>
        <p:sp>
          <p:nvSpPr>
            <p:cNvPr id="441"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442"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444"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445" name="{{- define &quot;common.deploy-metadata&quot; -}}…"/>
          <p:cNvSpPr txBox="1"/>
          <p:nvPr/>
        </p:nvSpPr>
        <p:spPr>
          <a:xfrm>
            <a:off x="1719645" y="4362449"/>
            <a:ext cx="9518936" cy="4991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 define "common.deploy-metadata" -}}</a:t>
            </a:r>
          </a:p>
          <a:p>
            <a:pPr algn="l">
              <a:defRPr b="0">
                <a:latin typeface="Menlo"/>
                <a:ea typeface="Menlo"/>
                <a:cs typeface="Menlo"/>
                <a:sym typeface="Menlo"/>
              </a:defRPr>
            </a:pPr>
            <a:r>
              <a:t>metadata:</a:t>
            </a:r>
          </a:p>
          <a:p>
            <a:pPr algn="l">
              <a:defRPr b="0">
                <a:latin typeface="Menlo"/>
                <a:ea typeface="Menlo"/>
                <a:cs typeface="Menlo"/>
                <a:sym typeface="Menlo"/>
              </a:defRPr>
            </a:pPr>
            <a:r>
              <a:t>  name: "{{ .Chart.Name }}"</a:t>
            </a:r>
          </a:p>
          <a:p>
            <a:pPr algn="l">
              <a:defRPr b="0">
                <a:latin typeface="Menlo"/>
                <a:ea typeface="Menlo"/>
                <a:cs typeface="Menlo"/>
                <a:sym typeface="Menlo"/>
              </a:defRPr>
            </a:pPr>
            <a:r>
              <a:t>  labels:</a:t>
            </a:r>
          </a:p>
          <a:p>
            <a:pPr algn="l">
              <a:defRPr b="0">
                <a:latin typeface="Menlo"/>
                <a:ea typeface="Menlo"/>
                <a:cs typeface="Menlo"/>
                <a:sym typeface="Menlo"/>
              </a:defRPr>
            </a:pPr>
            <a:r>
              <a:t>    name: {{ .Chart.Name }}</a:t>
            </a:r>
          </a:p>
          <a:p>
            <a:pPr algn="l">
              <a:defRPr b="0">
                <a:latin typeface="Menlo"/>
                <a:ea typeface="Menlo"/>
                <a:cs typeface="Menlo"/>
                <a:sym typeface="Menlo"/>
              </a:defRPr>
            </a:pPr>
            <a:r>
              <a:t>    chart: {{ include "common.chart" . }}</a:t>
            </a:r>
          </a:p>
          <a:p>
            <a:pPr algn="l">
              <a:defRPr b="0">
                <a:latin typeface="Menlo"/>
                <a:ea typeface="Menlo"/>
                <a:cs typeface="Menlo"/>
                <a:sym typeface="Menlo"/>
              </a:defRPr>
            </a:pPr>
            <a:r>
              <a:t>    release: {{ .Release.Name }}</a:t>
            </a:r>
          </a:p>
          <a:p>
            <a:pPr algn="l">
              <a:defRPr b="0">
                <a:latin typeface="Menlo"/>
                <a:ea typeface="Menlo"/>
                <a:cs typeface="Menlo"/>
                <a:sym typeface="Menlo"/>
              </a:defRPr>
            </a:pPr>
            <a:r>
              <a:t>    heritage: {{ .Release.Service }}</a:t>
            </a:r>
          </a:p>
          <a:p>
            <a:pPr algn="l">
              <a:defRPr b="0">
                <a:latin typeface="Menlo"/>
                <a:ea typeface="Menlo"/>
                <a:cs typeface="Menlo"/>
                <a:sym typeface="Menlo"/>
              </a:defRPr>
            </a:pPr>
            <a:r>
              <a:t>    service: Team1-{{ .Chart.Name }}</a:t>
            </a:r>
          </a:p>
          <a:p>
            <a:pPr algn="l">
              <a:defRPr b="0">
                <a:latin typeface="Menlo"/>
                <a:ea typeface="Menlo"/>
                <a:cs typeface="Menlo"/>
                <a:sym typeface="Menlo"/>
              </a:defRPr>
            </a:pPr>
            <a:r>
              <a:t>    billing: TEAM</a:t>
            </a:r>
          </a:p>
          <a:p>
            <a:pPr algn="l">
              <a:defRPr b="0">
                <a:latin typeface="Menlo"/>
                <a:ea typeface="Menlo"/>
                <a:cs typeface="Menlo"/>
                <a:sym typeface="Menlo"/>
              </a:defRPr>
            </a:pPr>
            <a:r>
              <a:t>{{- end -}}</a:t>
            </a:r>
          </a:p>
        </p:txBody>
      </p:sp>
      <p:sp>
        <p:nvSpPr>
          <p:cNvPr id="446" name="apiVersion: apps/v1beta2…"/>
          <p:cNvSpPr txBox="1"/>
          <p:nvPr/>
        </p:nvSpPr>
        <p:spPr>
          <a:xfrm>
            <a:off x="13470022" y="5695949"/>
            <a:ext cx="9518937" cy="2324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apiVersion: apps/v1beta2</a:t>
            </a:r>
          </a:p>
          <a:p>
            <a:pPr algn="l">
              <a:defRPr b="0">
                <a:latin typeface="Menlo"/>
                <a:ea typeface="Menlo"/>
                <a:cs typeface="Menlo"/>
                <a:sym typeface="Menlo"/>
              </a:defRPr>
            </a:pPr>
            <a:r>
              <a:t>kind: Deployment</a:t>
            </a:r>
          </a:p>
          <a:p>
            <a:pPr algn="l">
              <a:defRPr b="0">
                <a:latin typeface="Menlo"/>
                <a:ea typeface="Menlo"/>
                <a:cs typeface="Menlo"/>
                <a:sym typeface="Menlo"/>
              </a:defRPr>
            </a:pPr>
            <a:r>
              <a:t>{{ template "common.deploy-metadata" . }}</a:t>
            </a:r>
          </a:p>
          <a:p>
            <a:pPr algn="l">
              <a:defRPr b="0">
                <a:latin typeface="Menlo"/>
                <a:ea typeface="Menlo"/>
                <a:cs typeface="Menlo"/>
                <a:sym typeface="Menlo"/>
              </a:defRPr>
            </a:pPr>
            <a:r>
              <a:t>{{ template "common.deploy-spec" . }}</a:t>
            </a:r>
          </a:p>
          <a:p>
            <a:pPr algn="l">
              <a:defRPr b="0">
                <a:latin typeface="Menlo"/>
                <a:ea typeface="Menlo"/>
                <a:cs typeface="Menlo"/>
                <a:sym typeface="Menlo"/>
              </a:defRPr>
            </a:pPr>
            <a:r>
              <a:t>{{- end -}}</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0" name="Chart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Charts</a:t>
            </a:r>
          </a:p>
        </p:txBody>
      </p:sp>
      <p:grpSp>
        <p:nvGrpSpPr>
          <p:cNvPr id="453" name="Groupe 1"/>
          <p:cNvGrpSpPr/>
          <p:nvPr/>
        </p:nvGrpSpPr>
        <p:grpSpPr>
          <a:xfrm>
            <a:off x="22798155" y="429496"/>
            <a:ext cx="1073977" cy="996014"/>
            <a:chOff x="0" y="0"/>
            <a:chExt cx="1073976" cy="996013"/>
          </a:xfrm>
        </p:grpSpPr>
        <p:sp>
          <p:nvSpPr>
            <p:cNvPr id="451"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452"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454"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455" name="umbrella"/>
          <p:cNvSpPr/>
          <p:nvPr/>
        </p:nvSpPr>
        <p:spPr>
          <a:xfrm>
            <a:off x="10587312" y="1919704"/>
            <a:ext cx="3209377" cy="2710858"/>
          </a:xfrm>
          <a:custGeom>
            <a:avLst/>
            <a:gdLst/>
            <a:ahLst/>
            <a:cxnLst>
              <a:cxn ang="0">
                <a:pos x="wd2" y="hd2"/>
              </a:cxn>
              <a:cxn ang="5400000">
                <a:pos x="wd2" y="hd2"/>
              </a:cxn>
              <a:cxn ang="10800000">
                <a:pos x="wd2" y="hd2"/>
              </a:cxn>
              <a:cxn ang="16200000">
                <a:pos x="wd2" y="hd2"/>
              </a:cxn>
            </a:cxnLst>
            <a:rect l="0" t="0" r="r" b="b"/>
            <a:pathLst>
              <a:path w="21297" h="21596" fill="norm" stroke="1" extrusionOk="0">
                <a:moveTo>
                  <a:pt x="10609" y="0"/>
                </a:moveTo>
                <a:cubicBezTo>
                  <a:pt x="10434" y="-2"/>
                  <a:pt x="10261" y="1"/>
                  <a:pt x="10091" y="8"/>
                </a:cubicBezTo>
                <a:cubicBezTo>
                  <a:pt x="5074" y="233"/>
                  <a:pt x="2259" y="4715"/>
                  <a:pt x="2259" y="4715"/>
                </a:cubicBezTo>
                <a:cubicBezTo>
                  <a:pt x="-125" y="8626"/>
                  <a:pt x="1" y="11402"/>
                  <a:pt x="1" y="11402"/>
                </a:cubicBezTo>
                <a:cubicBezTo>
                  <a:pt x="1" y="11402"/>
                  <a:pt x="1146" y="10124"/>
                  <a:pt x="3644" y="10160"/>
                </a:cubicBezTo>
                <a:cubicBezTo>
                  <a:pt x="3644" y="10160"/>
                  <a:pt x="5446" y="10310"/>
                  <a:pt x="7076" y="11690"/>
                </a:cubicBezTo>
                <a:cubicBezTo>
                  <a:pt x="7076" y="11690"/>
                  <a:pt x="8248" y="10319"/>
                  <a:pt x="10161" y="10130"/>
                </a:cubicBezTo>
                <a:lnTo>
                  <a:pt x="10073" y="19052"/>
                </a:lnTo>
                <a:cubicBezTo>
                  <a:pt x="10068" y="19546"/>
                  <a:pt x="9966" y="19907"/>
                  <a:pt x="9773" y="20125"/>
                </a:cubicBezTo>
                <a:cubicBezTo>
                  <a:pt x="9539" y="20389"/>
                  <a:pt x="9210" y="20393"/>
                  <a:pt x="9161" y="20393"/>
                </a:cubicBezTo>
                <a:cubicBezTo>
                  <a:pt x="9156" y="20393"/>
                  <a:pt x="9156" y="20393"/>
                  <a:pt x="9156" y="20393"/>
                </a:cubicBezTo>
                <a:lnTo>
                  <a:pt x="9124" y="20391"/>
                </a:lnTo>
                <a:cubicBezTo>
                  <a:pt x="8774" y="20386"/>
                  <a:pt x="8516" y="20276"/>
                  <a:pt x="8361" y="20065"/>
                </a:cubicBezTo>
                <a:cubicBezTo>
                  <a:pt x="8093" y="19702"/>
                  <a:pt x="8141" y="19108"/>
                  <a:pt x="8143" y="19088"/>
                </a:cubicBezTo>
                <a:cubicBezTo>
                  <a:pt x="8176" y="18760"/>
                  <a:pt x="7982" y="18463"/>
                  <a:pt x="7708" y="18421"/>
                </a:cubicBezTo>
                <a:cubicBezTo>
                  <a:pt x="7434" y="18380"/>
                  <a:pt x="7184" y="18613"/>
                  <a:pt x="7149" y="18942"/>
                </a:cubicBezTo>
                <a:cubicBezTo>
                  <a:pt x="7137" y="19057"/>
                  <a:pt x="7047" y="20084"/>
                  <a:pt x="7602" y="20850"/>
                </a:cubicBezTo>
                <a:cubicBezTo>
                  <a:pt x="7951" y="21331"/>
                  <a:pt x="8455" y="21581"/>
                  <a:pt x="9099" y="21593"/>
                </a:cubicBezTo>
                <a:cubicBezTo>
                  <a:pt x="9112" y="21594"/>
                  <a:pt x="9130" y="21595"/>
                  <a:pt x="9151" y="21595"/>
                </a:cubicBezTo>
                <a:cubicBezTo>
                  <a:pt x="9362" y="21598"/>
                  <a:pt x="9957" y="21554"/>
                  <a:pt x="10444" y="21018"/>
                </a:cubicBezTo>
                <a:cubicBezTo>
                  <a:pt x="10853" y="20568"/>
                  <a:pt x="11064" y="19911"/>
                  <a:pt x="11073" y="19066"/>
                </a:cubicBezTo>
                <a:lnTo>
                  <a:pt x="11163" y="10144"/>
                </a:lnTo>
                <a:cubicBezTo>
                  <a:pt x="13071" y="10388"/>
                  <a:pt x="14214" y="11792"/>
                  <a:pt x="14214" y="11792"/>
                </a:cubicBezTo>
                <a:cubicBezTo>
                  <a:pt x="15871" y="10459"/>
                  <a:pt x="17677" y="10361"/>
                  <a:pt x="17677" y="10361"/>
                </a:cubicBezTo>
                <a:cubicBezTo>
                  <a:pt x="20174" y="10397"/>
                  <a:pt x="21294" y="11708"/>
                  <a:pt x="21294" y="11708"/>
                </a:cubicBezTo>
                <a:cubicBezTo>
                  <a:pt x="21294" y="11708"/>
                  <a:pt x="21475" y="8935"/>
                  <a:pt x="19169" y="4956"/>
                </a:cubicBezTo>
                <a:cubicBezTo>
                  <a:pt x="19169" y="4956"/>
                  <a:pt x="16257" y="81"/>
                  <a:pt x="10916" y="4"/>
                </a:cubicBezTo>
                <a:lnTo>
                  <a:pt x="10609" y="0"/>
                </a:lnTo>
                <a:close/>
              </a:path>
            </a:pathLst>
          </a:custGeom>
          <a:solidFill>
            <a:schemeClr val="accent1">
              <a:alpha val="19851"/>
            </a:schemeClr>
          </a:solidFill>
          <a:ln w="12700">
            <a:miter lim="400000"/>
          </a:ln>
          <a:extLst>
            <a:ext uri="{C572A759-6A51-4108-AA02-DFA0A04FC94B}">
              <ma14:wrappingTextBoxFlag xmlns:ma14="http://schemas.microsoft.com/office/mac/drawingml/2011/main" val="1"/>
            </a:ext>
          </a:extLst>
        </p:spPr>
        <p:txBody>
          <a:bodyPr lIns="190500" tIns="190500" rIns="190500" bIns="190500"/>
          <a:lstStyle>
            <a:lvl1pPr>
              <a:defRPr b="0" sz="3200">
                <a:solidFill>
                  <a:srgbClr val="FFFFFF"/>
                </a:solidFill>
                <a:latin typeface="+mn-lt"/>
                <a:ea typeface="+mn-ea"/>
                <a:cs typeface="+mn-cs"/>
                <a:sym typeface="Helvetica Neue Medium"/>
              </a:defRPr>
            </a:lvl1pPr>
          </a:lstStyle>
          <a:p>
            <a:pPr/>
            <a:r>
              <a:t>umbrella</a:t>
            </a:r>
          </a:p>
        </p:txBody>
      </p:sp>
      <p:sp>
        <p:nvSpPr>
          <p:cNvPr id="456" name="Service"/>
          <p:cNvSpPr/>
          <p:nvPr/>
        </p:nvSpPr>
        <p:spPr>
          <a:xfrm>
            <a:off x="4654815"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57" name="Service"/>
          <p:cNvSpPr/>
          <p:nvPr/>
        </p:nvSpPr>
        <p:spPr>
          <a:xfrm>
            <a:off x="8739151"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58" name="Service"/>
          <p:cNvSpPr/>
          <p:nvPr/>
        </p:nvSpPr>
        <p:spPr>
          <a:xfrm>
            <a:off x="12823485"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59" name="Common"/>
          <p:cNvSpPr/>
          <p:nvPr/>
        </p:nvSpPr>
        <p:spPr>
          <a:xfrm>
            <a:off x="16907820" y="7112000"/>
            <a:ext cx="2821365" cy="1270000"/>
          </a:xfrm>
          <a:prstGeom prst="rect">
            <a:avLst/>
          </a:prstGeom>
          <a:solidFill>
            <a:schemeClr val="accent3">
              <a:alpha val="19851"/>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Common</a:t>
            </a:r>
          </a:p>
        </p:txBody>
      </p:sp>
      <p:cxnSp>
        <p:nvCxnSpPr>
          <p:cNvPr id="460" name="Connection Line"/>
          <p:cNvCxnSpPr>
            <a:stCxn id="456" idx="0"/>
            <a:endCxn id="455" idx="0"/>
          </p:cNvCxnSpPr>
          <p:nvPr/>
        </p:nvCxnSpPr>
        <p:spPr>
          <a:xfrm flipV="1">
            <a:off x="6065497" y="3275133"/>
            <a:ext cx="6126504" cy="4471867"/>
          </a:xfrm>
          <a:prstGeom prst="straightConnector1">
            <a:avLst/>
          </a:prstGeom>
          <a:ln w="25400">
            <a:solidFill>
              <a:srgbClr val="000000"/>
            </a:solidFill>
            <a:miter lim="400000"/>
            <a:headEnd type="triangle"/>
          </a:ln>
        </p:spPr>
      </p:cxnSp>
      <p:cxnSp>
        <p:nvCxnSpPr>
          <p:cNvPr id="461" name="Connection Line"/>
          <p:cNvCxnSpPr>
            <a:stCxn id="457" idx="0"/>
            <a:endCxn id="455" idx="0"/>
          </p:cNvCxnSpPr>
          <p:nvPr/>
        </p:nvCxnSpPr>
        <p:spPr>
          <a:xfrm flipV="1">
            <a:off x="10149832" y="3275133"/>
            <a:ext cx="2042169" cy="4471867"/>
          </a:xfrm>
          <a:prstGeom prst="straightConnector1">
            <a:avLst/>
          </a:prstGeom>
          <a:ln w="25400">
            <a:solidFill>
              <a:srgbClr val="000000"/>
            </a:solidFill>
            <a:miter lim="400000"/>
            <a:headEnd type="triangle"/>
          </a:ln>
        </p:spPr>
      </p:cxnSp>
      <p:cxnSp>
        <p:nvCxnSpPr>
          <p:cNvPr id="462" name="Connection Line"/>
          <p:cNvCxnSpPr>
            <a:stCxn id="458" idx="0"/>
            <a:endCxn id="455" idx="0"/>
          </p:cNvCxnSpPr>
          <p:nvPr/>
        </p:nvCxnSpPr>
        <p:spPr>
          <a:xfrm flipH="1" flipV="1">
            <a:off x="12192000" y="3275133"/>
            <a:ext cx="2042168" cy="4471867"/>
          </a:xfrm>
          <a:prstGeom prst="straightConnector1">
            <a:avLst/>
          </a:prstGeom>
          <a:ln w="25400">
            <a:solidFill>
              <a:srgbClr val="000000"/>
            </a:solidFill>
            <a:miter lim="400000"/>
            <a:headEnd type="triangle"/>
          </a:ln>
        </p:spPr>
      </p:cxnSp>
      <p:cxnSp>
        <p:nvCxnSpPr>
          <p:cNvPr id="463" name="Connection Line"/>
          <p:cNvCxnSpPr>
            <a:stCxn id="455" idx="0"/>
            <a:endCxn id="459" idx="0"/>
          </p:cNvCxnSpPr>
          <p:nvPr/>
        </p:nvCxnSpPr>
        <p:spPr>
          <a:xfrm>
            <a:off x="12192000" y="3275133"/>
            <a:ext cx="6126503" cy="4471867"/>
          </a:xfrm>
          <a:prstGeom prst="straightConnector1">
            <a:avLst/>
          </a:prstGeom>
          <a:ln w="25400">
            <a:solidFill>
              <a:srgbClr val="000000"/>
            </a:solidFill>
            <a:miter lim="400000"/>
            <a:tailEnd type="triangle"/>
          </a:ln>
        </p:spPr>
      </p:cxnSp>
      <p:sp>
        <p:nvSpPr>
          <p:cNvPr id="464" name="_dev.yaml…"/>
          <p:cNvSpPr txBox="1"/>
          <p:nvPr/>
        </p:nvSpPr>
        <p:spPr>
          <a:xfrm>
            <a:off x="4650740" y="9515408"/>
            <a:ext cx="4255161" cy="2273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3600"/>
            </a:pPr>
            <a:r>
              <a:t>_dev.yaml</a:t>
            </a:r>
          </a:p>
          <a:p>
            <a:pPr algn="l">
              <a:defRPr b="0" sz="3600"/>
            </a:pPr>
            <a:r>
              <a:t>_int.yaml</a:t>
            </a:r>
          </a:p>
          <a:p>
            <a:pPr algn="l">
              <a:defRPr b="0" sz="3600"/>
            </a:pPr>
            <a:r>
              <a:t>_prod.yaml</a:t>
            </a:r>
          </a:p>
          <a:p>
            <a:pPr algn="l">
              <a:defRPr b="0" sz="3600"/>
            </a:pPr>
            <a:r>
              <a:t>_release_notes.yaml</a:t>
            </a:r>
          </a:p>
        </p:txBody>
      </p:sp>
      <p:sp>
        <p:nvSpPr>
          <p:cNvPr id="465" name="2.0.1"/>
          <p:cNvSpPr txBox="1"/>
          <p:nvPr/>
        </p:nvSpPr>
        <p:spPr>
          <a:xfrm>
            <a:off x="5499940"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2.0.1</a:t>
            </a:r>
          </a:p>
        </p:txBody>
      </p:sp>
      <p:sp>
        <p:nvSpPr>
          <p:cNvPr id="466" name="1.1.2"/>
          <p:cNvSpPr txBox="1"/>
          <p:nvPr/>
        </p:nvSpPr>
        <p:spPr>
          <a:xfrm>
            <a:off x="9584276"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1.1.2</a:t>
            </a:r>
          </a:p>
        </p:txBody>
      </p:sp>
      <p:sp>
        <p:nvSpPr>
          <p:cNvPr id="467" name="1.0.0"/>
          <p:cNvSpPr txBox="1"/>
          <p:nvPr/>
        </p:nvSpPr>
        <p:spPr>
          <a:xfrm>
            <a:off x="13668610"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1.0.0</a:t>
            </a:r>
          </a:p>
        </p:txBody>
      </p:sp>
      <p:sp>
        <p:nvSpPr>
          <p:cNvPr id="468" name="3.2.1"/>
          <p:cNvSpPr txBox="1"/>
          <p:nvPr/>
        </p:nvSpPr>
        <p:spPr>
          <a:xfrm>
            <a:off x="17752945"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3.2.1</a:t>
            </a:r>
          </a:p>
        </p:txBody>
      </p:sp>
      <p:sp>
        <p:nvSpPr>
          <p:cNvPr id="469" name="1.1.0"/>
          <p:cNvSpPr txBox="1"/>
          <p:nvPr/>
        </p:nvSpPr>
        <p:spPr>
          <a:xfrm>
            <a:off x="11626443" y="1008568"/>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1.1.0</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71" name="Chart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Charts</a:t>
            </a:r>
          </a:p>
        </p:txBody>
      </p:sp>
      <p:grpSp>
        <p:nvGrpSpPr>
          <p:cNvPr id="474" name="Groupe 1"/>
          <p:cNvGrpSpPr/>
          <p:nvPr/>
        </p:nvGrpSpPr>
        <p:grpSpPr>
          <a:xfrm>
            <a:off x="22798155" y="429496"/>
            <a:ext cx="1073977" cy="996014"/>
            <a:chOff x="0" y="0"/>
            <a:chExt cx="1073976" cy="996013"/>
          </a:xfrm>
        </p:grpSpPr>
        <p:sp>
          <p:nvSpPr>
            <p:cNvPr id="472"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473"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475"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476" name="umbrella"/>
          <p:cNvSpPr/>
          <p:nvPr/>
        </p:nvSpPr>
        <p:spPr>
          <a:xfrm>
            <a:off x="10587312" y="1919704"/>
            <a:ext cx="3209377" cy="2710858"/>
          </a:xfrm>
          <a:custGeom>
            <a:avLst/>
            <a:gdLst/>
            <a:ahLst/>
            <a:cxnLst>
              <a:cxn ang="0">
                <a:pos x="wd2" y="hd2"/>
              </a:cxn>
              <a:cxn ang="5400000">
                <a:pos x="wd2" y="hd2"/>
              </a:cxn>
              <a:cxn ang="10800000">
                <a:pos x="wd2" y="hd2"/>
              </a:cxn>
              <a:cxn ang="16200000">
                <a:pos x="wd2" y="hd2"/>
              </a:cxn>
            </a:cxnLst>
            <a:rect l="0" t="0" r="r" b="b"/>
            <a:pathLst>
              <a:path w="21297" h="21596" fill="norm" stroke="1" extrusionOk="0">
                <a:moveTo>
                  <a:pt x="10609" y="0"/>
                </a:moveTo>
                <a:cubicBezTo>
                  <a:pt x="10434" y="-2"/>
                  <a:pt x="10261" y="1"/>
                  <a:pt x="10091" y="8"/>
                </a:cubicBezTo>
                <a:cubicBezTo>
                  <a:pt x="5074" y="233"/>
                  <a:pt x="2259" y="4715"/>
                  <a:pt x="2259" y="4715"/>
                </a:cubicBezTo>
                <a:cubicBezTo>
                  <a:pt x="-125" y="8626"/>
                  <a:pt x="1" y="11402"/>
                  <a:pt x="1" y="11402"/>
                </a:cubicBezTo>
                <a:cubicBezTo>
                  <a:pt x="1" y="11402"/>
                  <a:pt x="1146" y="10124"/>
                  <a:pt x="3644" y="10160"/>
                </a:cubicBezTo>
                <a:cubicBezTo>
                  <a:pt x="3644" y="10160"/>
                  <a:pt x="5446" y="10310"/>
                  <a:pt x="7076" y="11690"/>
                </a:cubicBezTo>
                <a:cubicBezTo>
                  <a:pt x="7076" y="11690"/>
                  <a:pt x="8248" y="10319"/>
                  <a:pt x="10161" y="10130"/>
                </a:cubicBezTo>
                <a:lnTo>
                  <a:pt x="10073" y="19052"/>
                </a:lnTo>
                <a:cubicBezTo>
                  <a:pt x="10068" y="19546"/>
                  <a:pt x="9966" y="19907"/>
                  <a:pt x="9773" y="20125"/>
                </a:cubicBezTo>
                <a:cubicBezTo>
                  <a:pt x="9539" y="20389"/>
                  <a:pt x="9210" y="20393"/>
                  <a:pt x="9161" y="20393"/>
                </a:cubicBezTo>
                <a:cubicBezTo>
                  <a:pt x="9156" y="20393"/>
                  <a:pt x="9156" y="20393"/>
                  <a:pt x="9156" y="20393"/>
                </a:cubicBezTo>
                <a:lnTo>
                  <a:pt x="9124" y="20391"/>
                </a:lnTo>
                <a:cubicBezTo>
                  <a:pt x="8774" y="20386"/>
                  <a:pt x="8516" y="20276"/>
                  <a:pt x="8361" y="20065"/>
                </a:cubicBezTo>
                <a:cubicBezTo>
                  <a:pt x="8093" y="19702"/>
                  <a:pt x="8141" y="19108"/>
                  <a:pt x="8143" y="19088"/>
                </a:cubicBezTo>
                <a:cubicBezTo>
                  <a:pt x="8176" y="18760"/>
                  <a:pt x="7982" y="18463"/>
                  <a:pt x="7708" y="18421"/>
                </a:cubicBezTo>
                <a:cubicBezTo>
                  <a:pt x="7434" y="18380"/>
                  <a:pt x="7184" y="18613"/>
                  <a:pt x="7149" y="18942"/>
                </a:cubicBezTo>
                <a:cubicBezTo>
                  <a:pt x="7137" y="19057"/>
                  <a:pt x="7047" y="20084"/>
                  <a:pt x="7602" y="20850"/>
                </a:cubicBezTo>
                <a:cubicBezTo>
                  <a:pt x="7951" y="21331"/>
                  <a:pt x="8455" y="21581"/>
                  <a:pt x="9099" y="21593"/>
                </a:cubicBezTo>
                <a:cubicBezTo>
                  <a:pt x="9112" y="21594"/>
                  <a:pt x="9130" y="21595"/>
                  <a:pt x="9151" y="21595"/>
                </a:cubicBezTo>
                <a:cubicBezTo>
                  <a:pt x="9362" y="21598"/>
                  <a:pt x="9957" y="21554"/>
                  <a:pt x="10444" y="21018"/>
                </a:cubicBezTo>
                <a:cubicBezTo>
                  <a:pt x="10853" y="20568"/>
                  <a:pt x="11064" y="19911"/>
                  <a:pt x="11073" y="19066"/>
                </a:cubicBezTo>
                <a:lnTo>
                  <a:pt x="11163" y="10144"/>
                </a:lnTo>
                <a:cubicBezTo>
                  <a:pt x="13071" y="10388"/>
                  <a:pt x="14214" y="11792"/>
                  <a:pt x="14214" y="11792"/>
                </a:cubicBezTo>
                <a:cubicBezTo>
                  <a:pt x="15871" y="10459"/>
                  <a:pt x="17677" y="10361"/>
                  <a:pt x="17677" y="10361"/>
                </a:cubicBezTo>
                <a:cubicBezTo>
                  <a:pt x="20174" y="10397"/>
                  <a:pt x="21294" y="11708"/>
                  <a:pt x="21294" y="11708"/>
                </a:cubicBezTo>
                <a:cubicBezTo>
                  <a:pt x="21294" y="11708"/>
                  <a:pt x="21475" y="8935"/>
                  <a:pt x="19169" y="4956"/>
                </a:cubicBezTo>
                <a:cubicBezTo>
                  <a:pt x="19169" y="4956"/>
                  <a:pt x="16257" y="81"/>
                  <a:pt x="10916" y="4"/>
                </a:cubicBezTo>
                <a:lnTo>
                  <a:pt x="10609" y="0"/>
                </a:lnTo>
                <a:close/>
              </a:path>
            </a:pathLst>
          </a:custGeom>
          <a:solidFill>
            <a:schemeClr val="accent1">
              <a:alpha val="20282"/>
            </a:schemeClr>
          </a:solidFill>
          <a:ln w="12700">
            <a:miter lim="400000"/>
          </a:ln>
          <a:extLst>
            <a:ext uri="{C572A759-6A51-4108-AA02-DFA0A04FC94B}">
              <ma14:wrappingTextBoxFlag xmlns:ma14="http://schemas.microsoft.com/office/mac/drawingml/2011/main" val="1"/>
            </a:ext>
          </a:extLst>
        </p:spPr>
        <p:txBody>
          <a:bodyPr lIns="190500" tIns="190500" rIns="190500" bIns="190500"/>
          <a:lstStyle>
            <a:lvl1pPr>
              <a:defRPr b="0" sz="3200">
                <a:solidFill>
                  <a:srgbClr val="FFFFFF"/>
                </a:solidFill>
                <a:latin typeface="+mn-lt"/>
                <a:ea typeface="+mn-ea"/>
                <a:cs typeface="+mn-cs"/>
                <a:sym typeface="Helvetica Neue Medium"/>
              </a:defRPr>
            </a:lvl1pPr>
          </a:lstStyle>
          <a:p>
            <a:pPr/>
            <a:r>
              <a:t>umbrella</a:t>
            </a:r>
          </a:p>
        </p:txBody>
      </p:sp>
      <p:sp>
        <p:nvSpPr>
          <p:cNvPr id="477" name="Service"/>
          <p:cNvSpPr/>
          <p:nvPr/>
        </p:nvSpPr>
        <p:spPr>
          <a:xfrm>
            <a:off x="4654815" y="7112000"/>
            <a:ext cx="2821364" cy="1270000"/>
          </a:xfrm>
          <a:prstGeom prst="rect">
            <a:avLst/>
          </a:prstGeom>
          <a:solidFill>
            <a:schemeClr val="accent6">
              <a:alpha val="2028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78" name="Service"/>
          <p:cNvSpPr/>
          <p:nvPr/>
        </p:nvSpPr>
        <p:spPr>
          <a:xfrm>
            <a:off x="8739151" y="7112000"/>
            <a:ext cx="2821364" cy="1270000"/>
          </a:xfrm>
          <a:prstGeom prst="rect">
            <a:avLst/>
          </a:prstGeom>
          <a:solidFill>
            <a:schemeClr val="accent6">
              <a:alpha val="2028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79" name="Service"/>
          <p:cNvSpPr/>
          <p:nvPr/>
        </p:nvSpPr>
        <p:spPr>
          <a:xfrm>
            <a:off x="12823485" y="7112000"/>
            <a:ext cx="2821364" cy="1270000"/>
          </a:xfrm>
          <a:prstGeom prst="rect">
            <a:avLst/>
          </a:prstGeom>
          <a:solidFill>
            <a:schemeClr val="accent6">
              <a:alpha val="2028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480" name="Common"/>
          <p:cNvSpPr/>
          <p:nvPr/>
        </p:nvSpPr>
        <p:spPr>
          <a:xfrm>
            <a:off x="16907820" y="7112000"/>
            <a:ext cx="2821365" cy="1270000"/>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Common</a:t>
            </a:r>
          </a:p>
        </p:txBody>
      </p:sp>
      <p:cxnSp>
        <p:nvCxnSpPr>
          <p:cNvPr id="481" name="Connection Line"/>
          <p:cNvCxnSpPr>
            <a:stCxn id="477" idx="0"/>
            <a:endCxn id="476" idx="0"/>
          </p:cNvCxnSpPr>
          <p:nvPr/>
        </p:nvCxnSpPr>
        <p:spPr>
          <a:xfrm flipV="1">
            <a:off x="6065497" y="3275133"/>
            <a:ext cx="6126504" cy="4471867"/>
          </a:xfrm>
          <a:prstGeom prst="straightConnector1">
            <a:avLst/>
          </a:prstGeom>
          <a:ln w="25400">
            <a:solidFill>
              <a:srgbClr val="000000"/>
            </a:solidFill>
            <a:miter lim="400000"/>
            <a:headEnd type="triangle"/>
          </a:ln>
        </p:spPr>
      </p:cxnSp>
      <p:cxnSp>
        <p:nvCxnSpPr>
          <p:cNvPr id="482" name="Connection Line"/>
          <p:cNvCxnSpPr>
            <a:stCxn id="478" idx="0"/>
            <a:endCxn id="476" idx="0"/>
          </p:cNvCxnSpPr>
          <p:nvPr/>
        </p:nvCxnSpPr>
        <p:spPr>
          <a:xfrm flipV="1">
            <a:off x="10149832" y="3275133"/>
            <a:ext cx="2042169" cy="4471867"/>
          </a:xfrm>
          <a:prstGeom prst="straightConnector1">
            <a:avLst/>
          </a:prstGeom>
          <a:ln w="25400">
            <a:solidFill>
              <a:srgbClr val="000000"/>
            </a:solidFill>
            <a:miter lim="400000"/>
            <a:headEnd type="triangle"/>
          </a:ln>
        </p:spPr>
      </p:cxnSp>
      <p:cxnSp>
        <p:nvCxnSpPr>
          <p:cNvPr id="483" name="Connection Line"/>
          <p:cNvCxnSpPr>
            <a:stCxn id="479" idx="0"/>
            <a:endCxn id="476" idx="0"/>
          </p:cNvCxnSpPr>
          <p:nvPr/>
        </p:nvCxnSpPr>
        <p:spPr>
          <a:xfrm flipH="1" flipV="1">
            <a:off x="12192000" y="3275133"/>
            <a:ext cx="2042168" cy="4471867"/>
          </a:xfrm>
          <a:prstGeom prst="straightConnector1">
            <a:avLst/>
          </a:prstGeom>
          <a:ln w="25400">
            <a:solidFill>
              <a:srgbClr val="000000"/>
            </a:solidFill>
            <a:miter lim="400000"/>
            <a:headEnd type="triangle"/>
          </a:ln>
        </p:spPr>
      </p:cxnSp>
      <p:cxnSp>
        <p:nvCxnSpPr>
          <p:cNvPr id="484" name="Connection Line"/>
          <p:cNvCxnSpPr>
            <a:stCxn id="476" idx="0"/>
            <a:endCxn id="480" idx="0"/>
          </p:cNvCxnSpPr>
          <p:nvPr/>
        </p:nvCxnSpPr>
        <p:spPr>
          <a:xfrm>
            <a:off x="12192000" y="3275133"/>
            <a:ext cx="6126503" cy="4471867"/>
          </a:xfrm>
          <a:prstGeom prst="straightConnector1">
            <a:avLst/>
          </a:prstGeom>
          <a:ln w="25400">
            <a:solidFill>
              <a:srgbClr val="000000"/>
            </a:solidFill>
            <a:miter lim="400000"/>
            <a:tailEnd type="triangle"/>
          </a:ln>
        </p:spPr>
      </p:cxnSp>
      <p:sp>
        <p:nvSpPr>
          <p:cNvPr id="485" name="_deployment.yaml…"/>
          <p:cNvSpPr txBox="1"/>
          <p:nvPr/>
        </p:nvSpPr>
        <p:spPr>
          <a:xfrm>
            <a:off x="16916407" y="9515408"/>
            <a:ext cx="3849625" cy="22732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sz="3600"/>
            </a:pPr>
            <a:r>
              <a:t>_deployment.yaml</a:t>
            </a:r>
          </a:p>
          <a:p>
            <a:pPr algn="l">
              <a:defRPr b="0" sz="3600"/>
            </a:pPr>
            <a:r>
              <a:t>_ingress.yaml</a:t>
            </a:r>
          </a:p>
          <a:p>
            <a:pPr algn="l">
              <a:defRPr b="0" sz="3600"/>
            </a:pPr>
            <a:r>
              <a:t>_service.yaml</a:t>
            </a:r>
          </a:p>
          <a:p>
            <a:pPr algn="l">
              <a:defRPr b="0" sz="3600"/>
            </a:pPr>
            <a:r>
              <a:t>_proxy.yaml</a:t>
            </a:r>
          </a:p>
        </p:txBody>
      </p:sp>
      <p:sp>
        <p:nvSpPr>
          <p:cNvPr id="486" name="1.1.0"/>
          <p:cNvSpPr txBox="1"/>
          <p:nvPr/>
        </p:nvSpPr>
        <p:spPr>
          <a:xfrm>
            <a:off x="11626443" y="1008568"/>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1.1.0</a:t>
            </a:r>
          </a:p>
        </p:txBody>
      </p:sp>
      <p:sp>
        <p:nvSpPr>
          <p:cNvPr id="487" name="2.0.1"/>
          <p:cNvSpPr txBox="1"/>
          <p:nvPr/>
        </p:nvSpPr>
        <p:spPr>
          <a:xfrm>
            <a:off x="5499940"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2.0.1</a:t>
            </a:r>
          </a:p>
        </p:txBody>
      </p:sp>
      <p:sp>
        <p:nvSpPr>
          <p:cNvPr id="488" name="1.1.2"/>
          <p:cNvSpPr txBox="1"/>
          <p:nvPr/>
        </p:nvSpPr>
        <p:spPr>
          <a:xfrm>
            <a:off x="9584276"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1.1.2</a:t>
            </a:r>
          </a:p>
        </p:txBody>
      </p:sp>
      <p:sp>
        <p:nvSpPr>
          <p:cNvPr id="489" name="1.0.0"/>
          <p:cNvSpPr txBox="1"/>
          <p:nvPr/>
        </p:nvSpPr>
        <p:spPr>
          <a:xfrm>
            <a:off x="13668610"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1.0.0</a:t>
            </a:r>
          </a:p>
        </p:txBody>
      </p:sp>
      <p:sp>
        <p:nvSpPr>
          <p:cNvPr id="490" name="3.2.1"/>
          <p:cNvSpPr txBox="1"/>
          <p:nvPr/>
        </p:nvSpPr>
        <p:spPr>
          <a:xfrm>
            <a:off x="17752945" y="8631254"/>
            <a:ext cx="1131114" cy="634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lvl1pPr>
          </a:lstStyle>
          <a:p>
            <a:pPr/>
            <a:r>
              <a:t>3.2.1</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2" name="_release_notes.yaml"/>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_release_notes.yaml</a:t>
            </a:r>
          </a:p>
        </p:txBody>
      </p:sp>
      <p:grpSp>
        <p:nvGrpSpPr>
          <p:cNvPr id="495" name="Groupe 1"/>
          <p:cNvGrpSpPr/>
          <p:nvPr/>
        </p:nvGrpSpPr>
        <p:grpSpPr>
          <a:xfrm>
            <a:off x="22798155" y="429496"/>
            <a:ext cx="1073977" cy="996014"/>
            <a:chOff x="0" y="0"/>
            <a:chExt cx="1073976" cy="996013"/>
          </a:xfrm>
        </p:grpSpPr>
        <p:sp>
          <p:nvSpPr>
            <p:cNvPr id="493"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494"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496"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497" name="Line"/>
          <p:cNvSpPr/>
          <p:nvPr/>
        </p:nvSpPr>
        <p:spPr>
          <a:xfrm>
            <a:off x="2871441" y="6858000"/>
            <a:ext cx="18641118" cy="0"/>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98" name="Circle"/>
          <p:cNvSpPr/>
          <p:nvPr/>
        </p:nvSpPr>
        <p:spPr>
          <a:xfrm>
            <a:off x="4037141" y="6630844"/>
            <a:ext cx="454311" cy="45431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499" name="Circle"/>
          <p:cNvSpPr/>
          <p:nvPr/>
        </p:nvSpPr>
        <p:spPr>
          <a:xfrm>
            <a:off x="17496344" y="6630844"/>
            <a:ext cx="454310" cy="45431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0" name="Rectangle"/>
          <p:cNvSpPr/>
          <p:nvPr/>
        </p:nvSpPr>
        <p:spPr>
          <a:xfrm rot="18900000">
            <a:off x="6095990" y="6749762"/>
            <a:ext cx="695825" cy="216476"/>
          </a:xfrm>
          <a:prstGeom prst="rect">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1" name="Rectangle"/>
          <p:cNvSpPr/>
          <p:nvPr/>
        </p:nvSpPr>
        <p:spPr>
          <a:xfrm rot="18900000">
            <a:off x="8370988" y="6749762"/>
            <a:ext cx="695824" cy="216476"/>
          </a:xfrm>
          <a:prstGeom prst="rect">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2" name="Rectangle"/>
          <p:cNvSpPr/>
          <p:nvPr/>
        </p:nvSpPr>
        <p:spPr>
          <a:xfrm rot="18900000">
            <a:off x="10645985" y="6749762"/>
            <a:ext cx="695825" cy="216476"/>
          </a:xfrm>
          <a:prstGeom prst="rect">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3" name="Rectangle"/>
          <p:cNvSpPr/>
          <p:nvPr/>
        </p:nvSpPr>
        <p:spPr>
          <a:xfrm rot="18900000">
            <a:off x="12920983" y="6749762"/>
            <a:ext cx="695825" cy="216476"/>
          </a:xfrm>
          <a:prstGeom prst="rect">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4" name="Rectangle"/>
          <p:cNvSpPr/>
          <p:nvPr/>
        </p:nvSpPr>
        <p:spPr>
          <a:xfrm rot="18900000">
            <a:off x="15195980" y="6749762"/>
            <a:ext cx="695825" cy="216476"/>
          </a:xfrm>
          <a:prstGeom prst="rect">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505" name="Chart release 1.1.0"/>
          <p:cNvSpPr txBox="1"/>
          <p:nvPr/>
        </p:nvSpPr>
        <p:spPr>
          <a:xfrm>
            <a:off x="2601612" y="5775891"/>
            <a:ext cx="3325369"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Chart release 1.1.0</a:t>
            </a:r>
          </a:p>
        </p:txBody>
      </p:sp>
      <p:sp>
        <p:nvSpPr>
          <p:cNvPr id="506" name="Chart release 1.1.1"/>
          <p:cNvSpPr txBox="1"/>
          <p:nvPr/>
        </p:nvSpPr>
        <p:spPr>
          <a:xfrm>
            <a:off x="16060813" y="5775891"/>
            <a:ext cx="3325369"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Chart release 1.1.1</a:t>
            </a:r>
          </a:p>
        </p:txBody>
      </p:sp>
      <p:sp>
        <p:nvSpPr>
          <p:cNvPr id="507" name="Tag"/>
          <p:cNvSpPr txBox="1"/>
          <p:nvPr/>
        </p:nvSpPr>
        <p:spPr>
          <a:xfrm>
            <a:off x="3907299" y="7472933"/>
            <a:ext cx="713995" cy="548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Tag</a:t>
            </a:r>
          </a:p>
        </p:txBody>
      </p:sp>
      <p:sp>
        <p:nvSpPr>
          <p:cNvPr id="508" name="Commits"/>
          <p:cNvSpPr txBox="1"/>
          <p:nvPr/>
        </p:nvSpPr>
        <p:spPr>
          <a:xfrm>
            <a:off x="10167318" y="7472933"/>
            <a:ext cx="1653160" cy="548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Commits</a:t>
            </a:r>
          </a:p>
        </p:txBody>
      </p:sp>
      <p:sp>
        <p:nvSpPr>
          <p:cNvPr id="509" name="Tag"/>
          <p:cNvSpPr txBox="1"/>
          <p:nvPr/>
        </p:nvSpPr>
        <p:spPr>
          <a:xfrm>
            <a:off x="17366501" y="7472933"/>
            <a:ext cx="713995" cy="5481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Tag</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Commit"/>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Commit</a:t>
            </a:r>
          </a:p>
        </p:txBody>
      </p:sp>
      <p:grpSp>
        <p:nvGrpSpPr>
          <p:cNvPr id="516" name="Groupe 1"/>
          <p:cNvGrpSpPr/>
          <p:nvPr/>
        </p:nvGrpSpPr>
        <p:grpSpPr>
          <a:xfrm>
            <a:off x="22798155" y="429496"/>
            <a:ext cx="1073977" cy="996014"/>
            <a:chOff x="0" y="0"/>
            <a:chExt cx="1073976" cy="996013"/>
          </a:xfrm>
        </p:grpSpPr>
        <p:sp>
          <p:nvSpPr>
            <p:cNvPr id="514"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515"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517"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518" name="git commit -m “TKN-0101 Update Xmx”"/>
          <p:cNvSpPr txBox="1"/>
          <p:nvPr/>
        </p:nvSpPr>
        <p:spPr>
          <a:xfrm>
            <a:off x="3571279" y="6337300"/>
            <a:ext cx="17241442"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latin typeface="Menlo"/>
                <a:ea typeface="Menlo"/>
                <a:cs typeface="Menlo"/>
                <a:sym typeface="Menlo"/>
              </a:defRPr>
            </a:lvl1pPr>
          </a:lstStyle>
          <a:p>
            <a:pPr/>
            <a:r>
              <a:t>git commit -m “TKN-0101 Update Xmx”</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how, don't tell is a technique used in various kinds of texts to allow the reader to experience the story through action, words, thoughts, senses, and feelings rather than through the author's exposition, summarization, and description."/>
          <p:cNvSpPr txBox="1"/>
          <p:nvPr>
            <p:ph type="body" idx="14"/>
          </p:nvPr>
        </p:nvSpPr>
        <p:spPr>
          <a:xfrm>
            <a:off x="2381250" y="4373829"/>
            <a:ext cx="19621500" cy="4968342"/>
          </a:xfrm>
          <a:prstGeom prst="rect">
            <a:avLst/>
          </a:prstGeom>
        </p:spPr>
        <p:txBody>
          <a:bodyPr/>
          <a:lstStyle>
            <a:lvl1pPr>
              <a:defRPr sz="6400">
                <a:latin typeface="Helvetica Neue"/>
                <a:ea typeface="Helvetica Neue"/>
                <a:cs typeface="Helvetica Neue"/>
                <a:sym typeface="Helvetica Neue"/>
              </a:defRPr>
            </a:lvl1pPr>
          </a:lstStyle>
          <a:p>
            <a:pPr/>
            <a:r>
              <a:t>Show, don't tell is a technique used in various kinds of texts to allow the reader to experience the story through action, words, thoughts, senses, and feelings rather than through the author's exposition, summarization, and description.</a:t>
            </a:r>
          </a:p>
        </p:txBody>
      </p:sp>
      <p:grpSp>
        <p:nvGrpSpPr>
          <p:cNvPr id="154" name="Groupe 1"/>
          <p:cNvGrpSpPr/>
          <p:nvPr/>
        </p:nvGrpSpPr>
        <p:grpSpPr>
          <a:xfrm>
            <a:off x="22798155" y="429496"/>
            <a:ext cx="1073977" cy="996014"/>
            <a:chOff x="0" y="0"/>
            <a:chExt cx="1073976" cy="996013"/>
          </a:xfrm>
        </p:grpSpPr>
        <p:sp>
          <p:nvSpPr>
            <p:cNvPr id="152"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53"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55" name="Show, Don’t Tell"/>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Show, Don’t Tell</a:t>
            </a:r>
          </a:p>
        </p:txBody>
      </p:sp>
      <p:sp>
        <p:nvSpPr>
          <p:cNvPr id="156" name="Wikipedia - https://en.wikipedia.org/wiki/Show,_don't_tell"/>
          <p:cNvSpPr txBox="1"/>
          <p:nvPr/>
        </p:nvSpPr>
        <p:spPr>
          <a:xfrm>
            <a:off x="2381250" y="11520237"/>
            <a:ext cx="19621500" cy="58552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b="0" i="1" sz="3200"/>
            </a:pPr>
            <a:r>
              <a:t>Wikipedia - </a:t>
            </a:r>
            <a:r>
              <a:rPr u="sng">
                <a:hlinkClick r:id="rId2" invalidUrl="" action="" tgtFrame="" tooltip="" history="1" highlightClick="0" endSnd="0"/>
              </a:rPr>
              <a:t>https://en.wikipedia.org/wiki/Show,_don't_tell</a:t>
            </a:r>
          </a:p>
        </p:txBody>
      </p:sp>
      <p:sp>
        <p:nvSpPr>
          <p:cNvPr id="157"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0" name="Commit"/>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Commit</a:t>
            </a:r>
          </a:p>
        </p:txBody>
      </p:sp>
      <p:grpSp>
        <p:nvGrpSpPr>
          <p:cNvPr id="523" name="Groupe 1"/>
          <p:cNvGrpSpPr/>
          <p:nvPr/>
        </p:nvGrpSpPr>
        <p:grpSpPr>
          <a:xfrm>
            <a:off x="22798155" y="429496"/>
            <a:ext cx="1073977" cy="996014"/>
            <a:chOff x="0" y="0"/>
            <a:chExt cx="1073976" cy="996013"/>
          </a:xfrm>
        </p:grpSpPr>
        <p:sp>
          <p:nvSpPr>
            <p:cNvPr id="521"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522"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524"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525" name="git commit -m “Fix Typo”"/>
          <p:cNvSpPr txBox="1"/>
          <p:nvPr/>
        </p:nvSpPr>
        <p:spPr>
          <a:xfrm>
            <a:off x="6262687" y="6337300"/>
            <a:ext cx="11858626"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latin typeface="Menlo"/>
                <a:ea typeface="Menlo"/>
                <a:cs typeface="Menlo"/>
                <a:sym typeface="Menlo"/>
              </a:defRPr>
            </a:lvl1pPr>
          </a:lstStyle>
          <a:p>
            <a:pPr/>
            <a:r>
              <a:t>git commit -m “Fix Typo”</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27" name="Commit"/>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Commit</a:t>
            </a:r>
          </a:p>
        </p:txBody>
      </p:sp>
      <p:grpSp>
        <p:nvGrpSpPr>
          <p:cNvPr id="530" name="Groupe 1"/>
          <p:cNvGrpSpPr/>
          <p:nvPr/>
        </p:nvGrpSpPr>
        <p:grpSpPr>
          <a:xfrm>
            <a:off x="22798155" y="429496"/>
            <a:ext cx="1073977" cy="996014"/>
            <a:chOff x="0" y="0"/>
            <a:chExt cx="1073976" cy="996013"/>
          </a:xfrm>
        </p:grpSpPr>
        <p:sp>
          <p:nvSpPr>
            <p:cNvPr id="528"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529"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531"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532" name="git commit -m “Fix Typo Again”"/>
          <p:cNvSpPr txBox="1"/>
          <p:nvPr/>
        </p:nvSpPr>
        <p:spPr>
          <a:xfrm>
            <a:off x="4794646" y="6337300"/>
            <a:ext cx="14794708" cy="1041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6400">
                <a:latin typeface="Menlo"/>
                <a:ea typeface="Menlo"/>
                <a:cs typeface="Menlo"/>
                <a:sym typeface="Menlo"/>
              </a:defRPr>
            </a:lvl1pPr>
          </a:lstStyle>
          <a:p>
            <a:pPr/>
            <a:r>
              <a:t>git commit -m “Fix Typo Again”</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4" name="Chart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Charts</a:t>
            </a:r>
          </a:p>
        </p:txBody>
      </p:sp>
      <p:grpSp>
        <p:nvGrpSpPr>
          <p:cNvPr id="537" name="Groupe 1"/>
          <p:cNvGrpSpPr/>
          <p:nvPr/>
        </p:nvGrpSpPr>
        <p:grpSpPr>
          <a:xfrm>
            <a:off x="22798155" y="429496"/>
            <a:ext cx="1073977" cy="996014"/>
            <a:chOff x="0" y="0"/>
            <a:chExt cx="1073976" cy="996013"/>
          </a:xfrm>
        </p:grpSpPr>
        <p:sp>
          <p:nvSpPr>
            <p:cNvPr id="535"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536"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538"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539" name="umbrella"/>
          <p:cNvSpPr/>
          <p:nvPr/>
        </p:nvSpPr>
        <p:spPr>
          <a:xfrm>
            <a:off x="10587312" y="1919704"/>
            <a:ext cx="3209377" cy="2710858"/>
          </a:xfrm>
          <a:custGeom>
            <a:avLst/>
            <a:gdLst/>
            <a:ahLst/>
            <a:cxnLst>
              <a:cxn ang="0">
                <a:pos x="wd2" y="hd2"/>
              </a:cxn>
              <a:cxn ang="5400000">
                <a:pos x="wd2" y="hd2"/>
              </a:cxn>
              <a:cxn ang="10800000">
                <a:pos x="wd2" y="hd2"/>
              </a:cxn>
              <a:cxn ang="16200000">
                <a:pos x="wd2" y="hd2"/>
              </a:cxn>
            </a:cxnLst>
            <a:rect l="0" t="0" r="r" b="b"/>
            <a:pathLst>
              <a:path w="21297" h="21596" fill="norm" stroke="1" extrusionOk="0">
                <a:moveTo>
                  <a:pt x="10609" y="0"/>
                </a:moveTo>
                <a:cubicBezTo>
                  <a:pt x="10434" y="-2"/>
                  <a:pt x="10261" y="1"/>
                  <a:pt x="10091" y="8"/>
                </a:cubicBezTo>
                <a:cubicBezTo>
                  <a:pt x="5074" y="233"/>
                  <a:pt x="2259" y="4715"/>
                  <a:pt x="2259" y="4715"/>
                </a:cubicBezTo>
                <a:cubicBezTo>
                  <a:pt x="-125" y="8626"/>
                  <a:pt x="1" y="11402"/>
                  <a:pt x="1" y="11402"/>
                </a:cubicBezTo>
                <a:cubicBezTo>
                  <a:pt x="1" y="11402"/>
                  <a:pt x="1146" y="10124"/>
                  <a:pt x="3644" y="10160"/>
                </a:cubicBezTo>
                <a:cubicBezTo>
                  <a:pt x="3644" y="10160"/>
                  <a:pt x="5446" y="10310"/>
                  <a:pt x="7076" y="11690"/>
                </a:cubicBezTo>
                <a:cubicBezTo>
                  <a:pt x="7076" y="11690"/>
                  <a:pt x="8248" y="10319"/>
                  <a:pt x="10161" y="10130"/>
                </a:cubicBezTo>
                <a:lnTo>
                  <a:pt x="10073" y="19052"/>
                </a:lnTo>
                <a:cubicBezTo>
                  <a:pt x="10068" y="19546"/>
                  <a:pt x="9966" y="19907"/>
                  <a:pt x="9773" y="20125"/>
                </a:cubicBezTo>
                <a:cubicBezTo>
                  <a:pt x="9539" y="20389"/>
                  <a:pt x="9210" y="20393"/>
                  <a:pt x="9161" y="20393"/>
                </a:cubicBezTo>
                <a:cubicBezTo>
                  <a:pt x="9156" y="20393"/>
                  <a:pt x="9156" y="20393"/>
                  <a:pt x="9156" y="20393"/>
                </a:cubicBezTo>
                <a:lnTo>
                  <a:pt x="9124" y="20391"/>
                </a:lnTo>
                <a:cubicBezTo>
                  <a:pt x="8774" y="20386"/>
                  <a:pt x="8516" y="20276"/>
                  <a:pt x="8361" y="20065"/>
                </a:cubicBezTo>
                <a:cubicBezTo>
                  <a:pt x="8093" y="19702"/>
                  <a:pt x="8141" y="19108"/>
                  <a:pt x="8143" y="19088"/>
                </a:cubicBezTo>
                <a:cubicBezTo>
                  <a:pt x="8176" y="18760"/>
                  <a:pt x="7982" y="18463"/>
                  <a:pt x="7708" y="18421"/>
                </a:cubicBezTo>
                <a:cubicBezTo>
                  <a:pt x="7434" y="18380"/>
                  <a:pt x="7184" y="18613"/>
                  <a:pt x="7149" y="18942"/>
                </a:cubicBezTo>
                <a:cubicBezTo>
                  <a:pt x="7137" y="19057"/>
                  <a:pt x="7047" y="20084"/>
                  <a:pt x="7602" y="20850"/>
                </a:cubicBezTo>
                <a:cubicBezTo>
                  <a:pt x="7951" y="21331"/>
                  <a:pt x="8455" y="21581"/>
                  <a:pt x="9099" y="21593"/>
                </a:cubicBezTo>
                <a:cubicBezTo>
                  <a:pt x="9112" y="21594"/>
                  <a:pt x="9130" y="21595"/>
                  <a:pt x="9151" y="21595"/>
                </a:cubicBezTo>
                <a:cubicBezTo>
                  <a:pt x="9362" y="21598"/>
                  <a:pt x="9957" y="21554"/>
                  <a:pt x="10444" y="21018"/>
                </a:cubicBezTo>
                <a:cubicBezTo>
                  <a:pt x="10853" y="20568"/>
                  <a:pt x="11064" y="19911"/>
                  <a:pt x="11073" y="19066"/>
                </a:cubicBezTo>
                <a:lnTo>
                  <a:pt x="11163" y="10144"/>
                </a:lnTo>
                <a:cubicBezTo>
                  <a:pt x="13071" y="10388"/>
                  <a:pt x="14214" y="11792"/>
                  <a:pt x="14214" y="11792"/>
                </a:cubicBezTo>
                <a:cubicBezTo>
                  <a:pt x="15871" y="10459"/>
                  <a:pt x="17677" y="10361"/>
                  <a:pt x="17677" y="10361"/>
                </a:cubicBezTo>
                <a:cubicBezTo>
                  <a:pt x="20174" y="10397"/>
                  <a:pt x="21294" y="11708"/>
                  <a:pt x="21294" y="11708"/>
                </a:cubicBezTo>
                <a:cubicBezTo>
                  <a:pt x="21294" y="11708"/>
                  <a:pt x="21475" y="8935"/>
                  <a:pt x="19169" y="4956"/>
                </a:cubicBezTo>
                <a:cubicBezTo>
                  <a:pt x="19169" y="4956"/>
                  <a:pt x="16257" y="81"/>
                  <a:pt x="10916" y="4"/>
                </a:cubicBezTo>
                <a:lnTo>
                  <a:pt x="10609" y="0"/>
                </a:ln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190500" tIns="190500" rIns="190500" bIns="190500"/>
          <a:lstStyle>
            <a:lvl1pPr>
              <a:defRPr b="0" sz="3200">
                <a:solidFill>
                  <a:srgbClr val="FFFFFF"/>
                </a:solidFill>
                <a:latin typeface="+mn-lt"/>
                <a:ea typeface="+mn-ea"/>
                <a:cs typeface="+mn-cs"/>
                <a:sym typeface="Helvetica Neue Medium"/>
              </a:defRPr>
            </a:lvl1pPr>
          </a:lstStyle>
          <a:p>
            <a:pPr/>
            <a:r>
              <a:t>umbrella</a:t>
            </a:r>
          </a:p>
        </p:txBody>
      </p:sp>
      <p:sp>
        <p:nvSpPr>
          <p:cNvPr id="540" name="Service"/>
          <p:cNvSpPr/>
          <p:nvPr/>
        </p:nvSpPr>
        <p:spPr>
          <a:xfrm>
            <a:off x="4654815"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541" name="Service"/>
          <p:cNvSpPr/>
          <p:nvPr/>
        </p:nvSpPr>
        <p:spPr>
          <a:xfrm>
            <a:off x="8739151"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542" name="Service"/>
          <p:cNvSpPr/>
          <p:nvPr/>
        </p:nvSpPr>
        <p:spPr>
          <a:xfrm>
            <a:off x="12823485" y="7112000"/>
            <a:ext cx="2821364" cy="1270000"/>
          </a:xfrm>
          <a:prstGeom prst="rect">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543" name="Common"/>
          <p:cNvSpPr/>
          <p:nvPr/>
        </p:nvSpPr>
        <p:spPr>
          <a:xfrm>
            <a:off x="16907820" y="7112000"/>
            <a:ext cx="2821365" cy="1270000"/>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Common</a:t>
            </a:r>
          </a:p>
        </p:txBody>
      </p:sp>
      <p:cxnSp>
        <p:nvCxnSpPr>
          <p:cNvPr id="544" name="Connection Line"/>
          <p:cNvCxnSpPr>
            <a:stCxn id="540" idx="0"/>
            <a:endCxn id="539" idx="0"/>
          </p:cNvCxnSpPr>
          <p:nvPr/>
        </p:nvCxnSpPr>
        <p:spPr>
          <a:xfrm flipV="1">
            <a:off x="6065497" y="3275133"/>
            <a:ext cx="6126504" cy="4471867"/>
          </a:xfrm>
          <a:prstGeom prst="straightConnector1">
            <a:avLst/>
          </a:prstGeom>
          <a:ln w="25400">
            <a:solidFill>
              <a:srgbClr val="000000"/>
            </a:solidFill>
            <a:miter lim="400000"/>
            <a:headEnd type="triangle"/>
          </a:ln>
        </p:spPr>
      </p:cxnSp>
      <p:cxnSp>
        <p:nvCxnSpPr>
          <p:cNvPr id="545" name="Connection Line"/>
          <p:cNvCxnSpPr>
            <a:stCxn id="541" idx="0"/>
            <a:endCxn id="539" idx="0"/>
          </p:cNvCxnSpPr>
          <p:nvPr/>
        </p:nvCxnSpPr>
        <p:spPr>
          <a:xfrm flipV="1">
            <a:off x="10149832" y="3275133"/>
            <a:ext cx="2042169" cy="4471867"/>
          </a:xfrm>
          <a:prstGeom prst="straightConnector1">
            <a:avLst/>
          </a:prstGeom>
          <a:ln w="25400">
            <a:solidFill>
              <a:srgbClr val="000000"/>
            </a:solidFill>
            <a:miter lim="400000"/>
            <a:headEnd type="triangle"/>
          </a:ln>
        </p:spPr>
      </p:cxnSp>
      <p:cxnSp>
        <p:nvCxnSpPr>
          <p:cNvPr id="546" name="Connection Line"/>
          <p:cNvCxnSpPr>
            <a:stCxn id="542" idx="0"/>
            <a:endCxn id="539" idx="0"/>
          </p:cNvCxnSpPr>
          <p:nvPr/>
        </p:nvCxnSpPr>
        <p:spPr>
          <a:xfrm flipH="1" flipV="1">
            <a:off x="12192000" y="3275133"/>
            <a:ext cx="2042168" cy="4471867"/>
          </a:xfrm>
          <a:prstGeom prst="straightConnector1">
            <a:avLst/>
          </a:prstGeom>
          <a:ln w="25400">
            <a:solidFill>
              <a:srgbClr val="000000"/>
            </a:solidFill>
            <a:miter lim="400000"/>
            <a:headEnd type="triangle"/>
          </a:ln>
        </p:spPr>
      </p:cxnSp>
      <p:cxnSp>
        <p:nvCxnSpPr>
          <p:cNvPr id="547" name="Connection Line"/>
          <p:cNvCxnSpPr>
            <a:stCxn id="539" idx="0"/>
            <a:endCxn id="543" idx="0"/>
          </p:cNvCxnSpPr>
          <p:nvPr/>
        </p:nvCxnSpPr>
        <p:spPr>
          <a:xfrm>
            <a:off x="12192000" y="3275133"/>
            <a:ext cx="6126503" cy="4471867"/>
          </a:xfrm>
          <a:prstGeom prst="straightConnector1">
            <a:avLst/>
          </a:prstGeom>
          <a:ln w="25400">
            <a:solidFill>
              <a:srgbClr val="000000"/>
            </a:solidFill>
            <a:miter lim="400000"/>
            <a:tailEnd type="triangle"/>
          </a:ln>
        </p:spPr>
      </p:cxnSp>
      <p:sp>
        <p:nvSpPr>
          <p:cNvPr id="548" name="1232 - C…"/>
          <p:cNvSpPr/>
          <p:nvPr/>
        </p:nvSpPr>
        <p:spPr>
          <a:xfrm>
            <a:off x="5548889" y="8417140"/>
            <a:ext cx="1033216" cy="143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49" name="1232 - C…"/>
          <p:cNvSpPr/>
          <p:nvPr/>
        </p:nvSpPr>
        <p:spPr>
          <a:xfrm>
            <a:off x="14455579" y="2555179"/>
            <a:ext cx="1033217" cy="1439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50" name="1232 - C…"/>
          <p:cNvSpPr/>
          <p:nvPr/>
        </p:nvSpPr>
        <p:spPr>
          <a:xfrm>
            <a:off x="9633225" y="8417140"/>
            <a:ext cx="1033216" cy="143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51" name="1232 - C…"/>
          <p:cNvSpPr/>
          <p:nvPr/>
        </p:nvSpPr>
        <p:spPr>
          <a:xfrm>
            <a:off x="13717561" y="8417140"/>
            <a:ext cx="1033216" cy="143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52" name="1232 - C…"/>
          <p:cNvSpPr/>
          <p:nvPr/>
        </p:nvSpPr>
        <p:spPr>
          <a:xfrm>
            <a:off x="17801894" y="8417140"/>
            <a:ext cx="1033217" cy="143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4" name="Charts"/>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Charts</a:t>
            </a:r>
          </a:p>
        </p:txBody>
      </p:sp>
      <p:grpSp>
        <p:nvGrpSpPr>
          <p:cNvPr id="557" name="Groupe 1"/>
          <p:cNvGrpSpPr/>
          <p:nvPr/>
        </p:nvGrpSpPr>
        <p:grpSpPr>
          <a:xfrm>
            <a:off x="22798155" y="429496"/>
            <a:ext cx="1073977" cy="996014"/>
            <a:chOff x="0" y="0"/>
            <a:chExt cx="1073976" cy="996013"/>
          </a:xfrm>
        </p:grpSpPr>
        <p:sp>
          <p:nvSpPr>
            <p:cNvPr id="555"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556"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558"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559" name="umbrella"/>
          <p:cNvSpPr/>
          <p:nvPr/>
        </p:nvSpPr>
        <p:spPr>
          <a:xfrm>
            <a:off x="10587312" y="1919704"/>
            <a:ext cx="3209377" cy="2710858"/>
          </a:xfrm>
          <a:custGeom>
            <a:avLst/>
            <a:gdLst/>
            <a:ahLst/>
            <a:cxnLst>
              <a:cxn ang="0">
                <a:pos x="wd2" y="hd2"/>
              </a:cxn>
              <a:cxn ang="5400000">
                <a:pos x="wd2" y="hd2"/>
              </a:cxn>
              <a:cxn ang="10800000">
                <a:pos x="wd2" y="hd2"/>
              </a:cxn>
              <a:cxn ang="16200000">
                <a:pos x="wd2" y="hd2"/>
              </a:cxn>
            </a:cxnLst>
            <a:rect l="0" t="0" r="r" b="b"/>
            <a:pathLst>
              <a:path w="21297" h="21596" fill="norm" stroke="1" extrusionOk="0">
                <a:moveTo>
                  <a:pt x="10609" y="0"/>
                </a:moveTo>
                <a:cubicBezTo>
                  <a:pt x="10434" y="-2"/>
                  <a:pt x="10261" y="1"/>
                  <a:pt x="10091" y="8"/>
                </a:cubicBezTo>
                <a:cubicBezTo>
                  <a:pt x="5074" y="233"/>
                  <a:pt x="2259" y="4715"/>
                  <a:pt x="2259" y="4715"/>
                </a:cubicBezTo>
                <a:cubicBezTo>
                  <a:pt x="-125" y="8626"/>
                  <a:pt x="1" y="11402"/>
                  <a:pt x="1" y="11402"/>
                </a:cubicBezTo>
                <a:cubicBezTo>
                  <a:pt x="1" y="11402"/>
                  <a:pt x="1146" y="10124"/>
                  <a:pt x="3644" y="10160"/>
                </a:cubicBezTo>
                <a:cubicBezTo>
                  <a:pt x="3644" y="10160"/>
                  <a:pt x="5446" y="10310"/>
                  <a:pt x="7076" y="11690"/>
                </a:cubicBezTo>
                <a:cubicBezTo>
                  <a:pt x="7076" y="11690"/>
                  <a:pt x="8248" y="10319"/>
                  <a:pt x="10161" y="10130"/>
                </a:cubicBezTo>
                <a:lnTo>
                  <a:pt x="10073" y="19052"/>
                </a:lnTo>
                <a:cubicBezTo>
                  <a:pt x="10068" y="19546"/>
                  <a:pt x="9966" y="19907"/>
                  <a:pt x="9773" y="20125"/>
                </a:cubicBezTo>
                <a:cubicBezTo>
                  <a:pt x="9539" y="20389"/>
                  <a:pt x="9210" y="20393"/>
                  <a:pt x="9161" y="20393"/>
                </a:cubicBezTo>
                <a:cubicBezTo>
                  <a:pt x="9156" y="20393"/>
                  <a:pt x="9156" y="20393"/>
                  <a:pt x="9156" y="20393"/>
                </a:cubicBezTo>
                <a:lnTo>
                  <a:pt x="9124" y="20391"/>
                </a:lnTo>
                <a:cubicBezTo>
                  <a:pt x="8774" y="20386"/>
                  <a:pt x="8516" y="20276"/>
                  <a:pt x="8361" y="20065"/>
                </a:cubicBezTo>
                <a:cubicBezTo>
                  <a:pt x="8093" y="19702"/>
                  <a:pt x="8141" y="19108"/>
                  <a:pt x="8143" y="19088"/>
                </a:cubicBezTo>
                <a:cubicBezTo>
                  <a:pt x="8176" y="18760"/>
                  <a:pt x="7982" y="18463"/>
                  <a:pt x="7708" y="18421"/>
                </a:cubicBezTo>
                <a:cubicBezTo>
                  <a:pt x="7434" y="18380"/>
                  <a:pt x="7184" y="18613"/>
                  <a:pt x="7149" y="18942"/>
                </a:cubicBezTo>
                <a:cubicBezTo>
                  <a:pt x="7137" y="19057"/>
                  <a:pt x="7047" y="20084"/>
                  <a:pt x="7602" y="20850"/>
                </a:cubicBezTo>
                <a:cubicBezTo>
                  <a:pt x="7951" y="21331"/>
                  <a:pt x="8455" y="21581"/>
                  <a:pt x="9099" y="21593"/>
                </a:cubicBezTo>
                <a:cubicBezTo>
                  <a:pt x="9112" y="21594"/>
                  <a:pt x="9130" y="21595"/>
                  <a:pt x="9151" y="21595"/>
                </a:cubicBezTo>
                <a:cubicBezTo>
                  <a:pt x="9362" y="21598"/>
                  <a:pt x="9957" y="21554"/>
                  <a:pt x="10444" y="21018"/>
                </a:cubicBezTo>
                <a:cubicBezTo>
                  <a:pt x="10853" y="20568"/>
                  <a:pt x="11064" y="19911"/>
                  <a:pt x="11073" y="19066"/>
                </a:cubicBezTo>
                <a:lnTo>
                  <a:pt x="11163" y="10144"/>
                </a:lnTo>
                <a:cubicBezTo>
                  <a:pt x="13071" y="10388"/>
                  <a:pt x="14214" y="11792"/>
                  <a:pt x="14214" y="11792"/>
                </a:cubicBezTo>
                <a:cubicBezTo>
                  <a:pt x="15871" y="10459"/>
                  <a:pt x="17677" y="10361"/>
                  <a:pt x="17677" y="10361"/>
                </a:cubicBezTo>
                <a:cubicBezTo>
                  <a:pt x="20174" y="10397"/>
                  <a:pt x="21294" y="11708"/>
                  <a:pt x="21294" y="11708"/>
                </a:cubicBezTo>
                <a:cubicBezTo>
                  <a:pt x="21294" y="11708"/>
                  <a:pt x="21475" y="8935"/>
                  <a:pt x="19169" y="4956"/>
                </a:cubicBezTo>
                <a:cubicBezTo>
                  <a:pt x="19169" y="4956"/>
                  <a:pt x="16257" y="81"/>
                  <a:pt x="10916" y="4"/>
                </a:cubicBezTo>
                <a:lnTo>
                  <a:pt x="10609" y="0"/>
                </a:lnTo>
                <a:close/>
              </a:path>
            </a:pathLst>
          </a:custGeom>
          <a:solidFill>
            <a:schemeClr val="accent1">
              <a:alpha val="19741"/>
            </a:schemeClr>
          </a:solidFill>
          <a:ln w="12700">
            <a:miter lim="400000"/>
          </a:ln>
          <a:extLst>
            <a:ext uri="{C572A759-6A51-4108-AA02-DFA0A04FC94B}">
              <ma14:wrappingTextBoxFlag xmlns:ma14="http://schemas.microsoft.com/office/mac/drawingml/2011/main" val="1"/>
            </a:ext>
          </a:extLst>
        </p:spPr>
        <p:txBody>
          <a:bodyPr lIns="190500" tIns="190500" rIns="190500" bIns="190500"/>
          <a:lstStyle>
            <a:lvl1pPr>
              <a:defRPr b="0" sz="3200">
                <a:solidFill>
                  <a:srgbClr val="FFFFFF"/>
                </a:solidFill>
                <a:latin typeface="+mn-lt"/>
                <a:ea typeface="+mn-ea"/>
                <a:cs typeface="+mn-cs"/>
                <a:sym typeface="Helvetica Neue Medium"/>
              </a:defRPr>
            </a:lvl1pPr>
          </a:lstStyle>
          <a:p>
            <a:pPr/>
            <a:r>
              <a:t>umbrella</a:t>
            </a:r>
          </a:p>
        </p:txBody>
      </p:sp>
      <p:sp>
        <p:nvSpPr>
          <p:cNvPr id="560" name="Service"/>
          <p:cNvSpPr/>
          <p:nvPr/>
        </p:nvSpPr>
        <p:spPr>
          <a:xfrm>
            <a:off x="4654815" y="7112000"/>
            <a:ext cx="2821364" cy="1270000"/>
          </a:xfrm>
          <a:prstGeom prst="rect">
            <a:avLst/>
          </a:prstGeom>
          <a:solidFill>
            <a:schemeClr val="accent6">
              <a:alpha val="19741"/>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561" name="Service"/>
          <p:cNvSpPr/>
          <p:nvPr/>
        </p:nvSpPr>
        <p:spPr>
          <a:xfrm>
            <a:off x="8739151" y="7112000"/>
            <a:ext cx="2821364" cy="1270000"/>
          </a:xfrm>
          <a:prstGeom prst="rect">
            <a:avLst/>
          </a:prstGeom>
          <a:solidFill>
            <a:schemeClr val="accent6">
              <a:alpha val="19741"/>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562" name="Service"/>
          <p:cNvSpPr/>
          <p:nvPr/>
        </p:nvSpPr>
        <p:spPr>
          <a:xfrm>
            <a:off x="12823485" y="7112000"/>
            <a:ext cx="2821364" cy="1270000"/>
          </a:xfrm>
          <a:prstGeom prst="rect">
            <a:avLst/>
          </a:prstGeom>
          <a:solidFill>
            <a:schemeClr val="accent6">
              <a:alpha val="19741"/>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Service</a:t>
            </a:r>
          </a:p>
        </p:txBody>
      </p:sp>
      <p:sp>
        <p:nvSpPr>
          <p:cNvPr id="563" name="Common"/>
          <p:cNvSpPr/>
          <p:nvPr/>
        </p:nvSpPr>
        <p:spPr>
          <a:xfrm>
            <a:off x="16907820" y="7112000"/>
            <a:ext cx="2821365" cy="1270000"/>
          </a:xfrm>
          <a:prstGeom prst="rect">
            <a:avLst/>
          </a:prstGeom>
          <a:solidFill>
            <a:schemeClr val="accent3">
              <a:alpha val="19741"/>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Common</a:t>
            </a:r>
          </a:p>
        </p:txBody>
      </p:sp>
      <p:cxnSp>
        <p:nvCxnSpPr>
          <p:cNvPr id="564" name="Connection Line"/>
          <p:cNvCxnSpPr>
            <a:stCxn id="560" idx="0"/>
            <a:endCxn id="559" idx="0"/>
          </p:cNvCxnSpPr>
          <p:nvPr/>
        </p:nvCxnSpPr>
        <p:spPr>
          <a:xfrm flipV="1">
            <a:off x="6065497" y="3275133"/>
            <a:ext cx="6126504" cy="4471867"/>
          </a:xfrm>
          <a:prstGeom prst="straightConnector1">
            <a:avLst/>
          </a:prstGeom>
          <a:ln w="25400">
            <a:solidFill>
              <a:srgbClr val="000000"/>
            </a:solidFill>
            <a:miter lim="400000"/>
            <a:headEnd type="triangle"/>
          </a:ln>
        </p:spPr>
      </p:cxnSp>
      <p:cxnSp>
        <p:nvCxnSpPr>
          <p:cNvPr id="565" name="Connection Line"/>
          <p:cNvCxnSpPr>
            <a:stCxn id="561" idx="0"/>
            <a:endCxn id="559" idx="0"/>
          </p:cNvCxnSpPr>
          <p:nvPr/>
        </p:nvCxnSpPr>
        <p:spPr>
          <a:xfrm flipV="1">
            <a:off x="10149832" y="3275133"/>
            <a:ext cx="2042169" cy="4471867"/>
          </a:xfrm>
          <a:prstGeom prst="straightConnector1">
            <a:avLst/>
          </a:prstGeom>
          <a:ln w="25400">
            <a:solidFill>
              <a:srgbClr val="000000"/>
            </a:solidFill>
            <a:miter lim="400000"/>
            <a:headEnd type="triangle"/>
          </a:ln>
        </p:spPr>
      </p:cxnSp>
      <p:cxnSp>
        <p:nvCxnSpPr>
          <p:cNvPr id="566" name="Connection Line"/>
          <p:cNvCxnSpPr>
            <a:stCxn id="562" idx="0"/>
            <a:endCxn id="559" idx="0"/>
          </p:cNvCxnSpPr>
          <p:nvPr/>
        </p:nvCxnSpPr>
        <p:spPr>
          <a:xfrm flipH="1" flipV="1">
            <a:off x="12192000" y="3275133"/>
            <a:ext cx="2042168" cy="4471867"/>
          </a:xfrm>
          <a:prstGeom prst="straightConnector1">
            <a:avLst/>
          </a:prstGeom>
          <a:ln w="25400">
            <a:solidFill>
              <a:srgbClr val="000000"/>
            </a:solidFill>
            <a:miter lim="400000"/>
            <a:headEnd type="triangle"/>
          </a:ln>
        </p:spPr>
      </p:cxnSp>
      <p:cxnSp>
        <p:nvCxnSpPr>
          <p:cNvPr id="567" name="Connection Line"/>
          <p:cNvCxnSpPr>
            <a:stCxn id="559" idx="0"/>
            <a:endCxn id="563" idx="0"/>
          </p:cNvCxnSpPr>
          <p:nvPr/>
        </p:nvCxnSpPr>
        <p:spPr>
          <a:xfrm>
            <a:off x="12192000" y="3275133"/>
            <a:ext cx="6126503" cy="4471867"/>
          </a:xfrm>
          <a:prstGeom prst="straightConnector1">
            <a:avLst/>
          </a:prstGeom>
          <a:ln w="25400">
            <a:solidFill>
              <a:srgbClr val="000000"/>
            </a:solidFill>
            <a:miter lim="400000"/>
            <a:tailEnd type="triangle"/>
          </a:ln>
        </p:spPr>
      </p:cxnSp>
      <p:sp>
        <p:nvSpPr>
          <p:cNvPr id="568" name="1232 - C…"/>
          <p:cNvSpPr/>
          <p:nvPr/>
        </p:nvSpPr>
        <p:spPr>
          <a:xfrm>
            <a:off x="5548889" y="8417140"/>
            <a:ext cx="1033216" cy="143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69" name="1232 - C…"/>
          <p:cNvSpPr/>
          <p:nvPr/>
        </p:nvSpPr>
        <p:spPr>
          <a:xfrm>
            <a:off x="14455579" y="2555179"/>
            <a:ext cx="1033217" cy="14399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70" name="1232 - C…"/>
          <p:cNvSpPr/>
          <p:nvPr/>
        </p:nvSpPr>
        <p:spPr>
          <a:xfrm>
            <a:off x="9633225" y="8417140"/>
            <a:ext cx="1033216" cy="143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71" name="1232 - C…"/>
          <p:cNvSpPr/>
          <p:nvPr/>
        </p:nvSpPr>
        <p:spPr>
          <a:xfrm>
            <a:off x="13717561" y="8417140"/>
            <a:ext cx="1033216" cy="143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72" name="1232 - C…"/>
          <p:cNvSpPr/>
          <p:nvPr/>
        </p:nvSpPr>
        <p:spPr>
          <a:xfrm>
            <a:off x="17801894" y="8417140"/>
            <a:ext cx="1033217" cy="14399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1200">
                <a:solidFill>
                  <a:srgbClr val="FFFFFF"/>
                </a:solidFill>
                <a:latin typeface="+mn-lt"/>
                <a:ea typeface="+mn-ea"/>
                <a:cs typeface="+mn-cs"/>
                <a:sym typeface="Helvetica Neue Medium"/>
              </a:defRPr>
            </a:pPr>
            <a:r>
              <a:t>1232 - C</a:t>
            </a:r>
          </a:p>
          <a:p>
            <a:pPr>
              <a:defRPr b="0" sz="1200">
                <a:solidFill>
                  <a:srgbClr val="FFFFFF"/>
                </a:solidFill>
                <a:latin typeface="+mn-lt"/>
                <a:ea typeface="+mn-ea"/>
                <a:cs typeface="+mn-cs"/>
                <a:sym typeface="Helvetica Neue Medium"/>
              </a:defRPr>
            </a:pPr>
            <a:r>
              <a:t>1454 - D</a:t>
            </a:r>
          </a:p>
          <a:p>
            <a:pPr>
              <a:defRPr b="0" sz="1200">
                <a:solidFill>
                  <a:srgbClr val="FFFFFF"/>
                </a:solidFill>
                <a:latin typeface="+mn-lt"/>
                <a:ea typeface="+mn-ea"/>
                <a:cs typeface="+mn-cs"/>
                <a:sym typeface="Helvetica Neue Medium"/>
              </a:defRPr>
            </a:pPr>
            <a:r>
              <a:t>1233 - F</a:t>
            </a:r>
          </a:p>
          <a:p>
            <a:pPr>
              <a:defRPr b="0" sz="1200">
                <a:solidFill>
                  <a:srgbClr val="FFFFFF"/>
                </a:solidFill>
                <a:latin typeface="+mn-lt"/>
                <a:ea typeface="+mn-ea"/>
                <a:cs typeface="+mn-cs"/>
                <a:sym typeface="Helvetica Neue Medium"/>
              </a:defRPr>
            </a:pPr>
            <a:r>
              <a:t>11298 - L</a:t>
            </a:r>
          </a:p>
        </p:txBody>
      </p:sp>
      <p:sp>
        <p:nvSpPr>
          <p:cNvPr id="573" name="Collate and…"/>
          <p:cNvSpPr/>
          <p:nvPr/>
        </p:nvSpPr>
        <p:spPr>
          <a:xfrm>
            <a:off x="10334869" y="9415650"/>
            <a:ext cx="3714262" cy="3532471"/>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3200">
                <a:solidFill>
                  <a:srgbClr val="FFFFFF"/>
                </a:solidFill>
                <a:latin typeface="+mn-lt"/>
                <a:ea typeface="+mn-ea"/>
                <a:cs typeface="+mn-cs"/>
                <a:sym typeface="Helvetica Neue Medium"/>
              </a:defRPr>
            </a:pPr>
            <a:r>
              <a:t>Collate and</a:t>
            </a:r>
          </a:p>
          <a:p>
            <a:pPr>
              <a:defRPr b="0" sz="3200">
                <a:solidFill>
                  <a:srgbClr val="FFFFFF"/>
                </a:solidFill>
                <a:latin typeface="+mn-lt"/>
                <a:ea typeface="+mn-ea"/>
                <a:cs typeface="+mn-cs"/>
                <a:sym typeface="Helvetica Neue Medium"/>
              </a:defRPr>
            </a:pPr>
            <a:r>
              <a:t>Deduplicate</a:t>
            </a:r>
          </a:p>
        </p:txBody>
      </p:sp>
      <p:cxnSp>
        <p:nvCxnSpPr>
          <p:cNvPr id="574" name="Connection Line"/>
          <p:cNvCxnSpPr>
            <a:stCxn id="573" idx="0"/>
            <a:endCxn id="568" idx="0"/>
          </p:cNvCxnSpPr>
          <p:nvPr/>
        </p:nvCxnSpPr>
        <p:spPr>
          <a:xfrm flipH="1" flipV="1">
            <a:off x="6065497" y="9137093"/>
            <a:ext cx="6126503" cy="2231259"/>
          </a:xfrm>
          <a:prstGeom prst="straightConnector1">
            <a:avLst/>
          </a:prstGeom>
          <a:ln w="25400">
            <a:solidFill>
              <a:srgbClr val="000000"/>
            </a:solidFill>
            <a:miter lim="400000"/>
            <a:headEnd type="triangle"/>
          </a:ln>
        </p:spPr>
      </p:cxnSp>
      <p:cxnSp>
        <p:nvCxnSpPr>
          <p:cNvPr id="575" name="Connection Line"/>
          <p:cNvCxnSpPr>
            <a:stCxn id="573" idx="0"/>
            <a:endCxn id="570" idx="0"/>
          </p:cNvCxnSpPr>
          <p:nvPr/>
        </p:nvCxnSpPr>
        <p:spPr>
          <a:xfrm flipH="1" flipV="1">
            <a:off x="10149832" y="9137093"/>
            <a:ext cx="2042168" cy="2231259"/>
          </a:xfrm>
          <a:prstGeom prst="straightConnector1">
            <a:avLst/>
          </a:prstGeom>
          <a:ln w="25400">
            <a:solidFill>
              <a:srgbClr val="000000"/>
            </a:solidFill>
            <a:miter lim="400000"/>
            <a:headEnd type="triangle"/>
          </a:ln>
        </p:spPr>
      </p:cxnSp>
      <p:cxnSp>
        <p:nvCxnSpPr>
          <p:cNvPr id="576" name="Connection Line"/>
          <p:cNvCxnSpPr>
            <a:stCxn id="573" idx="0"/>
            <a:endCxn id="571" idx="0"/>
          </p:cNvCxnSpPr>
          <p:nvPr/>
        </p:nvCxnSpPr>
        <p:spPr>
          <a:xfrm flipV="1">
            <a:off x="12192000" y="9137093"/>
            <a:ext cx="2042169" cy="2231259"/>
          </a:xfrm>
          <a:prstGeom prst="straightConnector1">
            <a:avLst/>
          </a:prstGeom>
          <a:ln w="25400">
            <a:solidFill>
              <a:srgbClr val="000000"/>
            </a:solidFill>
            <a:miter lim="400000"/>
            <a:headEnd type="triangle"/>
          </a:ln>
        </p:spPr>
      </p:cxnSp>
      <p:cxnSp>
        <p:nvCxnSpPr>
          <p:cNvPr id="577" name="Connection Line"/>
          <p:cNvCxnSpPr>
            <a:stCxn id="573" idx="0"/>
            <a:endCxn id="572" idx="0"/>
          </p:cNvCxnSpPr>
          <p:nvPr/>
        </p:nvCxnSpPr>
        <p:spPr>
          <a:xfrm flipV="1">
            <a:off x="12192000" y="9137093"/>
            <a:ext cx="6126503" cy="2231259"/>
          </a:xfrm>
          <a:prstGeom prst="straightConnector1">
            <a:avLst/>
          </a:prstGeom>
          <a:ln w="25400">
            <a:solidFill>
              <a:srgbClr val="000000"/>
            </a:solidFill>
            <a:miter lim="400000"/>
            <a:headEnd type="triangle"/>
          </a:ln>
        </p:spPr>
      </p:cxnSp>
      <p:cxnSp>
        <p:nvCxnSpPr>
          <p:cNvPr id="578" name="Connection Line"/>
          <p:cNvCxnSpPr>
            <a:stCxn id="573" idx="0"/>
            <a:endCxn id="569" idx="0"/>
          </p:cNvCxnSpPr>
          <p:nvPr/>
        </p:nvCxnSpPr>
        <p:spPr>
          <a:xfrm flipV="1">
            <a:off x="12192000" y="3275133"/>
            <a:ext cx="2780188" cy="8093219"/>
          </a:xfrm>
          <a:prstGeom prst="straightConnector1">
            <a:avLst/>
          </a:prstGeom>
          <a:ln w="25400">
            <a:solidFill>
              <a:srgbClr val="000000"/>
            </a:solidFill>
            <a:miter lim="400000"/>
            <a:headEnd type="triangle"/>
          </a:ln>
        </p:spPr>
      </p:cxn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0" name="_tf.yaml Exampl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_tf.yaml Example</a:t>
            </a:r>
          </a:p>
        </p:txBody>
      </p:sp>
      <p:grpSp>
        <p:nvGrpSpPr>
          <p:cNvPr id="583" name="Groupe 1"/>
          <p:cNvGrpSpPr/>
          <p:nvPr/>
        </p:nvGrpSpPr>
        <p:grpSpPr>
          <a:xfrm>
            <a:off x="22798155" y="429496"/>
            <a:ext cx="1073977" cy="996014"/>
            <a:chOff x="0" y="0"/>
            <a:chExt cx="1073976" cy="996013"/>
          </a:xfrm>
        </p:grpSpPr>
        <p:sp>
          <p:nvSpPr>
            <p:cNvPr id="581"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582"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584"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585" name="tf_name: team-name…"/>
          <p:cNvSpPr txBox="1"/>
          <p:nvPr/>
        </p:nvSpPr>
        <p:spPr>
          <a:xfrm>
            <a:off x="1843959" y="2362200"/>
            <a:ext cx="8372030" cy="8991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tf_name: team-name</a:t>
            </a:r>
          </a:p>
          <a:p>
            <a:pPr algn="l">
              <a:defRPr b="0">
                <a:latin typeface="Menlo"/>
                <a:ea typeface="Menlo"/>
                <a:cs typeface="Menlo"/>
                <a:sym typeface="Menlo"/>
              </a:defRPr>
            </a:pPr>
            <a:r>
              <a:t>tf_version: “5.1.1”</a:t>
            </a:r>
          </a:p>
          <a:p>
            <a:pPr algn="l">
              <a:defRPr b="0">
                <a:latin typeface="Menlo"/>
                <a:ea typeface="Menlo"/>
                <a:cs typeface="Menlo"/>
                <a:sym typeface="Menlo"/>
              </a:defRPr>
            </a:pPr>
            <a:r>
              <a:t>tf_path: “/team-name"</a:t>
            </a:r>
          </a:p>
          <a:p>
            <a:pPr algn="l">
              <a:defRPr b="0">
                <a:latin typeface="Menlo"/>
                <a:ea typeface="Menlo"/>
                <a:cs typeface="Menlo"/>
                <a:sym typeface="Menlo"/>
              </a:defRPr>
            </a:pPr>
          </a:p>
          <a:p>
            <a:pPr algn="l">
              <a:defRPr b="0">
                <a:latin typeface="Menlo"/>
                <a:ea typeface="Menlo"/>
                <a:cs typeface="Menlo"/>
                <a:sym typeface="Menlo"/>
              </a:defRPr>
            </a:pPr>
            <a:r>
              <a:t>TestEnvironment:</a:t>
            </a:r>
          </a:p>
          <a:p>
            <a:pPr algn="l">
              <a:defRPr b="0">
                <a:latin typeface="Menlo"/>
                <a:ea typeface="Menlo"/>
                <a:cs typeface="Menlo"/>
                <a:sym typeface="Menlo"/>
              </a:defRPr>
            </a:pPr>
            <a:r>
              <a:t>  int1:</a:t>
            </a:r>
          </a:p>
          <a:p>
            <a:pPr algn="l">
              <a:defRPr b="0">
                <a:latin typeface="Menlo"/>
                <a:ea typeface="Menlo"/>
                <a:cs typeface="Menlo"/>
                <a:sym typeface="Menlo"/>
              </a:defRPr>
            </a:pPr>
            <a:r>
              <a:t>   TestJobBranch: master</a:t>
            </a:r>
          </a:p>
          <a:p>
            <a:pPr algn="l">
              <a:defRPr b="0">
                <a:latin typeface="Menlo"/>
                <a:ea typeface="Menlo"/>
                <a:cs typeface="Menlo"/>
                <a:sym typeface="Menlo"/>
              </a:defRPr>
            </a:pPr>
            <a:r>
              <a:t>   TestJobTags: "@int1 or @perfTest"</a:t>
            </a:r>
          </a:p>
          <a:p>
            <a:pPr algn="l">
              <a:defRPr b="0">
                <a:latin typeface="Menlo"/>
                <a:ea typeface="Menlo"/>
                <a:cs typeface="Menlo"/>
                <a:sym typeface="Menlo"/>
              </a:defRPr>
            </a:pPr>
            <a:r>
              <a:t>  int2:</a:t>
            </a:r>
          </a:p>
          <a:p>
            <a:pPr algn="l">
              <a:defRPr b="0">
                <a:latin typeface="Menlo"/>
                <a:ea typeface="Menlo"/>
                <a:cs typeface="Menlo"/>
                <a:sym typeface="Menlo"/>
              </a:defRPr>
            </a:pPr>
            <a:r>
              <a:t>   TestJobBranch: master</a:t>
            </a:r>
          </a:p>
          <a:p>
            <a:pPr algn="l">
              <a:defRPr b="0">
                <a:latin typeface="Menlo"/>
                <a:ea typeface="Menlo"/>
                <a:cs typeface="Menlo"/>
                <a:sym typeface="Menlo"/>
              </a:defRPr>
            </a:pPr>
            <a:r>
              <a:t>    TestJobTags: "@int2"</a:t>
            </a:r>
          </a:p>
          <a:p>
            <a:pPr algn="l">
              <a:defRPr b="0">
                <a:latin typeface="Menlo"/>
                <a:ea typeface="Menlo"/>
                <a:cs typeface="Menlo"/>
                <a:sym typeface="Menlo"/>
              </a:defRPr>
            </a:pPr>
          </a:p>
          <a:p>
            <a:pPr algn="l">
              <a:defRPr b="0">
                <a:latin typeface="Menlo"/>
                <a:ea typeface="Menlo"/>
                <a:cs typeface="Menlo"/>
                <a:sym typeface="Menlo"/>
              </a:defRPr>
            </a:pPr>
            <a:r>
              <a:t>RegressionBreaking: False</a:t>
            </a:r>
          </a:p>
          <a:p>
            <a:pPr algn="l">
              <a:defRPr b="0">
                <a:latin typeface="Menlo"/>
                <a:ea typeface="Menlo"/>
                <a:cs typeface="Menlo"/>
                <a:sym typeface="Menlo"/>
              </a:defRPr>
            </a:pPr>
            <a:r>
              <a:t>CycleTime: 2</a:t>
            </a:r>
          </a:p>
          <a:p>
            <a:pPr algn="l">
              <a:defRPr b="0">
                <a:latin typeface="Menlo"/>
                <a:ea typeface="Menlo"/>
                <a:cs typeface="Menlo"/>
                <a:sym typeface="Menlo"/>
              </a:defRPr>
            </a:pPr>
            <a:r>
              <a:t>LiveProve: False</a:t>
            </a:r>
          </a:p>
          <a:p>
            <a:pPr algn="l">
              <a:defRPr b="0">
                <a:latin typeface="Menlo"/>
                <a:ea typeface="Menlo"/>
                <a:cs typeface="Menlo"/>
                <a:sym typeface="Menlo"/>
              </a:defRPr>
            </a:pPr>
          </a:p>
          <a:p>
            <a:pPr algn="l">
              <a:defRPr b="0">
                <a:latin typeface="Menlo"/>
                <a:ea typeface="Menlo"/>
                <a:cs typeface="Menlo"/>
                <a:sym typeface="Menlo"/>
              </a:defRPr>
            </a:pPr>
            <a:r>
              <a:t>Dependencies:</a:t>
            </a:r>
          </a:p>
          <a:p>
            <a:pPr algn="l">
              <a:defRPr b="0">
                <a:latin typeface="Menlo"/>
                <a:ea typeface="Menlo"/>
                <a:cs typeface="Menlo"/>
                <a:sym typeface="Menlo"/>
              </a:defRPr>
            </a:pPr>
            <a:r>
              <a:t>  team1: 1.2.3</a:t>
            </a:r>
          </a:p>
          <a:p>
            <a:pPr algn="l">
              <a:defRPr b="0">
                <a:latin typeface="Menlo"/>
                <a:ea typeface="Menlo"/>
                <a:cs typeface="Menlo"/>
                <a:sym typeface="Menlo"/>
              </a:defRPr>
            </a:pPr>
            <a:r>
              <a:t>  team2: ~1.5.0</a:t>
            </a:r>
          </a:p>
          <a:p>
            <a:pPr algn="l">
              <a:defRPr b="0">
                <a:latin typeface="Menlo"/>
                <a:ea typeface="Menlo"/>
                <a:cs typeface="Menlo"/>
                <a:sym typeface="Menlo"/>
              </a:defRPr>
            </a:pPr>
            <a:r>
              <a:t>  team3: &gt;=1.0.0</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89" name="Original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Original Pipeline</a:t>
            </a:r>
          </a:p>
        </p:txBody>
      </p:sp>
      <p:grpSp>
        <p:nvGrpSpPr>
          <p:cNvPr id="592" name="Groupe 1"/>
          <p:cNvGrpSpPr/>
          <p:nvPr/>
        </p:nvGrpSpPr>
        <p:grpSpPr>
          <a:xfrm>
            <a:off x="22798155" y="429496"/>
            <a:ext cx="1073977" cy="996014"/>
            <a:chOff x="0" y="0"/>
            <a:chExt cx="1073976" cy="996013"/>
          </a:xfrm>
        </p:grpSpPr>
        <p:sp>
          <p:nvSpPr>
            <p:cNvPr id="590"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591"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593"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594" name="config"/>
          <p:cNvSpPr/>
          <p:nvPr/>
        </p:nvSpPr>
        <p:spPr>
          <a:xfrm>
            <a:off x="3428360" y="11282378"/>
            <a:ext cx="19589997" cy="77132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config</a:t>
            </a:r>
          </a:p>
        </p:txBody>
      </p:sp>
      <p:sp>
        <p:nvSpPr>
          <p:cNvPr id="595" name="dev"/>
          <p:cNvSpPr/>
          <p:nvPr/>
        </p:nvSpPr>
        <p:spPr>
          <a:xfrm>
            <a:off x="3411190"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a:t>
            </a:r>
          </a:p>
        </p:txBody>
      </p:sp>
      <p:sp>
        <p:nvSpPr>
          <p:cNvPr id="596" name="integration1"/>
          <p:cNvSpPr/>
          <p:nvPr/>
        </p:nvSpPr>
        <p:spPr>
          <a:xfrm>
            <a:off x="6763273"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597" name="integration2"/>
          <p:cNvSpPr/>
          <p:nvPr/>
        </p:nvSpPr>
        <p:spPr>
          <a:xfrm>
            <a:off x="10115356"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598" name="performance"/>
          <p:cNvSpPr/>
          <p:nvPr/>
        </p:nvSpPr>
        <p:spPr>
          <a:xfrm>
            <a:off x="13467439"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performance</a:t>
            </a:r>
          </a:p>
        </p:txBody>
      </p:sp>
      <p:sp>
        <p:nvSpPr>
          <p:cNvPr id="599" name="prod"/>
          <p:cNvSpPr/>
          <p:nvPr/>
        </p:nvSpPr>
        <p:spPr>
          <a:xfrm>
            <a:off x="20171605" y="3440295"/>
            <a:ext cx="2821365" cy="7454228"/>
          </a:xfrm>
          <a:prstGeom prst="rect">
            <a:avLst/>
          </a:prstGeom>
          <a:solidFill>
            <a:srgbClr val="00F900">
              <a:alpha val="19611"/>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600" name="team1"/>
          <p:cNvSpPr/>
          <p:nvPr/>
        </p:nvSpPr>
        <p:spPr>
          <a:xfrm>
            <a:off x="1365643" y="4182336"/>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601" name="team2"/>
          <p:cNvSpPr/>
          <p:nvPr/>
        </p:nvSpPr>
        <p:spPr>
          <a:xfrm>
            <a:off x="1365643" y="5821825"/>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602" name="team3"/>
          <p:cNvSpPr/>
          <p:nvPr/>
        </p:nvSpPr>
        <p:spPr>
          <a:xfrm>
            <a:off x="1365643" y="7457439"/>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603" name="team4"/>
          <p:cNvSpPr/>
          <p:nvPr/>
        </p:nvSpPr>
        <p:spPr>
          <a:xfrm>
            <a:off x="1365643" y="9093053"/>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604"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05"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06"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07" name="v2"/>
          <p:cNvSpPr/>
          <p:nvPr/>
        </p:nvSpPr>
        <p:spPr>
          <a:xfrm>
            <a:off x="14380114"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08" name="v1"/>
          <p:cNvSpPr/>
          <p:nvPr/>
        </p:nvSpPr>
        <p:spPr>
          <a:xfrm>
            <a:off x="11044439"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09" name="v1"/>
          <p:cNvSpPr/>
          <p:nvPr/>
        </p:nvSpPr>
        <p:spPr>
          <a:xfrm>
            <a:off x="14380114"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10" name="v1"/>
          <p:cNvSpPr/>
          <p:nvPr/>
        </p:nvSpPr>
        <p:spPr>
          <a:xfrm>
            <a:off x="7675948"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11" name="v1"/>
          <p:cNvSpPr/>
          <p:nvPr/>
        </p:nvSpPr>
        <p:spPr>
          <a:xfrm>
            <a:off x="14380114"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12" name="v1"/>
          <p:cNvSpPr/>
          <p:nvPr/>
        </p:nvSpPr>
        <p:spPr>
          <a:xfrm>
            <a:off x="11044439"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13" name="v2"/>
          <p:cNvSpPr/>
          <p:nvPr/>
        </p:nvSpPr>
        <p:spPr>
          <a:xfrm>
            <a:off x="11028031"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14" name="v3"/>
          <p:cNvSpPr/>
          <p:nvPr/>
        </p:nvSpPr>
        <p:spPr>
          <a:xfrm>
            <a:off x="7675948" y="5965975"/>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15" name="v3"/>
          <p:cNvSpPr/>
          <p:nvPr/>
        </p:nvSpPr>
        <p:spPr>
          <a:xfrm>
            <a:off x="4323865"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16" name="v2"/>
          <p:cNvSpPr/>
          <p:nvPr/>
        </p:nvSpPr>
        <p:spPr>
          <a:xfrm>
            <a:off x="4323865" y="759055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17" name="v2"/>
          <p:cNvSpPr/>
          <p:nvPr/>
        </p:nvSpPr>
        <p:spPr>
          <a:xfrm>
            <a:off x="7675948" y="7598308"/>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18" name="v2"/>
          <p:cNvSpPr/>
          <p:nvPr/>
        </p:nvSpPr>
        <p:spPr>
          <a:xfrm>
            <a:off x="2108428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19"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20" name="v3"/>
          <p:cNvSpPr/>
          <p:nvPr/>
        </p:nvSpPr>
        <p:spPr>
          <a:xfrm>
            <a:off x="7675948"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21" name="v3"/>
          <p:cNvSpPr/>
          <p:nvPr/>
        </p:nvSpPr>
        <p:spPr>
          <a:xfrm>
            <a:off x="11044439"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22" name="v2"/>
          <p:cNvSpPr/>
          <p:nvPr/>
        </p:nvSpPr>
        <p:spPr>
          <a:xfrm>
            <a:off x="4323865"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23" name="v2"/>
          <p:cNvSpPr/>
          <p:nvPr/>
        </p:nvSpPr>
        <p:spPr>
          <a:xfrm>
            <a:off x="14380114"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25" name="Original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Original Pipeline</a:t>
            </a:r>
          </a:p>
        </p:txBody>
      </p:sp>
      <p:grpSp>
        <p:nvGrpSpPr>
          <p:cNvPr id="628" name="Groupe 1"/>
          <p:cNvGrpSpPr/>
          <p:nvPr/>
        </p:nvGrpSpPr>
        <p:grpSpPr>
          <a:xfrm>
            <a:off x="22798155" y="429496"/>
            <a:ext cx="1073977" cy="996014"/>
            <a:chOff x="0" y="0"/>
            <a:chExt cx="1073976" cy="996013"/>
          </a:xfrm>
        </p:grpSpPr>
        <p:sp>
          <p:nvSpPr>
            <p:cNvPr id="626"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627"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629"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630" name="config"/>
          <p:cNvSpPr/>
          <p:nvPr/>
        </p:nvSpPr>
        <p:spPr>
          <a:xfrm>
            <a:off x="3428360" y="11282378"/>
            <a:ext cx="19589997" cy="771327"/>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config</a:t>
            </a:r>
          </a:p>
        </p:txBody>
      </p:sp>
      <p:sp>
        <p:nvSpPr>
          <p:cNvPr id="631" name="dev"/>
          <p:cNvSpPr/>
          <p:nvPr/>
        </p:nvSpPr>
        <p:spPr>
          <a:xfrm>
            <a:off x="3411190"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a:t>
            </a:r>
          </a:p>
        </p:txBody>
      </p:sp>
      <p:sp>
        <p:nvSpPr>
          <p:cNvPr id="632" name="integration1"/>
          <p:cNvSpPr/>
          <p:nvPr/>
        </p:nvSpPr>
        <p:spPr>
          <a:xfrm>
            <a:off x="6763273"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633" name="integration2"/>
          <p:cNvSpPr/>
          <p:nvPr/>
        </p:nvSpPr>
        <p:spPr>
          <a:xfrm>
            <a:off x="10115356"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634" name="performance"/>
          <p:cNvSpPr/>
          <p:nvPr/>
        </p:nvSpPr>
        <p:spPr>
          <a:xfrm>
            <a:off x="13467439"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performance</a:t>
            </a:r>
          </a:p>
        </p:txBody>
      </p:sp>
      <p:sp>
        <p:nvSpPr>
          <p:cNvPr id="635" name="prod"/>
          <p:cNvSpPr/>
          <p:nvPr/>
        </p:nvSpPr>
        <p:spPr>
          <a:xfrm>
            <a:off x="20171605" y="3440295"/>
            <a:ext cx="2821365" cy="7454228"/>
          </a:xfrm>
          <a:prstGeom prst="rect">
            <a:avLst/>
          </a:prstGeom>
          <a:solidFill>
            <a:srgbClr val="00F900">
              <a:alpha val="19611"/>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636" name="team1"/>
          <p:cNvSpPr/>
          <p:nvPr/>
        </p:nvSpPr>
        <p:spPr>
          <a:xfrm>
            <a:off x="1365643" y="4182336"/>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637" name="team2"/>
          <p:cNvSpPr/>
          <p:nvPr/>
        </p:nvSpPr>
        <p:spPr>
          <a:xfrm>
            <a:off x="1365643" y="5821825"/>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638" name="team3"/>
          <p:cNvSpPr/>
          <p:nvPr/>
        </p:nvSpPr>
        <p:spPr>
          <a:xfrm>
            <a:off x="1365643" y="7457439"/>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639" name="team4"/>
          <p:cNvSpPr/>
          <p:nvPr/>
        </p:nvSpPr>
        <p:spPr>
          <a:xfrm>
            <a:off x="1365643" y="9093053"/>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640" name="practice"/>
          <p:cNvSpPr/>
          <p:nvPr/>
        </p:nvSpPr>
        <p:spPr>
          <a:xfrm>
            <a:off x="16819522" y="3440295"/>
            <a:ext cx="2821364"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practice</a:t>
            </a:r>
          </a:p>
        </p:txBody>
      </p:sp>
      <p:sp>
        <p:nvSpPr>
          <p:cNvPr id="641"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42"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43"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44" name="v2"/>
          <p:cNvSpPr/>
          <p:nvPr/>
        </p:nvSpPr>
        <p:spPr>
          <a:xfrm>
            <a:off x="17732198"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45" name="v1"/>
          <p:cNvSpPr/>
          <p:nvPr/>
        </p:nvSpPr>
        <p:spPr>
          <a:xfrm>
            <a:off x="17854612"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46" name="v1"/>
          <p:cNvSpPr/>
          <p:nvPr/>
        </p:nvSpPr>
        <p:spPr>
          <a:xfrm>
            <a:off x="17854612"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47" name="v1"/>
          <p:cNvSpPr/>
          <p:nvPr/>
        </p:nvSpPr>
        <p:spPr>
          <a:xfrm>
            <a:off x="17854612"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48" name="v1"/>
          <p:cNvSpPr/>
          <p:nvPr/>
        </p:nvSpPr>
        <p:spPr>
          <a:xfrm>
            <a:off x="11044439"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49" name="v1"/>
          <p:cNvSpPr/>
          <p:nvPr/>
        </p:nvSpPr>
        <p:spPr>
          <a:xfrm>
            <a:off x="14380114"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50" name="v1"/>
          <p:cNvSpPr/>
          <p:nvPr/>
        </p:nvSpPr>
        <p:spPr>
          <a:xfrm>
            <a:off x="7675948"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51" name="v1"/>
          <p:cNvSpPr/>
          <p:nvPr/>
        </p:nvSpPr>
        <p:spPr>
          <a:xfrm>
            <a:off x="14380114"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52" name="v1"/>
          <p:cNvSpPr/>
          <p:nvPr/>
        </p:nvSpPr>
        <p:spPr>
          <a:xfrm>
            <a:off x="11044439"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53" name="v2"/>
          <p:cNvSpPr/>
          <p:nvPr/>
        </p:nvSpPr>
        <p:spPr>
          <a:xfrm>
            <a:off x="11028031"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54" name="v3"/>
          <p:cNvSpPr/>
          <p:nvPr/>
        </p:nvSpPr>
        <p:spPr>
          <a:xfrm>
            <a:off x="7675949" y="5965975"/>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55" name="v3"/>
          <p:cNvSpPr/>
          <p:nvPr/>
        </p:nvSpPr>
        <p:spPr>
          <a:xfrm>
            <a:off x="4323865" y="5958818"/>
            <a:ext cx="996015"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56" name="v2"/>
          <p:cNvSpPr/>
          <p:nvPr/>
        </p:nvSpPr>
        <p:spPr>
          <a:xfrm>
            <a:off x="4323865" y="759055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57" name="v2"/>
          <p:cNvSpPr/>
          <p:nvPr/>
        </p:nvSpPr>
        <p:spPr>
          <a:xfrm>
            <a:off x="7675948" y="7598308"/>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58" name="v2"/>
          <p:cNvSpPr/>
          <p:nvPr/>
        </p:nvSpPr>
        <p:spPr>
          <a:xfrm>
            <a:off x="2108428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59"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60" name="v3"/>
          <p:cNvSpPr/>
          <p:nvPr/>
        </p:nvSpPr>
        <p:spPr>
          <a:xfrm>
            <a:off x="7675948"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61" name="v3"/>
          <p:cNvSpPr/>
          <p:nvPr/>
        </p:nvSpPr>
        <p:spPr>
          <a:xfrm>
            <a:off x="11044439"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62" name="v2"/>
          <p:cNvSpPr/>
          <p:nvPr/>
        </p:nvSpPr>
        <p:spPr>
          <a:xfrm>
            <a:off x="4323865" y="9226171"/>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63" name="v2"/>
          <p:cNvSpPr/>
          <p:nvPr/>
        </p:nvSpPr>
        <p:spPr>
          <a:xfrm>
            <a:off x="14380114"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64" name="v3"/>
          <p:cNvSpPr/>
          <p:nvPr/>
        </p:nvSpPr>
        <p:spPr>
          <a:xfrm>
            <a:off x="14380114"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66" name="integration2"/>
          <p:cNvSpPr/>
          <p:nvPr/>
        </p:nvSpPr>
        <p:spPr>
          <a:xfrm>
            <a:off x="16806704" y="3440295"/>
            <a:ext cx="2821364" cy="7454228"/>
          </a:xfrm>
          <a:prstGeom prst="rect">
            <a:avLst/>
          </a:prstGeom>
          <a:solidFill>
            <a:schemeClr val="accent4">
              <a:hueOff val="-1081314"/>
              <a:satOff val="4338"/>
              <a:lumOff val="-8931"/>
              <a:alpha val="20185"/>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667" name="v1"/>
          <p:cNvSpPr/>
          <p:nvPr/>
        </p:nvSpPr>
        <p:spPr>
          <a:xfrm>
            <a:off x="17719378" y="5958818"/>
            <a:ext cx="996015"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68" name="v1"/>
          <p:cNvSpPr/>
          <p:nvPr/>
        </p:nvSpPr>
        <p:spPr>
          <a:xfrm>
            <a:off x="177193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69" name="v1"/>
          <p:cNvSpPr/>
          <p:nvPr/>
        </p:nvSpPr>
        <p:spPr>
          <a:xfrm>
            <a:off x="177193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70" name="v3"/>
          <p:cNvSpPr/>
          <p:nvPr/>
        </p:nvSpPr>
        <p:spPr>
          <a:xfrm>
            <a:off x="1771938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71" name="integration1"/>
          <p:cNvSpPr/>
          <p:nvPr/>
        </p:nvSpPr>
        <p:spPr>
          <a:xfrm>
            <a:off x="13454504" y="3440295"/>
            <a:ext cx="2821364" cy="7454228"/>
          </a:xfrm>
          <a:prstGeom prst="rect">
            <a:avLst/>
          </a:prstGeom>
          <a:solidFill>
            <a:schemeClr val="accent4">
              <a:hueOff val="-1081314"/>
              <a:satOff val="4338"/>
              <a:lumOff val="-8931"/>
              <a:alpha val="19833"/>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672" name="v1"/>
          <p:cNvSpPr/>
          <p:nvPr/>
        </p:nvSpPr>
        <p:spPr>
          <a:xfrm>
            <a:off x="14367178" y="5958818"/>
            <a:ext cx="996015"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73" name="v1"/>
          <p:cNvSpPr/>
          <p:nvPr/>
        </p:nvSpPr>
        <p:spPr>
          <a:xfrm>
            <a:off x="143671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74" name="v1"/>
          <p:cNvSpPr/>
          <p:nvPr/>
        </p:nvSpPr>
        <p:spPr>
          <a:xfrm>
            <a:off x="143671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75" name="v3"/>
          <p:cNvSpPr/>
          <p:nvPr/>
        </p:nvSpPr>
        <p:spPr>
          <a:xfrm>
            <a:off x="14367178" y="43320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76" name="Core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Core Pipeline</a:t>
            </a:r>
          </a:p>
        </p:txBody>
      </p:sp>
      <p:grpSp>
        <p:nvGrpSpPr>
          <p:cNvPr id="679" name="Groupe 1"/>
          <p:cNvGrpSpPr/>
          <p:nvPr/>
        </p:nvGrpSpPr>
        <p:grpSpPr>
          <a:xfrm>
            <a:off x="22798155" y="429496"/>
            <a:ext cx="1073977" cy="996014"/>
            <a:chOff x="0" y="0"/>
            <a:chExt cx="1073976" cy="996013"/>
          </a:xfrm>
        </p:grpSpPr>
        <p:sp>
          <p:nvSpPr>
            <p:cNvPr id="677"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678"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680"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681" name="dev/feat"/>
          <p:cNvSpPr/>
          <p:nvPr/>
        </p:nvSpPr>
        <p:spPr>
          <a:xfrm>
            <a:off x="3411190"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dev/feat</a:t>
            </a:r>
          </a:p>
        </p:txBody>
      </p:sp>
      <p:sp>
        <p:nvSpPr>
          <p:cNvPr id="682" name="team1"/>
          <p:cNvSpPr/>
          <p:nvPr/>
        </p:nvSpPr>
        <p:spPr>
          <a:xfrm>
            <a:off x="1365643" y="4182336"/>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683" name="team2"/>
          <p:cNvSpPr/>
          <p:nvPr/>
        </p:nvSpPr>
        <p:spPr>
          <a:xfrm>
            <a:off x="1365643" y="5821825"/>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684" name="team3"/>
          <p:cNvSpPr/>
          <p:nvPr/>
        </p:nvSpPr>
        <p:spPr>
          <a:xfrm>
            <a:off x="1365643" y="7457439"/>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685" name="team4"/>
          <p:cNvSpPr/>
          <p:nvPr/>
        </p:nvSpPr>
        <p:spPr>
          <a:xfrm>
            <a:off x="1365643" y="9093053"/>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686" name="Line"/>
          <p:cNvSpPr/>
          <p:nvPr/>
        </p:nvSpPr>
        <p:spPr>
          <a:xfrm>
            <a:off x="3497519" y="5524691"/>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7" name="Line"/>
          <p:cNvSpPr/>
          <p:nvPr/>
        </p:nvSpPr>
        <p:spPr>
          <a:xfrm>
            <a:off x="3497519" y="7167408"/>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8" name="Line"/>
          <p:cNvSpPr/>
          <p:nvPr/>
        </p:nvSpPr>
        <p:spPr>
          <a:xfrm>
            <a:off x="3497519" y="8810125"/>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689" name="v2"/>
          <p:cNvSpPr/>
          <p:nvPr/>
        </p:nvSpPr>
        <p:spPr>
          <a:xfrm>
            <a:off x="4323865"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90"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691" name="v2"/>
          <p:cNvSpPr/>
          <p:nvPr/>
        </p:nvSpPr>
        <p:spPr>
          <a:xfrm>
            <a:off x="4323865" y="7594432"/>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92" name="v2"/>
          <p:cNvSpPr/>
          <p:nvPr/>
        </p:nvSpPr>
        <p:spPr>
          <a:xfrm>
            <a:off x="4323865" y="9230046"/>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93" name="prod"/>
          <p:cNvSpPr/>
          <p:nvPr/>
        </p:nvSpPr>
        <p:spPr>
          <a:xfrm>
            <a:off x="20171605" y="3440295"/>
            <a:ext cx="2821365" cy="7454228"/>
          </a:xfrm>
          <a:prstGeom prst="rect">
            <a:avLst/>
          </a:prstGeom>
          <a:solidFill>
            <a:srgbClr val="00F900">
              <a:alpha val="19611"/>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694"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95"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96"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697" name="v2"/>
          <p:cNvSpPr/>
          <p:nvPr/>
        </p:nvSpPr>
        <p:spPr>
          <a:xfrm>
            <a:off x="2108428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698" name="CORE"/>
          <p:cNvSpPr/>
          <p:nvPr/>
        </p:nvSpPr>
        <p:spPr>
          <a:xfrm>
            <a:off x="10310996" y="6327307"/>
            <a:ext cx="1766669" cy="1680202"/>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CORE</a:t>
            </a:r>
          </a:p>
        </p:txBody>
      </p:sp>
      <p:sp>
        <p:nvSpPr>
          <p:cNvPr id="699" name="Virtual…"/>
          <p:cNvSpPr txBox="1"/>
          <p:nvPr/>
        </p:nvSpPr>
        <p:spPr>
          <a:xfrm>
            <a:off x="7494233" y="4330134"/>
            <a:ext cx="1468756" cy="14625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pPr>
            <a:r>
              <a:t>Virtual</a:t>
            </a:r>
          </a:p>
          <a:p>
            <a:pPr>
              <a:defRPr b="0"/>
            </a:pPr>
            <a:r>
              <a:t>Release</a:t>
            </a:r>
          </a:p>
          <a:p>
            <a:pPr>
              <a:defRPr b="0"/>
            </a:pPr>
            <a:r>
              <a:t>Point</a:t>
            </a:r>
          </a:p>
        </p:txBody>
      </p:sp>
      <p:sp>
        <p:nvSpPr>
          <p:cNvPr id="706" name="Connection Line"/>
          <p:cNvSpPr/>
          <p:nvPr/>
        </p:nvSpPr>
        <p:spPr>
          <a:xfrm>
            <a:off x="9320072" y="6391315"/>
            <a:ext cx="1447597" cy="251256"/>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8819" y="-5287"/>
                  <a:pt x="16019" y="-5400"/>
                  <a:pt x="21600" y="15860"/>
                </a:cubicBezTo>
              </a:path>
            </a:pathLst>
          </a:custGeom>
          <a:ln w="25400">
            <a:solidFill>
              <a:srgbClr val="000000"/>
            </a:solidFill>
            <a:miter lim="400000"/>
            <a:headEnd type="triangle"/>
          </a:ln>
        </p:spPr>
        <p:txBody>
          <a:bodyPr/>
          <a:lstStyle/>
          <a:p>
            <a:pPr/>
          </a:p>
        </p:txBody>
      </p:sp>
      <p:sp>
        <p:nvSpPr>
          <p:cNvPr id="701" name="Watch"/>
          <p:cNvSpPr txBox="1"/>
          <p:nvPr/>
        </p:nvSpPr>
        <p:spPr>
          <a:xfrm>
            <a:off x="9522718" y="5775891"/>
            <a:ext cx="119405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Watch</a:t>
            </a:r>
          </a:p>
        </p:txBody>
      </p:sp>
      <p:sp>
        <p:nvSpPr>
          <p:cNvPr id="707" name="Connection Line"/>
          <p:cNvSpPr/>
          <p:nvPr/>
        </p:nvSpPr>
        <p:spPr>
          <a:xfrm>
            <a:off x="11552350" y="8007527"/>
            <a:ext cx="1490892" cy="697199"/>
          </a:xfrm>
          <a:custGeom>
            <a:avLst/>
            <a:gdLst/>
            <a:ahLst/>
            <a:cxnLst>
              <a:cxn ang="0">
                <a:pos x="wd2" y="hd2"/>
              </a:cxn>
              <a:cxn ang="5400000">
                <a:pos x="wd2" y="hd2"/>
              </a:cxn>
              <a:cxn ang="10800000">
                <a:pos x="wd2" y="hd2"/>
              </a:cxn>
              <a:cxn ang="16200000">
                <a:pos x="wd2" y="hd2"/>
              </a:cxn>
            </a:cxnLst>
            <a:rect l="0" t="0" r="r" b="b"/>
            <a:pathLst>
              <a:path w="21600" h="17862" fill="norm" stroke="1" extrusionOk="0">
                <a:moveTo>
                  <a:pt x="0" y="0"/>
                </a:moveTo>
                <a:cubicBezTo>
                  <a:pt x="5867" y="16552"/>
                  <a:pt x="13067" y="21600"/>
                  <a:pt x="21600" y="15145"/>
                </a:cubicBezTo>
              </a:path>
            </a:pathLst>
          </a:custGeom>
          <a:ln w="25400">
            <a:solidFill>
              <a:srgbClr val="000000"/>
            </a:solidFill>
            <a:miter lim="400000"/>
            <a:tailEnd type="triangle"/>
          </a:ln>
        </p:spPr>
        <p:txBody>
          <a:bodyPr/>
          <a:lstStyle/>
          <a:p>
            <a:pPr/>
          </a:p>
        </p:txBody>
      </p:sp>
      <p:sp>
        <p:nvSpPr>
          <p:cNvPr id="703" name="Orchestrate"/>
          <p:cNvSpPr txBox="1"/>
          <p:nvPr/>
        </p:nvSpPr>
        <p:spPr>
          <a:xfrm>
            <a:off x="11000668" y="8777647"/>
            <a:ext cx="211150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Orchestrate</a:t>
            </a:r>
          </a:p>
        </p:txBody>
      </p:sp>
      <p:sp>
        <p:nvSpPr>
          <p:cNvPr id="704" name="Release candidates are specified with chart metadata (eg. +rc) which allows teams to test/utilise charts and store them in Chart Museum without triggering the pipeline - eg. 1.1.2+rc"/>
          <p:cNvSpPr txBox="1"/>
          <p:nvPr/>
        </p:nvSpPr>
        <p:spPr>
          <a:xfrm>
            <a:off x="1082328" y="12082858"/>
            <a:ext cx="16219341" cy="100533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b="0"/>
            </a:lvl1pPr>
          </a:lstStyle>
          <a:p>
            <a:pPr/>
            <a:r>
              <a:t>Release candidates are specified with chart metadata (eg. +rc) which allows teams to test/utilise charts and store them in Chart Museum without triggering the pipeline - eg. 1.1.2+rc</a:t>
            </a:r>
          </a:p>
        </p:txBody>
      </p:sp>
      <p:pic>
        <p:nvPicPr>
          <p:cNvPr id="705" name="logo2.png" descr="logo2.png"/>
          <p:cNvPicPr>
            <a:picLocks noChangeAspect="1"/>
          </p:cNvPicPr>
          <p:nvPr/>
        </p:nvPicPr>
        <p:blipFill>
          <a:blip r:embed="rId2">
            <a:extLst/>
          </a:blip>
          <a:stretch>
            <a:fillRect/>
          </a:stretch>
        </p:blipFill>
        <p:spPr>
          <a:xfrm>
            <a:off x="6603575" y="6436142"/>
            <a:ext cx="3250072" cy="14625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integration2"/>
          <p:cNvSpPr/>
          <p:nvPr/>
        </p:nvSpPr>
        <p:spPr>
          <a:xfrm>
            <a:off x="16806704" y="3440295"/>
            <a:ext cx="2821364" cy="7454228"/>
          </a:xfrm>
          <a:prstGeom prst="rect">
            <a:avLst/>
          </a:prstGeom>
          <a:solidFill>
            <a:schemeClr val="accent4">
              <a:hueOff val="-1081314"/>
              <a:satOff val="4338"/>
              <a:lumOff val="-8931"/>
              <a:alpha val="20185"/>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710" name="v1"/>
          <p:cNvSpPr/>
          <p:nvPr/>
        </p:nvSpPr>
        <p:spPr>
          <a:xfrm>
            <a:off x="177193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11" name="v1"/>
          <p:cNvSpPr/>
          <p:nvPr/>
        </p:nvSpPr>
        <p:spPr>
          <a:xfrm>
            <a:off x="177193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12" name="integration1"/>
          <p:cNvSpPr/>
          <p:nvPr/>
        </p:nvSpPr>
        <p:spPr>
          <a:xfrm>
            <a:off x="13454504" y="3440295"/>
            <a:ext cx="2821364" cy="7454228"/>
          </a:xfrm>
          <a:prstGeom prst="rect">
            <a:avLst/>
          </a:prstGeom>
          <a:solidFill>
            <a:schemeClr val="accent4">
              <a:hueOff val="-1081314"/>
              <a:satOff val="4338"/>
              <a:lumOff val="-8931"/>
              <a:alpha val="19833"/>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713" name="v1"/>
          <p:cNvSpPr/>
          <p:nvPr/>
        </p:nvSpPr>
        <p:spPr>
          <a:xfrm>
            <a:off x="143671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14" name="v1"/>
          <p:cNvSpPr/>
          <p:nvPr/>
        </p:nvSpPr>
        <p:spPr>
          <a:xfrm>
            <a:off x="143671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15" name="Core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Core Pipeline</a:t>
            </a:r>
          </a:p>
        </p:txBody>
      </p:sp>
      <p:grpSp>
        <p:nvGrpSpPr>
          <p:cNvPr id="718" name="Groupe 1"/>
          <p:cNvGrpSpPr/>
          <p:nvPr/>
        </p:nvGrpSpPr>
        <p:grpSpPr>
          <a:xfrm>
            <a:off x="22798155" y="429496"/>
            <a:ext cx="1073977" cy="996014"/>
            <a:chOff x="0" y="0"/>
            <a:chExt cx="1073976" cy="996013"/>
          </a:xfrm>
        </p:grpSpPr>
        <p:sp>
          <p:nvSpPr>
            <p:cNvPr id="716"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717"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719"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720" name="dev/feat"/>
          <p:cNvSpPr/>
          <p:nvPr/>
        </p:nvSpPr>
        <p:spPr>
          <a:xfrm>
            <a:off x="3411190"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dev/feat</a:t>
            </a:r>
          </a:p>
        </p:txBody>
      </p:sp>
      <p:sp>
        <p:nvSpPr>
          <p:cNvPr id="721" name="team1"/>
          <p:cNvSpPr/>
          <p:nvPr/>
        </p:nvSpPr>
        <p:spPr>
          <a:xfrm>
            <a:off x="1365643" y="4182336"/>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722" name="team2"/>
          <p:cNvSpPr/>
          <p:nvPr/>
        </p:nvSpPr>
        <p:spPr>
          <a:xfrm>
            <a:off x="1365643" y="5821825"/>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723" name="team3"/>
          <p:cNvSpPr/>
          <p:nvPr/>
        </p:nvSpPr>
        <p:spPr>
          <a:xfrm>
            <a:off x="1365643" y="7457439"/>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724" name="team4"/>
          <p:cNvSpPr/>
          <p:nvPr/>
        </p:nvSpPr>
        <p:spPr>
          <a:xfrm>
            <a:off x="1365643" y="9093053"/>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725" name="Line"/>
          <p:cNvSpPr/>
          <p:nvPr/>
        </p:nvSpPr>
        <p:spPr>
          <a:xfrm>
            <a:off x="3497519" y="5524691"/>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26" name="Line"/>
          <p:cNvSpPr/>
          <p:nvPr/>
        </p:nvSpPr>
        <p:spPr>
          <a:xfrm>
            <a:off x="3497519" y="7167408"/>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27" name="Line"/>
          <p:cNvSpPr/>
          <p:nvPr/>
        </p:nvSpPr>
        <p:spPr>
          <a:xfrm>
            <a:off x="3497519" y="8810125"/>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28" name="v2"/>
          <p:cNvSpPr/>
          <p:nvPr/>
        </p:nvSpPr>
        <p:spPr>
          <a:xfrm>
            <a:off x="4323865"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29"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730" name="v2"/>
          <p:cNvSpPr/>
          <p:nvPr/>
        </p:nvSpPr>
        <p:spPr>
          <a:xfrm>
            <a:off x="4323865" y="7594432"/>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31" name="v2"/>
          <p:cNvSpPr/>
          <p:nvPr/>
        </p:nvSpPr>
        <p:spPr>
          <a:xfrm>
            <a:off x="4323865" y="9230046"/>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32" name="prod"/>
          <p:cNvSpPr/>
          <p:nvPr/>
        </p:nvSpPr>
        <p:spPr>
          <a:xfrm>
            <a:off x="20171605" y="3440295"/>
            <a:ext cx="2821365" cy="7454228"/>
          </a:xfrm>
          <a:prstGeom prst="rect">
            <a:avLst/>
          </a:prstGeom>
          <a:solidFill>
            <a:srgbClr val="00F900">
              <a:alpha val="19611"/>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733"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34"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35"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36" name="v2"/>
          <p:cNvSpPr/>
          <p:nvPr/>
        </p:nvSpPr>
        <p:spPr>
          <a:xfrm>
            <a:off x="2108428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37" name="CORE"/>
          <p:cNvSpPr/>
          <p:nvPr/>
        </p:nvSpPr>
        <p:spPr>
          <a:xfrm>
            <a:off x="10310996" y="6327307"/>
            <a:ext cx="1766669" cy="1680202"/>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CORE</a:t>
            </a:r>
          </a:p>
        </p:txBody>
      </p:sp>
      <p:sp>
        <p:nvSpPr>
          <p:cNvPr id="752" name="Connection Line"/>
          <p:cNvSpPr/>
          <p:nvPr/>
        </p:nvSpPr>
        <p:spPr>
          <a:xfrm>
            <a:off x="9320072" y="6391315"/>
            <a:ext cx="1447597" cy="251256"/>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8819" y="-5287"/>
                  <a:pt x="16019" y="-5400"/>
                  <a:pt x="21600" y="15860"/>
                </a:cubicBezTo>
              </a:path>
            </a:pathLst>
          </a:custGeom>
          <a:ln w="25400">
            <a:solidFill>
              <a:srgbClr val="000000"/>
            </a:solidFill>
            <a:miter lim="400000"/>
            <a:headEnd type="triangle"/>
          </a:ln>
        </p:spPr>
        <p:txBody>
          <a:bodyPr/>
          <a:lstStyle/>
          <a:p>
            <a:pPr/>
          </a:p>
        </p:txBody>
      </p:sp>
      <p:sp>
        <p:nvSpPr>
          <p:cNvPr id="739" name="Watch"/>
          <p:cNvSpPr txBox="1"/>
          <p:nvPr/>
        </p:nvSpPr>
        <p:spPr>
          <a:xfrm>
            <a:off x="9522718" y="5775891"/>
            <a:ext cx="119405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Watch</a:t>
            </a:r>
          </a:p>
        </p:txBody>
      </p:sp>
      <p:sp>
        <p:nvSpPr>
          <p:cNvPr id="753" name="Connection Line"/>
          <p:cNvSpPr/>
          <p:nvPr/>
        </p:nvSpPr>
        <p:spPr>
          <a:xfrm>
            <a:off x="11552350" y="8007527"/>
            <a:ext cx="1490892" cy="697199"/>
          </a:xfrm>
          <a:custGeom>
            <a:avLst/>
            <a:gdLst/>
            <a:ahLst/>
            <a:cxnLst>
              <a:cxn ang="0">
                <a:pos x="wd2" y="hd2"/>
              </a:cxn>
              <a:cxn ang="5400000">
                <a:pos x="wd2" y="hd2"/>
              </a:cxn>
              <a:cxn ang="10800000">
                <a:pos x="wd2" y="hd2"/>
              </a:cxn>
              <a:cxn ang="16200000">
                <a:pos x="wd2" y="hd2"/>
              </a:cxn>
            </a:cxnLst>
            <a:rect l="0" t="0" r="r" b="b"/>
            <a:pathLst>
              <a:path w="21600" h="17862" fill="norm" stroke="1" extrusionOk="0">
                <a:moveTo>
                  <a:pt x="0" y="0"/>
                </a:moveTo>
                <a:cubicBezTo>
                  <a:pt x="5867" y="16552"/>
                  <a:pt x="13067" y="21600"/>
                  <a:pt x="21600" y="15145"/>
                </a:cubicBezTo>
              </a:path>
            </a:pathLst>
          </a:custGeom>
          <a:ln w="25400">
            <a:solidFill>
              <a:srgbClr val="000000"/>
            </a:solidFill>
            <a:miter lim="400000"/>
            <a:tailEnd type="triangle"/>
          </a:ln>
        </p:spPr>
        <p:txBody>
          <a:bodyPr/>
          <a:lstStyle/>
          <a:p>
            <a:pPr/>
          </a:p>
        </p:txBody>
      </p:sp>
      <p:sp>
        <p:nvSpPr>
          <p:cNvPr id="741" name="Orchestrate"/>
          <p:cNvSpPr txBox="1"/>
          <p:nvPr/>
        </p:nvSpPr>
        <p:spPr>
          <a:xfrm>
            <a:off x="11000668" y="8777647"/>
            <a:ext cx="211150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Orchestrate</a:t>
            </a:r>
          </a:p>
        </p:txBody>
      </p:sp>
      <p:sp>
        <p:nvSpPr>
          <p:cNvPr id="742" name="v2"/>
          <p:cNvSpPr/>
          <p:nvPr/>
        </p:nvSpPr>
        <p:spPr>
          <a:xfrm>
            <a:off x="17719378" y="4319328"/>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43" name="v2"/>
          <p:cNvSpPr/>
          <p:nvPr/>
        </p:nvSpPr>
        <p:spPr>
          <a:xfrm>
            <a:off x="14367178" y="5958818"/>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44" name="v2"/>
          <p:cNvSpPr/>
          <p:nvPr/>
        </p:nvSpPr>
        <p:spPr>
          <a:xfrm>
            <a:off x="17719378" y="5958818"/>
            <a:ext cx="996015"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45" name="Virtual…"/>
          <p:cNvSpPr txBox="1"/>
          <p:nvPr/>
        </p:nvSpPr>
        <p:spPr>
          <a:xfrm>
            <a:off x="7494233" y="4330134"/>
            <a:ext cx="1468756" cy="14625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pPr>
            <a:r>
              <a:t>Virtual</a:t>
            </a:r>
          </a:p>
          <a:p>
            <a:pPr>
              <a:defRPr b="0"/>
            </a:pPr>
            <a:r>
              <a:t>Release</a:t>
            </a:r>
          </a:p>
          <a:p>
            <a:pPr>
              <a:defRPr b="0"/>
            </a:pPr>
            <a:r>
              <a:t>Point</a:t>
            </a:r>
          </a:p>
        </p:txBody>
      </p:sp>
      <p:pic>
        <p:nvPicPr>
          <p:cNvPr id="746" name="logo2.png" descr="logo2.png"/>
          <p:cNvPicPr>
            <a:picLocks noChangeAspect="1"/>
          </p:cNvPicPr>
          <p:nvPr/>
        </p:nvPicPr>
        <p:blipFill>
          <a:blip r:embed="rId2">
            <a:extLst/>
          </a:blip>
          <a:stretch>
            <a:fillRect/>
          </a:stretch>
        </p:blipFill>
        <p:spPr>
          <a:xfrm>
            <a:off x="6603575" y="6436142"/>
            <a:ext cx="3250072" cy="1462533"/>
          </a:xfrm>
          <a:prstGeom prst="rect">
            <a:avLst/>
          </a:prstGeom>
          <a:ln w="12700">
            <a:miter lim="400000"/>
          </a:ln>
        </p:spPr>
      </p:pic>
      <p:sp>
        <p:nvSpPr>
          <p:cNvPr id="747" name="v3"/>
          <p:cNvSpPr/>
          <p:nvPr/>
        </p:nvSpPr>
        <p:spPr>
          <a:xfrm>
            <a:off x="18444547" y="431297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alpha val="49781"/>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cxnSp>
        <p:nvCxnSpPr>
          <p:cNvPr id="748" name="Connection Line"/>
          <p:cNvCxnSpPr>
            <a:stCxn id="742" idx="0"/>
            <a:endCxn id="747" idx="0"/>
          </p:cNvCxnSpPr>
          <p:nvPr/>
        </p:nvCxnSpPr>
        <p:spPr>
          <a:xfrm flipV="1">
            <a:off x="18217385" y="4810986"/>
            <a:ext cx="725169" cy="6350"/>
          </a:xfrm>
          <a:prstGeom prst="straightConnector1">
            <a:avLst/>
          </a:prstGeom>
          <a:ln w="25400">
            <a:solidFill>
              <a:srgbClr val="000000"/>
            </a:solidFill>
            <a:miter lim="400000"/>
            <a:headEnd type="triangle"/>
          </a:ln>
        </p:spPr>
      </p:cxnSp>
      <p:sp>
        <p:nvSpPr>
          <p:cNvPr id="749" name="v2"/>
          <p:cNvSpPr/>
          <p:nvPr/>
        </p:nvSpPr>
        <p:spPr>
          <a:xfrm>
            <a:off x="14367178" y="4319327"/>
            <a:ext cx="996015"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50" name="v3"/>
          <p:cNvSpPr/>
          <p:nvPr/>
        </p:nvSpPr>
        <p:spPr>
          <a:xfrm>
            <a:off x="15092346"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alpha val="49781"/>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cxnSp>
        <p:nvCxnSpPr>
          <p:cNvPr id="751" name="Connection Line"/>
          <p:cNvCxnSpPr>
            <a:stCxn id="749" idx="0"/>
            <a:endCxn id="750" idx="0"/>
          </p:cNvCxnSpPr>
          <p:nvPr/>
        </p:nvCxnSpPr>
        <p:spPr>
          <a:xfrm>
            <a:off x="14865185" y="4817334"/>
            <a:ext cx="725169" cy="3"/>
          </a:xfrm>
          <a:prstGeom prst="straightConnector1">
            <a:avLst/>
          </a:prstGeom>
          <a:ln w="25400">
            <a:solidFill>
              <a:srgbClr val="000000"/>
            </a:solidFill>
            <a:miter lim="400000"/>
            <a:headEnd type="triangle"/>
          </a:ln>
        </p:spPr>
      </p:cxn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55" name="integration2"/>
          <p:cNvSpPr/>
          <p:nvPr/>
        </p:nvSpPr>
        <p:spPr>
          <a:xfrm>
            <a:off x="16806704" y="3440295"/>
            <a:ext cx="2821364" cy="7454228"/>
          </a:xfrm>
          <a:prstGeom prst="rect">
            <a:avLst/>
          </a:prstGeom>
          <a:solidFill>
            <a:schemeClr val="accent4">
              <a:hueOff val="-1081314"/>
              <a:satOff val="4338"/>
              <a:lumOff val="-8931"/>
              <a:alpha val="20185"/>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756" name="v1"/>
          <p:cNvSpPr/>
          <p:nvPr/>
        </p:nvSpPr>
        <p:spPr>
          <a:xfrm>
            <a:off x="177193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57" name="v1"/>
          <p:cNvSpPr/>
          <p:nvPr/>
        </p:nvSpPr>
        <p:spPr>
          <a:xfrm>
            <a:off x="177193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58" name="integration1"/>
          <p:cNvSpPr/>
          <p:nvPr/>
        </p:nvSpPr>
        <p:spPr>
          <a:xfrm>
            <a:off x="13454504" y="3440295"/>
            <a:ext cx="2821364" cy="7454228"/>
          </a:xfrm>
          <a:prstGeom prst="rect">
            <a:avLst/>
          </a:prstGeom>
          <a:solidFill>
            <a:schemeClr val="accent4">
              <a:hueOff val="-1081314"/>
              <a:satOff val="4338"/>
              <a:lumOff val="-8931"/>
              <a:alpha val="19833"/>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759" name="v1"/>
          <p:cNvSpPr/>
          <p:nvPr/>
        </p:nvSpPr>
        <p:spPr>
          <a:xfrm>
            <a:off x="143671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60" name="v1"/>
          <p:cNvSpPr/>
          <p:nvPr/>
        </p:nvSpPr>
        <p:spPr>
          <a:xfrm>
            <a:off x="143671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61" name="Core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Core Pipeline</a:t>
            </a:r>
          </a:p>
        </p:txBody>
      </p:sp>
      <p:grpSp>
        <p:nvGrpSpPr>
          <p:cNvPr id="764" name="Groupe 1"/>
          <p:cNvGrpSpPr/>
          <p:nvPr/>
        </p:nvGrpSpPr>
        <p:grpSpPr>
          <a:xfrm>
            <a:off x="22798155" y="429496"/>
            <a:ext cx="1073977" cy="996014"/>
            <a:chOff x="0" y="0"/>
            <a:chExt cx="1073976" cy="996013"/>
          </a:xfrm>
        </p:grpSpPr>
        <p:sp>
          <p:nvSpPr>
            <p:cNvPr id="762"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763"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765"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766" name="dev/feat"/>
          <p:cNvSpPr/>
          <p:nvPr/>
        </p:nvSpPr>
        <p:spPr>
          <a:xfrm>
            <a:off x="3411190"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dev/feat</a:t>
            </a:r>
          </a:p>
        </p:txBody>
      </p:sp>
      <p:sp>
        <p:nvSpPr>
          <p:cNvPr id="767" name="team1"/>
          <p:cNvSpPr/>
          <p:nvPr/>
        </p:nvSpPr>
        <p:spPr>
          <a:xfrm>
            <a:off x="1365643" y="4182336"/>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768" name="team2"/>
          <p:cNvSpPr/>
          <p:nvPr/>
        </p:nvSpPr>
        <p:spPr>
          <a:xfrm>
            <a:off x="1365643" y="5821825"/>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769" name="team3"/>
          <p:cNvSpPr/>
          <p:nvPr/>
        </p:nvSpPr>
        <p:spPr>
          <a:xfrm>
            <a:off x="1365643" y="7457439"/>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770" name="team4"/>
          <p:cNvSpPr/>
          <p:nvPr/>
        </p:nvSpPr>
        <p:spPr>
          <a:xfrm>
            <a:off x="1365643" y="9093053"/>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771" name="Line"/>
          <p:cNvSpPr/>
          <p:nvPr/>
        </p:nvSpPr>
        <p:spPr>
          <a:xfrm>
            <a:off x="3497519" y="5524691"/>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72" name="Line"/>
          <p:cNvSpPr/>
          <p:nvPr/>
        </p:nvSpPr>
        <p:spPr>
          <a:xfrm>
            <a:off x="3497519" y="7167408"/>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73" name="Line"/>
          <p:cNvSpPr/>
          <p:nvPr/>
        </p:nvSpPr>
        <p:spPr>
          <a:xfrm>
            <a:off x="3497519" y="8810125"/>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774" name="v2"/>
          <p:cNvSpPr/>
          <p:nvPr/>
        </p:nvSpPr>
        <p:spPr>
          <a:xfrm>
            <a:off x="4323865"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75"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776" name="v2"/>
          <p:cNvSpPr/>
          <p:nvPr/>
        </p:nvSpPr>
        <p:spPr>
          <a:xfrm>
            <a:off x="4323865" y="7594432"/>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77" name="v2"/>
          <p:cNvSpPr/>
          <p:nvPr/>
        </p:nvSpPr>
        <p:spPr>
          <a:xfrm>
            <a:off x="4323865" y="9230046"/>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78" name="prod"/>
          <p:cNvSpPr/>
          <p:nvPr/>
        </p:nvSpPr>
        <p:spPr>
          <a:xfrm>
            <a:off x="20171605" y="3440295"/>
            <a:ext cx="2821365" cy="7454228"/>
          </a:xfrm>
          <a:prstGeom prst="rect">
            <a:avLst/>
          </a:prstGeom>
          <a:solidFill>
            <a:srgbClr val="00F900">
              <a:alpha val="19611"/>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779"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80"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81"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782" name="v2"/>
          <p:cNvSpPr/>
          <p:nvPr/>
        </p:nvSpPr>
        <p:spPr>
          <a:xfrm>
            <a:off x="2108428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83" name="CORE"/>
          <p:cNvSpPr/>
          <p:nvPr/>
        </p:nvSpPr>
        <p:spPr>
          <a:xfrm>
            <a:off x="10310996" y="6327307"/>
            <a:ext cx="1766669" cy="1680202"/>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CORE</a:t>
            </a:r>
          </a:p>
        </p:txBody>
      </p:sp>
      <p:sp>
        <p:nvSpPr>
          <p:cNvPr id="794" name="Connection Line"/>
          <p:cNvSpPr/>
          <p:nvPr/>
        </p:nvSpPr>
        <p:spPr>
          <a:xfrm>
            <a:off x="9320072" y="6391315"/>
            <a:ext cx="1447597" cy="251256"/>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8819" y="-5287"/>
                  <a:pt x="16019" y="-5400"/>
                  <a:pt x="21600" y="15860"/>
                </a:cubicBezTo>
              </a:path>
            </a:pathLst>
          </a:custGeom>
          <a:ln w="25400">
            <a:solidFill>
              <a:srgbClr val="000000"/>
            </a:solidFill>
            <a:miter lim="400000"/>
            <a:headEnd type="triangle"/>
          </a:ln>
        </p:spPr>
        <p:txBody>
          <a:bodyPr/>
          <a:lstStyle/>
          <a:p>
            <a:pPr/>
          </a:p>
        </p:txBody>
      </p:sp>
      <p:sp>
        <p:nvSpPr>
          <p:cNvPr id="785" name="Watch"/>
          <p:cNvSpPr txBox="1"/>
          <p:nvPr/>
        </p:nvSpPr>
        <p:spPr>
          <a:xfrm>
            <a:off x="9522718" y="5775891"/>
            <a:ext cx="119405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Watch</a:t>
            </a:r>
          </a:p>
        </p:txBody>
      </p:sp>
      <p:sp>
        <p:nvSpPr>
          <p:cNvPr id="795" name="Connection Line"/>
          <p:cNvSpPr/>
          <p:nvPr/>
        </p:nvSpPr>
        <p:spPr>
          <a:xfrm>
            <a:off x="11552350" y="8007527"/>
            <a:ext cx="1490892" cy="697199"/>
          </a:xfrm>
          <a:custGeom>
            <a:avLst/>
            <a:gdLst/>
            <a:ahLst/>
            <a:cxnLst>
              <a:cxn ang="0">
                <a:pos x="wd2" y="hd2"/>
              </a:cxn>
              <a:cxn ang="5400000">
                <a:pos x="wd2" y="hd2"/>
              </a:cxn>
              <a:cxn ang="10800000">
                <a:pos x="wd2" y="hd2"/>
              </a:cxn>
              <a:cxn ang="16200000">
                <a:pos x="wd2" y="hd2"/>
              </a:cxn>
            </a:cxnLst>
            <a:rect l="0" t="0" r="r" b="b"/>
            <a:pathLst>
              <a:path w="21600" h="17862" fill="norm" stroke="1" extrusionOk="0">
                <a:moveTo>
                  <a:pt x="0" y="0"/>
                </a:moveTo>
                <a:cubicBezTo>
                  <a:pt x="5867" y="16552"/>
                  <a:pt x="13067" y="21600"/>
                  <a:pt x="21600" y="15145"/>
                </a:cubicBezTo>
              </a:path>
            </a:pathLst>
          </a:custGeom>
          <a:ln w="25400">
            <a:solidFill>
              <a:srgbClr val="000000"/>
            </a:solidFill>
            <a:miter lim="400000"/>
            <a:tailEnd type="triangle"/>
          </a:ln>
        </p:spPr>
        <p:txBody>
          <a:bodyPr/>
          <a:lstStyle/>
          <a:p>
            <a:pPr/>
          </a:p>
        </p:txBody>
      </p:sp>
      <p:sp>
        <p:nvSpPr>
          <p:cNvPr id="787" name="Orchestrate"/>
          <p:cNvSpPr txBox="1"/>
          <p:nvPr/>
        </p:nvSpPr>
        <p:spPr>
          <a:xfrm>
            <a:off x="11000668" y="8777647"/>
            <a:ext cx="211150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Orchestrate</a:t>
            </a:r>
          </a:p>
        </p:txBody>
      </p:sp>
      <p:sp>
        <p:nvSpPr>
          <p:cNvPr id="788" name="v2"/>
          <p:cNvSpPr/>
          <p:nvPr/>
        </p:nvSpPr>
        <p:spPr>
          <a:xfrm>
            <a:off x="14367178" y="5958818"/>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89" name="v2"/>
          <p:cNvSpPr/>
          <p:nvPr/>
        </p:nvSpPr>
        <p:spPr>
          <a:xfrm>
            <a:off x="17719378" y="5958818"/>
            <a:ext cx="996015"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790" name="v3"/>
          <p:cNvSpPr/>
          <p:nvPr/>
        </p:nvSpPr>
        <p:spPr>
          <a:xfrm>
            <a:off x="14354477"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791" name="v3"/>
          <p:cNvSpPr/>
          <p:nvPr/>
        </p:nvSpPr>
        <p:spPr>
          <a:xfrm>
            <a:off x="1772573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792" name="Virtual…"/>
          <p:cNvSpPr txBox="1"/>
          <p:nvPr/>
        </p:nvSpPr>
        <p:spPr>
          <a:xfrm>
            <a:off x="7494233" y="4330134"/>
            <a:ext cx="1468756" cy="14625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pPr>
            <a:r>
              <a:t>Virtual</a:t>
            </a:r>
          </a:p>
          <a:p>
            <a:pPr>
              <a:defRPr b="0"/>
            </a:pPr>
            <a:r>
              <a:t>Release</a:t>
            </a:r>
          </a:p>
          <a:p>
            <a:pPr>
              <a:defRPr b="0"/>
            </a:pPr>
            <a:r>
              <a:t>Point</a:t>
            </a:r>
          </a:p>
        </p:txBody>
      </p:sp>
      <p:pic>
        <p:nvPicPr>
          <p:cNvPr id="793" name="logo2.png" descr="logo2.png"/>
          <p:cNvPicPr>
            <a:picLocks noChangeAspect="1"/>
          </p:cNvPicPr>
          <p:nvPr/>
        </p:nvPicPr>
        <p:blipFill>
          <a:blip r:embed="rId3">
            <a:extLst/>
          </a:blip>
          <a:stretch>
            <a:fillRect/>
          </a:stretch>
        </p:blipFill>
        <p:spPr>
          <a:xfrm>
            <a:off x="6603575" y="6436142"/>
            <a:ext cx="3250072" cy="14625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1" name="Groupe 1"/>
          <p:cNvGrpSpPr/>
          <p:nvPr/>
        </p:nvGrpSpPr>
        <p:grpSpPr>
          <a:xfrm>
            <a:off x="22798155" y="429496"/>
            <a:ext cx="1073977" cy="996014"/>
            <a:chOff x="0" y="0"/>
            <a:chExt cx="1073976" cy="996013"/>
          </a:xfrm>
        </p:grpSpPr>
        <p:sp>
          <p:nvSpPr>
            <p:cNvPr id="159"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60"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62" name="Show, Don’t Tell"/>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Show, Don’t Tell</a:t>
            </a:r>
          </a:p>
        </p:txBody>
      </p:sp>
      <p:sp>
        <p:nvSpPr>
          <p:cNvPr id="163" name="Trying to tell someone that they can achieve CI/CD you can end up fighting against their experience. They may have seen a lot of failed software projects (there’s been a few) and just not think it’s achievable.…"/>
          <p:cNvSpPr txBox="1"/>
          <p:nvPr/>
        </p:nvSpPr>
        <p:spPr>
          <a:xfrm>
            <a:off x="2381250" y="3395929"/>
            <a:ext cx="19621500" cy="692414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6400"/>
            </a:pPr>
            <a:r>
              <a:t>Trying to tell someone that they can achieve CI/CD you can end up fighting against their experience. They may have seen a lot of failed software projects (there’s been a few) and just not think it’s achievable.</a:t>
            </a:r>
          </a:p>
          <a:p>
            <a:pPr>
              <a:defRPr b="0" sz="6400"/>
            </a:pPr>
          </a:p>
          <a:p>
            <a:pPr>
              <a:defRPr b="0" sz="6400"/>
            </a:pPr>
            <a:r>
              <a:t>If you show them that they can do it then you remove the friction and let them make the move themselves.</a:t>
            </a:r>
          </a:p>
        </p:txBody>
      </p:sp>
      <p:sp>
        <p:nvSpPr>
          <p:cNvPr id="164"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99" name="integration2"/>
          <p:cNvSpPr/>
          <p:nvPr/>
        </p:nvSpPr>
        <p:spPr>
          <a:xfrm>
            <a:off x="16806704" y="3440295"/>
            <a:ext cx="2821364" cy="7454228"/>
          </a:xfrm>
          <a:prstGeom prst="rect">
            <a:avLst/>
          </a:prstGeom>
          <a:solidFill>
            <a:schemeClr val="accent4">
              <a:hueOff val="-1081314"/>
              <a:satOff val="4338"/>
              <a:lumOff val="-8931"/>
              <a:alpha val="20185"/>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800" name="v1"/>
          <p:cNvSpPr/>
          <p:nvPr/>
        </p:nvSpPr>
        <p:spPr>
          <a:xfrm>
            <a:off x="177193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01" name="v1"/>
          <p:cNvSpPr/>
          <p:nvPr/>
        </p:nvSpPr>
        <p:spPr>
          <a:xfrm>
            <a:off x="177193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02" name="integration1"/>
          <p:cNvSpPr/>
          <p:nvPr/>
        </p:nvSpPr>
        <p:spPr>
          <a:xfrm>
            <a:off x="13454504" y="3440295"/>
            <a:ext cx="2821364" cy="7454228"/>
          </a:xfrm>
          <a:prstGeom prst="rect">
            <a:avLst/>
          </a:prstGeom>
          <a:solidFill>
            <a:schemeClr val="accent4">
              <a:hueOff val="-1081314"/>
              <a:satOff val="4338"/>
              <a:lumOff val="-8931"/>
              <a:alpha val="19833"/>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803" name="v1"/>
          <p:cNvSpPr/>
          <p:nvPr/>
        </p:nvSpPr>
        <p:spPr>
          <a:xfrm>
            <a:off x="143671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04" name="v1"/>
          <p:cNvSpPr/>
          <p:nvPr/>
        </p:nvSpPr>
        <p:spPr>
          <a:xfrm>
            <a:off x="143671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05" name="Core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Core Pipeline</a:t>
            </a:r>
          </a:p>
        </p:txBody>
      </p:sp>
      <p:grpSp>
        <p:nvGrpSpPr>
          <p:cNvPr id="808" name="Groupe 1"/>
          <p:cNvGrpSpPr/>
          <p:nvPr/>
        </p:nvGrpSpPr>
        <p:grpSpPr>
          <a:xfrm>
            <a:off x="22798155" y="429496"/>
            <a:ext cx="1073977" cy="996014"/>
            <a:chOff x="0" y="0"/>
            <a:chExt cx="1073976" cy="996013"/>
          </a:xfrm>
        </p:grpSpPr>
        <p:sp>
          <p:nvSpPr>
            <p:cNvPr id="806"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807"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809"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810" name="dev/feat"/>
          <p:cNvSpPr/>
          <p:nvPr/>
        </p:nvSpPr>
        <p:spPr>
          <a:xfrm>
            <a:off x="3411190"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dev/feat</a:t>
            </a:r>
          </a:p>
        </p:txBody>
      </p:sp>
      <p:sp>
        <p:nvSpPr>
          <p:cNvPr id="811" name="team1"/>
          <p:cNvSpPr/>
          <p:nvPr/>
        </p:nvSpPr>
        <p:spPr>
          <a:xfrm>
            <a:off x="1365643" y="4182336"/>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812" name="team2"/>
          <p:cNvSpPr/>
          <p:nvPr/>
        </p:nvSpPr>
        <p:spPr>
          <a:xfrm>
            <a:off x="1365643" y="5821825"/>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813" name="team3"/>
          <p:cNvSpPr/>
          <p:nvPr/>
        </p:nvSpPr>
        <p:spPr>
          <a:xfrm>
            <a:off x="1365643" y="7457439"/>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814" name="team4"/>
          <p:cNvSpPr/>
          <p:nvPr/>
        </p:nvSpPr>
        <p:spPr>
          <a:xfrm>
            <a:off x="1365643" y="9093053"/>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815" name="Line"/>
          <p:cNvSpPr/>
          <p:nvPr/>
        </p:nvSpPr>
        <p:spPr>
          <a:xfrm>
            <a:off x="3497519" y="5524691"/>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16" name="Line"/>
          <p:cNvSpPr/>
          <p:nvPr/>
        </p:nvSpPr>
        <p:spPr>
          <a:xfrm>
            <a:off x="3497519" y="7167408"/>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17" name="Line"/>
          <p:cNvSpPr/>
          <p:nvPr/>
        </p:nvSpPr>
        <p:spPr>
          <a:xfrm>
            <a:off x="3497519" y="8810125"/>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18" name="v2"/>
          <p:cNvSpPr/>
          <p:nvPr/>
        </p:nvSpPr>
        <p:spPr>
          <a:xfrm>
            <a:off x="4323865"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19"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820" name="v2"/>
          <p:cNvSpPr/>
          <p:nvPr/>
        </p:nvSpPr>
        <p:spPr>
          <a:xfrm>
            <a:off x="4323865" y="7594432"/>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21" name="v2"/>
          <p:cNvSpPr/>
          <p:nvPr/>
        </p:nvSpPr>
        <p:spPr>
          <a:xfrm>
            <a:off x="4323865" y="9230046"/>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22" name="prod"/>
          <p:cNvSpPr/>
          <p:nvPr/>
        </p:nvSpPr>
        <p:spPr>
          <a:xfrm>
            <a:off x="20171605" y="3440295"/>
            <a:ext cx="2821365" cy="7454228"/>
          </a:xfrm>
          <a:prstGeom prst="rect">
            <a:avLst/>
          </a:prstGeom>
          <a:solidFill>
            <a:srgbClr val="00F900">
              <a:alpha val="19611"/>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823"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24"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25"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26" name="v2"/>
          <p:cNvSpPr/>
          <p:nvPr/>
        </p:nvSpPr>
        <p:spPr>
          <a:xfrm>
            <a:off x="2108428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27" name="CORE"/>
          <p:cNvSpPr/>
          <p:nvPr/>
        </p:nvSpPr>
        <p:spPr>
          <a:xfrm>
            <a:off x="10310996" y="6327307"/>
            <a:ext cx="1766669" cy="1680202"/>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CORE</a:t>
            </a:r>
          </a:p>
        </p:txBody>
      </p:sp>
      <p:sp>
        <p:nvSpPr>
          <p:cNvPr id="840" name="Connection Line"/>
          <p:cNvSpPr/>
          <p:nvPr/>
        </p:nvSpPr>
        <p:spPr>
          <a:xfrm>
            <a:off x="9320072" y="6391315"/>
            <a:ext cx="1447597" cy="251256"/>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8819" y="-5287"/>
                  <a:pt x="16019" y="-5400"/>
                  <a:pt x="21600" y="15860"/>
                </a:cubicBezTo>
              </a:path>
            </a:pathLst>
          </a:custGeom>
          <a:ln w="25400">
            <a:solidFill>
              <a:srgbClr val="000000"/>
            </a:solidFill>
            <a:miter lim="400000"/>
            <a:headEnd type="triangle"/>
          </a:ln>
        </p:spPr>
        <p:txBody>
          <a:bodyPr/>
          <a:lstStyle/>
          <a:p>
            <a:pPr/>
          </a:p>
        </p:txBody>
      </p:sp>
      <p:sp>
        <p:nvSpPr>
          <p:cNvPr id="829" name="Watch"/>
          <p:cNvSpPr txBox="1"/>
          <p:nvPr/>
        </p:nvSpPr>
        <p:spPr>
          <a:xfrm>
            <a:off x="9522718" y="5775891"/>
            <a:ext cx="119405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Watch</a:t>
            </a:r>
          </a:p>
        </p:txBody>
      </p:sp>
      <p:sp>
        <p:nvSpPr>
          <p:cNvPr id="841" name="Connection Line"/>
          <p:cNvSpPr/>
          <p:nvPr/>
        </p:nvSpPr>
        <p:spPr>
          <a:xfrm>
            <a:off x="11552350" y="8007527"/>
            <a:ext cx="1490892" cy="697199"/>
          </a:xfrm>
          <a:custGeom>
            <a:avLst/>
            <a:gdLst/>
            <a:ahLst/>
            <a:cxnLst>
              <a:cxn ang="0">
                <a:pos x="wd2" y="hd2"/>
              </a:cxn>
              <a:cxn ang="5400000">
                <a:pos x="wd2" y="hd2"/>
              </a:cxn>
              <a:cxn ang="10800000">
                <a:pos x="wd2" y="hd2"/>
              </a:cxn>
              <a:cxn ang="16200000">
                <a:pos x="wd2" y="hd2"/>
              </a:cxn>
            </a:cxnLst>
            <a:rect l="0" t="0" r="r" b="b"/>
            <a:pathLst>
              <a:path w="21600" h="17862" fill="norm" stroke="1" extrusionOk="0">
                <a:moveTo>
                  <a:pt x="0" y="0"/>
                </a:moveTo>
                <a:cubicBezTo>
                  <a:pt x="5867" y="16552"/>
                  <a:pt x="13067" y="21600"/>
                  <a:pt x="21600" y="15145"/>
                </a:cubicBezTo>
              </a:path>
            </a:pathLst>
          </a:custGeom>
          <a:ln w="25400">
            <a:solidFill>
              <a:srgbClr val="000000"/>
            </a:solidFill>
            <a:miter lim="400000"/>
            <a:tailEnd type="triangle"/>
          </a:ln>
        </p:spPr>
        <p:txBody>
          <a:bodyPr/>
          <a:lstStyle/>
          <a:p>
            <a:pPr/>
          </a:p>
        </p:txBody>
      </p:sp>
      <p:sp>
        <p:nvSpPr>
          <p:cNvPr id="831" name="Orchestrate"/>
          <p:cNvSpPr txBox="1"/>
          <p:nvPr/>
        </p:nvSpPr>
        <p:spPr>
          <a:xfrm>
            <a:off x="11000668" y="8777647"/>
            <a:ext cx="211150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Orchestrate</a:t>
            </a:r>
          </a:p>
        </p:txBody>
      </p:sp>
      <p:sp>
        <p:nvSpPr>
          <p:cNvPr id="832" name="v2"/>
          <p:cNvSpPr/>
          <p:nvPr/>
        </p:nvSpPr>
        <p:spPr>
          <a:xfrm>
            <a:off x="14367178" y="5958818"/>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33" name="v1"/>
          <p:cNvSpPr/>
          <p:nvPr/>
        </p:nvSpPr>
        <p:spPr>
          <a:xfrm>
            <a:off x="17725730" y="5958818"/>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34" name="v3"/>
          <p:cNvSpPr/>
          <p:nvPr/>
        </p:nvSpPr>
        <p:spPr>
          <a:xfrm>
            <a:off x="14721220"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835" name="v2"/>
          <p:cNvSpPr/>
          <p:nvPr/>
        </p:nvSpPr>
        <p:spPr>
          <a:xfrm>
            <a:off x="1398773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36" name="v3"/>
          <p:cNvSpPr/>
          <p:nvPr/>
        </p:nvSpPr>
        <p:spPr>
          <a:xfrm>
            <a:off x="18086122" y="4319330"/>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837" name="v2"/>
          <p:cNvSpPr/>
          <p:nvPr/>
        </p:nvSpPr>
        <p:spPr>
          <a:xfrm>
            <a:off x="17352636" y="4319330"/>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38" name="Virtual…"/>
          <p:cNvSpPr txBox="1"/>
          <p:nvPr/>
        </p:nvSpPr>
        <p:spPr>
          <a:xfrm>
            <a:off x="7494233" y="4330134"/>
            <a:ext cx="1468756" cy="14625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pPr>
            <a:r>
              <a:t>Virtual</a:t>
            </a:r>
          </a:p>
          <a:p>
            <a:pPr>
              <a:defRPr b="0"/>
            </a:pPr>
            <a:r>
              <a:t>Release</a:t>
            </a:r>
          </a:p>
          <a:p>
            <a:pPr>
              <a:defRPr b="0"/>
            </a:pPr>
            <a:r>
              <a:t>Point</a:t>
            </a:r>
          </a:p>
        </p:txBody>
      </p:sp>
      <p:pic>
        <p:nvPicPr>
          <p:cNvPr id="839" name="logo2.png" descr="logo2.png"/>
          <p:cNvPicPr>
            <a:picLocks noChangeAspect="1"/>
          </p:cNvPicPr>
          <p:nvPr/>
        </p:nvPicPr>
        <p:blipFill>
          <a:blip r:embed="rId3">
            <a:extLst/>
          </a:blip>
          <a:stretch>
            <a:fillRect/>
          </a:stretch>
        </p:blipFill>
        <p:spPr>
          <a:xfrm>
            <a:off x="6603575" y="6436142"/>
            <a:ext cx="3250072" cy="1462533"/>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5" name="integration2"/>
          <p:cNvSpPr/>
          <p:nvPr/>
        </p:nvSpPr>
        <p:spPr>
          <a:xfrm>
            <a:off x="16806704" y="3440295"/>
            <a:ext cx="2821364" cy="7454228"/>
          </a:xfrm>
          <a:prstGeom prst="rect">
            <a:avLst/>
          </a:prstGeom>
          <a:solidFill>
            <a:schemeClr val="accent4">
              <a:hueOff val="-1081314"/>
              <a:satOff val="4338"/>
              <a:lumOff val="-8931"/>
              <a:alpha val="20185"/>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846" name="v1"/>
          <p:cNvSpPr/>
          <p:nvPr/>
        </p:nvSpPr>
        <p:spPr>
          <a:xfrm>
            <a:off x="177193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47" name="v1"/>
          <p:cNvSpPr/>
          <p:nvPr/>
        </p:nvSpPr>
        <p:spPr>
          <a:xfrm>
            <a:off x="177193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48" name="integration1"/>
          <p:cNvSpPr/>
          <p:nvPr/>
        </p:nvSpPr>
        <p:spPr>
          <a:xfrm>
            <a:off x="13454504" y="3440295"/>
            <a:ext cx="2821364" cy="7454228"/>
          </a:xfrm>
          <a:prstGeom prst="rect">
            <a:avLst/>
          </a:prstGeom>
          <a:solidFill>
            <a:schemeClr val="accent4">
              <a:hueOff val="-1081314"/>
              <a:satOff val="4338"/>
              <a:lumOff val="-8931"/>
              <a:alpha val="19833"/>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849" name="v1"/>
          <p:cNvSpPr/>
          <p:nvPr/>
        </p:nvSpPr>
        <p:spPr>
          <a:xfrm>
            <a:off x="143671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50" name="v1"/>
          <p:cNvSpPr/>
          <p:nvPr/>
        </p:nvSpPr>
        <p:spPr>
          <a:xfrm>
            <a:off x="143671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51" name="Core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Core Pipeline</a:t>
            </a:r>
          </a:p>
        </p:txBody>
      </p:sp>
      <p:grpSp>
        <p:nvGrpSpPr>
          <p:cNvPr id="854" name="Groupe 1"/>
          <p:cNvGrpSpPr/>
          <p:nvPr/>
        </p:nvGrpSpPr>
        <p:grpSpPr>
          <a:xfrm>
            <a:off x="22798155" y="429496"/>
            <a:ext cx="1073977" cy="996014"/>
            <a:chOff x="0" y="0"/>
            <a:chExt cx="1073976" cy="996013"/>
          </a:xfrm>
        </p:grpSpPr>
        <p:sp>
          <p:nvSpPr>
            <p:cNvPr id="852"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853"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855"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856" name="dev/feat"/>
          <p:cNvSpPr/>
          <p:nvPr/>
        </p:nvSpPr>
        <p:spPr>
          <a:xfrm>
            <a:off x="3411190"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dev/feat</a:t>
            </a:r>
          </a:p>
        </p:txBody>
      </p:sp>
      <p:sp>
        <p:nvSpPr>
          <p:cNvPr id="857" name="team1"/>
          <p:cNvSpPr/>
          <p:nvPr/>
        </p:nvSpPr>
        <p:spPr>
          <a:xfrm>
            <a:off x="1365643" y="4182336"/>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858" name="team2"/>
          <p:cNvSpPr/>
          <p:nvPr/>
        </p:nvSpPr>
        <p:spPr>
          <a:xfrm>
            <a:off x="1365643" y="5821825"/>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859" name="team3"/>
          <p:cNvSpPr/>
          <p:nvPr/>
        </p:nvSpPr>
        <p:spPr>
          <a:xfrm>
            <a:off x="1365643" y="7457439"/>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860" name="team4"/>
          <p:cNvSpPr/>
          <p:nvPr/>
        </p:nvSpPr>
        <p:spPr>
          <a:xfrm>
            <a:off x="1365643" y="9093053"/>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861" name="Line"/>
          <p:cNvSpPr/>
          <p:nvPr/>
        </p:nvSpPr>
        <p:spPr>
          <a:xfrm>
            <a:off x="3497519" y="5524691"/>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62" name="Line"/>
          <p:cNvSpPr/>
          <p:nvPr/>
        </p:nvSpPr>
        <p:spPr>
          <a:xfrm>
            <a:off x="3497519" y="7167408"/>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63" name="Line"/>
          <p:cNvSpPr/>
          <p:nvPr/>
        </p:nvSpPr>
        <p:spPr>
          <a:xfrm>
            <a:off x="3497519" y="8810125"/>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864" name="v2"/>
          <p:cNvSpPr/>
          <p:nvPr/>
        </p:nvSpPr>
        <p:spPr>
          <a:xfrm>
            <a:off x="4323865"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65"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866" name="v2"/>
          <p:cNvSpPr/>
          <p:nvPr/>
        </p:nvSpPr>
        <p:spPr>
          <a:xfrm>
            <a:off x="4323865" y="7594432"/>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67" name="v2"/>
          <p:cNvSpPr/>
          <p:nvPr/>
        </p:nvSpPr>
        <p:spPr>
          <a:xfrm>
            <a:off x="4323865" y="9230046"/>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68" name="prod"/>
          <p:cNvSpPr/>
          <p:nvPr/>
        </p:nvSpPr>
        <p:spPr>
          <a:xfrm>
            <a:off x="20171605" y="3440295"/>
            <a:ext cx="2821365" cy="7454228"/>
          </a:xfrm>
          <a:prstGeom prst="rect">
            <a:avLst/>
          </a:prstGeom>
          <a:solidFill>
            <a:srgbClr val="00F900">
              <a:alpha val="19611"/>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869"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70"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71"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72" name="v2"/>
          <p:cNvSpPr/>
          <p:nvPr/>
        </p:nvSpPr>
        <p:spPr>
          <a:xfrm>
            <a:off x="21084280"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73" name="CORE"/>
          <p:cNvSpPr/>
          <p:nvPr/>
        </p:nvSpPr>
        <p:spPr>
          <a:xfrm>
            <a:off x="10310996" y="6327307"/>
            <a:ext cx="1766669" cy="1680202"/>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CORE</a:t>
            </a:r>
          </a:p>
        </p:txBody>
      </p:sp>
      <p:sp>
        <p:nvSpPr>
          <p:cNvPr id="885" name="Connection Line"/>
          <p:cNvSpPr/>
          <p:nvPr/>
        </p:nvSpPr>
        <p:spPr>
          <a:xfrm>
            <a:off x="9320072" y="6391315"/>
            <a:ext cx="1447597" cy="251256"/>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8819" y="-5287"/>
                  <a:pt x="16019" y="-5400"/>
                  <a:pt x="21600" y="15860"/>
                </a:cubicBezTo>
              </a:path>
            </a:pathLst>
          </a:custGeom>
          <a:ln w="25400">
            <a:solidFill>
              <a:srgbClr val="000000"/>
            </a:solidFill>
            <a:miter lim="400000"/>
            <a:headEnd type="triangle"/>
          </a:ln>
        </p:spPr>
        <p:txBody>
          <a:bodyPr/>
          <a:lstStyle/>
          <a:p>
            <a:pPr/>
          </a:p>
        </p:txBody>
      </p:sp>
      <p:sp>
        <p:nvSpPr>
          <p:cNvPr id="875" name="Watch"/>
          <p:cNvSpPr txBox="1"/>
          <p:nvPr/>
        </p:nvSpPr>
        <p:spPr>
          <a:xfrm>
            <a:off x="9522718" y="5775891"/>
            <a:ext cx="119405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Watch</a:t>
            </a:r>
          </a:p>
        </p:txBody>
      </p:sp>
      <p:sp>
        <p:nvSpPr>
          <p:cNvPr id="886" name="Connection Line"/>
          <p:cNvSpPr/>
          <p:nvPr/>
        </p:nvSpPr>
        <p:spPr>
          <a:xfrm>
            <a:off x="11552350" y="8007527"/>
            <a:ext cx="1490892" cy="697199"/>
          </a:xfrm>
          <a:custGeom>
            <a:avLst/>
            <a:gdLst/>
            <a:ahLst/>
            <a:cxnLst>
              <a:cxn ang="0">
                <a:pos x="wd2" y="hd2"/>
              </a:cxn>
              <a:cxn ang="5400000">
                <a:pos x="wd2" y="hd2"/>
              </a:cxn>
              <a:cxn ang="10800000">
                <a:pos x="wd2" y="hd2"/>
              </a:cxn>
              <a:cxn ang="16200000">
                <a:pos x="wd2" y="hd2"/>
              </a:cxn>
            </a:cxnLst>
            <a:rect l="0" t="0" r="r" b="b"/>
            <a:pathLst>
              <a:path w="21600" h="17862" fill="norm" stroke="1" extrusionOk="0">
                <a:moveTo>
                  <a:pt x="0" y="0"/>
                </a:moveTo>
                <a:cubicBezTo>
                  <a:pt x="5867" y="16552"/>
                  <a:pt x="13067" y="21600"/>
                  <a:pt x="21600" y="15145"/>
                </a:cubicBezTo>
              </a:path>
            </a:pathLst>
          </a:custGeom>
          <a:ln w="25400">
            <a:solidFill>
              <a:srgbClr val="000000"/>
            </a:solidFill>
            <a:miter lim="400000"/>
            <a:tailEnd type="triangle"/>
          </a:ln>
        </p:spPr>
        <p:txBody>
          <a:bodyPr/>
          <a:lstStyle/>
          <a:p>
            <a:pPr/>
          </a:p>
        </p:txBody>
      </p:sp>
      <p:sp>
        <p:nvSpPr>
          <p:cNvPr id="877" name="Orchestrate"/>
          <p:cNvSpPr txBox="1"/>
          <p:nvPr/>
        </p:nvSpPr>
        <p:spPr>
          <a:xfrm>
            <a:off x="11000668" y="8777647"/>
            <a:ext cx="211150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Orchestrate</a:t>
            </a:r>
          </a:p>
        </p:txBody>
      </p:sp>
      <p:sp>
        <p:nvSpPr>
          <p:cNvPr id="878" name="v2"/>
          <p:cNvSpPr/>
          <p:nvPr/>
        </p:nvSpPr>
        <p:spPr>
          <a:xfrm>
            <a:off x="14367178" y="5958818"/>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879" name="v1"/>
          <p:cNvSpPr/>
          <p:nvPr/>
        </p:nvSpPr>
        <p:spPr>
          <a:xfrm>
            <a:off x="17725730" y="5958818"/>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80" name="v3"/>
          <p:cNvSpPr/>
          <p:nvPr/>
        </p:nvSpPr>
        <p:spPr>
          <a:xfrm>
            <a:off x="14367178"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881" name="v3"/>
          <p:cNvSpPr/>
          <p:nvPr/>
        </p:nvSpPr>
        <p:spPr>
          <a:xfrm>
            <a:off x="17719378"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882" name="Virtual…"/>
          <p:cNvSpPr txBox="1"/>
          <p:nvPr/>
        </p:nvSpPr>
        <p:spPr>
          <a:xfrm>
            <a:off x="7494233" y="4330134"/>
            <a:ext cx="1468756" cy="14625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pPr>
            <a:r>
              <a:t>Virtual</a:t>
            </a:r>
          </a:p>
          <a:p>
            <a:pPr>
              <a:defRPr b="0"/>
            </a:pPr>
            <a:r>
              <a:t>Release</a:t>
            </a:r>
          </a:p>
          <a:p>
            <a:pPr>
              <a:defRPr b="0"/>
            </a:pPr>
            <a:r>
              <a:t>Point</a:t>
            </a:r>
          </a:p>
        </p:txBody>
      </p:sp>
      <p:pic>
        <p:nvPicPr>
          <p:cNvPr id="883" name="logo2.png" descr="logo2.png"/>
          <p:cNvPicPr>
            <a:picLocks noChangeAspect="1"/>
          </p:cNvPicPr>
          <p:nvPr/>
        </p:nvPicPr>
        <p:blipFill>
          <a:blip r:embed="rId3">
            <a:extLst/>
          </a:blip>
          <a:stretch>
            <a:fillRect/>
          </a:stretch>
        </p:blipFill>
        <p:spPr>
          <a:xfrm>
            <a:off x="6603575" y="6436142"/>
            <a:ext cx="3250072" cy="1462533"/>
          </a:xfrm>
          <a:prstGeom prst="rect">
            <a:avLst/>
          </a:prstGeom>
          <a:ln w="12700">
            <a:miter lim="400000"/>
          </a:ln>
        </p:spPr>
      </p:pic>
      <p:sp>
        <p:nvSpPr>
          <p:cNvPr id="884" name="2.0.0+int"/>
          <p:cNvSpPr txBox="1"/>
          <p:nvPr/>
        </p:nvSpPr>
        <p:spPr>
          <a:xfrm>
            <a:off x="14049145" y="11252536"/>
            <a:ext cx="1606678"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2.0.0+int</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90" name="integration2"/>
          <p:cNvSpPr/>
          <p:nvPr/>
        </p:nvSpPr>
        <p:spPr>
          <a:xfrm>
            <a:off x="16806704" y="3440295"/>
            <a:ext cx="2821364" cy="7454228"/>
          </a:xfrm>
          <a:prstGeom prst="rect">
            <a:avLst/>
          </a:prstGeom>
          <a:solidFill>
            <a:schemeClr val="accent4">
              <a:hueOff val="-1081314"/>
              <a:satOff val="4338"/>
              <a:lumOff val="-8931"/>
              <a:alpha val="20185"/>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891" name="v1"/>
          <p:cNvSpPr/>
          <p:nvPr/>
        </p:nvSpPr>
        <p:spPr>
          <a:xfrm>
            <a:off x="177193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92" name="v1"/>
          <p:cNvSpPr/>
          <p:nvPr/>
        </p:nvSpPr>
        <p:spPr>
          <a:xfrm>
            <a:off x="177193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93" name="integration1"/>
          <p:cNvSpPr/>
          <p:nvPr/>
        </p:nvSpPr>
        <p:spPr>
          <a:xfrm>
            <a:off x="13454504" y="3440295"/>
            <a:ext cx="2821364" cy="7454228"/>
          </a:xfrm>
          <a:prstGeom prst="rect">
            <a:avLst/>
          </a:prstGeom>
          <a:solidFill>
            <a:schemeClr val="accent4">
              <a:hueOff val="-1081314"/>
              <a:satOff val="4338"/>
              <a:lumOff val="-8931"/>
              <a:alpha val="19833"/>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894" name="v1"/>
          <p:cNvSpPr/>
          <p:nvPr/>
        </p:nvSpPr>
        <p:spPr>
          <a:xfrm>
            <a:off x="143671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95" name="v1"/>
          <p:cNvSpPr/>
          <p:nvPr/>
        </p:nvSpPr>
        <p:spPr>
          <a:xfrm>
            <a:off x="143671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896" name="Core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Core Pipeline</a:t>
            </a:r>
          </a:p>
        </p:txBody>
      </p:sp>
      <p:grpSp>
        <p:nvGrpSpPr>
          <p:cNvPr id="899" name="Groupe 1"/>
          <p:cNvGrpSpPr/>
          <p:nvPr/>
        </p:nvGrpSpPr>
        <p:grpSpPr>
          <a:xfrm>
            <a:off x="22798155" y="429496"/>
            <a:ext cx="1073977" cy="996014"/>
            <a:chOff x="0" y="0"/>
            <a:chExt cx="1073976" cy="996013"/>
          </a:xfrm>
        </p:grpSpPr>
        <p:sp>
          <p:nvSpPr>
            <p:cNvPr id="897"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898"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900"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901" name="dev/feat"/>
          <p:cNvSpPr/>
          <p:nvPr/>
        </p:nvSpPr>
        <p:spPr>
          <a:xfrm>
            <a:off x="3411190" y="3440295"/>
            <a:ext cx="2821365" cy="7454228"/>
          </a:xfrm>
          <a:prstGeom prst="rect">
            <a:avLst/>
          </a:prstGeom>
          <a:solidFill>
            <a:schemeClr val="accent4">
              <a:hueOff val="-461056"/>
              <a:satOff val="4338"/>
              <a:lumOff val="-10225"/>
              <a:alpha val="20229"/>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dev/feat</a:t>
            </a:r>
          </a:p>
        </p:txBody>
      </p:sp>
      <p:sp>
        <p:nvSpPr>
          <p:cNvPr id="902" name="team1"/>
          <p:cNvSpPr/>
          <p:nvPr/>
        </p:nvSpPr>
        <p:spPr>
          <a:xfrm>
            <a:off x="1365643" y="4182336"/>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903" name="team2"/>
          <p:cNvSpPr/>
          <p:nvPr/>
        </p:nvSpPr>
        <p:spPr>
          <a:xfrm>
            <a:off x="1365643" y="5821825"/>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904" name="team3"/>
          <p:cNvSpPr/>
          <p:nvPr/>
        </p:nvSpPr>
        <p:spPr>
          <a:xfrm>
            <a:off x="1365643" y="7457439"/>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905" name="team4"/>
          <p:cNvSpPr/>
          <p:nvPr/>
        </p:nvSpPr>
        <p:spPr>
          <a:xfrm>
            <a:off x="1365643" y="9093053"/>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906" name="Line"/>
          <p:cNvSpPr/>
          <p:nvPr/>
        </p:nvSpPr>
        <p:spPr>
          <a:xfrm>
            <a:off x="3497519" y="5524691"/>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07" name="Line"/>
          <p:cNvSpPr/>
          <p:nvPr/>
        </p:nvSpPr>
        <p:spPr>
          <a:xfrm>
            <a:off x="3497519" y="7167408"/>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08" name="Line"/>
          <p:cNvSpPr/>
          <p:nvPr/>
        </p:nvSpPr>
        <p:spPr>
          <a:xfrm>
            <a:off x="3497519" y="8810125"/>
            <a:ext cx="2648707" cy="1"/>
          </a:xfrm>
          <a:prstGeom prst="line">
            <a:avLst/>
          </a:prstGeom>
          <a:ln w="25400">
            <a:solidFill>
              <a:srgbClr val="000000"/>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09" name="v2"/>
          <p:cNvSpPr/>
          <p:nvPr/>
        </p:nvSpPr>
        <p:spPr>
          <a:xfrm>
            <a:off x="4323865"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10"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911" name="v2"/>
          <p:cNvSpPr/>
          <p:nvPr/>
        </p:nvSpPr>
        <p:spPr>
          <a:xfrm>
            <a:off x="4323865" y="7594432"/>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12" name="v2"/>
          <p:cNvSpPr/>
          <p:nvPr/>
        </p:nvSpPr>
        <p:spPr>
          <a:xfrm>
            <a:off x="4323865" y="9230046"/>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13" name="prod"/>
          <p:cNvSpPr/>
          <p:nvPr/>
        </p:nvSpPr>
        <p:spPr>
          <a:xfrm>
            <a:off x="20171605" y="3440295"/>
            <a:ext cx="2821365" cy="7454228"/>
          </a:xfrm>
          <a:prstGeom prst="rect">
            <a:avLst/>
          </a:prstGeom>
          <a:solidFill>
            <a:srgbClr val="00F900">
              <a:alpha val="19611"/>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914"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15"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16"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17" name="CORE"/>
          <p:cNvSpPr/>
          <p:nvPr/>
        </p:nvSpPr>
        <p:spPr>
          <a:xfrm>
            <a:off x="10310996" y="6327307"/>
            <a:ext cx="1766669" cy="1680202"/>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CORE</a:t>
            </a:r>
          </a:p>
        </p:txBody>
      </p:sp>
      <p:sp>
        <p:nvSpPr>
          <p:cNvPr id="934" name="Connection Line"/>
          <p:cNvSpPr/>
          <p:nvPr/>
        </p:nvSpPr>
        <p:spPr>
          <a:xfrm>
            <a:off x="9320072" y="6391315"/>
            <a:ext cx="1447597" cy="251256"/>
          </a:xfrm>
          <a:custGeom>
            <a:avLst/>
            <a:gdLst/>
            <a:ahLst/>
            <a:cxnLst>
              <a:cxn ang="0">
                <a:pos x="wd2" y="hd2"/>
              </a:cxn>
              <a:cxn ang="5400000">
                <a:pos x="wd2" y="hd2"/>
              </a:cxn>
              <a:cxn ang="10800000">
                <a:pos x="wd2" y="hd2"/>
              </a:cxn>
              <a:cxn ang="16200000">
                <a:pos x="wd2" y="hd2"/>
              </a:cxn>
            </a:cxnLst>
            <a:rect l="0" t="0" r="r" b="b"/>
            <a:pathLst>
              <a:path w="21600" h="16200" fill="norm" stroke="1" extrusionOk="0">
                <a:moveTo>
                  <a:pt x="0" y="16200"/>
                </a:moveTo>
                <a:cubicBezTo>
                  <a:pt x="8819" y="-5287"/>
                  <a:pt x="16019" y="-5400"/>
                  <a:pt x="21600" y="15860"/>
                </a:cubicBezTo>
              </a:path>
            </a:pathLst>
          </a:custGeom>
          <a:ln w="25400">
            <a:solidFill>
              <a:srgbClr val="000000"/>
            </a:solidFill>
            <a:miter lim="400000"/>
            <a:headEnd type="triangle"/>
          </a:ln>
        </p:spPr>
        <p:txBody>
          <a:bodyPr/>
          <a:lstStyle/>
          <a:p>
            <a:pPr/>
          </a:p>
        </p:txBody>
      </p:sp>
      <p:sp>
        <p:nvSpPr>
          <p:cNvPr id="919" name="Watch"/>
          <p:cNvSpPr txBox="1"/>
          <p:nvPr/>
        </p:nvSpPr>
        <p:spPr>
          <a:xfrm>
            <a:off x="9522718" y="5775891"/>
            <a:ext cx="119405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Watch</a:t>
            </a:r>
          </a:p>
        </p:txBody>
      </p:sp>
      <p:sp>
        <p:nvSpPr>
          <p:cNvPr id="935" name="Connection Line"/>
          <p:cNvSpPr/>
          <p:nvPr/>
        </p:nvSpPr>
        <p:spPr>
          <a:xfrm>
            <a:off x="11552350" y="8007527"/>
            <a:ext cx="1490892" cy="697199"/>
          </a:xfrm>
          <a:custGeom>
            <a:avLst/>
            <a:gdLst/>
            <a:ahLst/>
            <a:cxnLst>
              <a:cxn ang="0">
                <a:pos x="wd2" y="hd2"/>
              </a:cxn>
              <a:cxn ang="5400000">
                <a:pos x="wd2" y="hd2"/>
              </a:cxn>
              <a:cxn ang="10800000">
                <a:pos x="wd2" y="hd2"/>
              </a:cxn>
              <a:cxn ang="16200000">
                <a:pos x="wd2" y="hd2"/>
              </a:cxn>
            </a:cxnLst>
            <a:rect l="0" t="0" r="r" b="b"/>
            <a:pathLst>
              <a:path w="21600" h="17862" fill="norm" stroke="1" extrusionOk="0">
                <a:moveTo>
                  <a:pt x="0" y="0"/>
                </a:moveTo>
                <a:cubicBezTo>
                  <a:pt x="5867" y="16552"/>
                  <a:pt x="13067" y="21600"/>
                  <a:pt x="21600" y="15145"/>
                </a:cubicBezTo>
              </a:path>
            </a:pathLst>
          </a:custGeom>
          <a:ln w="25400">
            <a:solidFill>
              <a:srgbClr val="000000"/>
            </a:solidFill>
            <a:miter lim="400000"/>
            <a:tailEnd type="triangle"/>
          </a:ln>
        </p:spPr>
        <p:txBody>
          <a:bodyPr/>
          <a:lstStyle/>
          <a:p>
            <a:pPr/>
          </a:p>
        </p:txBody>
      </p:sp>
      <p:sp>
        <p:nvSpPr>
          <p:cNvPr id="921" name="Orchestrate"/>
          <p:cNvSpPr txBox="1"/>
          <p:nvPr/>
        </p:nvSpPr>
        <p:spPr>
          <a:xfrm>
            <a:off x="11000668" y="8777647"/>
            <a:ext cx="211150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Orchestrate</a:t>
            </a:r>
          </a:p>
        </p:txBody>
      </p:sp>
      <p:sp>
        <p:nvSpPr>
          <p:cNvPr id="922" name="v2"/>
          <p:cNvSpPr/>
          <p:nvPr/>
        </p:nvSpPr>
        <p:spPr>
          <a:xfrm>
            <a:off x="14367178" y="5958818"/>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23" name="2.0.0+can"/>
          <p:cNvSpPr txBox="1"/>
          <p:nvPr/>
        </p:nvSpPr>
        <p:spPr>
          <a:xfrm>
            <a:off x="13946847" y="11252536"/>
            <a:ext cx="181127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2.0.0+can</a:t>
            </a:r>
          </a:p>
        </p:txBody>
      </p:sp>
      <p:sp>
        <p:nvSpPr>
          <p:cNvPr id="924" name="v1"/>
          <p:cNvSpPr/>
          <p:nvPr/>
        </p:nvSpPr>
        <p:spPr>
          <a:xfrm>
            <a:off x="17725730" y="5958818"/>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25" name="Virtual…"/>
          <p:cNvSpPr txBox="1"/>
          <p:nvPr/>
        </p:nvSpPr>
        <p:spPr>
          <a:xfrm>
            <a:off x="7494233" y="4330134"/>
            <a:ext cx="1468756" cy="14625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pPr>
            <a:r>
              <a:t>Virtual</a:t>
            </a:r>
          </a:p>
          <a:p>
            <a:pPr>
              <a:defRPr b="0"/>
            </a:pPr>
            <a:r>
              <a:t>Release</a:t>
            </a:r>
          </a:p>
          <a:p>
            <a:pPr>
              <a:defRPr b="0"/>
            </a:pPr>
            <a:r>
              <a:t>Point</a:t>
            </a:r>
          </a:p>
        </p:txBody>
      </p:sp>
      <p:pic>
        <p:nvPicPr>
          <p:cNvPr id="926" name="logo2.png" descr="logo2.png"/>
          <p:cNvPicPr>
            <a:picLocks noChangeAspect="1"/>
          </p:cNvPicPr>
          <p:nvPr/>
        </p:nvPicPr>
        <p:blipFill>
          <a:blip r:embed="rId3">
            <a:extLst/>
          </a:blip>
          <a:stretch>
            <a:fillRect/>
          </a:stretch>
        </p:blipFill>
        <p:spPr>
          <a:xfrm>
            <a:off x="6603575" y="6436142"/>
            <a:ext cx="3250072" cy="1462533"/>
          </a:xfrm>
          <a:prstGeom prst="rect">
            <a:avLst/>
          </a:prstGeom>
          <a:ln w="12700">
            <a:miter lim="400000"/>
          </a:ln>
        </p:spPr>
      </p:pic>
      <p:sp>
        <p:nvSpPr>
          <p:cNvPr id="927" name="v3"/>
          <p:cNvSpPr/>
          <p:nvPr/>
        </p:nvSpPr>
        <p:spPr>
          <a:xfrm>
            <a:off x="21451023"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928" name="v2"/>
          <p:cNvSpPr/>
          <p:nvPr/>
        </p:nvSpPr>
        <p:spPr>
          <a:xfrm>
            <a:off x="20717538"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29" name="v3"/>
          <p:cNvSpPr/>
          <p:nvPr/>
        </p:nvSpPr>
        <p:spPr>
          <a:xfrm>
            <a:off x="18092472"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930" name="v2"/>
          <p:cNvSpPr/>
          <p:nvPr/>
        </p:nvSpPr>
        <p:spPr>
          <a:xfrm>
            <a:off x="17358986"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31" name="v3"/>
          <p:cNvSpPr/>
          <p:nvPr/>
        </p:nvSpPr>
        <p:spPr>
          <a:xfrm>
            <a:off x="14733922"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932" name="v2"/>
          <p:cNvSpPr/>
          <p:nvPr/>
        </p:nvSpPr>
        <p:spPr>
          <a:xfrm>
            <a:off x="14000436"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33" name="_canary.yaml in Umbrella"/>
          <p:cNvSpPr txBox="1"/>
          <p:nvPr/>
        </p:nvSpPr>
        <p:spPr>
          <a:xfrm>
            <a:off x="12671068" y="11856074"/>
            <a:ext cx="4362832"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_canary.yaml in Umbrella</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9" name="integration2"/>
          <p:cNvSpPr/>
          <p:nvPr/>
        </p:nvSpPr>
        <p:spPr>
          <a:xfrm>
            <a:off x="16806704" y="3440295"/>
            <a:ext cx="2821364" cy="7454228"/>
          </a:xfrm>
          <a:prstGeom prst="rect">
            <a:avLst/>
          </a:prstGeom>
          <a:solidFill>
            <a:schemeClr val="accent4">
              <a:hueOff val="-1081314"/>
              <a:satOff val="4338"/>
              <a:lumOff val="-8931"/>
              <a:alpha val="4001"/>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integration2</a:t>
            </a:r>
          </a:p>
        </p:txBody>
      </p:sp>
      <p:sp>
        <p:nvSpPr>
          <p:cNvPr id="940" name="v1"/>
          <p:cNvSpPr/>
          <p:nvPr/>
        </p:nvSpPr>
        <p:spPr>
          <a:xfrm>
            <a:off x="177193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41" name="v1"/>
          <p:cNvSpPr/>
          <p:nvPr/>
        </p:nvSpPr>
        <p:spPr>
          <a:xfrm>
            <a:off x="177193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42" name="integration1"/>
          <p:cNvSpPr/>
          <p:nvPr/>
        </p:nvSpPr>
        <p:spPr>
          <a:xfrm>
            <a:off x="13454504" y="3440295"/>
            <a:ext cx="2821364" cy="7454228"/>
          </a:xfrm>
          <a:prstGeom prst="rect">
            <a:avLst/>
          </a:prstGeom>
          <a:solidFill>
            <a:schemeClr val="accent4">
              <a:hueOff val="-1081314"/>
              <a:satOff val="4338"/>
              <a:lumOff val="-8931"/>
              <a:alpha val="3932"/>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integration1</a:t>
            </a:r>
          </a:p>
        </p:txBody>
      </p:sp>
      <p:sp>
        <p:nvSpPr>
          <p:cNvPr id="943" name="v1"/>
          <p:cNvSpPr/>
          <p:nvPr/>
        </p:nvSpPr>
        <p:spPr>
          <a:xfrm>
            <a:off x="14367178" y="7594433"/>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44" name="v1"/>
          <p:cNvSpPr/>
          <p:nvPr/>
        </p:nvSpPr>
        <p:spPr>
          <a:xfrm>
            <a:off x="14367178" y="9230047"/>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45" name="Core Pipeline"/>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Core Pipeline</a:t>
            </a:r>
          </a:p>
        </p:txBody>
      </p:sp>
      <p:grpSp>
        <p:nvGrpSpPr>
          <p:cNvPr id="948" name="Groupe 1"/>
          <p:cNvGrpSpPr/>
          <p:nvPr/>
        </p:nvGrpSpPr>
        <p:grpSpPr>
          <a:xfrm>
            <a:off x="22798155" y="429496"/>
            <a:ext cx="1073977" cy="996014"/>
            <a:chOff x="0" y="0"/>
            <a:chExt cx="1073976" cy="996013"/>
          </a:xfrm>
        </p:grpSpPr>
        <p:sp>
          <p:nvSpPr>
            <p:cNvPr id="946"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947"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949"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950" name="dev/feat"/>
          <p:cNvSpPr/>
          <p:nvPr/>
        </p:nvSpPr>
        <p:spPr>
          <a:xfrm>
            <a:off x="3411190" y="3440295"/>
            <a:ext cx="2821365" cy="7454228"/>
          </a:xfrm>
          <a:prstGeom prst="rect">
            <a:avLst/>
          </a:prstGeom>
          <a:solidFill>
            <a:schemeClr val="accent4">
              <a:hueOff val="-461056"/>
              <a:satOff val="4338"/>
              <a:lumOff val="-10225"/>
              <a:alpha val="4010"/>
            </a:scheme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dev/feat</a:t>
            </a:r>
          </a:p>
        </p:txBody>
      </p:sp>
      <p:sp>
        <p:nvSpPr>
          <p:cNvPr id="951" name="team1"/>
          <p:cNvSpPr/>
          <p:nvPr/>
        </p:nvSpPr>
        <p:spPr>
          <a:xfrm>
            <a:off x="1365643" y="4182336"/>
            <a:ext cx="1270001" cy="1270001"/>
          </a:xfrm>
          <a:prstGeom prst="ellipse">
            <a:avLst/>
          </a:prstGeom>
          <a:solidFill>
            <a:schemeClr val="accent1">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team1</a:t>
            </a:r>
          </a:p>
        </p:txBody>
      </p:sp>
      <p:sp>
        <p:nvSpPr>
          <p:cNvPr id="952" name="team2"/>
          <p:cNvSpPr/>
          <p:nvPr/>
        </p:nvSpPr>
        <p:spPr>
          <a:xfrm>
            <a:off x="1365643" y="5821825"/>
            <a:ext cx="1270001" cy="1270001"/>
          </a:xfrm>
          <a:prstGeom prst="ellipse">
            <a:avLst/>
          </a:prstGeom>
          <a:solidFill>
            <a:schemeClr val="accent1">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team2</a:t>
            </a:r>
          </a:p>
        </p:txBody>
      </p:sp>
      <p:sp>
        <p:nvSpPr>
          <p:cNvPr id="953" name="team3"/>
          <p:cNvSpPr/>
          <p:nvPr/>
        </p:nvSpPr>
        <p:spPr>
          <a:xfrm>
            <a:off x="1365643" y="7457439"/>
            <a:ext cx="1270001" cy="1270001"/>
          </a:xfrm>
          <a:prstGeom prst="ellipse">
            <a:avLst/>
          </a:prstGeom>
          <a:solidFill>
            <a:schemeClr val="accent1">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team3</a:t>
            </a:r>
          </a:p>
        </p:txBody>
      </p:sp>
      <p:sp>
        <p:nvSpPr>
          <p:cNvPr id="954" name="team4"/>
          <p:cNvSpPr/>
          <p:nvPr/>
        </p:nvSpPr>
        <p:spPr>
          <a:xfrm>
            <a:off x="1365643" y="9093053"/>
            <a:ext cx="1270001" cy="1270001"/>
          </a:xfrm>
          <a:prstGeom prst="ellipse">
            <a:avLst/>
          </a:prstGeom>
          <a:solidFill>
            <a:schemeClr val="accent1">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2400">
                <a:solidFill>
                  <a:srgbClr val="FFFFFF"/>
                </a:solidFill>
                <a:latin typeface="+mn-lt"/>
                <a:ea typeface="+mn-ea"/>
                <a:cs typeface="+mn-cs"/>
                <a:sym typeface="Helvetica Neue Medium"/>
              </a:defRPr>
            </a:lvl1pPr>
          </a:lstStyle>
          <a:p>
            <a:pPr/>
            <a:r>
              <a:t>team4</a:t>
            </a:r>
          </a:p>
        </p:txBody>
      </p:sp>
      <p:sp>
        <p:nvSpPr>
          <p:cNvPr id="955" name="Line"/>
          <p:cNvSpPr/>
          <p:nvPr/>
        </p:nvSpPr>
        <p:spPr>
          <a:xfrm>
            <a:off x="3497519" y="5524691"/>
            <a:ext cx="2648707" cy="1"/>
          </a:xfrm>
          <a:prstGeom prst="line">
            <a:avLst/>
          </a:prstGeom>
          <a:ln w="25400">
            <a:solidFill>
              <a:srgbClr val="000000">
                <a:alpha val="19824"/>
              </a:srgb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56" name="Line"/>
          <p:cNvSpPr/>
          <p:nvPr/>
        </p:nvSpPr>
        <p:spPr>
          <a:xfrm>
            <a:off x="3497519" y="7167408"/>
            <a:ext cx="2648707" cy="1"/>
          </a:xfrm>
          <a:prstGeom prst="line">
            <a:avLst/>
          </a:prstGeom>
          <a:ln w="25400">
            <a:solidFill>
              <a:srgbClr val="000000">
                <a:alpha val="19824"/>
              </a:srgb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57" name="Line"/>
          <p:cNvSpPr/>
          <p:nvPr/>
        </p:nvSpPr>
        <p:spPr>
          <a:xfrm>
            <a:off x="3497519" y="8810125"/>
            <a:ext cx="2648707" cy="1"/>
          </a:xfrm>
          <a:prstGeom prst="line">
            <a:avLst/>
          </a:prstGeom>
          <a:ln w="25400">
            <a:solidFill>
              <a:srgbClr val="000000">
                <a:alpha val="19824"/>
              </a:srgbClr>
            </a:solidFill>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958" name="v2"/>
          <p:cNvSpPr/>
          <p:nvPr/>
        </p:nvSpPr>
        <p:spPr>
          <a:xfrm>
            <a:off x="4323865"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59" name="v3"/>
          <p:cNvSpPr/>
          <p:nvPr/>
        </p:nvSpPr>
        <p:spPr>
          <a:xfrm>
            <a:off x="4323865"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3">
              <a:hueOff val="362282"/>
              <a:satOff val="31803"/>
              <a:lumOff val="-18242"/>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960" name="v2"/>
          <p:cNvSpPr/>
          <p:nvPr/>
        </p:nvSpPr>
        <p:spPr>
          <a:xfrm>
            <a:off x="4323865" y="7594432"/>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61" name="v2"/>
          <p:cNvSpPr/>
          <p:nvPr/>
        </p:nvSpPr>
        <p:spPr>
          <a:xfrm>
            <a:off x="4323865" y="9230046"/>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62" name="prod"/>
          <p:cNvSpPr/>
          <p:nvPr/>
        </p:nvSpPr>
        <p:spPr>
          <a:xfrm>
            <a:off x="20171605" y="3440295"/>
            <a:ext cx="2821365" cy="7454228"/>
          </a:xfrm>
          <a:prstGeom prst="rect">
            <a:avLst/>
          </a:prstGeom>
          <a:solidFill>
            <a:srgbClr val="00F900">
              <a:alpha val="3887"/>
            </a:srgbClr>
          </a:solidFill>
          <a:ln w="12700">
            <a:miter lim="400000"/>
          </a:ln>
          <a:extLst>
            <a:ext uri="{C572A759-6A51-4108-AA02-DFA0A04FC94B}">
              <ma14:wrappingTextBoxFlag xmlns:ma14="http://schemas.microsoft.com/office/mac/drawingml/2011/main" val="1"/>
            </a:ext>
          </a:extLst>
        </p:spPr>
        <p:txBody>
          <a:bodyPr lIns="0" tIns="0" rIns="0" bIns="0"/>
          <a:lstStyle>
            <a:lvl1pPr>
              <a:defRPr b="0" sz="3200">
                <a:latin typeface="+mn-lt"/>
                <a:ea typeface="+mn-ea"/>
                <a:cs typeface="+mn-cs"/>
                <a:sym typeface="Helvetica Neue Medium"/>
              </a:defRPr>
            </a:lvl1pPr>
          </a:lstStyle>
          <a:p>
            <a:pPr/>
            <a:r>
              <a:t>prod</a:t>
            </a:r>
          </a:p>
        </p:txBody>
      </p:sp>
      <p:sp>
        <p:nvSpPr>
          <p:cNvPr id="963" name="v1"/>
          <p:cNvSpPr/>
          <p:nvPr/>
        </p:nvSpPr>
        <p:spPr>
          <a:xfrm>
            <a:off x="21084280" y="5958818"/>
            <a:ext cx="996014" cy="99601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64" name="v1"/>
          <p:cNvSpPr/>
          <p:nvPr/>
        </p:nvSpPr>
        <p:spPr>
          <a:xfrm>
            <a:off x="21084280" y="7594433"/>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65" name="v1"/>
          <p:cNvSpPr/>
          <p:nvPr/>
        </p:nvSpPr>
        <p:spPr>
          <a:xfrm>
            <a:off x="21084280" y="9230047"/>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84" name="Connection Line"/>
          <p:cNvSpPr/>
          <p:nvPr/>
        </p:nvSpPr>
        <p:spPr>
          <a:xfrm>
            <a:off x="9320072" y="6349273"/>
            <a:ext cx="1772753" cy="805322"/>
          </a:xfrm>
          <a:custGeom>
            <a:avLst/>
            <a:gdLst/>
            <a:ahLst/>
            <a:cxnLst>
              <a:cxn ang="0">
                <a:pos x="wd2" y="hd2"/>
              </a:cxn>
              <a:cxn ang="5400000">
                <a:pos x="wd2" y="hd2"/>
              </a:cxn>
              <a:cxn ang="10800000">
                <a:pos x="wd2" y="hd2"/>
              </a:cxn>
              <a:cxn ang="16200000">
                <a:pos x="wd2" y="hd2"/>
              </a:cxn>
            </a:cxnLst>
            <a:rect l="0" t="0" r="r" b="b"/>
            <a:pathLst>
              <a:path w="21600" h="16863" fill="norm" stroke="1" extrusionOk="0">
                <a:moveTo>
                  <a:pt x="0" y="6142"/>
                </a:moveTo>
                <a:cubicBezTo>
                  <a:pt x="9629" y="-4737"/>
                  <a:pt x="16829" y="-1163"/>
                  <a:pt x="21600" y="16863"/>
                </a:cubicBezTo>
              </a:path>
            </a:pathLst>
          </a:custGeom>
          <a:ln w="25400">
            <a:solidFill>
              <a:srgbClr val="000000">
                <a:alpha val="19824"/>
              </a:srgbClr>
            </a:solidFill>
            <a:miter lim="400000"/>
            <a:headEnd type="triangle"/>
          </a:ln>
        </p:spPr>
        <p:txBody>
          <a:bodyPr/>
          <a:lstStyle/>
          <a:p>
            <a:pPr/>
          </a:p>
        </p:txBody>
      </p:sp>
      <p:sp>
        <p:nvSpPr>
          <p:cNvPr id="967" name="Watch"/>
          <p:cNvSpPr txBox="1"/>
          <p:nvPr/>
        </p:nvSpPr>
        <p:spPr>
          <a:xfrm>
            <a:off x="9522718" y="5775891"/>
            <a:ext cx="119405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Watch</a:t>
            </a:r>
          </a:p>
        </p:txBody>
      </p:sp>
      <p:sp>
        <p:nvSpPr>
          <p:cNvPr id="985" name="Connection Line"/>
          <p:cNvSpPr/>
          <p:nvPr/>
        </p:nvSpPr>
        <p:spPr>
          <a:xfrm>
            <a:off x="11092824" y="7154594"/>
            <a:ext cx="1950418" cy="1534594"/>
          </a:xfrm>
          <a:custGeom>
            <a:avLst/>
            <a:gdLst/>
            <a:ahLst/>
            <a:cxnLst>
              <a:cxn ang="0">
                <a:pos x="wd2" y="hd2"/>
              </a:cxn>
              <a:cxn ang="5400000">
                <a:pos x="wd2" y="hd2"/>
              </a:cxn>
              <a:cxn ang="10800000">
                <a:pos x="wd2" y="hd2"/>
              </a:cxn>
              <a:cxn ang="16200000">
                <a:pos x="wd2" y="hd2"/>
              </a:cxn>
            </a:cxnLst>
            <a:rect l="0" t="0" r="r" b="b"/>
            <a:pathLst>
              <a:path w="21600" h="18910" fill="norm" stroke="1" extrusionOk="0">
                <a:moveTo>
                  <a:pt x="0" y="0"/>
                </a:moveTo>
                <a:cubicBezTo>
                  <a:pt x="5533" y="15668"/>
                  <a:pt x="12733" y="21600"/>
                  <a:pt x="21600" y="17795"/>
                </a:cubicBezTo>
              </a:path>
            </a:pathLst>
          </a:custGeom>
          <a:ln w="25400">
            <a:solidFill>
              <a:srgbClr val="000000">
                <a:alpha val="19824"/>
              </a:srgbClr>
            </a:solidFill>
            <a:miter lim="400000"/>
            <a:tailEnd type="triangle"/>
          </a:ln>
        </p:spPr>
        <p:txBody>
          <a:bodyPr/>
          <a:lstStyle/>
          <a:p>
            <a:pPr/>
          </a:p>
        </p:txBody>
      </p:sp>
      <p:sp>
        <p:nvSpPr>
          <p:cNvPr id="969" name="Orchestrate"/>
          <p:cNvSpPr txBox="1"/>
          <p:nvPr/>
        </p:nvSpPr>
        <p:spPr>
          <a:xfrm>
            <a:off x="11000668" y="8777647"/>
            <a:ext cx="2111503"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Orchestrate</a:t>
            </a:r>
          </a:p>
        </p:txBody>
      </p:sp>
      <p:sp>
        <p:nvSpPr>
          <p:cNvPr id="970" name="v2"/>
          <p:cNvSpPr/>
          <p:nvPr/>
        </p:nvSpPr>
        <p:spPr>
          <a:xfrm>
            <a:off x="14367178" y="5958818"/>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71" name="2.0.0+can"/>
          <p:cNvSpPr txBox="1"/>
          <p:nvPr/>
        </p:nvSpPr>
        <p:spPr>
          <a:xfrm>
            <a:off x="13946847" y="11252536"/>
            <a:ext cx="1811275"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2.0.0+can</a:t>
            </a:r>
          </a:p>
        </p:txBody>
      </p:sp>
      <p:sp>
        <p:nvSpPr>
          <p:cNvPr id="972" name="v1"/>
          <p:cNvSpPr/>
          <p:nvPr/>
        </p:nvSpPr>
        <p:spPr>
          <a:xfrm>
            <a:off x="17725730" y="5958818"/>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5">
              <a:hueOff val="-82419"/>
              <a:satOff val="-9513"/>
              <a:lumOff val="-16343"/>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v1</a:t>
            </a:r>
          </a:p>
        </p:txBody>
      </p:sp>
      <p:sp>
        <p:nvSpPr>
          <p:cNvPr id="973" name="Virtual…"/>
          <p:cNvSpPr txBox="1"/>
          <p:nvPr/>
        </p:nvSpPr>
        <p:spPr>
          <a:xfrm>
            <a:off x="7494233" y="4330134"/>
            <a:ext cx="1468756" cy="14625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pPr>
            <a:r>
              <a:t>Virtual</a:t>
            </a:r>
          </a:p>
          <a:p>
            <a:pPr>
              <a:defRPr b="0"/>
            </a:pPr>
            <a:r>
              <a:t>Release</a:t>
            </a:r>
          </a:p>
          <a:p>
            <a:pPr>
              <a:defRPr b="0"/>
            </a:pPr>
            <a:r>
              <a:t>Point</a:t>
            </a:r>
          </a:p>
        </p:txBody>
      </p:sp>
      <p:pic>
        <p:nvPicPr>
          <p:cNvPr id="974" name="logo2.png" descr="logo2.png"/>
          <p:cNvPicPr>
            <a:picLocks noChangeAspect="1"/>
          </p:cNvPicPr>
          <p:nvPr/>
        </p:nvPicPr>
        <p:blipFill>
          <a:blip r:embed="rId2">
            <a:alphaModFix amt="19824"/>
            <a:extLst/>
          </a:blip>
          <a:stretch>
            <a:fillRect/>
          </a:stretch>
        </p:blipFill>
        <p:spPr>
          <a:xfrm>
            <a:off x="6603575" y="6436142"/>
            <a:ext cx="3250072" cy="1462533"/>
          </a:xfrm>
          <a:prstGeom prst="rect">
            <a:avLst/>
          </a:prstGeom>
          <a:ln w="12700">
            <a:miter lim="400000"/>
          </a:ln>
        </p:spPr>
      </p:pic>
      <p:sp>
        <p:nvSpPr>
          <p:cNvPr id="975" name="v3"/>
          <p:cNvSpPr/>
          <p:nvPr/>
        </p:nvSpPr>
        <p:spPr>
          <a:xfrm>
            <a:off x="21451023"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4">
              <a:hueOff val="-461056"/>
              <a:satOff val="4338"/>
              <a:lumOff val="-10225"/>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976" name="v2"/>
          <p:cNvSpPr/>
          <p:nvPr/>
        </p:nvSpPr>
        <p:spPr>
          <a:xfrm>
            <a:off x="20717538"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77" name="v3"/>
          <p:cNvSpPr/>
          <p:nvPr/>
        </p:nvSpPr>
        <p:spPr>
          <a:xfrm>
            <a:off x="18092472"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4">
              <a:hueOff val="-461056"/>
              <a:satOff val="4338"/>
              <a:lumOff val="-10225"/>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978" name="v2"/>
          <p:cNvSpPr/>
          <p:nvPr/>
        </p:nvSpPr>
        <p:spPr>
          <a:xfrm>
            <a:off x="17358986"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79" name="v3"/>
          <p:cNvSpPr/>
          <p:nvPr/>
        </p:nvSpPr>
        <p:spPr>
          <a:xfrm>
            <a:off x="14733922" y="4319329"/>
            <a:ext cx="996014"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4">
              <a:hueOff val="-461056"/>
              <a:satOff val="4338"/>
              <a:lumOff val="-10225"/>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v3</a:t>
            </a:r>
          </a:p>
        </p:txBody>
      </p:sp>
      <p:sp>
        <p:nvSpPr>
          <p:cNvPr id="980" name="v2"/>
          <p:cNvSpPr/>
          <p:nvPr/>
        </p:nvSpPr>
        <p:spPr>
          <a:xfrm>
            <a:off x="14000436" y="4319329"/>
            <a:ext cx="996015" cy="99601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21600"/>
                </a:lnTo>
                <a:lnTo>
                  <a:pt x="21600" y="10800"/>
                </a:lnTo>
                <a:lnTo>
                  <a:pt x="10800" y="0"/>
                </a:lnTo>
                <a:close/>
              </a:path>
            </a:pathLst>
          </a:custGeom>
          <a:solidFill>
            <a:schemeClr val="accent6">
              <a:alpha val="19824"/>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v2</a:t>
            </a:r>
          </a:p>
        </p:txBody>
      </p:sp>
      <p:sp>
        <p:nvSpPr>
          <p:cNvPr id="981" name="_canary.yaml in Umbrella"/>
          <p:cNvSpPr txBox="1"/>
          <p:nvPr/>
        </p:nvSpPr>
        <p:spPr>
          <a:xfrm>
            <a:off x="12671068" y="11856074"/>
            <a:ext cx="4362832"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lvl1pPr>
          </a:lstStyle>
          <a:p>
            <a:pPr/>
            <a:r>
              <a:t>_canary.yaml in Umbrella</a:t>
            </a:r>
          </a:p>
        </p:txBody>
      </p:sp>
      <p:sp>
        <p:nvSpPr>
          <p:cNvPr id="982" name="CORE"/>
          <p:cNvSpPr/>
          <p:nvPr/>
        </p:nvSpPr>
        <p:spPr>
          <a:xfrm>
            <a:off x="6642282" y="2475017"/>
            <a:ext cx="8901086" cy="8465436"/>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6400">
                <a:solidFill>
                  <a:srgbClr val="FFFFFF"/>
                </a:solidFill>
                <a:latin typeface="+mn-lt"/>
                <a:ea typeface="+mn-ea"/>
                <a:cs typeface="+mn-cs"/>
                <a:sym typeface="Helvetica Neue Medium"/>
              </a:defRPr>
            </a:lvl1pPr>
          </a:lstStyle>
          <a:p>
            <a:pPr/>
            <a:r>
              <a:t>CORE</a:t>
            </a:r>
          </a:p>
        </p:txBody>
      </p:sp>
      <p:sp>
        <p:nvSpPr>
          <p:cNvPr id="983"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87" name="What the core pipeline achieved"/>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What the core pipeline achieved</a:t>
            </a:r>
          </a:p>
        </p:txBody>
      </p:sp>
      <p:sp>
        <p:nvSpPr>
          <p:cNvPr id="988" name="Teams loved it (less work for them!)…"/>
          <p:cNvSpPr txBox="1"/>
          <p:nvPr>
            <p:ph type="body" idx="1"/>
          </p:nvPr>
        </p:nvSpPr>
        <p:spPr>
          <a:prstGeom prst="rect">
            <a:avLst/>
          </a:prstGeom>
        </p:spPr>
        <p:txBody>
          <a:bodyPr/>
          <a:lstStyle/>
          <a:p>
            <a:pPr>
              <a:defRPr>
                <a:latin typeface="Verdana"/>
                <a:ea typeface="Verdana"/>
                <a:cs typeface="Verdana"/>
                <a:sym typeface="Verdana"/>
              </a:defRPr>
            </a:pPr>
            <a:r>
              <a:t>Teams loved it (less work for them!)</a:t>
            </a:r>
          </a:p>
          <a:p>
            <a:pPr>
              <a:defRPr>
                <a:latin typeface="Verdana"/>
                <a:ea typeface="Verdana"/>
                <a:cs typeface="Verdana"/>
                <a:sym typeface="Verdana"/>
              </a:defRPr>
            </a:pPr>
            <a:r>
              <a:t>We have several assurance levels; the charts can’t be changed between environments, we know exactly what tests were run against what other deployed versions and we know the config wasn’t changed (and as the config is in one place, in a defined standard, we can test the config).</a:t>
            </a:r>
          </a:p>
          <a:p>
            <a:pPr>
              <a:defRPr>
                <a:latin typeface="Verdana"/>
                <a:ea typeface="Verdana"/>
                <a:cs typeface="Verdana"/>
                <a:sym typeface="Verdana"/>
              </a:defRPr>
            </a:pPr>
            <a:r>
              <a:t>Removes significant numbers of manual steps.</a:t>
            </a:r>
          </a:p>
          <a:p>
            <a:pPr>
              <a:defRPr>
                <a:latin typeface="Verdana"/>
                <a:ea typeface="Verdana"/>
                <a:cs typeface="Verdana"/>
                <a:sym typeface="Verdana"/>
              </a:defRPr>
            </a:pPr>
            <a:r>
              <a:t>Massive improvement in business confidence.</a:t>
            </a:r>
          </a:p>
        </p:txBody>
      </p:sp>
      <p:grpSp>
        <p:nvGrpSpPr>
          <p:cNvPr id="991" name="Groupe 1"/>
          <p:cNvGrpSpPr/>
          <p:nvPr/>
        </p:nvGrpSpPr>
        <p:grpSpPr>
          <a:xfrm>
            <a:off x="22798155" y="429496"/>
            <a:ext cx="1073977" cy="996014"/>
            <a:chOff x="0" y="0"/>
            <a:chExt cx="1073976" cy="996013"/>
          </a:xfrm>
        </p:grpSpPr>
        <p:sp>
          <p:nvSpPr>
            <p:cNvPr id="989"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990"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992"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9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9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9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98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988" grpId="1"/>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94" name="This only works if our tests are reliable and fast"/>
          <p:cNvSpPr txBox="1"/>
          <p:nvPr>
            <p:ph type="body" idx="14"/>
          </p:nvPr>
        </p:nvSpPr>
        <p:spPr>
          <a:xfrm>
            <a:off x="2381250" y="6445250"/>
            <a:ext cx="19621500" cy="825500"/>
          </a:xfrm>
          <a:prstGeom prst="rect">
            <a:avLst/>
          </a:prstGeom>
        </p:spPr>
        <p:txBody>
          <a:bodyPr/>
          <a:lstStyle/>
          <a:p>
            <a:pPr/>
            <a:r>
              <a:t>This only works if our tests are reliable and fast</a:t>
            </a:r>
          </a:p>
        </p:txBody>
      </p:sp>
      <p:grpSp>
        <p:nvGrpSpPr>
          <p:cNvPr id="997" name="Groupe 1"/>
          <p:cNvGrpSpPr/>
          <p:nvPr/>
        </p:nvGrpSpPr>
        <p:grpSpPr>
          <a:xfrm>
            <a:off x="22798155" y="429496"/>
            <a:ext cx="1073977" cy="996014"/>
            <a:chOff x="0" y="0"/>
            <a:chExt cx="1073976" cy="996013"/>
          </a:xfrm>
        </p:grpSpPr>
        <p:sp>
          <p:nvSpPr>
            <p:cNvPr id="995"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996"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998" name="Our main dependency"/>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Our main dependency</a:t>
            </a:r>
          </a:p>
        </p:txBody>
      </p:sp>
      <p:sp>
        <p:nvSpPr>
          <p:cNvPr id="999"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03" name="Groupe 1"/>
          <p:cNvGrpSpPr/>
          <p:nvPr/>
        </p:nvGrpSpPr>
        <p:grpSpPr>
          <a:xfrm>
            <a:off x="22798155" y="429496"/>
            <a:ext cx="1073977" cy="996014"/>
            <a:chOff x="0" y="0"/>
            <a:chExt cx="1073976" cy="996013"/>
          </a:xfrm>
        </p:grpSpPr>
        <p:sp>
          <p:nvSpPr>
            <p:cNvPr id="1001"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002"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004" name="Test Framework"/>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Test Framework</a:t>
            </a:r>
          </a:p>
        </p:txBody>
      </p:sp>
      <p:pic>
        <p:nvPicPr>
          <p:cNvPr id="1005" name="serenity-bdd.png" descr="serenity-bdd.png"/>
          <p:cNvPicPr>
            <a:picLocks noChangeAspect="1"/>
          </p:cNvPicPr>
          <p:nvPr/>
        </p:nvPicPr>
        <p:blipFill>
          <a:blip r:embed="rId2">
            <a:extLst/>
          </a:blip>
          <a:srcRect l="0" t="0" r="17849" b="0"/>
          <a:stretch>
            <a:fillRect/>
          </a:stretch>
        </p:blipFill>
        <p:spPr>
          <a:xfrm>
            <a:off x="7959526" y="5426670"/>
            <a:ext cx="8464875" cy="2151405"/>
          </a:xfrm>
          <a:prstGeom prst="rect">
            <a:avLst/>
          </a:prstGeom>
          <a:ln w="12700">
            <a:miter lim="400000"/>
          </a:ln>
        </p:spPr>
      </p:pic>
      <p:sp>
        <p:nvSpPr>
          <p:cNvPr id="1006"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8" name="Our Test Framework"/>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Our Test Framework</a:t>
            </a:r>
          </a:p>
        </p:txBody>
      </p:sp>
      <p:sp>
        <p:nvSpPr>
          <p:cNvPr id="1009" name="Wraps our tests within Serenity BDD Framework…"/>
          <p:cNvSpPr txBox="1"/>
          <p:nvPr>
            <p:ph type="body" idx="1"/>
          </p:nvPr>
        </p:nvSpPr>
        <p:spPr>
          <a:prstGeom prst="rect">
            <a:avLst/>
          </a:prstGeom>
        </p:spPr>
        <p:txBody>
          <a:bodyPr/>
          <a:lstStyle/>
          <a:p>
            <a:pPr>
              <a:defRPr>
                <a:latin typeface="Verdana"/>
                <a:ea typeface="Verdana"/>
                <a:cs typeface="Verdana"/>
                <a:sym typeface="Verdana"/>
              </a:defRPr>
            </a:pPr>
            <a:r>
              <a:t>Wraps our tests within Serenity BDD Framework</a:t>
            </a:r>
          </a:p>
          <a:p>
            <a:pPr>
              <a:defRPr>
                <a:latin typeface="Verdana"/>
                <a:ea typeface="Verdana"/>
                <a:cs typeface="Verdana"/>
                <a:sym typeface="Verdana"/>
              </a:defRPr>
            </a:pPr>
            <a:r>
              <a:t>Includes Jmeter (replacing with Locust), Selenium, Postman etc.</a:t>
            </a:r>
          </a:p>
          <a:p>
            <a:pPr>
              <a:defRPr>
                <a:latin typeface="Verdana"/>
                <a:ea typeface="Verdana"/>
                <a:cs typeface="Verdana"/>
                <a:sym typeface="Verdana"/>
              </a:defRPr>
            </a:pPr>
            <a:r>
              <a:t>Deployed within Kubernetes as controller-less pods</a:t>
            </a:r>
          </a:p>
          <a:p>
            <a:pPr>
              <a:defRPr>
                <a:latin typeface="Verdana"/>
                <a:ea typeface="Verdana"/>
                <a:cs typeface="Verdana"/>
                <a:sym typeface="Verdana"/>
              </a:defRPr>
            </a:pPr>
            <a:r>
              <a:t>Which tests to run and how is pulled back from the _tf.yaml file.</a:t>
            </a:r>
          </a:p>
          <a:p>
            <a:pPr>
              <a:defRPr>
                <a:latin typeface="Verdana"/>
                <a:ea typeface="Verdana"/>
                <a:cs typeface="Verdana"/>
                <a:sym typeface="Verdana"/>
              </a:defRPr>
            </a:pPr>
            <a:r>
              <a:t>One test, one pod</a:t>
            </a:r>
          </a:p>
          <a:p>
            <a:pPr>
              <a:defRPr>
                <a:latin typeface="Verdana"/>
                <a:ea typeface="Verdana"/>
                <a:cs typeface="Verdana"/>
                <a:sym typeface="Verdana"/>
              </a:defRPr>
            </a:pPr>
            <a:r>
              <a:t>Can be run locally (within Docker for Desktop/minikube)</a:t>
            </a:r>
          </a:p>
        </p:txBody>
      </p:sp>
      <p:grpSp>
        <p:nvGrpSpPr>
          <p:cNvPr id="1012" name="Groupe 1"/>
          <p:cNvGrpSpPr/>
          <p:nvPr/>
        </p:nvGrpSpPr>
        <p:grpSpPr>
          <a:xfrm>
            <a:off x="22798155" y="429496"/>
            <a:ext cx="1073977" cy="996014"/>
            <a:chOff x="0" y="0"/>
            <a:chExt cx="1073976" cy="996013"/>
          </a:xfrm>
        </p:grpSpPr>
        <p:sp>
          <p:nvSpPr>
            <p:cNvPr id="1010"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011"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013"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00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00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00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00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00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00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009">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009" grpId="1"/>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15" name="UI"/>
          <p:cNvSpPr/>
          <p:nvPr/>
        </p:nvSpPr>
        <p:spPr>
          <a:xfrm>
            <a:off x="14482219" y="2212373"/>
            <a:ext cx="1837774"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16" name="1T1P"/>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1T1P</a:t>
            </a:r>
          </a:p>
        </p:txBody>
      </p:sp>
      <p:grpSp>
        <p:nvGrpSpPr>
          <p:cNvPr id="1019" name="Groupe 1"/>
          <p:cNvGrpSpPr/>
          <p:nvPr/>
        </p:nvGrpSpPr>
        <p:grpSpPr>
          <a:xfrm>
            <a:off x="22798155" y="429496"/>
            <a:ext cx="1073977" cy="996014"/>
            <a:chOff x="0" y="0"/>
            <a:chExt cx="1073976" cy="996013"/>
          </a:xfrm>
        </p:grpSpPr>
        <p:sp>
          <p:nvSpPr>
            <p:cNvPr id="1017"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018"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020"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1021" name="Rightsize…"/>
          <p:cNvSpPr/>
          <p:nvPr/>
        </p:nvSpPr>
        <p:spPr>
          <a:xfrm>
            <a:off x="3726356" y="6223000"/>
            <a:ext cx="2614068" cy="1270000"/>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p>
            <a:pPr>
              <a:defRPr b="0" sz="3200">
                <a:solidFill>
                  <a:srgbClr val="FFFFFF"/>
                </a:solidFill>
                <a:latin typeface="+mn-lt"/>
                <a:ea typeface="+mn-ea"/>
                <a:cs typeface="+mn-cs"/>
                <a:sym typeface="Helvetica Neue Medium"/>
              </a:defRPr>
            </a:pPr>
            <a:r>
              <a:t>Rightsize</a:t>
            </a:r>
          </a:p>
          <a:p>
            <a:pPr>
              <a:defRPr b="0" sz="3200">
                <a:solidFill>
                  <a:srgbClr val="FFFFFF"/>
                </a:solidFill>
                <a:latin typeface="+mn-lt"/>
                <a:ea typeface="+mn-ea"/>
                <a:cs typeface="+mn-cs"/>
                <a:sym typeface="Helvetica Neue Medium"/>
              </a:defRPr>
            </a:pPr>
            <a:r>
              <a:t>By type</a:t>
            </a:r>
          </a:p>
        </p:txBody>
      </p:sp>
      <p:sp>
        <p:nvSpPr>
          <p:cNvPr id="1022" name="Tests (git)"/>
          <p:cNvSpPr/>
          <p:nvPr/>
        </p:nvSpPr>
        <p:spPr>
          <a:xfrm>
            <a:off x="6336954" y="2496259"/>
            <a:ext cx="2614068"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Tests (git)</a:t>
            </a:r>
          </a:p>
        </p:txBody>
      </p:sp>
      <p:sp>
        <p:nvSpPr>
          <p:cNvPr id="1023" name="CORE"/>
          <p:cNvSpPr/>
          <p:nvPr/>
        </p:nvSpPr>
        <p:spPr>
          <a:xfrm>
            <a:off x="821678" y="6017899"/>
            <a:ext cx="1766669" cy="1680202"/>
          </a:xfrm>
          <a:prstGeom prst="pentagon">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CORE</a:t>
            </a:r>
          </a:p>
        </p:txBody>
      </p:sp>
      <p:cxnSp>
        <p:nvCxnSpPr>
          <p:cNvPr id="1024" name="Connection Line"/>
          <p:cNvCxnSpPr>
            <a:stCxn id="1022" idx="0"/>
            <a:endCxn id="1021" idx="0"/>
          </p:cNvCxnSpPr>
          <p:nvPr/>
        </p:nvCxnSpPr>
        <p:spPr>
          <a:xfrm flipH="1">
            <a:off x="5033389" y="3131259"/>
            <a:ext cx="2610599" cy="3726741"/>
          </a:xfrm>
          <a:prstGeom prst="straightConnector1">
            <a:avLst/>
          </a:prstGeom>
          <a:ln w="25400">
            <a:solidFill>
              <a:srgbClr val="000000"/>
            </a:solidFill>
            <a:miter lim="400000"/>
            <a:tailEnd type="triangle"/>
          </a:ln>
        </p:spPr>
      </p:cxnSp>
      <p:cxnSp>
        <p:nvCxnSpPr>
          <p:cNvPr id="1025" name="Connection Line"/>
          <p:cNvCxnSpPr>
            <a:stCxn id="1023" idx="0"/>
            <a:endCxn id="1021" idx="0"/>
          </p:cNvCxnSpPr>
          <p:nvPr/>
        </p:nvCxnSpPr>
        <p:spPr>
          <a:xfrm flipV="1">
            <a:off x="1705012" y="6858000"/>
            <a:ext cx="3328378" cy="88692"/>
          </a:xfrm>
          <a:prstGeom prst="straightConnector1">
            <a:avLst/>
          </a:prstGeom>
          <a:ln w="25400">
            <a:solidFill>
              <a:srgbClr val="000000"/>
            </a:solidFill>
            <a:miter lim="400000"/>
            <a:tailEnd type="triangle"/>
          </a:ln>
        </p:spPr>
      </p:cxnSp>
      <p:pic>
        <p:nvPicPr>
          <p:cNvPr id="1026" name="helm-logo.png" descr="helm-logo.png"/>
          <p:cNvPicPr>
            <a:picLocks noChangeAspect="1"/>
          </p:cNvPicPr>
          <p:nvPr/>
        </p:nvPicPr>
        <p:blipFill>
          <a:blip r:embed="rId2">
            <a:extLst/>
          </a:blip>
          <a:stretch>
            <a:fillRect/>
          </a:stretch>
        </p:blipFill>
        <p:spPr>
          <a:xfrm>
            <a:off x="7478432" y="5939113"/>
            <a:ext cx="1766669" cy="1837773"/>
          </a:xfrm>
          <a:prstGeom prst="rect">
            <a:avLst/>
          </a:prstGeom>
          <a:ln w="12700">
            <a:miter lim="400000"/>
          </a:ln>
        </p:spPr>
      </p:pic>
      <p:sp>
        <p:nvSpPr>
          <p:cNvPr id="1043" name="Connection Line"/>
          <p:cNvSpPr/>
          <p:nvPr/>
        </p:nvSpPr>
        <p:spPr>
          <a:xfrm>
            <a:off x="5083284" y="7328974"/>
            <a:ext cx="2265272" cy="780694"/>
          </a:xfrm>
          <a:custGeom>
            <a:avLst/>
            <a:gdLst/>
            <a:ahLst/>
            <a:cxnLst>
              <a:cxn ang="0">
                <a:pos x="wd2" y="hd2"/>
              </a:cxn>
              <a:cxn ang="5400000">
                <a:pos x="wd2" y="hd2"/>
              </a:cxn>
              <a:cxn ang="10800000">
                <a:pos x="wd2" y="hd2"/>
              </a:cxn>
              <a:cxn ang="16200000">
                <a:pos x="wd2" y="hd2"/>
              </a:cxn>
            </a:cxnLst>
            <a:rect l="0" t="0" r="r" b="b"/>
            <a:pathLst>
              <a:path w="21600" h="16250" fill="norm" stroke="1" extrusionOk="0">
                <a:moveTo>
                  <a:pt x="0" y="3415"/>
                </a:moveTo>
                <a:cubicBezTo>
                  <a:pt x="1861" y="21600"/>
                  <a:pt x="9061" y="20462"/>
                  <a:pt x="21600" y="0"/>
                </a:cubicBezTo>
              </a:path>
            </a:pathLst>
          </a:custGeom>
          <a:ln w="25400">
            <a:solidFill>
              <a:srgbClr val="000000"/>
            </a:solidFill>
            <a:miter lim="400000"/>
            <a:tailEnd type="triangle"/>
          </a:ln>
        </p:spPr>
        <p:txBody>
          <a:bodyPr/>
          <a:lstStyle/>
          <a:p>
            <a:pPr/>
          </a:p>
        </p:txBody>
      </p:sp>
      <p:sp>
        <p:nvSpPr>
          <p:cNvPr id="1028" name="UI"/>
          <p:cNvSpPr/>
          <p:nvPr/>
        </p:nvSpPr>
        <p:spPr>
          <a:xfrm>
            <a:off x="12573383"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29" name="API"/>
          <p:cNvSpPr/>
          <p:nvPr/>
        </p:nvSpPr>
        <p:spPr>
          <a:xfrm>
            <a:off x="11332927"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30" name="Perf"/>
          <p:cNvSpPr/>
          <p:nvPr/>
        </p:nvSpPr>
        <p:spPr>
          <a:xfrm>
            <a:off x="1253731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44" name="Connection Line"/>
          <p:cNvSpPr/>
          <p:nvPr/>
        </p:nvSpPr>
        <p:spPr>
          <a:xfrm>
            <a:off x="9180155" y="3887007"/>
            <a:ext cx="3789153" cy="24662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6122" y="10741"/>
                  <a:pt x="8922" y="17941"/>
                  <a:pt x="0" y="21600"/>
                </a:cubicBezTo>
              </a:path>
            </a:pathLst>
          </a:custGeom>
          <a:ln w="25400">
            <a:solidFill>
              <a:srgbClr val="000000"/>
            </a:solidFill>
            <a:miter lim="400000"/>
            <a:headEnd type="triangle"/>
          </a:ln>
        </p:spPr>
        <p:txBody>
          <a:bodyPr/>
          <a:lstStyle/>
          <a:p>
            <a:pPr/>
          </a:p>
        </p:txBody>
      </p:sp>
      <p:sp>
        <p:nvSpPr>
          <p:cNvPr id="1045" name="Connection Line"/>
          <p:cNvSpPr/>
          <p:nvPr/>
        </p:nvSpPr>
        <p:spPr>
          <a:xfrm>
            <a:off x="9300999" y="6818386"/>
            <a:ext cx="3347340" cy="483963"/>
          </a:xfrm>
          <a:custGeom>
            <a:avLst/>
            <a:gdLst/>
            <a:ahLst/>
            <a:cxnLst>
              <a:cxn ang="0">
                <a:pos x="wd2" y="hd2"/>
              </a:cxn>
              <a:cxn ang="5400000">
                <a:pos x="wd2" y="hd2"/>
              </a:cxn>
              <a:cxn ang="10800000">
                <a:pos x="wd2" y="hd2"/>
              </a:cxn>
              <a:cxn ang="16200000">
                <a:pos x="wd2" y="hd2"/>
              </a:cxn>
            </a:cxnLst>
            <a:rect l="0" t="0" r="r" b="b"/>
            <a:pathLst>
              <a:path w="21600" h="16426" fill="norm" stroke="1" extrusionOk="0">
                <a:moveTo>
                  <a:pt x="21600" y="0"/>
                </a:moveTo>
                <a:cubicBezTo>
                  <a:pt x="14876" y="19333"/>
                  <a:pt x="7676" y="21600"/>
                  <a:pt x="0" y="6800"/>
                </a:cubicBezTo>
              </a:path>
            </a:pathLst>
          </a:custGeom>
          <a:ln w="25400">
            <a:solidFill>
              <a:srgbClr val="000000"/>
            </a:solidFill>
            <a:miter lim="400000"/>
            <a:headEnd type="triangle"/>
          </a:ln>
        </p:spPr>
        <p:txBody>
          <a:bodyPr/>
          <a:lstStyle/>
          <a:p>
            <a:pPr/>
          </a:p>
        </p:txBody>
      </p:sp>
      <p:sp>
        <p:nvSpPr>
          <p:cNvPr id="1046" name="Connection Line"/>
          <p:cNvSpPr/>
          <p:nvPr/>
        </p:nvSpPr>
        <p:spPr>
          <a:xfrm>
            <a:off x="9145283" y="7686988"/>
            <a:ext cx="2190414" cy="13319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2539" y="21346"/>
                  <a:pt x="5339" y="14146"/>
                  <a:pt x="0" y="0"/>
                </a:cubicBezTo>
              </a:path>
            </a:pathLst>
          </a:custGeom>
          <a:ln w="25400">
            <a:solidFill>
              <a:srgbClr val="000000"/>
            </a:solidFill>
            <a:miter lim="400000"/>
            <a:headEnd type="triangle"/>
          </a:ln>
        </p:spPr>
        <p:txBody>
          <a:bodyPr/>
          <a:lstStyle/>
          <a:p>
            <a:pPr/>
          </a:p>
        </p:txBody>
      </p:sp>
      <p:sp>
        <p:nvSpPr>
          <p:cNvPr id="1034" name="UI"/>
          <p:cNvSpPr/>
          <p:nvPr/>
        </p:nvSpPr>
        <p:spPr>
          <a:xfrm>
            <a:off x="16391056"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35" name="UI"/>
          <p:cNvSpPr/>
          <p:nvPr/>
        </p:nvSpPr>
        <p:spPr>
          <a:xfrm>
            <a:off x="18299893"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36" name="UI"/>
          <p:cNvSpPr/>
          <p:nvPr/>
        </p:nvSpPr>
        <p:spPr>
          <a:xfrm>
            <a:off x="20208730"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37" name="Perf"/>
          <p:cNvSpPr/>
          <p:nvPr/>
        </p:nvSpPr>
        <p:spPr>
          <a:xfrm>
            <a:off x="1394889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38" name="Perf"/>
          <p:cNvSpPr/>
          <p:nvPr/>
        </p:nvSpPr>
        <p:spPr>
          <a:xfrm>
            <a:off x="1536047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39" name="Perf"/>
          <p:cNvSpPr/>
          <p:nvPr/>
        </p:nvSpPr>
        <p:spPr>
          <a:xfrm>
            <a:off x="16772058"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40" name="API"/>
          <p:cNvSpPr/>
          <p:nvPr/>
        </p:nvSpPr>
        <p:spPr>
          <a:xfrm>
            <a:off x="12798621"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41" name="API"/>
          <p:cNvSpPr/>
          <p:nvPr/>
        </p:nvSpPr>
        <p:spPr>
          <a:xfrm>
            <a:off x="14256982"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42" name="API"/>
          <p:cNvSpPr/>
          <p:nvPr/>
        </p:nvSpPr>
        <p:spPr>
          <a:xfrm>
            <a:off x="15715341"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8" name="UI"/>
          <p:cNvSpPr/>
          <p:nvPr/>
        </p:nvSpPr>
        <p:spPr>
          <a:xfrm>
            <a:off x="14482219" y="2212373"/>
            <a:ext cx="1837774"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49" name="1T1P"/>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1T1P</a:t>
            </a:r>
          </a:p>
        </p:txBody>
      </p:sp>
      <p:grpSp>
        <p:nvGrpSpPr>
          <p:cNvPr id="1052" name="Groupe 1"/>
          <p:cNvGrpSpPr/>
          <p:nvPr/>
        </p:nvGrpSpPr>
        <p:grpSpPr>
          <a:xfrm>
            <a:off x="22798155" y="429496"/>
            <a:ext cx="1073977" cy="996014"/>
            <a:chOff x="0" y="0"/>
            <a:chExt cx="1073976" cy="996013"/>
          </a:xfrm>
        </p:grpSpPr>
        <p:sp>
          <p:nvSpPr>
            <p:cNvPr id="1050"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051"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053"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1054" name="Tests (git)"/>
          <p:cNvSpPr/>
          <p:nvPr/>
        </p:nvSpPr>
        <p:spPr>
          <a:xfrm>
            <a:off x="7054733" y="5806700"/>
            <a:ext cx="2614068"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Tests (git)</a:t>
            </a:r>
          </a:p>
        </p:txBody>
      </p:sp>
      <p:sp>
        <p:nvSpPr>
          <p:cNvPr id="1055" name="UI"/>
          <p:cNvSpPr/>
          <p:nvPr/>
        </p:nvSpPr>
        <p:spPr>
          <a:xfrm>
            <a:off x="12573383"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56" name="API"/>
          <p:cNvSpPr/>
          <p:nvPr/>
        </p:nvSpPr>
        <p:spPr>
          <a:xfrm>
            <a:off x="11332927"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57" name="Perf"/>
          <p:cNvSpPr/>
          <p:nvPr/>
        </p:nvSpPr>
        <p:spPr>
          <a:xfrm>
            <a:off x="1253731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58" name="UI"/>
          <p:cNvSpPr/>
          <p:nvPr/>
        </p:nvSpPr>
        <p:spPr>
          <a:xfrm>
            <a:off x="16391056"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59" name="UI"/>
          <p:cNvSpPr/>
          <p:nvPr/>
        </p:nvSpPr>
        <p:spPr>
          <a:xfrm>
            <a:off x="18299893"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60" name="UI"/>
          <p:cNvSpPr/>
          <p:nvPr/>
        </p:nvSpPr>
        <p:spPr>
          <a:xfrm>
            <a:off x="20208730"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61" name="Perf"/>
          <p:cNvSpPr/>
          <p:nvPr/>
        </p:nvSpPr>
        <p:spPr>
          <a:xfrm>
            <a:off x="1394889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62" name="Perf"/>
          <p:cNvSpPr/>
          <p:nvPr/>
        </p:nvSpPr>
        <p:spPr>
          <a:xfrm>
            <a:off x="1536047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63" name="Perf"/>
          <p:cNvSpPr/>
          <p:nvPr/>
        </p:nvSpPr>
        <p:spPr>
          <a:xfrm>
            <a:off x="16772058"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64" name="API"/>
          <p:cNvSpPr/>
          <p:nvPr/>
        </p:nvSpPr>
        <p:spPr>
          <a:xfrm>
            <a:off x="12798621"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65" name="API"/>
          <p:cNvSpPr/>
          <p:nvPr/>
        </p:nvSpPr>
        <p:spPr>
          <a:xfrm>
            <a:off x="14256982"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66" name="API"/>
          <p:cNvSpPr/>
          <p:nvPr/>
        </p:nvSpPr>
        <p:spPr>
          <a:xfrm>
            <a:off x="15715341"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cxnSp>
        <p:nvCxnSpPr>
          <p:cNvPr id="1067" name="Connection Line"/>
          <p:cNvCxnSpPr>
            <a:stCxn id="1055" idx="0"/>
            <a:endCxn id="1054" idx="0"/>
          </p:cNvCxnSpPr>
          <p:nvPr/>
        </p:nvCxnSpPr>
        <p:spPr>
          <a:xfrm flipH="1">
            <a:off x="8361766" y="3131259"/>
            <a:ext cx="5130504" cy="3310442"/>
          </a:xfrm>
          <a:prstGeom prst="straightConnector1">
            <a:avLst/>
          </a:prstGeom>
          <a:ln w="25400">
            <a:solidFill>
              <a:srgbClr val="000000"/>
            </a:solidFill>
            <a:miter lim="400000"/>
            <a:tailEnd type="triangle"/>
          </a:ln>
        </p:spPr>
      </p:cxnSp>
      <p:cxnSp>
        <p:nvCxnSpPr>
          <p:cNvPr id="1068" name="Connection Line"/>
          <p:cNvCxnSpPr>
            <a:stCxn id="1057" idx="0"/>
            <a:endCxn id="1054" idx="0"/>
          </p:cNvCxnSpPr>
          <p:nvPr/>
        </p:nvCxnSpPr>
        <p:spPr>
          <a:xfrm flipH="1">
            <a:off x="8361766" y="6441700"/>
            <a:ext cx="4869200" cy="1"/>
          </a:xfrm>
          <a:prstGeom prst="straightConnector1">
            <a:avLst/>
          </a:prstGeom>
          <a:ln w="25400">
            <a:solidFill>
              <a:srgbClr val="000000"/>
            </a:solidFill>
            <a:miter lim="400000"/>
            <a:tailEnd type="triangle"/>
          </a:ln>
        </p:spPr>
      </p:cxnSp>
      <p:cxnSp>
        <p:nvCxnSpPr>
          <p:cNvPr id="1069" name="Connection Line"/>
          <p:cNvCxnSpPr>
            <a:stCxn id="1056" idx="0"/>
            <a:endCxn id="1054" idx="0"/>
          </p:cNvCxnSpPr>
          <p:nvPr/>
        </p:nvCxnSpPr>
        <p:spPr>
          <a:xfrm flipH="1" flipV="1">
            <a:off x="8361766" y="6441700"/>
            <a:ext cx="3664810" cy="2515118"/>
          </a:xfrm>
          <a:prstGeom prst="straightConnector1">
            <a:avLst/>
          </a:prstGeom>
          <a:ln w="25400">
            <a:solidFill>
              <a:srgbClr val="000000"/>
            </a:solidFill>
            <a:miter lim="400000"/>
            <a:tailEnd type="triangle"/>
          </a:ln>
        </p:spPr>
      </p:cxn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8" name="Groupe 1"/>
          <p:cNvGrpSpPr/>
          <p:nvPr/>
        </p:nvGrpSpPr>
        <p:grpSpPr>
          <a:xfrm>
            <a:off x="22798155" y="429496"/>
            <a:ext cx="1073977" cy="996014"/>
            <a:chOff x="0" y="0"/>
            <a:chExt cx="1073976" cy="996013"/>
          </a:xfrm>
        </p:grpSpPr>
        <p:sp>
          <p:nvSpPr>
            <p:cNvPr id="166"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67"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69" name="Lots of Teams"/>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Lots of Teams</a:t>
            </a:r>
          </a:p>
        </p:txBody>
      </p:sp>
      <p:sp>
        <p:nvSpPr>
          <p:cNvPr id="170" name="Circle"/>
          <p:cNvSpPr/>
          <p:nvPr/>
        </p:nvSpPr>
        <p:spPr>
          <a:xfrm>
            <a:off x="3734593" y="4160242"/>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1" name="Circle"/>
          <p:cNvSpPr/>
          <p:nvPr/>
        </p:nvSpPr>
        <p:spPr>
          <a:xfrm>
            <a:off x="7826375" y="9066014"/>
            <a:ext cx="1270000"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2" name="Circle"/>
          <p:cNvSpPr/>
          <p:nvPr/>
        </p:nvSpPr>
        <p:spPr>
          <a:xfrm>
            <a:off x="14309328" y="4796234"/>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3" name="Circle"/>
          <p:cNvSpPr/>
          <p:nvPr/>
        </p:nvSpPr>
        <p:spPr>
          <a:xfrm>
            <a:off x="4049117" y="10046890"/>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4" name="Circle"/>
          <p:cNvSpPr/>
          <p:nvPr/>
        </p:nvSpPr>
        <p:spPr>
          <a:xfrm>
            <a:off x="9021960" y="4991100"/>
            <a:ext cx="1270001" cy="1270000"/>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5" name="Circle"/>
          <p:cNvSpPr/>
          <p:nvPr/>
        </p:nvSpPr>
        <p:spPr>
          <a:xfrm>
            <a:off x="14309328" y="8610600"/>
            <a:ext cx="1270001" cy="1270000"/>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6" name="Circle"/>
          <p:cNvSpPr/>
          <p:nvPr/>
        </p:nvSpPr>
        <p:spPr>
          <a:xfrm>
            <a:off x="18515210" y="3429992"/>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7" name="Circle"/>
          <p:cNvSpPr/>
          <p:nvPr/>
        </p:nvSpPr>
        <p:spPr>
          <a:xfrm>
            <a:off x="18997414" y="6939359"/>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8" name="Circle"/>
          <p:cNvSpPr/>
          <p:nvPr/>
        </p:nvSpPr>
        <p:spPr>
          <a:xfrm>
            <a:off x="11557000" y="11279187"/>
            <a:ext cx="1270000"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79" name="Circle"/>
          <p:cNvSpPr/>
          <p:nvPr/>
        </p:nvSpPr>
        <p:spPr>
          <a:xfrm>
            <a:off x="12192992" y="2036960"/>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0"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71" name="UI"/>
          <p:cNvSpPr/>
          <p:nvPr/>
        </p:nvSpPr>
        <p:spPr>
          <a:xfrm>
            <a:off x="14482219" y="2212373"/>
            <a:ext cx="1837774"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72" name="1T1P"/>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1T1P</a:t>
            </a:r>
          </a:p>
        </p:txBody>
      </p:sp>
      <p:grpSp>
        <p:nvGrpSpPr>
          <p:cNvPr id="1075" name="Groupe 1"/>
          <p:cNvGrpSpPr/>
          <p:nvPr/>
        </p:nvGrpSpPr>
        <p:grpSpPr>
          <a:xfrm>
            <a:off x="22798155" y="429496"/>
            <a:ext cx="1073977" cy="996014"/>
            <a:chOff x="0" y="0"/>
            <a:chExt cx="1073976" cy="996013"/>
          </a:xfrm>
        </p:grpSpPr>
        <p:sp>
          <p:nvSpPr>
            <p:cNvPr id="1073"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074"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076"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1077" name="UI"/>
          <p:cNvSpPr/>
          <p:nvPr/>
        </p:nvSpPr>
        <p:spPr>
          <a:xfrm>
            <a:off x="12573383"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78" name="API"/>
          <p:cNvSpPr/>
          <p:nvPr/>
        </p:nvSpPr>
        <p:spPr>
          <a:xfrm>
            <a:off x="11332927"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79" name="Perf"/>
          <p:cNvSpPr/>
          <p:nvPr/>
        </p:nvSpPr>
        <p:spPr>
          <a:xfrm>
            <a:off x="1253731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80" name="UI"/>
          <p:cNvSpPr/>
          <p:nvPr/>
        </p:nvSpPr>
        <p:spPr>
          <a:xfrm>
            <a:off x="16391056"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81" name="UI"/>
          <p:cNvSpPr/>
          <p:nvPr/>
        </p:nvSpPr>
        <p:spPr>
          <a:xfrm>
            <a:off x="18299893"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82" name="UI"/>
          <p:cNvSpPr/>
          <p:nvPr/>
        </p:nvSpPr>
        <p:spPr>
          <a:xfrm>
            <a:off x="20208730" y="2212373"/>
            <a:ext cx="1837773" cy="1837773"/>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83" name="Perf"/>
          <p:cNvSpPr/>
          <p:nvPr/>
        </p:nvSpPr>
        <p:spPr>
          <a:xfrm>
            <a:off x="1394889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84" name="Perf"/>
          <p:cNvSpPr/>
          <p:nvPr/>
        </p:nvSpPr>
        <p:spPr>
          <a:xfrm>
            <a:off x="15360477"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85" name="Perf"/>
          <p:cNvSpPr/>
          <p:nvPr/>
        </p:nvSpPr>
        <p:spPr>
          <a:xfrm>
            <a:off x="16772058" y="5748053"/>
            <a:ext cx="1387296" cy="1387296"/>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086" name="API"/>
          <p:cNvSpPr/>
          <p:nvPr/>
        </p:nvSpPr>
        <p:spPr>
          <a:xfrm>
            <a:off x="12798621"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87" name="API"/>
          <p:cNvSpPr/>
          <p:nvPr/>
        </p:nvSpPr>
        <p:spPr>
          <a:xfrm>
            <a:off x="14256982"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88" name="API"/>
          <p:cNvSpPr/>
          <p:nvPr/>
        </p:nvSpPr>
        <p:spPr>
          <a:xfrm>
            <a:off x="15715341"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089" name="ConfigMap…"/>
          <p:cNvSpPr/>
          <p:nvPr/>
        </p:nvSpPr>
        <p:spPr>
          <a:xfrm>
            <a:off x="4058349" y="3705169"/>
            <a:ext cx="3927237" cy="5473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rgbClr val="000000"/>
          </a:solidFill>
          <a:ln w="12700">
            <a:miter lim="400000"/>
          </a:ln>
          <a:extLst>
            <a:ext uri="{C572A759-6A51-4108-AA02-DFA0A04FC94B}">
              <ma14:wrappingTextBoxFlag xmlns:ma14="http://schemas.microsoft.com/office/mac/drawingml/2011/main" val="1"/>
            </a:ext>
          </a:extLst>
        </p:spPr>
        <p:txBody>
          <a:bodyPr lIns="127000" tIns="127000" rIns="127000" bIns="127000"/>
          <a:lstStyle/>
          <a:p>
            <a:pPr>
              <a:defRPr b="0" sz="3200">
                <a:solidFill>
                  <a:srgbClr val="FFFFFF"/>
                </a:solidFill>
                <a:latin typeface="+mn-lt"/>
                <a:ea typeface="+mn-ea"/>
                <a:cs typeface="+mn-cs"/>
                <a:sym typeface="Helvetica Neue Medium"/>
              </a:defRPr>
            </a:pPr>
            <a:r>
              <a:t>ConfigMap</a:t>
            </a:r>
          </a:p>
          <a:p>
            <a:pPr>
              <a:defRPr b="0" sz="3200">
                <a:solidFill>
                  <a:srgbClr val="FFFFFF"/>
                </a:solidFill>
                <a:latin typeface="+mn-lt"/>
                <a:ea typeface="+mn-ea"/>
                <a:cs typeface="+mn-cs"/>
                <a:sym typeface="Helvetica Neue Medium"/>
              </a:defRPr>
            </a:pPr>
          </a:p>
          <a:p>
            <a:pPr algn="l">
              <a:defRPr b="0" sz="3200">
                <a:solidFill>
                  <a:srgbClr val="FFFFFF"/>
                </a:solidFill>
                <a:latin typeface="+mn-lt"/>
                <a:ea typeface="+mn-ea"/>
                <a:cs typeface="+mn-cs"/>
                <a:sym typeface="Helvetica Neue Medium"/>
              </a:defRPr>
            </a:pPr>
            <a:r>
              <a:t>1 Complete</a:t>
            </a:r>
          </a:p>
          <a:p>
            <a:pPr algn="l">
              <a:defRPr b="0" sz="3200">
                <a:solidFill>
                  <a:srgbClr val="FFFFFF"/>
                </a:solidFill>
                <a:latin typeface="+mn-lt"/>
                <a:ea typeface="+mn-ea"/>
                <a:cs typeface="+mn-cs"/>
                <a:sym typeface="Helvetica Neue Medium"/>
              </a:defRPr>
            </a:pPr>
            <a:r>
              <a:t>2 Complete</a:t>
            </a:r>
          </a:p>
          <a:p>
            <a:pPr algn="l">
              <a:defRPr b="0" sz="3200">
                <a:solidFill>
                  <a:srgbClr val="FFFFFF"/>
                </a:solidFill>
                <a:latin typeface="+mn-lt"/>
                <a:ea typeface="+mn-ea"/>
                <a:cs typeface="+mn-cs"/>
                <a:sym typeface="Helvetica Neue Medium"/>
              </a:defRPr>
            </a:pPr>
            <a:r>
              <a:t>3 Complete</a:t>
            </a:r>
          </a:p>
          <a:p>
            <a:pPr algn="l">
              <a:defRPr b="0" sz="3200">
                <a:solidFill>
                  <a:srgbClr val="FFFFFF"/>
                </a:solidFill>
                <a:latin typeface="+mn-lt"/>
                <a:ea typeface="+mn-ea"/>
                <a:cs typeface="+mn-cs"/>
                <a:sym typeface="Helvetica Neue Medium"/>
              </a:defRPr>
            </a:pPr>
            <a:r>
              <a:t>…</a:t>
            </a:r>
          </a:p>
        </p:txBody>
      </p:sp>
      <p:cxnSp>
        <p:nvCxnSpPr>
          <p:cNvPr id="1090" name="Connection Line"/>
          <p:cNvCxnSpPr>
            <a:stCxn id="1089" idx="0"/>
            <a:endCxn id="1077" idx="0"/>
          </p:cNvCxnSpPr>
          <p:nvPr/>
        </p:nvCxnSpPr>
        <p:spPr>
          <a:xfrm flipV="1">
            <a:off x="6021967" y="3131259"/>
            <a:ext cx="7470303" cy="3310442"/>
          </a:xfrm>
          <a:prstGeom prst="straightConnector1">
            <a:avLst/>
          </a:prstGeom>
          <a:ln w="25400">
            <a:solidFill>
              <a:srgbClr val="000000"/>
            </a:solidFill>
            <a:miter lim="400000"/>
            <a:headEnd type="triangle"/>
          </a:ln>
        </p:spPr>
      </p:cxnSp>
      <p:cxnSp>
        <p:nvCxnSpPr>
          <p:cNvPr id="1091" name="Connection Line"/>
          <p:cNvCxnSpPr>
            <a:stCxn id="1089" idx="0"/>
            <a:endCxn id="1079" idx="0"/>
          </p:cNvCxnSpPr>
          <p:nvPr/>
        </p:nvCxnSpPr>
        <p:spPr>
          <a:xfrm flipV="1">
            <a:off x="6021967" y="6441700"/>
            <a:ext cx="7208999" cy="1"/>
          </a:xfrm>
          <a:prstGeom prst="straightConnector1">
            <a:avLst/>
          </a:prstGeom>
          <a:ln w="25400">
            <a:solidFill>
              <a:srgbClr val="000000"/>
            </a:solidFill>
            <a:miter lim="400000"/>
            <a:headEnd type="triangle"/>
          </a:ln>
        </p:spPr>
      </p:cxnSp>
      <p:cxnSp>
        <p:nvCxnSpPr>
          <p:cNvPr id="1092" name="Connection Line"/>
          <p:cNvCxnSpPr>
            <a:stCxn id="1089" idx="0"/>
            <a:endCxn id="1078" idx="0"/>
          </p:cNvCxnSpPr>
          <p:nvPr/>
        </p:nvCxnSpPr>
        <p:spPr>
          <a:xfrm>
            <a:off x="6021967" y="6441700"/>
            <a:ext cx="6004609" cy="2515118"/>
          </a:xfrm>
          <a:prstGeom prst="straightConnector1">
            <a:avLst/>
          </a:prstGeom>
          <a:ln w="25400">
            <a:solidFill>
              <a:srgbClr val="000000"/>
            </a:solidFill>
            <a:miter lim="400000"/>
            <a:headEnd type="triangle"/>
          </a:ln>
        </p:spPr>
      </p:cxn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4" name="UI"/>
          <p:cNvSpPr/>
          <p:nvPr/>
        </p:nvSpPr>
        <p:spPr>
          <a:xfrm>
            <a:off x="14482219" y="2212373"/>
            <a:ext cx="1837774" cy="1837773"/>
          </a:xfrm>
          <a:prstGeom prst="ellipse">
            <a:avLst/>
          </a:prstGeom>
          <a:solidFill>
            <a:schemeClr val="accent4">
              <a:hueOff val="-461056"/>
              <a:satOff val="4338"/>
              <a:lumOff val="-10225"/>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095" name="1T1P"/>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1T1P</a:t>
            </a:r>
          </a:p>
        </p:txBody>
      </p:sp>
      <p:grpSp>
        <p:nvGrpSpPr>
          <p:cNvPr id="1098" name="Groupe 1"/>
          <p:cNvGrpSpPr/>
          <p:nvPr/>
        </p:nvGrpSpPr>
        <p:grpSpPr>
          <a:xfrm>
            <a:off x="22798155" y="429496"/>
            <a:ext cx="1073977" cy="996014"/>
            <a:chOff x="0" y="0"/>
            <a:chExt cx="1073976" cy="996013"/>
          </a:xfrm>
        </p:grpSpPr>
        <p:sp>
          <p:nvSpPr>
            <p:cNvPr id="1096"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097"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099"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
        <p:nvSpPr>
          <p:cNvPr id="1100" name="UI"/>
          <p:cNvSpPr/>
          <p:nvPr/>
        </p:nvSpPr>
        <p:spPr>
          <a:xfrm>
            <a:off x="12573383" y="2212373"/>
            <a:ext cx="1837773" cy="1837773"/>
          </a:xfrm>
          <a:prstGeom prst="ellipse">
            <a:avLst/>
          </a:prstGeom>
          <a:solidFill>
            <a:schemeClr val="accent4">
              <a:hueOff val="-461056"/>
              <a:satOff val="4338"/>
              <a:lumOff val="-10225"/>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101" name="API"/>
          <p:cNvSpPr/>
          <p:nvPr/>
        </p:nvSpPr>
        <p:spPr>
          <a:xfrm>
            <a:off x="11332927" y="8263170"/>
            <a:ext cx="1387296" cy="1387296"/>
          </a:xfrm>
          <a:prstGeom prst="ellipse">
            <a:avLst/>
          </a:prstGeom>
          <a:solidFill>
            <a:schemeClr val="accent6">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102" name="Perf"/>
          <p:cNvSpPr/>
          <p:nvPr/>
        </p:nvSpPr>
        <p:spPr>
          <a:xfrm>
            <a:off x="12537317" y="5748053"/>
            <a:ext cx="1387296" cy="1387296"/>
          </a:xfrm>
          <a:prstGeom prst="ellipse">
            <a:avLst/>
          </a:prstGeom>
          <a:solidFill>
            <a:schemeClr val="accent3">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103" name="UI"/>
          <p:cNvSpPr/>
          <p:nvPr/>
        </p:nvSpPr>
        <p:spPr>
          <a:xfrm>
            <a:off x="16391056" y="2212373"/>
            <a:ext cx="1837773" cy="1837773"/>
          </a:xfrm>
          <a:prstGeom prst="ellipse">
            <a:avLst/>
          </a:prstGeom>
          <a:solidFill>
            <a:schemeClr val="accent4">
              <a:hueOff val="-461056"/>
              <a:satOff val="4338"/>
              <a:lumOff val="-10225"/>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104" name="UI"/>
          <p:cNvSpPr/>
          <p:nvPr/>
        </p:nvSpPr>
        <p:spPr>
          <a:xfrm>
            <a:off x="18299893" y="2212373"/>
            <a:ext cx="1837773" cy="1837773"/>
          </a:xfrm>
          <a:prstGeom prst="ellipse">
            <a:avLst/>
          </a:prstGeom>
          <a:solidFill>
            <a:schemeClr val="accent4">
              <a:hueOff val="-461056"/>
              <a:satOff val="4338"/>
              <a:lumOff val="-10225"/>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105" name="UI"/>
          <p:cNvSpPr/>
          <p:nvPr/>
        </p:nvSpPr>
        <p:spPr>
          <a:xfrm>
            <a:off x="20208730" y="2212373"/>
            <a:ext cx="1837773" cy="1837773"/>
          </a:xfrm>
          <a:prstGeom prst="ellipse">
            <a:avLst/>
          </a:prstGeom>
          <a:solidFill>
            <a:schemeClr val="accent4">
              <a:hueOff val="-461056"/>
              <a:satOff val="4338"/>
              <a:lumOff val="-10225"/>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UI</a:t>
            </a:r>
          </a:p>
        </p:txBody>
      </p:sp>
      <p:sp>
        <p:nvSpPr>
          <p:cNvPr id="1106" name="Perf"/>
          <p:cNvSpPr/>
          <p:nvPr/>
        </p:nvSpPr>
        <p:spPr>
          <a:xfrm>
            <a:off x="13948897" y="5748053"/>
            <a:ext cx="1387296" cy="1387296"/>
          </a:xfrm>
          <a:prstGeom prst="ellipse">
            <a:avLst/>
          </a:prstGeom>
          <a:solidFill>
            <a:schemeClr val="accent3">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107" name="Perf"/>
          <p:cNvSpPr/>
          <p:nvPr/>
        </p:nvSpPr>
        <p:spPr>
          <a:xfrm>
            <a:off x="15360477" y="5748053"/>
            <a:ext cx="1387296" cy="1387296"/>
          </a:xfrm>
          <a:prstGeom prst="ellipse">
            <a:avLst/>
          </a:prstGeom>
          <a:solidFill>
            <a:schemeClr val="accent3">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108" name="Perf"/>
          <p:cNvSpPr/>
          <p:nvPr/>
        </p:nvSpPr>
        <p:spPr>
          <a:xfrm>
            <a:off x="16772058" y="5748053"/>
            <a:ext cx="1387296" cy="1387296"/>
          </a:xfrm>
          <a:prstGeom prst="ellipse">
            <a:avLst/>
          </a:prstGeom>
          <a:solidFill>
            <a:schemeClr val="accent3">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Perf</a:t>
            </a:r>
          </a:p>
        </p:txBody>
      </p:sp>
      <p:sp>
        <p:nvSpPr>
          <p:cNvPr id="1109" name="API"/>
          <p:cNvSpPr/>
          <p:nvPr/>
        </p:nvSpPr>
        <p:spPr>
          <a:xfrm>
            <a:off x="12798621" y="8263170"/>
            <a:ext cx="1387296" cy="1387296"/>
          </a:xfrm>
          <a:prstGeom prst="ellipse">
            <a:avLst/>
          </a:prstGeom>
          <a:solidFill>
            <a:schemeClr val="accent6">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110" name="API"/>
          <p:cNvSpPr/>
          <p:nvPr/>
        </p:nvSpPr>
        <p:spPr>
          <a:xfrm>
            <a:off x="14256982" y="8263170"/>
            <a:ext cx="1387296" cy="1387296"/>
          </a:xfrm>
          <a:prstGeom prst="ellipse">
            <a:avLst/>
          </a:prstGeom>
          <a:solidFill>
            <a:schemeClr val="accent6">
              <a:alpha val="20369"/>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111" name="API"/>
          <p:cNvSpPr/>
          <p:nvPr/>
        </p:nvSpPr>
        <p:spPr>
          <a:xfrm>
            <a:off x="15715341" y="8263170"/>
            <a:ext cx="1387296" cy="1387296"/>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API</a:t>
            </a:r>
          </a:p>
        </p:txBody>
      </p:sp>
      <p:sp>
        <p:nvSpPr>
          <p:cNvPr id="1112" name="Triggers Collation"/>
          <p:cNvSpPr/>
          <p:nvPr/>
        </p:nvSpPr>
        <p:spPr>
          <a:xfrm>
            <a:off x="20097754" y="8321817"/>
            <a:ext cx="2763664" cy="1270001"/>
          </a:xfrm>
          <a:prstGeom prst="rect">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Triggers Collation</a:t>
            </a:r>
          </a:p>
        </p:txBody>
      </p:sp>
      <p:cxnSp>
        <p:nvCxnSpPr>
          <p:cNvPr id="1113" name="Connection Line"/>
          <p:cNvCxnSpPr>
            <a:stCxn id="1112" idx="0"/>
            <a:endCxn id="1111" idx="0"/>
          </p:cNvCxnSpPr>
          <p:nvPr/>
        </p:nvCxnSpPr>
        <p:spPr>
          <a:xfrm flipH="1" flipV="1">
            <a:off x="16408989" y="8956817"/>
            <a:ext cx="5070598" cy="1"/>
          </a:xfrm>
          <a:prstGeom prst="straightConnector1">
            <a:avLst/>
          </a:prstGeom>
          <a:ln w="25400">
            <a:solidFill>
              <a:srgbClr val="000000"/>
            </a:solidFill>
            <a:miter lim="400000"/>
            <a:headEnd type="triangle"/>
          </a:ln>
        </p:spPr>
      </p:cxnSp>
      <p:sp>
        <p:nvSpPr>
          <p:cNvPr id="1114" name="ConfigMap…"/>
          <p:cNvSpPr/>
          <p:nvPr/>
        </p:nvSpPr>
        <p:spPr>
          <a:xfrm>
            <a:off x="4058349" y="3705169"/>
            <a:ext cx="3927237" cy="54730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429" y="0"/>
                </a:moveTo>
                <a:cubicBezTo>
                  <a:pt x="1090" y="0"/>
                  <a:pt x="0" y="782"/>
                  <a:pt x="0" y="1743"/>
                </a:cubicBezTo>
                <a:lnTo>
                  <a:pt x="0" y="19857"/>
                </a:lnTo>
                <a:cubicBezTo>
                  <a:pt x="0" y="20818"/>
                  <a:pt x="1090" y="21600"/>
                  <a:pt x="2429" y="21600"/>
                </a:cubicBezTo>
                <a:lnTo>
                  <a:pt x="19171" y="21600"/>
                </a:lnTo>
                <a:cubicBezTo>
                  <a:pt x="20510" y="21600"/>
                  <a:pt x="21600" y="20818"/>
                  <a:pt x="21600" y="19857"/>
                </a:cubicBezTo>
                <a:lnTo>
                  <a:pt x="21600" y="1743"/>
                </a:lnTo>
                <a:cubicBezTo>
                  <a:pt x="21600" y="782"/>
                  <a:pt x="20510" y="0"/>
                  <a:pt x="19171" y="0"/>
                </a:cubicBezTo>
                <a:lnTo>
                  <a:pt x="2429" y="0"/>
                </a:lnTo>
                <a:close/>
                <a:moveTo>
                  <a:pt x="2429" y="755"/>
                </a:moveTo>
                <a:lnTo>
                  <a:pt x="19171" y="755"/>
                </a:lnTo>
                <a:cubicBezTo>
                  <a:pt x="19930" y="755"/>
                  <a:pt x="20547" y="1199"/>
                  <a:pt x="20547" y="1743"/>
                </a:cubicBezTo>
                <a:lnTo>
                  <a:pt x="20547" y="19857"/>
                </a:lnTo>
                <a:cubicBezTo>
                  <a:pt x="20547" y="20401"/>
                  <a:pt x="19930" y="20845"/>
                  <a:pt x="19171" y="20845"/>
                </a:cubicBezTo>
                <a:lnTo>
                  <a:pt x="2429" y="20845"/>
                </a:lnTo>
                <a:cubicBezTo>
                  <a:pt x="1670" y="20845"/>
                  <a:pt x="1053" y="20401"/>
                  <a:pt x="1053" y="19857"/>
                </a:cubicBezTo>
                <a:lnTo>
                  <a:pt x="1053" y="1743"/>
                </a:lnTo>
                <a:cubicBezTo>
                  <a:pt x="1053" y="1199"/>
                  <a:pt x="1670" y="755"/>
                  <a:pt x="2429" y="755"/>
                </a:cubicBezTo>
                <a:close/>
                <a:moveTo>
                  <a:pt x="2429" y="1277"/>
                </a:moveTo>
                <a:cubicBezTo>
                  <a:pt x="2072" y="1277"/>
                  <a:pt x="1782" y="1486"/>
                  <a:pt x="1782" y="1743"/>
                </a:cubicBezTo>
                <a:lnTo>
                  <a:pt x="1782" y="19857"/>
                </a:lnTo>
                <a:cubicBezTo>
                  <a:pt x="1782" y="20114"/>
                  <a:pt x="2072" y="20323"/>
                  <a:pt x="2429" y="20323"/>
                </a:cubicBezTo>
                <a:lnTo>
                  <a:pt x="19171" y="20323"/>
                </a:lnTo>
                <a:cubicBezTo>
                  <a:pt x="19528" y="20323"/>
                  <a:pt x="19818" y="20114"/>
                  <a:pt x="19818" y="19857"/>
                </a:cubicBezTo>
                <a:lnTo>
                  <a:pt x="19818" y="1743"/>
                </a:lnTo>
                <a:cubicBezTo>
                  <a:pt x="19818" y="1486"/>
                  <a:pt x="19528" y="1277"/>
                  <a:pt x="19171" y="1277"/>
                </a:cubicBezTo>
                <a:lnTo>
                  <a:pt x="2429" y="1277"/>
                </a:lnTo>
                <a:close/>
              </a:path>
            </a:pathLst>
          </a:custGeom>
          <a:solidFill>
            <a:srgbClr val="000000"/>
          </a:solidFill>
          <a:ln w="12700">
            <a:miter lim="400000"/>
          </a:ln>
          <a:extLst>
            <a:ext uri="{C572A759-6A51-4108-AA02-DFA0A04FC94B}">
              <ma14:wrappingTextBoxFlag xmlns:ma14="http://schemas.microsoft.com/office/mac/drawingml/2011/main" val="1"/>
            </a:ext>
          </a:extLst>
        </p:spPr>
        <p:txBody>
          <a:bodyPr lIns="127000" tIns="127000" rIns="127000" bIns="127000"/>
          <a:lstStyle/>
          <a:p>
            <a:pPr>
              <a:defRPr b="0" sz="3200">
                <a:solidFill>
                  <a:srgbClr val="FFFFFF"/>
                </a:solidFill>
                <a:latin typeface="+mn-lt"/>
                <a:ea typeface="+mn-ea"/>
                <a:cs typeface="+mn-cs"/>
                <a:sym typeface="Helvetica Neue Medium"/>
              </a:defRPr>
            </a:pPr>
            <a:r>
              <a:t>ConfigMap</a:t>
            </a:r>
          </a:p>
          <a:p>
            <a:pPr>
              <a:defRPr b="0" sz="3200">
                <a:solidFill>
                  <a:srgbClr val="FFFFFF"/>
                </a:solidFill>
                <a:latin typeface="+mn-lt"/>
                <a:ea typeface="+mn-ea"/>
                <a:cs typeface="+mn-cs"/>
                <a:sym typeface="Helvetica Neue Medium"/>
              </a:defRPr>
            </a:pPr>
          </a:p>
          <a:p>
            <a:pPr algn="l">
              <a:defRPr b="0" sz="3200">
                <a:solidFill>
                  <a:srgbClr val="FFFFFF"/>
                </a:solidFill>
                <a:latin typeface="+mn-lt"/>
                <a:ea typeface="+mn-ea"/>
                <a:cs typeface="+mn-cs"/>
                <a:sym typeface="Helvetica Neue Medium"/>
              </a:defRPr>
            </a:pPr>
            <a:r>
              <a:t>1 Complete</a:t>
            </a:r>
          </a:p>
          <a:p>
            <a:pPr algn="l">
              <a:defRPr b="0" sz="3200">
                <a:solidFill>
                  <a:srgbClr val="FFFFFF"/>
                </a:solidFill>
                <a:latin typeface="+mn-lt"/>
                <a:ea typeface="+mn-ea"/>
                <a:cs typeface="+mn-cs"/>
                <a:sym typeface="Helvetica Neue Medium"/>
              </a:defRPr>
            </a:pPr>
            <a:r>
              <a:t>2 Complete</a:t>
            </a:r>
          </a:p>
          <a:p>
            <a:pPr algn="l">
              <a:defRPr b="0" sz="3200">
                <a:solidFill>
                  <a:srgbClr val="FFFFFF"/>
                </a:solidFill>
                <a:latin typeface="+mn-lt"/>
                <a:ea typeface="+mn-ea"/>
                <a:cs typeface="+mn-cs"/>
                <a:sym typeface="Helvetica Neue Medium"/>
              </a:defRPr>
            </a:pPr>
            <a:r>
              <a:t>3 Complete</a:t>
            </a:r>
          </a:p>
          <a:p>
            <a:pPr algn="l">
              <a:defRPr b="0" sz="3200">
                <a:solidFill>
                  <a:srgbClr val="FFFFFF"/>
                </a:solidFill>
                <a:latin typeface="+mn-lt"/>
                <a:ea typeface="+mn-ea"/>
                <a:cs typeface="+mn-cs"/>
                <a:sym typeface="Helvetica Neue Medium"/>
              </a:defRPr>
            </a:pPr>
            <a:r>
              <a:t>…</a:t>
            </a:r>
          </a:p>
        </p:txBody>
      </p:sp>
      <p:cxnSp>
        <p:nvCxnSpPr>
          <p:cNvPr id="1115" name="Connection Line"/>
          <p:cNvCxnSpPr>
            <a:stCxn id="1111" idx="0"/>
            <a:endCxn id="1114" idx="0"/>
          </p:cNvCxnSpPr>
          <p:nvPr/>
        </p:nvCxnSpPr>
        <p:spPr>
          <a:xfrm flipH="1" flipV="1">
            <a:off x="6021967" y="6441700"/>
            <a:ext cx="10387023" cy="2515118"/>
          </a:xfrm>
          <a:prstGeom prst="straightConnector1">
            <a:avLst/>
          </a:prstGeom>
          <a:ln w="25400">
            <a:solidFill>
              <a:srgbClr val="000000"/>
            </a:solidFill>
            <a:miter lim="400000"/>
          </a:ln>
        </p:spPr>
      </p:cxn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17" name="Our Test Framework"/>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Our Test Framework</a:t>
            </a:r>
          </a:p>
        </p:txBody>
      </p:sp>
      <p:sp>
        <p:nvSpPr>
          <p:cNvPr id="1118" name="Tests are output to S3 by each pod…"/>
          <p:cNvSpPr txBox="1"/>
          <p:nvPr>
            <p:ph type="body" idx="1"/>
          </p:nvPr>
        </p:nvSpPr>
        <p:spPr>
          <a:prstGeom prst="rect">
            <a:avLst/>
          </a:prstGeom>
        </p:spPr>
        <p:txBody>
          <a:bodyPr/>
          <a:lstStyle/>
          <a:p>
            <a:pPr>
              <a:defRPr>
                <a:latin typeface="Verdana"/>
                <a:ea typeface="Verdana"/>
                <a:cs typeface="Verdana"/>
                <a:sym typeface="Verdana"/>
              </a:defRPr>
            </a:pPr>
            <a:r>
              <a:t>Tests are output to S3 by each pod</a:t>
            </a:r>
          </a:p>
          <a:p>
            <a:pPr>
              <a:defRPr>
                <a:latin typeface="Verdana"/>
                <a:ea typeface="Verdana"/>
                <a:cs typeface="Verdana"/>
                <a:sym typeface="Verdana"/>
              </a:defRPr>
            </a:pPr>
            <a:r>
              <a:t>A ConfigMap is used for coordination between pods</a:t>
            </a:r>
          </a:p>
          <a:p>
            <a:pPr>
              <a:defRPr>
                <a:latin typeface="Verdana"/>
                <a:ea typeface="Verdana"/>
                <a:cs typeface="Verdana"/>
                <a:sym typeface="Verdana"/>
              </a:defRPr>
            </a:pPr>
            <a:r>
              <a:t>The final pod runs the </a:t>
            </a:r>
            <a:r>
              <a:rPr>
                <a:latin typeface="Menlo"/>
                <a:ea typeface="Menlo"/>
                <a:cs typeface="Menlo"/>
                <a:sym typeface="Menlo"/>
              </a:rPr>
              <a:t>serenity aggregate</a:t>
            </a:r>
            <a:r>
              <a:t> command to bundle the results together.</a:t>
            </a:r>
          </a:p>
          <a:p>
            <a:pPr>
              <a:defRPr>
                <a:latin typeface="Verdana"/>
                <a:ea typeface="Verdana"/>
                <a:cs typeface="Verdana"/>
                <a:sym typeface="Verdana"/>
              </a:defRPr>
            </a:pPr>
            <a:r>
              <a:t>Combined with the _release_notes.yaml data and sent to Confluence.</a:t>
            </a:r>
          </a:p>
        </p:txBody>
      </p:sp>
      <p:grpSp>
        <p:nvGrpSpPr>
          <p:cNvPr id="1121" name="Groupe 1"/>
          <p:cNvGrpSpPr/>
          <p:nvPr/>
        </p:nvGrpSpPr>
        <p:grpSpPr>
          <a:xfrm>
            <a:off x="22798155" y="429496"/>
            <a:ext cx="1073977" cy="996014"/>
            <a:chOff x="0" y="0"/>
            <a:chExt cx="1073976" cy="996013"/>
          </a:xfrm>
        </p:grpSpPr>
        <p:sp>
          <p:nvSpPr>
            <p:cNvPr id="1119"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120"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122"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11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11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11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11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118">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118" grpId="1"/>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4" name="Visual Output"/>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Visual Output</a:t>
            </a:r>
          </a:p>
        </p:txBody>
      </p:sp>
      <p:grpSp>
        <p:nvGrpSpPr>
          <p:cNvPr id="1127" name="Groupe 1"/>
          <p:cNvGrpSpPr/>
          <p:nvPr/>
        </p:nvGrpSpPr>
        <p:grpSpPr>
          <a:xfrm>
            <a:off x="22798155" y="429496"/>
            <a:ext cx="1073977" cy="996014"/>
            <a:chOff x="0" y="0"/>
            <a:chExt cx="1073976" cy="996013"/>
          </a:xfrm>
        </p:grpSpPr>
        <p:sp>
          <p:nvSpPr>
            <p:cNvPr id="1125"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126"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128"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pic>
        <p:nvPicPr>
          <p:cNvPr id="1129" name="Image" descr="Image"/>
          <p:cNvPicPr>
            <a:picLocks noChangeAspect="1"/>
          </p:cNvPicPr>
          <p:nvPr/>
        </p:nvPicPr>
        <p:blipFill>
          <a:blip r:embed="rId2">
            <a:extLst/>
          </a:blip>
          <a:srcRect l="4753" t="11877" r="4753" b="7521"/>
          <a:stretch>
            <a:fillRect/>
          </a:stretch>
        </p:blipFill>
        <p:spPr>
          <a:xfrm>
            <a:off x="4499570" y="2681882"/>
            <a:ext cx="15384986" cy="8352074"/>
          </a:xfrm>
          <a:prstGeom prst="rect">
            <a:avLst/>
          </a:prstGeom>
          <a:ln w="12700">
            <a:miter lim="400000"/>
          </a:ln>
        </p:spPr>
      </p:pic>
    </p:spTree>
  </p:cSld>
  <p:clrMapOvr>
    <a:masterClrMapping/>
  </p:clrMapOvr>
  <mc:AlternateContent xmlns:mc="http://schemas.openxmlformats.org/markup-compatibility/2006">
    <mc:Choice xmlns:p14="http://schemas.microsoft.com/office/powerpoint/2010/main" Requires="p14">
      <p:transition spd="slow" advClick="1" p14:dur="1500">
        <p:dissolv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4" name="Groupe 1"/>
          <p:cNvGrpSpPr/>
          <p:nvPr/>
        </p:nvGrpSpPr>
        <p:grpSpPr>
          <a:xfrm>
            <a:off x="22798155" y="429496"/>
            <a:ext cx="1073977" cy="996014"/>
            <a:chOff x="0" y="0"/>
            <a:chExt cx="1073976" cy="996013"/>
          </a:xfrm>
        </p:grpSpPr>
        <p:sp>
          <p:nvSpPr>
            <p:cNvPr id="182"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83"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185" name="Different Sizes"/>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Different Sizes</a:t>
            </a:r>
          </a:p>
        </p:txBody>
      </p:sp>
      <p:sp>
        <p:nvSpPr>
          <p:cNvPr id="186" name="Circle"/>
          <p:cNvSpPr/>
          <p:nvPr/>
        </p:nvSpPr>
        <p:spPr>
          <a:xfrm>
            <a:off x="3871586" y="4160242"/>
            <a:ext cx="996015" cy="996014"/>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7" name="Circle"/>
          <p:cNvSpPr/>
          <p:nvPr/>
        </p:nvSpPr>
        <p:spPr>
          <a:xfrm>
            <a:off x="7437671" y="8888222"/>
            <a:ext cx="1447793" cy="1447793"/>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8" name="Circle"/>
          <p:cNvSpPr/>
          <p:nvPr/>
        </p:nvSpPr>
        <p:spPr>
          <a:xfrm>
            <a:off x="14309328" y="4796234"/>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89" name="Circle"/>
          <p:cNvSpPr/>
          <p:nvPr/>
        </p:nvSpPr>
        <p:spPr>
          <a:xfrm>
            <a:off x="4049117" y="10046890"/>
            <a:ext cx="2429988" cy="2429988"/>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0" name="Circle"/>
          <p:cNvSpPr/>
          <p:nvPr/>
        </p:nvSpPr>
        <p:spPr>
          <a:xfrm>
            <a:off x="9021960" y="4991100"/>
            <a:ext cx="1270001" cy="1270000"/>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1" name="Circle"/>
          <p:cNvSpPr/>
          <p:nvPr/>
        </p:nvSpPr>
        <p:spPr>
          <a:xfrm>
            <a:off x="14309328" y="8610600"/>
            <a:ext cx="2857462" cy="2857462"/>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2" name="Circle"/>
          <p:cNvSpPr/>
          <p:nvPr/>
        </p:nvSpPr>
        <p:spPr>
          <a:xfrm>
            <a:off x="18515210" y="3429992"/>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3" name="Circle"/>
          <p:cNvSpPr/>
          <p:nvPr/>
        </p:nvSpPr>
        <p:spPr>
          <a:xfrm>
            <a:off x="19407727" y="7349671"/>
            <a:ext cx="859688" cy="859689"/>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4" name="Circle"/>
          <p:cNvSpPr/>
          <p:nvPr/>
        </p:nvSpPr>
        <p:spPr>
          <a:xfrm>
            <a:off x="11557000" y="11279187"/>
            <a:ext cx="1270000"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5" name="Circle"/>
          <p:cNvSpPr/>
          <p:nvPr/>
        </p:nvSpPr>
        <p:spPr>
          <a:xfrm>
            <a:off x="12192992" y="2036960"/>
            <a:ext cx="1658704" cy="1658704"/>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196"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0" name="Groupe 1"/>
          <p:cNvGrpSpPr/>
          <p:nvPr/>
        </p:nvGrpSpPr>
        <p:grpSpPr>
          <a:xfrm>
            <a:off x="22798155" y="429496"/>
            <a:ext cx="1073977" cy="996014"/>
            <a:chOff x="0" y="0"/>
            <a:chExt cx="1073976" cy="996013"/>
          </a:xfrm>
        </p:grpSpPr>
        <p:sp>
          <p:nvSpPr>
            <p:cNvPr id="198"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199"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201" name="Different Skillsets"/>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Different Skillsets</a:t>
            </a:r>
          </a:p>
        </p:txBody>
      </p:sp>
      <p:sp>
        <p:nvSpPr>
          <p:cNvPr id="202" name="Circle"/>
          <p:cNvSpPr/>
          <p:nvPr/>
        </p:nvSpPr>
        <p:spPr>
          <a:xfrm>
            <a:off x="3871586" y="4160242"/>
            <a:ext cx="996015" cy="996014"/>
          </a:xfrm>
          <a:prstGeom prst="ellipse">
            <a:avLst/>
          </a:prstGeom>
          <a:solidFill>
            <a:schemeClr val="accent4">
              <a:hueOff val="-461056"/>
              <a:satOff val="4338"/>
              <a:lumOff val="-10225"/>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3" name="Circle"/>
          <p:cNvSpPr/>
          <p:nvPr/>
        </p:nvSpPr>
        <p:spPr>
          <a:xfrm>
            <a:off x="7437671" y="8888222"/>
            <a:ext cx="1447793" cy="1447793"/>
          </a:xfrm>
          <a:prstGeom prst="ellipse">
            <a:avLst/>
          </a:prstGeom>
          <a:solidFill>
            <a:schemeClr val="accent5">
              <a:hueOff val="-82419"/>
              <a:satOff val="-9513"/>
              <a:lumOff val="-16343"/>
            </a:schemeClr>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4" name="Circle"/>
          <p:cNvSpPr/>
          <p:nvPr/>
        </p:nvSpPr>
        <p:spPr>
          <a:xfrm>
            <a:off x="14309328" y="4796234"/>
            <a:ext cx="1270001"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5" name="Circle"/>
          <p:cNvSpPr/>
          <p:nvPr/>
        </p:nvSpPr>
        <p:spPr>
          <a:xfrm>
            <a:off x="4049117" y="10046890"/>
            <a:ext cx="2429988" cy="2429988"/>
          </a:xfrm>
          <a:prstGeom prst="ellipse">
            <a:avLst/>
          </a:prstGeom>
          <a:solidFill>
            <a:srgbClr val="000000"/>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6" name="Circle"/>
          <p:cNvSpPr/>
          <p:nvPr/>
        </p:nvSpPr>
        <p:spPr>
          <a:xfrm>
            <a:off x="9021960" y="4991100"/>
            <a:ext cx="1270001" cy="1270000"/>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7" name="Circle"/>
          <p:cNvSpPr/>
          <p:nvPr/>
        </p:nvSpPr>
        <p:spPr>
          <a:xfrm>
            <a:off x="14309328" y="8610600"/>
            <a:ext cx="2857462" cy="2857462"/>
          </a:xfrm>
          <a:prstGeom prst="ellipse">
            <a:avLst/>
          </a:prstGeom>
          <a:solidFill>
            <a:schemeClr val="accent3"/>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8" name="Circle"/>
          <p:cNvSpPr/>
          <p:nvPr/>
        </p:nvSpPr>
        <p:spPr>
          <a:xfrm>
            <a:off x="18515210" y="3429992"/>
            <a:ext cx="1270001" cy="1270001"/>
          </a:xfrm>
          <a:prstGeom prst="ellipse">
            <a:avLst/>
          </a:prstGeom>
          <a:solidFill>
            <a:schemeClr val="accent6"/>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09" name="Circle"/>
          <p:cNvSpPr/>
          <p:nvPr/>
        </p:nvSpPr>
        <p:spPr>
          <a:xfrm>
            <a:off x="19407727" y="7349671"/>
            <a:ext cx="859688" cy="859689"/>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10" name="Circle"/>
          <p:cNvSpPr/>
          <p:nvPr/>
        </p:nvSpPr>
        <p:spPr>
          <a:xfrm>
            <a:off x="11557000" y="11279187"/>
            <a:ext cx="1270000" cy="1270001"/>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11" name="Circle"/>
          <p:cNvSpPr/>
          <p:nvPr/>
        </p:nvSpPr>
        <p:spPr>
          <a:xfrm>
            <a:off x="12192992" y="2036960"/>
            <a:ext cx="1658704" cy="1658704"/>
          </a:xfrm>
          <a:prstGeom prst="ellipse">
            <a:avLst/>
          </a:prstGeom>
          <a:solidFill>
            <a:schemeClr val="accent1"/>
          </a:solidFill>
          <a:ln w="12700">
            <a:miter lim="400000"/>
          </a:ln>
        </p:spPr>
        <p:txBody>
          <a:bodyPr lIns="0" tIns="0" rIns="0" bIns="0" anchor="ctr"/>
          <a:lstStyle/>
          <a:p>
            <a:pPr>
              <a:defRPr b="0" sz="3200">
                <a:solidFill>
                  <a:srgbClr val="FFFFFF"/>
                </a:solidFill>
                <a:latin typeface="+mn-lt"/>
                <a:ea typeface="+mn-ea"/>
                <a:cs typeface="+mn-cs"/>
                <a:sym typeface="Helvetica Neue Medium"/>
              </a:defRPr>
            </a:pPr>
          </a:p>
        </p:txBody>
      </p:sp>
      <p:sp>
        <p:nvSpPr>
          <p:cNvPr id="212"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6" name="Groupe 1"/>
          <p:cNvGrpSpPr/>
          <p:nvPr/>
        </p:nvGrpSpPr>
        <p:grpSpPr>
          <a:xfrm>
            <a:off x="22798155" y="429496"/>
            <a:ext cx="1073977" cy="996014"/>
            <a:chOff x="0" y="0"/>
            <a:chExt cx="1073976" cy="996013"/>
          </a:xfrm>
        </p:grpSpPr>
        <p:sp>
          <p:nvSpPr>
            <p:cNvPr id="214"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215"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217" name="Different Commercials"/>
          <p:cNvSpPr txBox="1"/>
          <p:nvPr>
            <p:ph type="title" idx="4294967295"/>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Different Commercials</a:t>
            </a:r>
          </a:p>
        </p:txBody>
      </p:sp>
      <p:sp>
        <p:nvSpPr>
          <p:cNvPr id="218" name="£"/>
          <p:cNvSpPr/>
          <p:nvPr/>
        </p:nvSpPr>
        <p:spPr>
          <a:xfrm>
            <a:off x="3871586" y="4160242"/>
            <a:ext cx="996015" cy="996014"/>
          </a:xfrm>
          <a:prstGeom prst="ellipse">
            <a:avLst/>
          </a:prstGeom>
          <a:solidFill>
            <a:schemeClr val="accent4">
              <a:hueOff val="-461056"/>
              <a:satOff val="4338"/>
              <a:lumOff val="-10225"/>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t>
            </a:r>
          </a:p>
        </p:txBody>
      </p:sp>
      <p:sp>
        <p:nvSpPr>
          <p:cNvPr id="219" name="£/day"/>
          <p:cNvSpPr/>
          <p:nvPr/>
        </p:nvSpPr>
        <p:spPr>
          <a:xfrm>
            <a:off x="7437671" y="8888222"/>
            <a:ext cx="1447793" cy="1447793"/>
          </a:xfrm>
          <a:prstGeom prst="ellipse">
            <a:avLst/>
          </a:prstGeom>
          <a:solidFill>
            <a:schemeClr val="accent5">
              <a:hueOff val="-82419"/>
              <a:satOff val="-9513"/>
              <a:lumOff val="-16343"/>
            </a:schemeClr>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£/day</a:t>
            </a:r>
          </a:p>
        </p:txBody>
      </p:sp>
      <p:sp>
        <p:nvSpPr>
          <p:cNvPr id="220" name="£"/>
          <p:cNvSpPr/>
          <p:nvPr/>
        </p:nvSpPr>
        <p:spPr>
          <a:xfrm>
            <a:off x="14309328" y="4796234"/>
            <a:ext cx="1270001"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t>
            </a:r>
          </a:p>
        </p:txBody>
      </p:sp>
      <p:sp>
        <p:nvSpPr>
          <p:cNvPr id="221" name="£"/>
          <p:cNvSpPr/>
          <p:nvPr/>
        </p:nvSpPr>
        <p:spPr>
          <a:xfrm>
            <a:off x="4049117" y="10046890"/>
            <a:ext cx="2429988" cy="2429988"/>
          </a:xfrm>
          <a:prstGeom prst="ellipse">
            <a:avLst/>
          </a:prstGeom>
          <a:solidFill>
            <a:srgbClr val="000000"/>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6400">
                <a:solidFill>
                  <a:srgbClr val="FFFFFF"/>
                </a:solidFill>
                <a:latin typeface="+mn-lt"/>
                <a:ea typeface="+mn-ea"/>
                <a:cs typeface="+mn-cs"/>
                <a:sym typeface="Helvetica Neue Medium"/>
              </a:defRPr>
            </a:lvl1pPr>
          </a:lstStyle>
          <a:p>
            <a:pPr/>
            <a:r>
              <a:t>£</a:t>
            </a:r>
          </a:p>
        </p:txBody>
      </p:sp>
      <p:sp>
        <p:nvSpPr>
          <p:cNvPr id="222" name="£"/>
          <p:cNvSpPr/>
          <p:nvPr/>
        </p:nvSpPr>
        <p:spPr>
          <a:xfrm>
            <a:off x="9021960" y="4991100"/>
            <a:ext cx="1270001" cy="1270000"/>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t>
            </a:r>
          </a:p>
        </p:txBody>
      </p:sp>
      <p:sp>
        <p:nvSpPr>
          <p:cNvPr id="223" name="£/day"/>
          <p:cNvSpPr/>
          <p:nvPr/>
        </p:nvSpPr>
        <p:spPr>
          <a:xfrm>
            <a:off x="14309328" y="8610600"/>
            <a:ext cx="2857462" cy="2857462"/>
          </a:xfrm>
          <a:prstGeom prst="ellipse">
            <a:avLst/>
          </a:prstGeom>
          <a:solidFill>
            <a:schemeClr val="accent3"/>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6400">
                <a:solidFill>
                  <a:srgbClr val="FFFFFF"/>
                </a:solidFill>
                <a:latin typeface="+mn-lt"/>
                <a:ea typeface="+mn-ea"/>
                <a:cs typeface="+mn-cs"/>
                <a:sym typeface="Helvetica Neue Medium"/>
              </a:defRPr>
            </a:lvl1pPr>
          </a:lstStyle>
          <a:p>
            <a:pPr/>
            <a:r>
              <a:t>£/day</a:t>
            </a:r>
          </a:p>
        </p:txBody>
      </p:sp>
      <p:sp>
        <p:nvSpPr>
          <p:cNvPr id="224" name="£"/>
          <p:cNvSpPr/>
          <p:nvPr/>
        </p:nvSpPr>
        <p:spPr>
          <a:xfrm>
            <a:off x="18515210" y="3429992"/>
            <a:ext cx="1270001" cy="1270001"/>
          </a:xfrm>
          <a:prstGeom prst="ellipse">
            <a:avLst/>
          </a:prstGeom>
          <a:solidFill>
            <a:schemeClr val="accent6"/>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t>
            </a:r>
          </a:p>
        </p:txBody>
      </p:sp>
      <p:sp>
        <p:nvSpPr>
          <p:cNvPr id="225" name="£"/>
          <p:cNvSpPr/>
          <p:nvPr/>
        </p:nvSpPr>
        <p:spPr>
          <a:xfrm>
            <a:off x="19407727" y="7349671"/>
            <a:ext cx="859688" cy="859689"/>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t>
            </a:r>
          </a:p>
        </p:txBody>
      </p:sp>
      <p:sp>
        <p:nvSpPr>
          <p:cNvPr id="226" name="£"/>
          <p:cNvSpPr/>
          <p:nvPr/>
        </p:nvSpPr>
        <p:spPr>
          <a:xfrm>
            <a:off x="11557000" y="11279187"/>
            <a:ext cx="1270000" cy="1270001"/>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a:t>
            </a:r>
          </a:p>
        </p:txBody>
      </p:sp>
      <p:sp>
        <p:nvSpPr>
          <p:cNvPr id="227" name="£/day"/>
          <p:cNvSpPr/>
          <p:nvPr/>
        </p:nvSpPr>
        <p:spPr>
          <a:xfrm>
            <a:off x="12192992" y="2036960"/>
            <a:ext cx="1658704" cy="1658704"/>
          </a:xfrm>
          <a:prstGeom prst="ellipse">
            <a:avLst/>
          </a:prstGeom>
          <a:solidFill>
            <a:schemeClr val="accent1"/>
          </a:solidFill>
          <a:ln w="12700">
            <a:miter lim="400000"/>
          </a:ln>
          <a:extLst>
            <a:ext uri="{C572A759-6A51-4108-AA02-DFA0A04FC94B}">
              <ma14:wrappingTextBoxFlag xmlns:ma14="http://schemas.microsoft.com/office/mac/drawingml/2011/main" val="1"/>
            </a:ext>
          </a:extLst>
        </p:spPr>
        <p:txBody>
          <a:bodyPr lIns="0" tIns="0" rIns="0" bIns="0" anchor="ctr"/>
          <a:lstStyle>
            <a:lvl1pPr>
              <a:defRPr b="0" sz="3200">
                <a:solidFill>
                  <a:srgbClr val="FFFFFF"/>
                </a:solidFill>
                <a:latin typeface="+mn-lt"/>
                <a:ea typeface="+mn-ea"/>
                <a:cs typeface="+mn-cs"/>
                <a:sym typeface="Helvetica Neue Medium"/>
              </a:defRPr>
            </a:lvl1pPr>
          </a:lstStyle>
          <a:p>
            <a:pPr/>
            <a:r>
              <a:t>£/day</a:t>
            </a:r>
          </a:p>
        </p:txBody>
      </p:sp>
      <p:sp>
        <p:nvSpPr>
          <p:cNvPr id="228"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Building Trust"/>
          <p:cNvSpPr txBox="1"/>
          <p:nvPr>
            <p:ph type="title"/>
          </p:nvPr>
        </p:nvSpPr>
        <p:spPr>
          <a:prstGeom prst="rect">
            <a:avLst/>
          </a:prstGeom>
        </p:spPr>
        <p:txBody>
          <a:bodyPr/>
          <a:lstStyle>
            <a:lvl1pPr algn="l">
              <a:defRPr sz="6000">
                <a:solidFill>
                  <a:srgbClr val="0070AD"/>
                </a:solidFill>
                <a:latin typeface="Verdana"/>
                <a:ea typeface="Verdana"/>
                <a:cs typeface="Verdana"/>
                <a:sym typeface="Verdana"/>
              </a:defRPr>
            </a:lvl1pPr>
          </a:lstStyle>
          <a:p>
            <a:pPr/>
            <a:r>
              <a:t>Building Trust</a:t>
            </a:r>
          </a:p>
        </p:txBody>
      </p:sp>
      <p:sp>
        <p:nvSpPr>
          <p:cNvPr id="231" name="Reducing cognitive load…"/>
          <p:cNvSpPr txBox="1"/>
          <p:nvPr>
            <p:ph type="body" idx="1"/>
          </p:nvPr>
        </p:nvSpPr>
        <p:spPr>
          <a:prstGeom prst="rect">
            <a:avLst/>
          </a:prstGeom>
        </p:spPr>
        <p:txBody>
          <a:bodyPr/>
          <a:lstStyle/>
          <a:p>
            <a:pPr>
              <a:defRPr>
                <a:latin typeface="Verdana"/>
                <a:ea typeface="Verdana"/>
                <a:cs typeface="Verdana"/>
                <a:sym typeface="Verdana"/>
              </a:defRPr>
            </a:pPr>
            <a:r>
              <a:t>Reducing cognitive load</a:t>
            </a:r>
          </a:p>
          <a:p>
            <a:pPr>
              <a:defRPr>
                <a:latin typeface="Verdana"/>
                <a:ea typeface="Verdana"/>
                <a:cs typeface="Verdana"/>
                <a:sym typeface="Verdana"/>
              </a:defRPr>
            </a:pPr>
            <a:r>
              <a:t>Picking the right tools</a:t>
            </a:r>
          </a:p>
          <a:p>
            <a:pPr>
              <a:defRPr>
                <a:latin typeface="Verdana"/>
                <a:ea typeface="Verdana"/>
                <a:cs typeface="Verdana"/>
                <a:sym typeface="Verdana"/>
              </a:defRPr>
            </a:pPr>
            <a:r>
              <a:t>Prioritise for evidence and metadata</a:t>
            </a:r>
          </a:p>
        </p:txBody>
      </p:sp>
      <p:grpSp>
        <p:nvGrpSpPr>
          <p:cNvPr id="234" name="Groupe 1"/>
          <p:cNvGrpSpPr/>
          <p:nvPr/>
        </p:nvGrpSpPr>
        <p:grpSpPr>
          <a:xfrm>
            <a:off x="22798155" y="429496"/>
            <a:ext cx="1073977" cy="996014"/>
            <a:chOff x="0" y="0"/>
            <a:chExt cx="1073976" cy="996013"/>
          </a:xfrm>
        </p:grpSpPr>
        <p:sp>
          <p:nvSpPr>
            <p:cNvPr id="232" name="Freeform 13"/>
            <p:cNvSpPr/>
            <p:nvPr/>
          </p:nvSpPr>
          <p:spPr>
            <a:xfrm>
              <a:off x="367537" y="416861"/>
              <a:ext cx="706440" cy="579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362" y="15008"/>
                  </a:moveTo>
                  <a:cubicBezTo>
                    <a:pt x="18383" y="15008"/>
                    <a:pt x="21600" y="10940"/>
                    <a:pt x="21600" y="6031"/>
                  </a:cubicBezTo>
                  <a:cubicBezTo>
                    <a:pt x="21370" y="3927"/>
                    <a:pt x="20796" y="0"/>
                    <a:pt x="16200" y="0"/>
                  </a:cubicBezTo>
                  <a:cubicBezTo>
                    <a:pt x="11374" y="0"/>
                    <a:pt x="9651" y="8416"/>
                    <a:pt x="5630" y="13886"/>
                  </a:cubicBezTo>
                  <a:cubicBezTo>
                    <a:pt x="5400" y="16971"/>
                    <a:pt x="2987" y="19636"/>
                    <a:pt x="0" y="20197"/>
                  </a:cubicBezTo>
                  <a:cubicBezTo>
                    <a:pt x="689" y="21039"/>
                    <a:pt x="2298" y="21600"/>
                    <a:pt x="4251" y="21600"/>
                  </a:cubicBezTo>
                  <a:cubicBezTo>
                    <a:pt x="7813" y="21600"/>
                    <a:pt x="12179" y="20338"/>
                    <a:pt x="14362" y="17532"/>
                  </a:cubicBezTo>
                  <a:cubicBezTo>
                    <a:pt x="11374" y="17673"/>
                    <a:pt x="9421" y="15288"/>
                    <a:pt x="9306" y="12062"/>
                  </a:cubicBezTo>
                  <a:cubicBezTo>
                    <a:pt x="10685" y="14166"/>
                    <a:pt x="12409" y="15008"/>
                    <a:pt x="14362" y="15008"/>
                  </a:cubicBezTo>
                </a:path>
              </a:pathLst>
            </a:custGeom>
            <a:solidFill>
              <a:srgbClr val="12ABDB"/>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sp>
          <p:nvSpPr>
            <p:cNvPr id="233" name="Freeform 14"/>
            <p:cNvSpPr/>
            <p:nvPr/>
          </p:nvSpPr>
          <p:spPr>
            <a:xfrm>
              <a:off x="-1" y="0"/>
              <a:ext cx="1073978" cy="907198"/>
            </a:xfrm>
            <a:custGeom>
              <a:avLst/>
              <a:gdLst/>
              <a:ahLst/>
              <a:cxnLst>
                <a:cxn ang="0">
                  <a:pos x="wd2" y="hd2"/>
                </a:cxn>
                <a:cxn ang="5400000">
                  <a:pos x="wd2" y="hd2"/>
                </a:cxn>
                <a:cxn ang="10800000">
                  <a:pos x="wd2" y="hd2"/>
                </a:cxn>
                <a:cxn ang="16200000">
                  <a:pos x="wd2" y="hd2"/>
                </a:cxn>
              </a:cxnLst>
              <a:rect l="0" t="0" r="r" b="b"/>
              <a:pathLst>
                <a:path w="21600" h="21456" fill="norm" stroke="1" extrusionOk="0">
                  <a:moveTo>
                    <a:pt x="21600" y="13511"/>
                  </a:moveTo>
                  <a:cubicBezTo>
                    <a:pt x="21600" y="9956"/>
                    <a:pt x="20090" y="6933"/>
                    <a:pt x="17899" y="4533"/>
                  </a:cubicBezTo>
                  <a:cubicBezTo>
                    <a:pt x="16238" y="2667"/>
                    <a:pt x="14199" y="1333"/>
                    <a:pt x="12084" y="267"/>
                  </a:cubicBezTo>
                  <a:cubicBezTo>
                    <a:pt x="11933" y="178"/>
                    <a:pt x="11782" y="89"/>
                    <a:pt x="11555" y="0"/>
                  </a:cubicBezTo>
                  <a:cubicBezTo>
                    <a:pt x="11555" y="0"/>
                    <a:pt x="11555" y="0"/>
                    <a:pt x="11555" y="0"/>
                  </a:cubicBezTo>
                  <a:cubicBezTo>
                    <a:pt x="8987" y="3644"/>
                    <a:pt x="0" y="6400"/>
                    <a:pt x="0" y="14044"/>
                  </a:cubicBezTo>
                  <a:cubicBezTo>
                    <a:pt x="0" y="17067"/>
                    <a:pt x="1586" y="19911"/>
                    <a:pt x="4003" y="20978"/>
                  </a:cubicBezTo>
                  <a:cubicBezTo>
                    <a:pt x="5362" y="21600"/>
                    <a:pt x="6722" y="21600"/>
                    <a:pt x="8081" y="21067"/>
                  </a:cubicBezTo>
                  <a:cubicBezTo>
                    <a:pt x="9290" y="20622"/>
                    <a:pt x="10271" y="19733"/>
                    <a:pt x="11102" y="18667"/>
                  </a:cubicBezTo>
                  <a:cubicBezTo>
                    <a:pt x="13745" y="15200"/>
                    <a:pt x="14878" y="9867"/>
                    <a:pt x="18050" y="9867"/>
                  </a:cubicBezTo>
                  <a:cubicBezTo>
                    <a:pt x="21071" y="9867"/>
                    <a:pt x="21449" y="12356"/>
                    <a:pt x="21600" y="13689"/>
                  </a:cubicBezTo>
                  <a:cubicBezTo>
                    <a:pt x="21600" y="13689"/>
                    <a:pt x="21600" y="13600"/>
                    <a:pt x="21600" y="13511"/>
                  </a:cubicBezTo>
                </a:path>
              </a:pathLst>
            </a:custGeom>
            <a:solidFill>
              <a:srgbClr val="0070AD"/>
            </a:solidFill>
            <a:ln w="12700" cap="flat">
              <a:noFill/>
              <a:miter lim="400000"/>
            </a:ln>
            <a:effectLst/>
          </p:spPr>
          <p:txBody>
            <a:bodyPr wrap="square" lIns="45719" tIns="45719" rIns="45719" bIns="45719" numCol="1" anchor="t">
              <a:noAutofit/>
            </a:bodyPr>
            <a:lstStyle/>
            <a:p>
              <a:pPr algn="l" defTabSz="914400">
                <a:defRPr b="0" sz="1800">
                  <a:latin typeface="Verdana"/>
                  <a:ea typeface="Verdana"/>
                  <a:cs typeface="Verdana"/>
                  <a:sym typeface="Verdana"/>
                </a:defRPr>
              </a:pPr>
            </a:p>
          </p:txBody>
        </p:sp>
      </p:grpSp>
      <p:sp>
        <p:nvSpPr>
          <p:cNvPr id="235" name="@jprelph"/>
          <p:cNvSpPr txBox="1"/>
          <p:nvPr/>
        </p:nvSpPr>
        <p:spPr>
          <a:xfrm>
            <a:off x="21466536" y="12721431"/>
            <a:ext cx="2821364" cy="77132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lvl1pPr algn="l" defTabSz="602615">
              <a:defRPr b="0" sz="4380">
                <a:solidFill>
                  <a:srgbClr val="0070AD"/>
                </a:solidFill>
                <a:latin typeface="Verdana"/>
                <a:ea typeface="Verdana"/>
                <a:cs typeface="Verdana"/>
                <a:sym typeface="Verdana"/>
              </a:defRPr>
            </a:lvl1pPr>
          </a:lstStyle>
          <a:p>
            <a:pPr/>
            <a:r>
              <a:t>@jprelph</a:t>
            </a: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5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1" baseline="0" cap="none" i="0" spc="0" strike="noStrike" sz="30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