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9.jpg" ContentType="image/jpg"/>
  <Override PartName="/ppt/notesSlides/notesSlide8.xml" ContentType="application/vnd.openxmlformats-officedocument.presentationml.notesSlide+xml"/>
  <Override PartName="/ppt/media/image24.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78" r:id="rId3"/>
  </p:sldMasterIdLst>
  <p:notesMasterIdLst>
    <p:notesMasterId r:id="rId39"/>
  </p:notesMasterIdLst>
  <p:sldIdLst>
    <p:sldId id="256" r:id="rId4"/>
    <p:sldId id="293" r:id="rId5"/>
    <p:sldId id="366" r:id="rId6"/>
    <p:sldId id="263" r:id="rId7"/>
    <p:sldId id="264" r:id="rId8"/>
    <p:sldId id="265" r:id="rId9"/>
    <p:sldId id="266" r:id="rId10"/>
    <p:sldId id="367" r:id="rId11"/>
    <p:sldId id="369" r:id="rId12"/>
    <p:sldId id="370" r:id="rId13"/>
    <p:sldId id="371" r:id="rId14"/>
    <p:sldId id="372" r:id="rId15"/>
    <p:sldId id="267" r:id="rId16"/>
    <p:sldId id="268" r:id="rId17"/>
    <p:sldId id="368" r:id="rId18"/>
    <p:sldId id="269" r:id="rId19"/>
    <p:sldId id="270" r:id="rId20"/>
    <p:sldId id="271" r:id="rId21"/>
    <p:sldId id="272" r:id="rId22"/>
    <p:sldId id="273" r:id="rId23"/>
    <p:sldId id="274" r:id="rId24"/>
    <p:sldId id="275" r:id="rId25"/>
    <p:sldId id="276" r:id="rId26"/>
    <p:sldId id="277" r:id="rId27"/>
    <p:sldId id="365" r:id="rId28"/>
    <p:sldId id="278" r:id="rId29"/>
    <p:sldId id="279" r:id="rId30"/>
    <p:sldId id="280" r:id="rId31"/>
    <p:sldId id="281" r:id="rId32"/>
    <p:sldId id="282" r:id="rId33"/>
    <p:sldId id="283" r:id="rId34"/>
    <p:sldId id="284" r:id="rId35"/>
    <p:sldId id="285" r:id="rId36"/>
    <p:sldId id="286" r:id="rId37"/>
    <p:sldId id="287" r:id="rId3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1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BA606D6-1039-4ECA-B26C-3FE247B2FF48}" type="datetimeFigureOut">
              <a:rPr lang="en-CA" smtClean="0"/>
              <a:t>2025-08-12</a:t>
            </a:fld>
            <a:endParaRPr lang="en-CA"/>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3B8667E-7420-4841-98F7-897CA8116E73}" type="slidenum">
              <a:rPr lang="en-CA" smtClean="0"/>
              <a:t>‹#›</a:t>
            </a:fld>
            <a:endParaRPr lang="en-CA"/>
          </a:p>
        </p:txBody>
      </p:sp>
    </p:spTree>
    <p:extLst>
      <p:ext uri="{BB962C8B-B14F-4D97-AF65-F5344CB8AC3E}">
        <p14:creationId xmlns:p14="http://schemas.microsoft.com/office/powerpoint/2010/main" val="4008609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6996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1855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7089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81377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40139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9288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07809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33316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3E3E3E"/>
                </a:solidFill>
                <a:latin typeface="Corbel"/>
                <a:cs typeface="Corbel"/>
              </a:defRPr>
            </a:lvl1pPr>
          </a:lstStyle>
          <a:p>
            <a:pPr marL="12700">
              <a:lnSpc>
                <a:spcPts val="1230"/>
              </a:lnSpc>
            </a:pPr>
            <a:r>
              <a:rPr spc="-20" dirty="0"/>
              <a:t>Dr. </a:t>
            </a:r>
            <a:r>
              <a:rPr spc="-5" dirty="0"/>
              <a:t>David </a:t>
            </a:r>
            <a:r>
              <a:rPr dirty="0"/>
              <a:t>S.</a:t>
            </a:r>
            <a:r>
              <a:rPr spc="-170" dirty="0"/>
              <a:t> </a:t>
            </a:r>
            <a:r>
              <a:rPr spc="-5" dirty="0"/>
              <a:t>Allison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6" name="Holder 6"/>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90" dirty="0"/>
              <a:t> </a:t>
            </a:r>
            <a:r>
              <a:rPr spc="-5" dirty="0"/>
              <a:t>32</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40F88DF-E9CA-45CB-AC40-A0AC40F07306}" type="datetime1">
              <a:rPr lang="en-CA" smtClean="0"/>
              <a:t>2025-08-12</a:t>
            </a:fld>
            <a:endParaRPr lang="en-CA" dirty="0"/>
          </a:p>
        </p:txBody>
      </p:sp>
      <p:sp>
        <p:nvSpPr>
          <p:cNvPr id="8" name="Footer Placeholder 7"/>
          <p:cNvSpPr>
            <a:spLocks noGrp="1"/>
          </p:cNvSpPr>
          <p:nvPr>
            <p:ph type="ftr" sz="quarter" idx="11"/>
          </p:nvPr>
        </p:nvSpPr>
        <p:spPr/>
        <p:txBody>
          <a:bodyPr/>
          <a:lstStyle/>
          <a:p>
            <a:r>
              <a:rPr lang="en-CA" dirty="0"/>
              <a:t>Prof. Name</a:t>
            </a:r>
          </a:p>
        </p:txBody>
      </p:sp>
      <p:sp>
        <p:nvSpPr>
          <p:cNvPr id="9" name="Slide Number Placeholder 8"/>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1273002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830D1F4-870A-4006-9A5B-A549A487169D}" type="datetime1">
              <a:rPr lang="en-CA" smtClean="0"/>
              <a:t>2025-08-12</a:t>
            </a:fld>
            <a:endParaRPr lang="en-CA" dirty="0"/>
          </a:p>
        </p:txBody>
      </p:sp>
      <p:sp>
        <p:nvSpPr>
          <p:cNvPr id="4" name="Footer Placeholder 3"/>
          <p:cNvSpPr>
            <a:spLocks noGrp="1"/>
          </p:cNvSpPr>
          <p:nvPr>
            <p:ph type="ftr" sz="quarter" idx="11"/>
          </p:nvPr>
        </p:nvSpPr>
        <p:spPr/>
        <p:txBody>
          <a:bodyPr/>
          <a:lstStyle/>
          <a:p>
            <a:r>
              <a:rPr lang="en-CA" dirty="0"/>
              <a:t>Prof. Name</a:t>
            </a:r>
          </a:p>
        </p:txBody>
      </p:sp>
      <p:sp>
        <p:nvSpPr>
          <p:cNvPr id="5" name="Slide Number Placeholder 4"/>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3919070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12D47-2E1C-4920-8DE6-368501F35F7C}" type="datetime1">
              <a:rPr lang="en-CA" smtClean="0"/>
              <a:t>2025-08-12</a:t>
            </a:fld>
            <a:endParaRPr lang="en-CA" dirty="0"/>
          </a:p>
        </p:txBody>
      </p:sp>
      <p:sp>
        <p:nvSpPr>
          <p:cNvPr id="3" name="Footer Placeholder 2"/>
          <p:cNvSpPr>
            <a:spLocks noGrp="1"/>
          </p:cNvSpPr>
          <p:nvPr>
            <p:ph type="ftr" sz="quarter" idx="11"/>
          </p:nvPr>
        </p:nvSpPr>
        <p:spPr/>
        <p:txBody>
          <a:bodyPr/>
          <a:lstStyle/>
          <a:p>
            <a:r>
              <a:rPr lang="en-CA" dirty="0"/>
              <a:t>Prof. Name</a:t>
            </a:r>
          </a:p>
        </p:txBody>
      </p:sp>
      <p:sp>
        <p:nvSpPr>
          <p:cNvPr id="4" name="Slide Number Placeholder 3"/>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1561989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0CB1B5D-9409-4DFB-B134-D521B49196DB}" type="datetime1">
              <a:rPr lang="en-CA" smtClean="0"/>
              <a:t>2025-08-12</a:t>
            </a:fld>
            <a:endParaRPr lang="en-CA" dirty="0"/>
          </a:p>
        </p:txBody>
      </p:sp>
      <p:sp>
        <p:nvSpPr>
          <p:cNvPr id="6" name="Footer Placeholder 5"/>
          <p:cNvSpPr>
            <a:spLocks noGrp="1"/>
          </p:cNvSpPr>
          <p:nvPr>
            <p:ph type="ftr" sz="quarter" idx="11"/>
          </p:nvPr>
        </p:nvSpPr>
        <p:spPr/>
        <p:txBody>
          <a:bodyPr/>
          <a:lstStyle/>
          <a:p>
            <a:r>
              <a:rPr lang="en-CA" dirty="0"/>
              <a:t>Prof. Name</a:t>
            </a:r>
          </a:p>
        </p:txBody>
      </p:sp>
      <p:sp>
        <p:nvSpPr>
          <p:cNvPr id="7" name="Slide Number Placeholder 6"/>
          <p:cNvSpPr>
            <a:spLocks noGrp="1"/>
          </p:cNvSpPr>
          <p:nvPr>
            <p:ph type="sldNum" sz="quarter" idx="12"/>
          </p:nvPr>
        </p:nvSpPr>
        <p:spPr/>
        <p:txBody>
          <a:bodyPr/>
          <a:lstStyle/>
          <a:p>
            <a:fld id="{7BAE8EB9-66BB-41AC-AC43-D6139A5E9D03}" type="slidenum">
              <a:rPr lang="en-CA" smtClean="0"/>
              <a:pPr/>
              <a:t>‹#›</a:t>
            </a:fld>
            <a:endParaRPr lang="en-CA" dirty="0"/>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Tree>
    <p:extLst>
      <p:ext uri="{BB962C8B-B14F-4D97-AF65-F5344CB8AC3E}">
        <p14:creationId xmlns:p14="http://schemas.microsoft.com/office/powerpoint/2010/main" val="1505214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a:t>Click icon to add picture</a:t>
            </a:r>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9C84310E-0A52-4F32-ABCD-1CB0277903A8}" type="datetime1">
              <a:rPr lang="en-CA" smtClean="0"/>
              <a:t>2025-08-12</a:t>
            </a:fld>
            <a:endParaRPr lang="en-CA" dirty="0"/>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r>
              <a:rPr lang="en-CA" dirty="0"/>
              <a:t>Prof. Name</a:t>
            </a:r>
          </a:p>
        </p:txBody>
      </p:sp>
      <p:sp>
        <p:nvSpPr>
          <p:cNvPr id="7" name="Slide Number Placeholder 6"/>
          <p:cNvSpPr>
            <a:spLocks noGrp="1"/>
          </p:cNvSpPr>
          <p:nvPr>
            <p:ph type="sldNum" sz="quarter" idx="12"/>
          </p:nvPr>
        </p:nvSpPr>
        <p:spPr>
          <a:xfrm>
            <a:off x="11119104" y="1170432"/>
            <a:ext cx="978485" cy="201168"/>
          </a:xfrm>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290237932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C900EA-58DE-48F3-90BB-0BFC8EBCF9A7}" type="datetime1">
              <a:rPr lang="en-CA" smtClean="0"/>
              <a:t>2025-08-12</a:t>
            </a:fld>
            <a:endParaRPr lang="en-CA" dirty="0"/>
          </a:p>
        </p:txBody>
      </p:sp>
      <p:sp>
        <p:nvSpPr>
          <p:cNvPr id="5" name="Footer Placeholder 4"/>
          <p:cNvSpPr>
            <a:spLocks noGrp="1"/>
          </p:cNvSpPr>
          <p:nvPr>
            <p:ph type="ftr" sz="quarter" idx="11"/>
          </p:nvPr>
        </p:nvSpPr>
        <p:spPr/>
        <p:txBody>
          <a:bodyPr/>
          <a:lstStyle/>
          <a:p>
            <a:r>
              <a:rPr lang="en-CA" dirty="0"/>
              <a:t>Prof. Name</a:t>
            </a:r>
          </a:p>
        </p:txBody>
      </p:sp>
      <p:sp>
        <p:nvSpPr>
          <p:cNvPr id="6" name="Slide Number Placeholder 5"/>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1331628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Vertical Title 1"/>
          <p:cNvSpPr>
            <a:spLocks noGrp="1"/>
          </p:cNvSpPr>
          <p:nvPr>
            <p:ph type="title" orient="vert"/>
          </p:nvPr>
        </p:nvSpPr>
        <p:spPr>
          <a:xfrm>
            <a:off x="9042400" y="274641"/>
            <a:ext cx="2540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8ABC92-99A6-4F68-A812-75A7DBC3FF10}" type="datetime1">
              <a:rPr lang="en-CA" smtClean="0"/>
              <a:t>2025-08-12</a:t>
            </a:fld>
            <a:endParaRPr lang="en-CA" dirty="0"/>
          </a:p>
        </p:txBody>
      </p:sp>
      <p:sp>
        <p:nvSpPr>
          <p:cNvPr id="5" name="Footer Placeholder 4"/>
          <p:cNvSpPr>
            <a:spLocks noGrp="1"/>
          </p:cNvSpPr>
          <p:nvPr>
            <p:ph type="ftr" sz="quarter" idx="11"/>
          </p:nvPr>
        </p:nvSpPr>
        <p:spPr>
          <a:xfrm>
            <a:off x="3520796" y="6377460"/>
            <a:ext cx="5115205" cy="365125"/>
          </a:xfrm>
        </p:spPr>
        <p:txBody>
          <a:bodyPr/>
          <a:lstStyle/>
          <a:p>
            <a:r>
              <a:rPr lang="en-CA" dirty="0"/>
              <a:t>Prof. Name</a:t>
            </a:r>
          </a:p>
        </p:txBody>
      </p:sp>
      <p:sp>
        <p:nvSpPr>
          <p:cNvPr id="6" name="Slide Number Placeholder 5"/>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1430352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6" name="Holder 6"/>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3923307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6" name="Holder 6"/>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28552170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7" name="Holder 7"/>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226995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12192000" cy="2603500"/>
          </a:xfrm>
          <a:custGeom>
            <a:avLst/>
            <a:gdLst/>
            <a:ahLst/>
            <a:cxnLst/>
            <a:rect l="l" t="t" r="r" b="b"/>
            <a:pathLst>
              <a:path w="12192000" h="2603500">
                <a:moveTo>
                  <a:pt x="0" y="2602991"/>
                </a:moveTo>
                <a:lnTo>
                  <a:pt x="12192000" y="2602991"/>
                </a:lnTo>
                <a:lnTo>
                  <a:pt x="12192000" y="0"/>
                </a:lnTo>
                <a:lnTo>
                  <a:pt x="0" y="0"/>
                </a:lnTo>
                <a:lnTo>
                  <a:pt x="0" y="2602991"/>
                </a:lnTo>
                <a:close/>
              </a:path>
            </a:pathLst>
          </a:custGeom>
          <a:solidFill>
            <a:srgbClr val="000000"/>
          </a:solidFill>
        </p:spPr>
        <p:txBody>
          <a:bodyPr wrap="square" lIns="0" tIns="0" rIns="0" bIns="0" rtlCol="0"/>
          <a:lstStyle/>
          <a:p>
            <a:endParaRPr/>
          </a:p>
        </p:txBody>
      </p:sp>
      <p:sp>
        <p:nvSpPr>
          <p:cNvPr id="18" name="bk object 18"/>
          <p:cNvSpPr/>
          <p:nvPr/>
        </p:nvSpPr>
        <p:spPr>
          <a:xfrm>
            <a:off x="0" y="2580132"/>
            <a:ext cx="12192000" cy="112775"/>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0" y="2625851"/>
            <a:ext cx="12192000" cy="0"/>
          </a:xfrm>
          <a:custGeom>
            <a:avLst/>
            <a:gdLst/>
            <a:ahLst/>
            <a:cxnLst/>
            <a:rect l="l" t="t" r="r" b="b"/>
            <a:pathLst>
              <a:path w="12192000">
                <a:moveTo>
                  <a:pt x="0" y="0"/>
                </a:moveTo>
                <a:lnTo>
                  <a:pt x="12192000" y="0"/>
                </a:lnTo>
              </a:path>
            </a:pathLst>
          </a:custGeom>
          <a:ln w="45720">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chemeClr val="bg1"/>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3E3E3E"/>
                </a:solidFill>
                <a:latin typeface="Corbel"/>
                <a:cs typeface="Corbel"/>
              </a:defRPr>
            </a:lvl1pPr>
          </a:lstStyle>
          <a:p>
            <a:pPr marL="12700">
              <a:lnSpc>
                <a:spcPts val="1230"/>
              </a:lnSpc>
            </a:pPr>
            <a:r>
              <a:rPr spc="-20" dirty="0"/>
              <a:t>Dr. </a:t>
            </a:r>
            <a:r>
              <a:rPr spc="-5" dirty="0"/>
              <a:t>David </a:t>
            </a:r>
            <a:r>
              <a:rPr dirty="0"/>
              <a:t>S.</a:t>
            </a:r>
            <a:r>
              <a:rPr spc="-170" dirty="0"/>
              <a:t> </a:t>
            </a:r>
            <a:r>
              <a:rPr spc="-5" dirty="0"/>
              <a:t>Allison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6" name="Holder 6"/>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90" dirty="0"/>
              <a:t> </a:t>
            </a:r>
            <a:r>
              <a:rPr spc="-5" dirty="0"/>
              <a:t>32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5" name="Holder 5"/>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1018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4" name="Holder 4"/>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240135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3E3E3E"/>
                </a:solidFill>
                <a:latin typeface="Corbel"/>
                <a:cs typeface="Corbel"/>
              </a:defRPr>
            </a:lvl1pPr>
          </a:lstStyle>
          <a:p>
            <a:pPr marL="12700">
              <a:lnSpc>
                <a:spcPts val="1230"/>
              </a:lnSpc>
            </a:pPr>
            <a:r>
              <a:rPr spc="-20" dirty="0"/>
              <a:t>Dr. </a:t>
            </a:r>
            <a:r>
              <a:rPr spc="-5" dirty="0"/>
              <a:t>David </a:t>
            </a:r>
            <a:r>
              <a:rPr dirty="0"/>
              <a:t>S.</a:t>
            </a:r>
            <a:r>
              <a:rPr spc="-170" dirty="0"/>
              <a:t> </a:t>
            </a:r>
            <a:r>
              <a:rPr spc="-5" dirty="0"/>
              <a:t>Allison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7" name="Holder 7"/>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90" dirty="0"/>
              <a:t> </a:t>
            </a:r>
            <a:r>
              <a:rPr spc="-5" dirty="0"/>
              <a:t>32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3E3E3E"/>
                </a:solidFill>
                <a:latin typeface="Corbel"/>
                <a:cs typeface="Corbel"/>
              </a:defRPr>
            </a:lvl1pPr>
          </a:lstStyle>
          <a:p>
            <a:pPr marL="12700">
              <a:lnSpc>
                <a:spcPts val="1230"/>
              </a:lnSpc>
            </a:pPr>
            <a:r>
              <a:rPr spc="-20" dirty="0"/>
              <a:t>Dr. </a:t>
            </a:r>
            <a:r>
              <a:rPr spc="-5" dirty="0"/>
              <a:t>David </a:t>
            </a:r>
            <a:r>
              <a:rPr dirty="0"/>
              <a:t>S.</a:t>
            </a:r>
            <a:r>
              <a:rPr spc="-170" dirty="0"/>
              <a:t> </a:t>
            </a:r>
            <a:r>
              <a:rPr spc="-5" dirty="0"/>
              <a:t>Allison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5" name="Holder 5"/>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90" dirty="0"/>
              <a:t> </a:t>
            </a:r>
            <a:r>
              <a:rPr spc="-5" dirty="0"/>
              <a:t>32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3E3E3E"/>
                </a:solidFill>
                <a:latin typeface="Corbel"/>
                <a:cs typeface="Corbel"/>
              </a:defRPr>
            </a:lvl1pPr>
          </a:lstStyle>
          <a:p>
            <a:pPr marL="12700">
              <a:lnSpc>
                <a:spcPts val="1230"/>
              </a:lnSpc>
            </a:pPr>
            <a:r>
              <a:rPr spc="-20" dirty="0"/>
              <a:t>Dr. </a:t>
            </a:r>
            <a:r>
              <a:rPr spc="-5" dirty="0"/>
              <a:t>David </a:t>
            </a:r>
            <a:r>
              <a:rPr dirty="0"/>
              <a:t>S.</a:t>
            </a:r>
            <a:r>
              <a:rPr spc="-170" dirty="0"/>
              <a:t> </a:t>
            </a:r>
            <a:r>
              <a:rPr spc="-5" dirty="0"/>
              <a:t>Allison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4" name="Holder 4"/>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90" dirty="0"/>
              <a:t> </a:t>
            </a:r>
            <a:r>
              <a:rPr spc="-5" dirty="0"/>
              <a:t>32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baseline="0">
                <a:solidFill>
                  <a:srgbClr val="C19E67"/>
                </a:solidFill>
              </a:defRPr>
            </a:lvl1pPr>
            <a:extLst/>
          </a:lstStyle>
          <a:p>
            <a:r>
              <a:rPr kumimoji="0" lang="en-US" dirty="0"/>
              <a:t>Click to edit Master title style</a:t>
            </a:r>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7CFC8FED-4BFD-4263-AFB3-C838C17DF8F4}" type="datetime1">
              <a:rPr lang="en-CA" smtClean="0"/>
              <a:t>2025-08-12</a:t>
            </a:fld>
            <a:endParaRPr lang="en-CA" dirty="0"/>
          </a:p>
        </p:txBody>
      </p:sp>
      <p:sp>
        <p:nvSpPr>
          <p:cNvPr id="5" name="Footer Placeholder 4"/>
          <p:cNvSpPr>
            <a:spLocks noGrp="1"/>
          </p:cNvSpPr>
          <p:nvPr>
            <p:ph type="ftr" sz="quarter" idx="11"/>
          </p:nvPr>
        </p:nvSpPr>
        <p:spPr/>
        <p:txBody>
          <a:bodyPr/>
          <a:lstStyle/>
          <a:p>
            <a:r>
              <a:rPr lang="en-CA" dirty="0"/>
              <a:t>Prof. Name</a:t>
            </a:r>
          </a:p>
        </p:txBody>
      </p:sp>
      <p:sp>
        <p:nvSpPr>
          <p:cNvPr id="6" name="Slide Number Placeholder 5"/>
          <p:cNvSpPr>
            <a:spLocks noGrp="1"/>
          </p:cNvSpPr>
          <p:nvPr>
            <p:ph type="sldNum" sz="quarter" idx="12"/>
          </p:nvPr>
        </p:nvSpPr>
        <p:spPr/>
        <p:txBody>
          <a:bodyPr/>
          <a:lstStyle/>
          <a:p>
            <a:fld id="{7BAE8EB9-66BB-41AC-AC43-D6139A5E9D03}" type="slidenum">
              <a:rPr lang="en-CA" smtClean="0"/>
              <a:pPr/>
              <a:t>‹#›</a:t>
            </a:fld>
            <a:endParaRPr lang="en-CA" dirty="0"/>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pic>
        <p:nvPicPr>
          <p:cNvPr id="11" name="Picture 2" descr="http://donorreport.conestogacommunity.ca/_images/ConestogaLogo.gif"/>
          <p:cNvPicPr>
            <a:picLocks noChangeAspect="1" noChangeArrowheads="1"/>
          </p:cNvPicPr>
          <p:nvPr userDrawn="1"/>
        </p:nvPicPr>
        <p:blipFill>
          <a:blip r:embed="rId2" cstate="print"/>
          <a:srcRect/>
          <a:stretch>
            <a:fillRect/>
          </a:stretch>
        </p:blipFill>
        <p:spPr bwMode="auto">
          <a:xfrm>
            <a:off x="7496472" y="147079"/>
            <a:ext cx="4648200" cy="1390651"/>
          </a:xfrm>
          <a:prstGeom prst="rect">
            <a:avLst/>
          </a:prstGeom>
          <a:noFill/>
        </p:spPr>
      </p:pic>
    </p:spTree>
    <p:extLst>
      <p:ext uri="{BB962C8B-B14F-4D97-AF65-F5344CB8AC3E}">
        <p14:creationId xmlns:p14="http://schemas.microsoft.com/office/powerpoint/2010/main" val="282204315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lvl1pPr>
              <a:defRPr baseline="0">
                <a:solidFill>
                  <a:srgbClr val="C19E67"/>
                </a:solidFill>
              </a:defRPr>
            </a:lvl1pPr>
            <a:extLst/>
          </a:lstStyle>
          <a:p>
            <a:r>
              <a:rPr kumimoji="0" lang="en-US" dirty="0"/>
              <a:t>Click to edit Master title style</a:t>
            </a:r>
          </a:p>
        </p:txBody>
      </p:sp>
      <p:sp>
        <p:nvSpPr>
          <p:cNvPr id="3" name="Content Placeholder 2"/>
          <p:cNvSpPr>
            <a:spLocks noGrp="1"/>
          </p:cNvSpPr>
          <p:nvPr>
            <p:ph idx="1"/>
          </p:nvPr>
        </p:nvSpPr>
        <p:spPr/>
        <p:txBody>
          <a:bodyPr/>
          <a:lstStyle>
            <a:lvl1pPr>
              <a:buClr>
                <a:srgbClr val="C19E67"/>
              </a:buClr>
              <a:defRPr/>
            </a:lvl1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E7A1E51F-5A07-41AA-A87B-04D451DE8831}" type="datetime1">
              <a:rPr lang="en-CA" smtClean="0"/>
              <a:t>2025-08-12</a:t>
            </a:fld>
            <a:endParaRPr lang="en-CA" dirty="0"/>
          </a:p>
        </p:txBody>
      </p:sp>
      <p:sp>
        <p:nvSpPr>
          <p:cNvPr id="5" name="Footer Placeholder 4"/>
          <p:cNvSpPr>
            <a:spLocks noGrp="1"/>
          </p:cNvSpPr>
          <p:nvPr>
            <p:ph type="ftr" sz="quarter" idx="11"/>
          </p:nvPr>
        </p:nvSpPr>
        <p:spPr/>
        <p:txBody>
          <a:bodyPr/>
          <a:lstStyle/>
          <a:p>
            <a:r>
              <a:rPr lang="en-CA" dirty="0"/>
              <a:t>Prof. Name</a:t>
            </a:r>
          </a:p>
        </p:txBody>
      </p:sp>
      <p:sp>
        <p:nvSpPr>
          <p:cNvPr id="6" name="Slide Number Placeholder 5"/>
          <p:cNvSpPr>
            <a:spLocks noGrp="1"/>
          </p:cNvSpPr>
          <p:nvPr>
            <p:ph type="sldNum" sz="quarter" idx="12"/>
          </p:nvPr>
        </p:nvSpPr>
        <p:spPr>
          <a:xfrm>
            <a:off x="10896533" y="6476999"/>
            <a:ext cx="1021147" cy="274320"/>
          </a:xfrm>
        </p:spPr>
        <p:txBody>
          <a:bodyPr/>
          <a:lstStyle/>
          <a:p>
            <a:fld id="{7BAE8EB9-66BB-41AC-AC43-D6139A5E9D03}" type="slidenum">
              <a:rPr lang="en-CA" smtClean="0"/>
              <a:pPr/>
              <a:t>‹#›</a:t>
            </a:fld>
            <a:r>
              <a:rPr lang="en-CA" dirty="0"/>
              <a:t> of 49</a:t>
            </a:r>
          </a:p>
        </p:txBody>
      </p:sp>
      <p:pic>
        <p:nvPicPr>
          <p:cNvPr id="7" name="Picture 1"/>
          <p:cNvPicPr>
            <a:picLocks noChangeAspect="1" noChangeArrowheads="1"/>
          </p:cNvPicPr>
          <p:nvPr userDrawn="1"/>
        </p:nvPicPr>
        <p:blipFill>
          <a:blip r:embed="rId2" cstate="print"/>
          <a:srcRect/>
          <a:stretch>
            <a:fillRect/>
          </a:stretch>
        </p:blipFill>
        <p:spPr bwMode="auto">
          <a:xfrm>
            <a:off x="10896533" y="17526"/>
            <a:ext cx="1219200" cy="1390650"/>
          </a:xfrm>
          <a:prstGeom prst="rect">
            <a:avLst/>
          </a:prstGeom>
          <a:noFill/>
          <a:ln w="9525">
            <a:noFill/>
            <a:miter lim="800000"/>
            <a:headEnd/>
            <a:tailEnd/>
          </a:ln>
        </p:spPr>
      </p:pic>
    </p:spTree>
    <p:extLst>
      <p:ext uri="{BB962C8B-B14F-4D97-AF65-F5344CB8AC3E}">
        <p14:creationId xmlns:p14="http://schemas.microsoft.com/office/powerpoint/2010/main" val="131520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solidFill>
                  <a:srgbClr val="C19E67"/>
                </a:solidFill>
              </a:defRPr>
            </a:lvl1pPr>
            <a:extLst/>
          </a:lstStyle>
          <a:p>
            <a:r>
              <a:rPr kumimoji="0" lang="en-US" dirty="0"/>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379BDC-E460-4ACE-A877-79F2DF7FBBB8}" type="datetime1">
              <a:rPr lang="en-CA" smtClean="0"/>
              <a:t>2025-08-12</a:t>
            </a:fld>
            <a:endParaRPr lang="en-CA" dirty="0"/>
          </a:p>
        </p:txBody>
      </p:sp>
      <p:sp>
        <p:nvSpPr>
          <p:cNvPr id="5" name="Footer Placeholder 4"/>
          <p:cNvSpPr>
            <a:spLocks noGrp="1"/>
          </p:cNvSpPr>
          <p:nvPr>
            <p:ph type="ftr" sz="quarter" idx="11"/>
          </p:nvPr>
        </p:nvSpPr>
        <p:spPr/>
        <p:txBody>
          <a:bodyPr/>
          <a:lstStyle/>
          <a:p>
            <a:r>
              <a:rPr lang="en-CA" dirty="0"/>
              <a:t>Prof. Name</a:t>
            </a:r>
          </a:p>
        </p:txBody>
      </p:sp>
      <p:sp>
        <p:nvSpPr>
          <p:cNvPr id="6" name="Slide Number Placeholder 5"/>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21267753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C19E67"/>
                </a:solidFill>
              </a:defRPr>
            </a:lvl1pPr>
            <a:extLst/>
          </a:lstStyle>
          <a:p>
            <a:r>
              <a:rPr kumimoji="0" lang="en-US" dirty="0"/>
              <a:t>Click to edit Master title style</a:t>
            </a:r>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4E3B57F-7A34-4E31-B693-0727C7440550}" type="datetime1">
              <a:rPr lang="en-CA" smtClean="0"/>
              <a:t>2025-08-12</a:t>
            </a:fld>
            <a:endParaRPr lang="en-CA" dirty="0"/>
          </a:p>
        </p:txBody>
      </p:sp>
      <p:sp>
        <p:nvSpPr>
          <p:cNvPr id="6" name="Footer Placeholder 5"/>
          <p:cNvSpPr>
            <a:spLocks noGrp="1"/>
          </p:cNvSpPr>
          <p:nvPr>
            <p:ph type="ftr" sz="quarter" idx="11"/>
          </p:nvPr>
        </p:nvSpPr>
        <p:spPr/>
        <p:txBody>
          <a:bodyPr/>
          <a:lstStyle/>
          <a:p>
            <a:r>
              <a:rPr lang="en-CA" dirty="0"/>
              <a:t>Prof. Name</a:t>
            </a:r>
          </a:p>
        </p:txBody>
      </p:sp>
      <p:sp>
        <p:nvSpPr>
          <p:cNvPr id="7" name="Slide Number Placeholder 6"/>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14734531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9.xml"/><Relationship Id="rId7" Type="http://schemas.openxmlformats.org/officeDocument/2006/relationships/image" Target="../media/image2.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21460" y="1799589"/>
            <a:ext cx="9949078" cy="330835"/>
          </a:xfrm>
          <a:prstGeom prst="rect">
            <a:avLst/>
          </a:prstGeom>
        </p:spPr>
        <p:txBody>
          <a:bodyPr wrap="square" lIns="0" tIns="0" rIns="0" bIns="0">
            <a:spAutoFit/>
          </a:bodyPr>
          <a:lstStyle>
            <a:lvl1pPr>
              <a:defRPr sz="2000" b="0" i="0">
                <a:solidFill>
                  <a:schemeClr val="bg1"/>
                </a:solidFill>
                <a:latin typeface="Corbel"/>
                <a:cs typeface="Corbe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554348" y="6586882"/>
            <a:ext cx="1200150" cy="177800"/>
          </a:xfrm>
          <a:prstGeom prst="rect">
            <a:avLst/>
          </a:prstGeom>
        </p:spPr>
        <p:txBody>
          <a:bodyPr wrap="square" lIns="0" tIns="0" rIns="0" bIns="0">
            <a:spAutoFit/>
          </a:bodyPr>
          <a:lstStyle>
            <a:lvl1pPr>
              <a:defRPr sz="1200" b="0" i="0">
                <a:solidFill>
                  <a:srgbClr val="3E3E3E"/>
                </a:solidFill>
                <a:latin typeface="Corbel"/>
                <a:cs typeface="Corbel"/>
              </a:defRPr>
            </a:lvl1pPr>
          </a:lstStyle>
          <a:p>
            <a:pPr marL="12700">
              <a:lnSpc>
                <a:spcPts val="1230"/>
              </a:lnSpc>
            </a:pPr>
            <a:r>
              <a:rPr spc="-20" dirty="0"/>
              <a:t>Dr. </a:t>
            </a:r>
            <a:r>
              <a:rPr spc="-5" dirty="0"/>
              <a:t>David </a:t>
            </a:r>
            <a:r>
              <a:rPr dirty="0"/>
              <a:t>S.</a:t>
            </a:r>
            <a:r>
              <a:rPr spc="-170" dirty="0"/>
              <a:t> </a:t>
            </a:r>
            <a:r>
              <a:rPr spc="-5" dirty="0"/>
              <a:t>Allison</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6" name="Holder 6"/>
          <p:cNvSpPr>
            <a:spLocks noGrp="1"/>
          </p:cNvSpPr>
          <p:nvPr>
            <p:ph type="sldNum" sz="quarter" idx="7"/>
          </p:nvPr>
        </p:nvSpPr>
        <p:spPr>
          <a:xfrm>
            <a:off x="11313159" y="6586882"/>
            <a:ext cx="527684" cy="177800"/>
          </a:xfrm>
          <a:prstGeom prst="rect">
            <a:avLst/>
          </a:prstGeom>
        </p:spPr>
        <p:txBody>
          <a:bodyPr wrap="square" lIns="0" tIns="0" rIns="0" bIns="0">
            <a:spAutoFit/>
          </a:bodyPr>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90" dirty="0"/>
              <a:t> </a:t>
            </a:r>
            <a:r>
              <a:rPr spc="-5" dirty="0"/>
              <a:t>32</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F15CC5D-494D-4BA2-9971-57BEF54477B9}" type="datetime1">
              <a:rPr lang="en-CA" smtClean="0"/>
              <a:t>2025-08-12</a:t>
            </a:fld>
            <a:endParaRPr lang="en-CA" dirty="0"/>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CA" dirty="0"/>
              <a:t>Prof. Name</a:t>
            </a:r>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BAE8EB9-66BB-41AC-AC43-D6139A5E9D03}" type="slidenum">
              <a:rPr lang="en-CA" smtClean="0"/>
              <a:pPr/>
              <a:t>‹#›</a:t>
            </a:fld>
            <a:endParaRPr lang="en-CA" dirty="0"/>
          </a:p>
        </p:txBody>
      </p:sp>
    </p:spTree>
    <p:extLst>
      <p:ext uri="{BB962C8B-B14F-4D97-AF65-F5344CB8AC3E}">
        <p14:creationId xmlns:p14="http://schemas.microsoft.com/office/powerpoint/2010/main" val="55825746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l" rtl="0" eaLnBrk="1" latinLnBrk="0" hangingPunct="1">
        <a:spcBef>
          <a:spcPct val="0"/>
        </a:spcBef>
        <a:buNone/>
        <a:defRPr kumimoji="0" sz="4500" b="1" kern="1200" baseline="0">
          <a:solidFill>
            <a:srgbClr val="C19E67"/>
          </a:solidFill>
          <a:effectLst/>
          <a:latin typeface="+mj-lt"/>
          <a:ea typeface="+mj-ea"/>
          <a:cs typeface="+mj-cs"/>
        </a:defRPr>
      </a:lvl1pPr>
      <a:extLst/>
    </p:titleStyle>
    <p:bodyStyle>
      <a:lvl1pPr marL="438912" indent="-320040" algn="l" rtl="0" eaLnBrk="1" latinLnBrk="0" hangingPunct="1">
        <a:spcBef>
          <a:spcPts val="0"/>
        </a:spcBef>
        <a:buClr>
          <a:srgbClr val="C19E67"/>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412747"/>
            <a:ext cx="12192000" cy="112775"/>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18" name="bk object 18"/>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19" name="bk object 19"/>
          <p:cNvSpPr/>
          <p:nvPr/>
        </p:nvSpPr>
        <p:spPr>
          <a:xfrm>
            <a:off x="10896600" y="18288"/>
            <a:ext cx="1219200" cy="1389887"/>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609600" y="274320"/>
            <a:ext cx="10972800" cy="10972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6" name="Holder 6"/>
          <p:cNvSpPr>
            <a:spLocks noGrp="1"/>
          </p:cNvSpPr>
          <p:nvPr>
            <p:ph type="sldNum" sz="quarter" idx="7"/>
          </p:nvPr>
        </p:nvSpPr>
        <p:spPr>
          <a:xfrm>
            <a:off x="11317731" y="6586882"/>
            <a:ext cx="523240" cy="177800"/>
          </a:xfrm>
          <a:prstGeom prst="rect">
            <a:avLst/>
          </a:prstGeom>
        </p:spPr>
        <p:txBody>
          <a:bodyPr wrap="square" lIns="0" tIns="0" rIns="0" bIns="0">
            <a:spAutoFit/>
          </a:bodyPr>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7336162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creativecommons.org/licenses/by-sa/3.0/" TargetMode="Externa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hyperlink" Target="https://simple.wikipedia.org/wiki/Trojan_Horse" TargetMode="External"/><Relationship Id="rId5" Type="http://schemas.openxmlformats.org/officeDocument/2006/relationships/image" Target="../media/image9.JP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hyperlink" Target="https://www.csoonline.com/article/562691/stuxnet-explained-the-first-known-cyberweapon.html" TargetMode="External"/><Relationship Id="rId5" Type="http://schemas.openxmlformats.org/officeDocument/2006/relationships/hyperlink" Target="https://en.wikipedia.org/wiki/WannaCry_ransomware_attack" TargetMode="Externa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s://www.cyber.gc.ca/en/guidance/national-cyber-threat-assessment-2025-2026"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www.keepersecurity.com/blog/2024/08/09/the-most-recent-malware-attacks-on-companies-in-2024/"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19.jp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hyperlink" Target="https://www.youtube.com/watch?v=pm7FK5tRpNU" TargetMode="Externa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24.jpg"/><Relationship Id="rId5" Type="http://schemas.openxmlformats.org/officeDocument/2006/relationships/hyperlink" Target="http://xkcd.com/327/" TargetMode="Externa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6.png"/><Relationship Id="rId7"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hyperlink" Target="https://www.torontotoday.ca/local/education/tdsb-data-breach-powerschool-paid-hackers-ransom-data-never-deleted-10627937" TargetMode="External"/><Relationship Id="rId5" Type="http://schemas.openxmlformats.org/officeDocument/2006/relationships/hyperlink" Target="https://www.crowdstrike.com/en-us/cybersecurity-101/ransomware/ransomware-as-a-service-raas/"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7620"/>
            <a:ext cx="12192000" cy="5135880"/>
          </a:xfrm>
          <a:custGeom>
            <a:avLst/>
            <a:gdLst/>
            <a:ahLst/>
            <a:cxnLst/>
            <a:rect l="l" t="t" r="r" b="b"/>
            <a:pathLst>
              <a:path w="12192000" h="5135880">
                <a:moveTo>
                  <a:pt x="0" y="5135880"/>
                </a:moveTo>
                <a:lnTo>
                  <a:pt x="12192000" y="5135880"/>
                </a:lnTo>
                <a:lnTo>
                  <a:pt x="12192000" y="0"/>
                </a:lnTo>
                <a:lnTo>
                  <a:pt x="0" y="0"/>
                </a:lnTo>
                <a:lnTo>
                  <a:pt x="0" y="5135880"/>
                </a:lnTo>
                <a:close/>
              </a:path>
            </a:pathLst>
          </a:custGeom>
          <a:solidFill>
            <a:srgbClr val="000000"/>
          </a:solidFill>
        </p:spPr>
        <p:txBody>
          <a:bodyPr wrap="square" lIns="0" tIns="0" rIns="0" bIns="0" rtlCol="0"/>
          <a:lstStyle/>
          <a:p>
            <a:endParaRPr lang="en-US"/>
          </a:p>
        </p:txBody>
      </p:sp>
      <p:sp>
        <p:nvSpPr>
          <p:cNvPr id="4" name="object 4"/>
          <p:cNvSpPr/>
          <p:nvPr/>
        </p:nvSpPr>
        <p:spPr>
          <a:xfrm>
            <a:off x="0" y="5105400"/>
            <a:ext cx="12192000"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5151120"/>
            <a:ext cx="12192000" cy="0"/>
          </a:xfrm>
          <a:custGeom>
            <a:avLst/>
            <a:gdLst/>
            <a:ahLst/>
            <a:cxnLst/>
            <a:rect l="l" t="t" r="r" b="b"/>
            <a:pathLst>
              <a:path w="12192000">
                <a:moveTo>
                  <a:pt x="0" y="0"/>
                </a:moveTo>
                <a:lnTo>
                  <a:pt x="12192000" y="0"/>
                </a:lnTo>
              </a:path>
            </a:pathLst>
          </a:custGeom>
          <a:ln w="45719">
            <a:solidFill>
              <a:srgbClr val="FFFFFF"/>
            </a:solidFill>
          </a:ln>
        </p:spPr>
        <p:txBody>
          <a:bodyPr wrap="square" lIns="0" tIns="0" rIns="0" bIns="0" rtlCol="0"/>
          <a:lstStyle/>
          <a:p>
            <a:endParaRPr/>
          </a:p>
        </p:txBody>
      </p:sp>
      <p:sp>
        <p:nvSpPr>
          <p:cNvPr id="6" name="object 6"/>
          <p:cNvSpPr/>
          <p:nvPr/>
        </p:nvSpPr>
        <p:spPr>
          <a:xfrm>
            <a:off x="7496556" y="147828"/>
            <a:ext cx="4648200" cy="1389888"/>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020572" y="2385187"/>
            <a:ext cx="4465828" cy="629018"/>
          </a:xfrm>
          <a:prstGeom prst="rect">
            <a:avLst/>
          </a:prstGeom>
        </p:spPr>
        <p:txBody>
          <a:bodyPr vert="horz" wrap="square" lIns="0" tIns="13335" rIns="0" bIns="0" rtlCol="0">
            <a:spAutoFit/>
          </a:bodyPr>
          <a:lstStyle/>
          <a:p>
            <a:pPr marL="12700">
              <a:lnSpc>
                <a:spcPct val="100000"/>
              </a:lnSpc>
              <a:spcBef>
                <a:spcPts val="105"/>
              </a:spcBef>
            </a:pPr>
            <a:r>
              <a:rPr lang="en-US" sz="2000" b="1" dirty="0">
                <a:solidFill>
                  <a:srgbClr val="FFFFFF"/>
                </a:solidFill>
                <a:latin typeface="Corbel"/>
                <a:cs typeface="Corbel"/>
              </a:rPr>
              <a:t>SECU8010	</a:t>
            </a:r>
            <a:endParaRPr lang="en-US" sz="2000" b="1" dirty="0">
              <a:latin typeface="Corbel"/>
              <a:cs typeface="Corbel"/>
            </a:endParaRPr>
          </a:p>
          <a:p>
            <a:pPr marL="12700" marR="5080">
              <a:lnSpc>
                <a:spcPct val="100000"/>
              </a:lnSpc>
            </a:pPr>
            <a:r>
              <a:rPr lang="en-US" sz="2000" b="1" spc="-5" dirty="0">
                <a:solidFill>
                  <a:srgbClr val="FFFFFF"/>
                </a:solidFill>
                <a:latin typeface="Corbel"/>
                <a:cs typeface="Corbel"/>
              </a:rPr>
              <a:t>Fundamentals </a:t>
            </a:r>
            <a:r>
              <a:rPr lang="en-US" sz="2000" b="1" spc="-5">
                <a:solidFill>
                  <a:srgbClr val="FFFFFF"/>
                </a:solidFill>
                <a:latin typeface="Corbel"/>
                <a:cs typeface="Corbel"/>
              </a:rPr>
              <a:t>of InfoSec</a:t>
            </a:r>
            <a:endParaRPr lang="en-US" sz="2000" b="1" spc="-5" dirty="0">
              <a:solidFill>
                <a:srgbClr val="FFFFFF"/>
              </a:solidFill>
              <a:latin typeface="Corbel"/>
              <a:cs typeface="Corbel"/>
            </a:endParaRPr>
          </a:p>
        </p:txBody>
      </p:sp>
      <p:sp>
        <p:nvSpPr>
          <p:cNvPr id="10" name="Subtitle 2">
            <a:extLst>
              <a:ext uri="{FF2B5EF4-FFF2-40B4-BE49-F238E27FC236}">
                <a16:creationId xmlns:a16="http://schemas.microsoft.com/office/drawing/2014/main" id="{7FAD3AF8-DFB0-40CA-B159-D9A55EDFF0BB}"/>
              </a:ext>
            </a:extLst>
          </p:cNvPr>
          <p:cNvSpPr txBox="1">
            <a:spLocks/>
          </p:cNvSpPr>
          <p:nvPr/>
        </p:nvSpPr>
        <p:spPr>
          <a:xfrm>
            <a:off x="8458200" y="5445224"/>
            <a:ext cx="3470448" cy="1042939"/>
          </a:xfrm>
          <a:prstGeom prst="rect">
            <a:avLst/>
          </a:prstGeom>
        </p:spPr>
        <p:txBody>
          <a:bodyPr vert="horz" lIns="118872" tIns="0" rIns="45720" bIns="0" rtlCol="0" anchor="b">
            <a:normAutofit/>
          </a:bodyPr>
          <a:lstStyle>
            <a:lvl1pPr marL="0" indent="0" algn="l" rtl="0" eaLnBrk="1" latinLnBrk="0" hangingPunct="1">
              <a:spcBef>
                <a:spcPts val="0"/>
              </a:spcBef>
              <a:buClr>
                <a:srgbClr val="C19E67"/>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r>
              <a:rPr lang="en-CA" b="1" dirty="0">
                <a:solidFill>
                  <a:schemeClr val="accent5"/>
                </a:solidFill>
              </a:rPr>
              <a:t>Baljeet S. Bilkhu, </a:t>
            </a:r>
            <a:r>
              <a:rPr lang="en-CA" b="1" dirty="0" err="1">
                <a:solidFill>
                  <a:schemeClr val="accent5"/>
                </a:solidFill>
              </a:rPr>
              <a:t>BASc</a:t>
            </a:r>
            <a:r>
              <a:rPr lang="en-CA" b="1" dirty="0">
                <a:solidFill>
                  <a:schemeClr val="accent5"/>
                </a:solidFill>
              </a:rPr>
              <a:t>., </a:t>
            </a:r>
            <a:r>
              <a:rPr lang="en-CA" b="1" dirty="0" err="1">
                <a:solidFill>
                  <a:schemeClr val="accent5"/>
                </a:solidFill>
              </a:rPr>
              <a:t>MScIS</a:t>
            </a:r>
            <a:endParaRPr lang="en-CA" b="1" dirty="0">
              <a:solidFill>
                <a:schemeClr val="accent5"/>
              </a:solidFill>
            </a:endParaRPr>
          </a:p>
          <a:p>
            <a:r>
              <a:rPr lang="en-CA" b="1" dirty="0">
                <a:solidFill>
                  <a:schemeClr val="accent5"/>
                </a:solidFill>
              </a:rPr>
              <a:t>bbilkhu@conestogac.on.ca</a:t>
            </a:r>
          </a:p>
        </p:txBody>
      </p:sp>
      <p:sp>
        <p:nvSpPr>
          <p:cNvPr id="14" name="Title 1">
            <a:extLst>
              <a:ext uri="{FF2B5EF4-FFF2-40B4-BE49-F238E27FC236}">
                <a16:creationId xmlns:a16="http://schemas.microsoft.com/office/drawing/2014/main" id="{BE54811A-1D30-E37C-9223-6668C5A5E349}"/>
              </a:ext>
            </a:extLst>
          </p:cNvPr>
          <p:cNvSpPr txBox="1">
            <a:spLocks/>
          </p:cNvSpPr>
          <p:nvPr/>
        </p:nvSpPr>
        <p:spPr>
          <a:xfrm>
            <a:off x="914400" y="3503994"/>
            <a:ext cx="10808415" cy="1673352"/>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CA" sz="4700" b="1" i="0" u="none" strike="noStrike" kern="1200" cap="none" spc="0" normalizeH="0" baseline="0" noProof="0" dirty="0">
                <a:ln>
                  <a:noFill/>
                </a:ln>
                <a:solidFill>
                  <a:srgbClr val="C19E67"/>
                </a:solidFill>
                <a:effectLst/>
                <a:uLnTx/>
                <a:uFillTx/>
                <a:latin typeface="Corbel"/>
                <a:ea typeface="+mj-ea"/>
                <a:cs typeface="+mj-cs"/>
              </a:rPr>
              <a:t>Unit 02 - The Cybersecurity Landscape</a:t>
            </a:r>
          </a:p>
        </p:txBody>
      </p:sp>
      <p:sp>
        <p:nvSpPr>
          <p:cNvPr id="15" name="Title 1">
            <a:extLst>
              <a:ext uri="{FF2B5EF4-FFF2-40B4-BE49-F238E27FC236}">
                <a16:creationId xmlns:a16="http://schemas.microsoft.com/office/drawing/2014/main" id="{CB436701-59CE-058B-25E8-B968EB7FF7F7}"/>
              </a:ext>
            </a:extLst>
          </p:cNvPr>
          <p:cNvSpPr txBox="1">
            <a:spLocks/>
          </p:cNvSpPr>
          <p:nvPr/>
        </p:nvSpPr>
        <p:spPr>
          <a:xfrm>
            <a:off x="879613" y="5218175"/>
            <a:ext cx="10808415" cy="725424"/>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CA" sz="4000" b="1" i="0" u="none" strike="noStrike" kern="1200" cap="none" spc="0" normalizeH="0" baseline="0" noProof="0" dirty="0">
                <a:ln>
                  <a:noFill/>
                </a:ln>
                <a:solidFill>
                  <a:schemeClr val="bg2"/>
                </a:solidFill>
                <a:effectLst/>
                <a:uLnTx/>
                <a:uFillTx/>
                <a:latin typeface="Corbel"/>
                <a:ea typeface="+mj-ea"/>
                <a:cs typeface="+mj-cs"/>
              </a:rPr>
              <a:t>Malware and Injections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p:txBody>
          <a:bodyPr/>
          <a:lstStyle/>
          <a:p>
            <a:r>
              <a:rPr lang="en-CA" dirty="0"/>
              <a:t>Viruses</a:t>
            </a:r>
          </a:p>
        </p:txBody>
      </p:sp>
      <p:sp>
        <p:nvSpPr>
          <p:cNvPr id="3" name="Content Placeholder 2">
            <a:extLst>
              <a:ext uri="{FF2B5EF4-FFF2-40B4-BE49-F238E27FC236}">
                <a16:creationId xmlns:a16="http://schemas.microsoft.com/office/drawing/2014/main" id="{FE319FF7-1628-4C7B-A615-82AB9848CE67}"/>
              </a:ext>
            </a:extLst>
          </p:cNvPr>
          <p:cNvSpPr>
            <a:spLocks noGrp="1"/>
          </p:cNvSpPr>
          <p:nvPr>
            <p:ph idx="1"/>
          </p:nvPr>
        </p:nvSpPr>
        <p:spPr/>
        <p:txBody>
          <a:bodyPr>
            <a:normAutofit/>
          </a:bodyPr>
          <a:lstStyle/>
          <a:p>
            <a:r>
              <a:rPr lang="en-US" dirty="0"/>
              <a:t>Common Infection Vectors</a:t>
            </a:r>
          </a:p>
          <a:p>
            <a:pPr lvl="1"/>
            <a:r>
              <a:rPr lang="en-US" dirty="0"/>
              <a:t>Infected executable files (.exe, .</a:t>
            </a:r>
            <a:r>
              <a:rPr lang="en-US" dirty="0" err="1"/>
              <a:t>dll</a:t>
            </a:r>
            <a:r>
              <a:rPr lang="en-US" dirty="0"/>
              <a:t>)</a:t>
            </a:r>
          </a:p>
          <a:p>
            <a:pPr lvl="1"/>
            <a:r>
              <a:rPr lang="en-US" dirty="0"/>
              <a:t>Macros in documents (e.g., Word or Excel)</a:t>
            </a:r>
          </a:p>
          <a:p>
            <a:pPr lvl="1"/>
            <a:r>
              <a:rPr lang="en-US" dirty="0"/>
              <a:t>Boot sectors of storage devices</a:t>
            </a:r>
          </a:p>
          <a:p>
            <a:pPr lvl="1"/>
            <a:r>
              <a:rPr lang="en-US" dirty="0"/>
              <a:t>Email attachments or malicious links</a:t>
            </a:r>
          </a:p>
          <a:p>
            <a:pPr lvl="1"/>
            <a:r>
              <a:rPr lang="en-US" dirty="0"/>
              <a:t>Software vulnerabilities</a:t>
            </a:r>
          </a:p>
        </p:txBody>
      </p:sp>
    </p:spTree>
    <p:extLst>
      <p:ext uri="{BB962C8B-B14F-4D97-AF65-F5344CB8AC3E}">
        <p14:creationId xmlns:p14="http://schemas.microsoft.com/office/powerpoint/2010/main" val="116660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p:txBody>
          <a:bodyPr/>
          <a:lstStyle/>
          <a:p>
            <a:r>
              <a:rPr lang="en-CA" dirty="0"/>
              <a:t>Viruses</a:t>
            </a:r>
          </a:p>
        </p:txBody>
      </p:sp>
      <p:sp>
        <p:nvSpPr>
          <p:cNvPr id="3" name="Content Placeholder 2">
            <a:extLst>
              <a:ext uri="{FF2B5EF4-FFF2-40B4-BE49-F238E27FC236}">
                <a16:creationId xmlns:a16="http://schemas.microsoft.com/office/drawing/2014/main" id="{FE319FF7-1628-4C7B-A615-82AB9848CE67}"/>
              </a:ext>
            </a:extLst>
          </p:cNvPr>
          <p:cNvSpPr>
            <a:spLocks noGrp="1"/>
          </p:cNvSpPr>
          <p:nvPr>
            <p:ph idx="1"/>
          </p:nvPr>
        </p:nvSpPr>
        <p:spPr/>
        <p:txBody>
          <a:bodyPr>
            <a:normAutofit fontScale="85000" lnSpcReduction="10000"/>
          </a:bodyPr>
          <a:lstStyle/>
          <a:p>
            <a:r>
              <a:rPr lang="en-US" b="1" dirty="0"/>
              <a:t>1. Infection Phase</a:t>
            </a:r>
          </a:p>
          <a:p>
            <a:pPr lvl="1"/>
            <a:r>
              <a:rPr lang="en-US" dirty="0"/>
              <a:t>The virus is introduced to the system via an infected file or device.</a:t>
            </a:r>
          </a:p>
          <a:p>
            <a:pPr lvl="1"/>
            <a:r>
              <a:rPr lang="en-US" dirty="0"/>
              <a:t>It attaches itself to a legitimate program or file.</a:t>
            </a:r>
          </a:p>
          <a:p>
            <a:endParaRPr lang="en-US" dirty="0"/>
          </a:p>
          <a:p>
            <a:r>
              <a:rPr lang="en-US" b="1" dirty="0"/>
              <a:t>2. Execution Phase</a:t>
            </a:r>
          </a:p>
          <a:p>
            <a:pPr lvl="1"/>
            <a:r>
              <a:rPr lang="en-US" dirty="0"/>
              <a:t>When the host file is run, the virus code is executed.</a:t>
            </a:r>
          </a:p>
          <a:p>
            <a:pPr lvl="1"/>
            <a:r>
              <a:rPr lang="en-US" dirty="0"/>
              <a:t>It may immediately activate or wait for a trigger.</a:t>
            </a:r>
          </a:p>
          <a:p>
            <a:endParaRPr lang="en-US" dirty="0"/>
          </a:p>
          <a:p>
            <a:r>
              <a:rPr lang="en-US" b="1" dirty="0"/>
              <a:t>3. Replication Phase</a:t>
            </a:r>
          </a:p>
          <a:p>
            <a:pPr lvl="1"/>
            <a:r>
              <a:rPr lang="en-US" dirty="0"/>
              <a:t>The virus copies itself to other files, folders, or systems.</a:t>
            </a:r>
          </a:p>
          <a:p>
            <a:pPr lvl="1"/>
            <a:r>
              <a:rPr lang="en-US" dirty="0"/>
              <a:t>It may modify system settings to ensure persistence (e.g., registry changes).</a:t>
            </a:r>
          </a:p>
        </p:txBody>
      </p:sp>
      <p:sp>
        <p:nvSpPr>
          <p:cNvPr id="4" name="Rectangle 3">
            <a:extLst>
              <a:ext uri="{FF2B5EF4-FFF2-40B4-BE49-F238E27FC236}">
                <a16:creationId xmlns:a16="http://schemas.microsoft.com/office/drawing/2014/main" id="{FEABDE4D-F215-E7A0-DFD7-084F1E1254F9}"/>
              </a:ext>
            </a:extLst>
          </p:cNvPr>
          <p:cNvSpPr/>
          <p:nvPr/>
        </p:nvSpPr>
        <p:spPr>
          <a:xfrm>
            <a:off x="8382000" y="3276600"/>
            <a:ext cx="1295400" cy="1752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Executable</a:t>
            </a:r>
          </a:p>
        </p:txBody>
      </p:sp>
      <p:sp>
        <p:nvSpPr>
          <p:cNvPr id="5" name="Rectangle 4">
            <a:extLst>
              <a:ext uri="{FF2B5EF4-FFF2-40B4-BE49-F238E27FC236}">
                <a16:creationId xmlns:a16="http://schemas.microsoft.com/office/drawing/2014/main" id="{1E1E558E-717C-C7DC-A6E6-678B244ABBC8}"/>
              </a:ext>
            </a:extLst>
          </p:cNvPr>
          <p:cNvSpPr/>
          <p:nvPr/>
        </p:nvSpPr>
        <p:spPr>
          <a:xfrm>
            <a:off x="8382000" y="2971800"/>
            <a:ext cx="1295400" cy="3048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Virus</a:t>
            </a:r>
          </a:p>
        </p:txBody>
      </p:sp>
      <p:sp>
        <p:nvSpPr>
          <p:cNvPr id="6" name="Rectangle 5">
            <a:extLst>
              <a:ext uri="{FF2B5EF4-FFF2-40B4-BE49-F238E27FC236}">
                <a16:creationId xmlns:a16="http://schemas.microsoft.com/office/drawing/2014/main" id="{D8B125BE-746C-4DA5-6BDE-0F8FF49E3488}"/>
              </a:ext>
            </a:extLst>
          </p:cNvPr>
          <p:cNvSpPr/>
          <p:nvPr/>
        </p:nvSpPr>
        <p:spPr>
          <a:xfrm>
            <a:off x="10255624" y="3276600"/>
            <a:ext cx="1295400" cy="1752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Executable</a:t>
            </a:r>
          </a:p>
        </p:txBody>
      </p:sp>
      <p:sp>
        <p:nvSpPr>
          <p:cNvPr id="7" name="Rectangle 6">
            <a:extLst>
              <a:ext uri="{FF2B5EF4-FFF2-40B4-BE49-F238E27FC236}">
                <a16:creationId xmlns:a16="http://schemas.microsoft.com/office/drawing/2014/main" id="{E41A9CB3-8EED-BC26-FCB6-397912BAB6F4}"/>
              </a:ext>
            </a:extLst>
          </p:cNvPr>
          <p:cNvSpPr/>
          <p:nvPr/>
        </p:nvSpPr>
        <p:spPr>
          <a:xfrm>
            <a:off x="10264589" y="4343400"/>
            <a:ext cx="1295400" cy="3048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Virus</a:t>
            </a:r>
          </a:p>
        </p:txBody>
      </p:sp>
    </p:spTree>
    <p:extLst>
      <p:ext uri="{BB962C8B-B14F-4D97-AF65-F5344CB8AC3E}">
        <p14:creationId xmlns:p14="http://schemas.microsoft.com/office/powerpoint/2010/main" val="159559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p:txBody>
          <a:bodyPr/>
          <a:lstStyle/>
          <a:p>
            <a:r>
              <a:rPr lang="en-CA" dirty="0"/>
              <a:t>Viruses</a:t>
            </a:r>
          </a:p>
        </p:txBody>
      </p:sp>
      <p:sp>
        <p:nvSpPr>
          <p:cNvPr id="3" name="Content Placeholder 2">
            <a:extLst>
              <a:ext uri="{FF2B5EF4-FFF2-40B4-BE49-F238E27FC236}">
                <a16:creationId xmlns:a16="http://schemas.microsoft.com/office/drawing/2014/main" id="{FE319FF7-1628-4C7B-A615-82AB9848CE67}"/>
              </a:ext>
            </a:extLst>
          </p:cNvPr>
          <p:cNvSpPr>
            <a:spLocks noGrp="1"/>
          </p:cNvSpPr>
          <p:nvPr>
            <p:ph idx="1"/>
          </p:nvPr>
        </p:nvSpPr>
        <p:spPr/>
        <p:txBody>
          <a:bodyPr>
            <a:normAutofit fontScale="92500" lnSpcReduction="20000"/>
          </a:bodyPr>
          <a:lstStyle/>
          <a:p>
            <a:r>
              <a:rPr lang="en-US" b="1" dirty="0"/>
              <a:t>4. Payload Activation</a:t>
            </a:r>
          </a:p>
          <a:p>
            <a:pPr lvl="1"/>
            <a:r>
              <a:rPr lang="en-US" dirty="0"/>
              <a:t>The virus performs its intended malicious action:</a:t>
            </a:r>
          </a:p>
          <a:p>
            <a:pPr lvl="2"/>
            <a:r>
              <a:rPr lang="en-US" dirty="0"/>
              <a:t>Corrupting or deleting files</a:t>
            </a:r>
          </a:p>
          <a:p>
            <a:pPr lvl="2"/>
            <a:r>
              <a:rPr lang="en-US" dirty="0"/>
              <a:t>Logging keystrokes</a:t>
            </a:r>
          </a:p>
          <a:p>
            <a:pPr lvl="2"/>
            <a:r>
              <a:rPr lang="en-US" dirty="0"/>
              <a:t>Encrypting data (if ransomware)</a:t>
            </a:r>
          </a:p>
          <a:p>
            <a:pPr lvl="2"/>
            <a:r>
              <a:rPr lang="en-US" dirty="0"/>
              <a:t>Spreading to other systems via network shares or email</a:t>
            </a:r>
          </a:p>
          <a:p>
            <a:endParaRPr lang="en-US" dirty="0"/>
          </a:p>
          <a:p>
            <a:r>
              <a:rPr lang="en-US" b="1" dirty="0"/>
              <a:t>5. Stealth and Evasion</a:t>
            </a:r>
          </a:p>
          <a:p>
            <a:pPr lvl="1"/>
            <a:r>
              <a:rPr lang="en-US" dirty="0"/>
              <a:t>Many viruses use techniques to avoid detection:</a:t>
            </a:r>
          </a:p>
          <a:p>
            <a:pPr lvl="1"/>
            <a:r>
              <a:rPr lang="en-US" dirty="0"/>
              <a:t>Polymorphic code: Changes its appearance each time it replicates.</a:t>
            </a:r>
          </a:p>
          <a:p>
            <a:pPr lvl="1"/>
            <a:r>
              <a:rPr lang="en-US" dirty="0"/>
              <a:t>Metamorphic code: Rewrites its own code to avoid signature detection.</a:t>
            </a:r>
          </a:p>
          <a:p>
            <a:pPr lvl="1"/>
            <a:r>
              <a:rPr lang="en-US" dirty="0"/>
              <a:t>Rootkits: Hide their presence from antivirus software and system tools.</a:t>
            </a:r>
          </a:p>
        </p:txBody>
      </p:sp>
    </p:spTree>
    <p:extLst>
      <p:ext uri="{BB962C8B-B14F-4D97-AF65-F5344CB8AC3E}">
        <p14:creationId xmlns:p14="http://schemas.microsoft.com/office/powerpoint/2010/main" val="413868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31445" y="4481736"/>
            <a:ext cx="2872105" cy="407034"/>
          </a:xfrm>
          <a:custGeom>
            <a:avLst/>
            <a:gdLst/>
            <a:ahLst/>
            <a:cxnLst/>
            <a:rect l="l" t="t" r="r" b="b"/>
            <a:pathLst>
              <a:path w="2872104" h="407035">
                <a:moveTo>
                  <a:pt x="2799838" y="0"/>
                </a:moveTo>
                <a:lnTo>
                  <a:pt x="71930" y="0"/>
                </a:lnTo>
                <a:lnTo>
                  <a:pt x="46035" y="32109"/>
                </a:lnTo>
                <a:lnTo>
                  <a:pt x="25895" y="69939"/>
                </a:lnTo>
                <a:lnTo>
                  <a:pt x="11508" y="112059"/>
                </a:lnTo>
                <a:lnTo>
                  <a:pt x="2877" y="157040"/>
                </a:lnTo>
                <a:lnTo>
                  <a:pt x="0" y="203450"/>
                </a:lnTo>
                <a:lnTo>
                  <a:pt x="2877" y="249861"/>
                </a:lnTo>
                <a:lnTo>
                  <a:pt x="11508" y="294842"/>
                </a:lnTo>
                <a:lnTo>
                  <a:pt x="25895" y="336962"/>
                </a:lnTo>
                <a:lnTo>
                  <a:pt x="46035" y="374792"/>
                </a:lnTo>
                <a:lnTo>
                  <a:pt x="71930" y="406901"/>
                </a:lnTo>
                <a:lnTo>
                  <a:pt x="2799838" y="406901"/>
                </a:lnTo>
                <a:lnTo>
                  <a:pt x="2825733" y="374792"/>
                </a:lnTo>
                <a:lnTo>
                  <a:pt x="2845874" y="336962"/>
                </a:lnTo>
                <a:lnTo>
                  <a:pt x="2860260" y="294842"/>
                </a:lnTo>
                <a:lnTo>
                  <a:pt x="2868892" y="249861"/>
                </a:lnTo>
                <a:lnTo>
                  <a:pt x="2871769" y="203450"/>
                </a:lnTo>
                <a:lnTo>
                  <a:pt x="2868892" y="157040"/>
                </a:lnTo>
                <a:lnTo>
                  <a:pt x="2860260" y="112059"/>
                </a:lnTo>
                <a:lnTo>
                  <a:pt x="2845874" y="69939"/>
                </a:lnTo>
                <a:lnTo>
                  <a:pt x="2825733" y="32109"/>
                </a:lnTo>
                <a:lnTo>
                  <a:pt x="2799838" y="0"/>
                </a:lnTo>
                <a:close/>
              </a:path>
            </a:pathLst>
          </a:custGeom>
          <a:solidFill>
            <a:srgbClr val="FFD100"/>
          </a:solidFill>
        </p:spPr>
        <p:txBody>
          <a:bodyPr wrap="square" lIns="0" tIns="0" rIns="0" bIns="0" rtlCol="0"/>
          <a:lstStyle/>
          <a:p>
            <a:endParaRPr/>
          </a:p>
        </p:txBody>
      </p:sp>
      <p:sp>
        <p:nvSpPr>
          <p:cNvPr id="3" name="object 3"/>
          <p:cNvSpPr/>
          <p:nvPr/>
        </p:nvSpPr>
        <p:spPr>
          <a:xfrm>
            <a:off x="1031445" y="1945419"/>
            <a:ext cx="4065270" cy="407034"/>
          </a:xfrm>
          <a:custGeom>
            <a:avLst/>
            <a:gdLst/>
            <a:ahLst/>
            <a:cxnLst/>
            <a:rect l="l" t="t" r="r" b="b"/>
            <a:pathLst>
              <a:path w="4065270" h="407035">
                <a:moveTo>
                  <a:pt x="3993317" y="0"/>
                </a:moveTo>
                <a:lnTo>
                  <a:pt x="71930" y="0"/>
                </a:lnTo>
                <a:lnTo>
                  <a:pt x="46035" y="32109"/>
                </a:lnTo>
                <a:lnTo>
                  <a:pt x="25895" y="69939"/>
                </a:lnTo>
                <a:lnTo>
                  <a:pt x="11508" y="112059"/>
                </a:lnTo>
                <a:lnTo>
                  <a:pt x="2877" y="157040"/>
                </a:lnTo>
                <a:lnTo>
                  <a:pt x="0" y="203450"/>
                </a:lnTo>
                <a:lnTo>
                  <a:pt x="2877" y="249861"/>
                </a:lnTo>
                <a:lnTo>
                  <a:pt x="11508" y="294842"/>
                </a:lnTo>
                <a:lnTo>
                  <a:pt x="25895" y="336962"/>
                </a:lnTo>
                <a:lnTo>
                  <a:pt x="46035" y="374792"/>
                </a:lnTo>
                <a:lnTo>
                  <a:pt x="71930" y="406901"/>
                </a:lnTo>
                <a:lnTo>
                  <a:pt x="3993317" y="406901"/>
                </a:lnTo>
                <a:lnTo>
                  <a:pt x="4019212" y="374792"/>
                </a:lnTo>
                <a:lnTo>
                  <a:pt x="4039353" y="336962"/>
                </a:lnTo>
                <a:lnTo>
                  <a:pt x="4053739" y="294842"/>
                </a:lnTo>
                <a:lnTo>
                  <a:pt x="4062371" y="249861"/>
                </a:lnTo>
                <a:lnTo>
                  <a:pt x="4065248" y="203450"/>
                </a:lnTo>
                <a:lnTo>
                  <a:pt x="4062371" y="157040"/>
                </a:lnTo>
                <a:lnTo>
                  <a:pt x="4053739" y="112059"/>
                </a:lnTo>
                <a:lnTo>
                  <a:pt x="4039353" y="69939"/>
                </a:lnTo>
                <a:lnTo>
                  <a:pt x="4019212" y="32109"/>
                </a:lnTo>
                <a:lnTo>
                  <a:pt x="3993317" y="0"/>
                </a:lnTo>
                <a:close/>
              </a:path>
            </a:pathLst>
          </a:custGeom>
          <a:solidFill>
            <a:srgbClr val="FFD100"/>
          </a:solidFill>
        </p:spPr>
        <p:txBody>
          <a:bodyPr wrap="square" lIns="0" tIns="0" rIns="0" bIns="0" rtlCol="0"/>
          <a:lstStyle/>
          <a:p>
            <a:endParaRPr/>
          </a:p>
        </p:txBody>
      </p:sp>
      <p:sp>
        <p:nvSpPr>
          <p:cNvPr id="4" name="object 4"/>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6" name="object 6"/>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7" name="object 7"/>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05612" y="559308"/>
            <a:ext cx="4271772" cy="548639"/>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770636" y="1727954"/>
            <a:ext cx="6492240" cy="4107815"/>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spc="-35" dirty="0">
                <a:latin typeface="Corbel"/>
                <a:cs typeface="Corbel"/>
              </a:rPr>
              <a:t>Trojan </a:t>
            </a:r>
            <a:r>
              <a:rPr sz="3200" spc="-5" dirty="0">
                <a:latin typeface="Corbel"/>
                <a:cs typeface="Corbel"/>
              </a:rPr>
              <a:t>Horse </a:t>
            </a:r>
            <a:r>
              <a:rPr sz="3200" spc="-25" dirty="0">
                <a:latin typeface="Corbel"/>
                <a:cs typeface="Corbel"/>
              </a:rPr>
              <a:t>(or</a:t>
            </a:r>
            <a:r>
              <a:rPr sz="3200" spc="-180" dirty="0">
                <a:latin typeface="Corbel"/>
                <a:cs typeface="Corbel"/>
              </a:rPr>
              <a:t> </a:t>
            </a:r>
            <a:r>
              <a:rPr sz="3200" spc="-40" dirty="0">
                <a:latin typeface="Corbel"/>
                <a:cs typeface="Corbel"/>
              </a:rPr>
              <a:t>Trojan)</a:t>
            </a:r>
            <a:endParaRPr sz="3200" dirty="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10" dirty="0">
                <a:latin typeface="Corbel"/>
                <a:cs typeface="Corbel"/>
              </a:rPr>
              <a:t>Appears </a:t>
            </a:r>
            <a:r>
              <a:rPr sz="2800" spc="-5" dirty="0">
                <a:latin typeface="Corbel"/>
                <a:cs typeface="Corbel"/>
              </a:rPr>
              <a:t>to be useful</a:t>
            </a:r>
            <a:r>
              <a:rPr sz="2800" spc="30" dirty="0">
                <a:latin typeface="Corbel"/>
                <a:cs typeface="Corbel"/>
              </a:rPr>
              <a:t> </a:t>
            </a:r>
            <a:r>
              <a:rPr sz="2800" spc="-10" dirty="0">
                <a:latin typeface="Corbel"/>
                <a:cs typeface="Corbel"/>
              </a:rPr>
              <a:t>software</a:t>
            </a:r>
            <a:endParaRPr sz="2800" dirty="0">
              <a:latin typeface="Corbel"/>
              <a:cs typeface="Corbel"/>
            </a:endParaRPr>
          </a:p>
          <a:p>
            <a:pPr marL="625475" lvl="1" indent="-274320">
              <a:lnSpc>
                <a:spcPct val="100000"/>
              </a:lnSpc>
              <a:spcBef>
                <a:spcPts val="670"/>
              </a:spcBef>
              <a:buClr>
                <a:srgbClr val="5FB5CC"/>
              </a:buClr>
              <a:buSzPct val="89285"/>
              <a:buFont typeface="Wingdings"/>
              <a:buChar char=""/>
              <a:tabLst>
                <a:tab pos="625475" algn="l"/>
                <a:tab pos="626110" algn="l"/>
              </a:tabLst>
            </a:pPr>
            <a:r>
              <a:rPr sz="2800" spc="-10" dirty="0">
                <a:latin typeface="Corbel"/>
                <a:cs typeface="Corbel"/>
              </a:rPr>
              <a:t>Appears </a:t>
            </a:r>
            <a:r>
              <a:rPr sz="2800" spc="-5" dirty="0">
                <a:latin typeface="Corbel"/>
                <a:cs typeface="Corbel"/>
              </a:rPr>
              <a:t>to be from legitimate</a:t>
            </a:r>
            <a:r>
              <a:rPr sz="2800" spc="40" dirty="0">
                <a:latin typeface="Corbel"/>
                <a:cs typeface="Corbel"/>
              </a:rPr>
              <a:t> </a:t>
            </a:r>
            <a:r>
              <a:rPr sz="2800" spc="-10" dirty="0">
                <a:latin typeface="Corbel"/>
                <a:cs typeface="Corbel"/>
              </a:rPr>
              <a:t>source</a:t>
            </a:r>
            <a:endParaRPr sz="2800" dirty="0">
              <a:latin typeface="Corbel"/>
              <a:cs typeface="Corbel"/>
            </a:endParaRPr>
          </a:p>
          <a:p>
            <a:pPr marL="625475" lvl="1" indent="-274320">
              <a:lnSpc>
                <a:spcPct val="100000"/>
              </a:lnSpc>
              <a:spcBef>
                <a:spcPts val="675"/>
              </a:spcBef>
              <a:buClr>
                <a:srgbClr val="5FB5CC"/>
              </a:buClr>
              <a:buSzPct val="89285"/>
              <a:buFont typeface="Wingdings"/>
              <a:buChar char=""/>
              <a:tabLst>
                <a:tab pos="625475" algn="l"/>
                <a:tab pos="626110" algn="l"/>
              </a:tabLst>
            </a:pPr>
            <a:r>
              <a:rPr sz="2800" spc="-40" dirty="0">
                <a:latin typeface="Corbel"/>
                <a:cs typeface="Corbel"/>
              </a:rPr>
              <a:t>Trick </a:t>
            </a:r>
            <a:r>
              <a:rPr sz="2800" spc="-5" dirty="0">
                <a:latin typeface="Corbel"/>
                <a:cs typeface="Corbel"/>
              </a:rPr>
              <a:t>user into </a:t>
            </a:r>
            <a:r>
              <a:rPr sz="2800" spc="-10" dirty="0">
                <a:latin typeface="Corbel"/>
                <a:cs typeface="Corbel"/>
              </a:rPr>
              <a:t>opening</a:t>
            </a:r>
            <a:r>
              <a:rPr sz="2800" spc="40" dirty="0">
                <a:latin typeface="Corbel"/>
                <a:cs typeface="Corbel"/>
              </a:rPr>
              <a:t> </a:t>
            </a:r>
            <a:r>
              <a:rPr sz="2800" spc="-5" dirty="0">
                <a:latin typeface="Corbel"/>
                <a:cs typeface="Corbel"/>
              </a:rPr>
              <a:t>it</a:t>
            </a:r>
            <a:endParaRPr sz="2800" dirty="0">
              <a:latin typeface="Corbel"/>
              <a:cs typeface="Corbel"/>
            </a:endParaRPr>
          </a:p>
          <a:p>
            <a:pPr lvl="1">
              <a:lnSpc>
                <a:spcPct val="100000"/>
              </a:lnSpc>
              <a:spcBef>
                <a:spcPts val="45"/>
              </a:spcBef>
              <a:buClr>
                <a:srgbClr val="5FB5CC"/>
              </a:buClr>
              <a:buFont typeface="Wingdings"/>
              <a:buChar char=""/>
            </a:pPr>
            <a:endParaRPr sz="3450" dirty="0">
              <a:latin typeface="Times New Roman"/>
              <a:cs typeface="Times New Roman"/>
            </a:endParaRPr>
          </a:p>
          <a:p>
            <a:pPr marL="332740" indent="-320040">
              <a:lnSpc>
                <a:spcPct val="100000"/>
              </a:lnSpc>
              <a:spcBef>
                <a:spcPts val="5"/>
              </a:spcBef>
              <a:buClr>
                <a:srgbClr val="C19E67"/>
              </a:buClr>
              <a:buSzPct val="79687"/>
              <a:buFont typeface="Wingdings 2"/>
              <a:buChar char=""/>
              <a:tabLst>
                <a:tab pos="332105" algn="l"/>
                <a:tab pos="332740" algn="l"/>
              </a:tabLst>
            </a:pPr>
            <a:r>
              <a:rPr sz="3200" spc="-5" dirty="0">
                <a:latin typeface="Corbel"/>
                <a:cs typeface="Corbel"/>
              </a:rPr>
              <a:t>Blended</a:t>
            </a:r>
            <a:r>
              <a:rPr sz="3200" spc="-260" dirty="0">
                <a:latin typeface="Corbel"/>
                <a:cs typeface="Corbel"/>
              </a:rPr>
              <a:t> </a:t>
            </a:r>
            <a:r>
              <a:rPr sz="3200" spc="-5" dirty="0">
                <a:latin typeface="Corbel"/>
                <a:cs typeface="Corbel"/>
              </a:rPr>
              <a:t>Threats</a:t>
            </a:r>
            <a:endParaRPr sz="3200" dirty="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5" dirty="0">
                <a:latin typeface="Corbel"/>
                <a:cs typeface="Corbel"/>
              </a:rPr>
              <a:t>Malware is </a:t>
            </a:r>
            <a:r>
              <a:rPr sz="2800" spc="-10" dirty="0">
                <a:latin typeface="Corbel"/>
                <a:cs typeface="Corbel"/>
              </a:rPr>
              <a:t>often </a:t>
            </a:r>
            <a:r>
              <a:rPr sz="2800" spc="-5" dirty="0">
                <a:latin typeface="Corbel"/>
                <a:cs typeface="Corbel"/>
              </a:rPr>
              <a:t>a </a:t>
            </a:r>
            <a:r>
              <a:rPr sz="2800" spc="-10" dirty="0">
                <a:latin typeface="Corbel"/>
                <a:cs typeface="Corbel"/>
              </a:rPr>
              <a:t>combination </a:t>
            </a:r>
            <a:r>
              <a:rPr sz="2800" spc="-5" dirty="0">
                <a:latin typeface="Corbel"/>
                <a:cs typeface="Corbel"/>
              </a:rPr>
              <a:t>of</a:t>
            </a:r>
            <a:r>
              <a:rPr sz="2800" spc="60" dirty="0">
                <a:latin typeface="Corbel"/>
                <a:cs typeface="Corbel"/>
              </a:rPr>
              <a:t> </a:t>
            </a:r>
            <a:r>
              <a:rPr sz="2800" spc="-10" dirty="0">
                <a:latin typeface="Corbel"/>
                <a:cs typeface="Corbel"/>
              </a:rPr>
              <a:t>these</a:t>
            </a:r>
            <a:endParaRPr sz="2800" dirty="0">
              <a:latin typeface="Corbel"/>
              <a:cs typeface="Corbel"/>
            </a:endParaRPr>
          </a:p>
          <a:p>
            <a:pPr marL="890269" lvl="2" indent="-228600">
              <a:lnSpc>
                <a:spcPct val="100000"/>
              </a:lnSpc>
              <a:spcBef>
                <a:spcPts val="605"/>
              </a:spcBef>
              <a:buClr>
                <a:srgbClr val="E66C7C"/>
              </a:buClr>
              <a:buFont typeface="Arial"/>
              <a:buChar char="▪"/>
              <a:tabLst>
                <a:tab pos="890905" algn="l"/>
              </a:tabLst>
            </a:pPr>
            <a:r>
              <a:rPr sz="2400" spc="-5" dirty="0">
                <a:latin typeface="Corbel"/>
                <a:cs typeface="Corbel"/>
              </a:rPr>
              <a:t>E.g. </a:t>
            </a:r>
            <a:r>
              <a:rPr sz="2400" dirty="0">
                <a:latin typeface="Corbel"/>
                <a:cs typeface="Corbel"/>
              </a:rPr>
              <a:t>A </a:t>
            </a:r>
            <a:r>
              <a:rPr sz="2400" spc="-30" dirty="0">
                <a:latin typeface="Corbel"/>
                <a:cs typeface="Corbel"/>
              </a:rPr>
              <a:t>Trojan</a:t>
            </a:r>
            <a:r>
              <a:rPr sz="2400" spc="-285" dirty="0">
                <a:latin typeface="Corbel"/>
                <a:cs typeface="Corbel"/>
              </a:rPr>
              <a:t> </a:t>
            </a:r>
            <a:r>
              <a:rPr sz="2400" spc="-10" dirty="0">
                <a:latin typeface="Corbel"/>
                <a:cs typeface="Corbel"/>
              </a:rPr>
              <a:t>Backdoor</a:t>
            </a:r>
            <a:endParaRPr sz="2400" dirty="0">
              <a:latin typeface="Corbel"/>
              <a:cs typeface="Corbel"/>
            </a:endParaRPr>
          </a:p>
        </p:txBody>
      </p:sp>
      <p:pic>
        <p:nvPicPr>
          <p:cNvPr id="11" name="Picture 10" descr="A wooden horse structure with windows">
            <a:extLst>
              <a:ext uri="{FF2B5EF4-FFF2-40B4-BE49-F238E27FC236}">
                <a16:creationId xmlns:a16="http://schemas.microsoft.com/office/drawing/2014/main" id="{2869D4A4-E6CF-A8E7-9FCA-3860C617F18D}"/>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391400" y="2148300"/>
            <a:ext cx="4425697" cy="3319273"/>
          </a:xfrm>
          <a:prstGeom prst="rect">
            <a:avLst/>
          </a:prstGeom>
        </p:spPr>
      </p:pic>
      <p:sp>
        <p:nvSpPr>
          <p:cNvPr id="12" name="TextBox 11">
            <a:extLst>
              <a:ext uri="{FF2B5EF4-FFF2-40B4-BE49-F238E27FC236}">
                <a16:creationId xmlns:a16="http://schemas.microsoft.com/office/drawing/2014/main" id="{A32D0D20-4CC9-03ED-5471-2076AF08DED0}"/>
              </a:ext>
            </a:extLst>
          </p:cNvPr>
          <p:cNvSpPr txBox="1"/>
          <p:nvPr/>
        </p:nvSpPr>
        <p:spPr>
          <a:xfrm>
            <a:off x="7626098" y="5618384"/>
            <a:ext cx="4191000" cy="230832"/>
          </a:xfrm>
          <a:prstGeom prst="rect">
            <a:avLst/>
          </a:prstGeom>
          <a:noFill/>
        </p:spPr>
        <p:txBody>
          <a:bodyPr wrap="square" rtlCol="0">
            <a:spAutoFit/>
          </a:bodyPr>
          <a:lstStyle/>
          <a:p>
            <a:r>
              <a:rPr lang="en-US" sz="900">
                <a:hlinkClick r:id="rId6" tooltip="https://simple.wikipedia.org/wiki/Trojan_Horse"/>
              </a:rPr>
              <a:t>This Photo</a:t>
            </a:r>
            <a:r>
              <a:rPr lang="en-US" sz="900"/>
              <a:t> by Unknown Author is licensed under </a:t>
            </a:r>
            <a:r>
              <a:rPr lang="en-US" sz="900">
                <a:hlinkClick r:id="rId7" tooltip="https://creativecommons.org/licenses/by-sa/3.0/"/>
              </a:rPr>
              <a:t>CC BY-SA</a:t>
            </a:r>
            <a:endParaRPr lang="en-US" sz="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31445" y="3945287"/>
            <a:ext cx="3194050" cy="407034"/>
          </a:xfrm>
          <a:custGeom>
            <a:avLst/>
            <a:gdLst/>
            <a:ahLst/>
            <a:cxnLst/>
            <a:rect l="l" t="t" r="r" b="b"/>
            <a:pathLst>
              <a:path w="3194050" h="407035">
                <a:moveTo>
                  <a:pt x="3121715" y="0"/>
                </a:moveTo>
                <a:lnTo>
                  <a:pt x="71930" y="0"/>
                </a:lnTo>
                <a:lnTo>
                  <a:pt x="46035" y="32109"/>
                </a:lnTo>
                <a:lnTo>
                  <a:pt x="25895" y="69939"/>
                </a:lnTo>
                <a:lnTo>
                  <a:pt x="11508" y="112059"/>
                </a:lnTo>
                <a:lnTo>
                  <a:pt x="2877" y="157040"/>
                </a:lnTo>
                <a:lnTo>
                  <a:pt x="0" y="203450"/>
                </a:lnTo>
                <a:lnTo>
                  <a:pt x="2877" y="249861"/>
                </a:lnTo>
                <a:lnTo>
                  <a:pt x="11508" y="294842"/>
                </a:lnTo>
                <a:lnTo>
                  <a:pt x="25895" y="336962"/>
                </a:lnTo>
                <a:lnTo>
                  <a:pt x="46035" y="374792"/>
                </a:lnTo>
                <a:lnTo>
                  <a:pt x="71930" y="406901"/>
                </a:lnTo>
                <a:lnTo>
                  <a:pt x="3121715" y="406901"/>
                </a:lnTo>
                <a:lnTo>
                  <a:pt x="3147610" y="374792"/>
                </a:lnTo>
                <a:lnTo>
                  <a:pt x="3167751" y="336962"/>
                </a:lnTo>
                <a:lnTo>
                  <a:pt x="3182137" y="294842"/>
                </a:lnTo>
                <a:lnTo>
                  <a:pt x="3190768" y="249861"/>
                </a:lnTo>
                <a:lnTo>
                  <a:pt x="3193646" y="203450"/>
                </a:lnTo>
                <a:lnTo>
                  <a:pt x="3190768" y="157040"/>
                </a:lnTo>
                <a:lnTo>
                  <a:pt x="3182137" y="112059"/>
                </a:lnTo>
                <a:lnTo>
                  <a:pt x="3167751" y="69939"/>
                </a:lnTo>
                <a:lnTo>
                  <a:pt x="3147610" y="32109"/>
                </a:lnTo>
                <a:lnTo>
                  <a:pt x="3121715" y="0"/>
                </a:lnTo>
                <a:close/>
              </a:path>
            </a:pathLst>
          </a:custGeom>
          <a:solidFill>
            <a:srgbClr val="FFD100"/>
          </a:solidFill>
        </p:spPr>
        <p:txBody>
          <a:bodyPr wrap="square" lIns="0" tIns="0" rIns="0" bIns="0" rtlCol="0"/>
          <a:lstStyle/>
          <a:p>
            <a:endParaRPr/>
          </a:p>
        </p:txBody>
      </p:sp>
      <p:sp>
        <p:nvSpPr>
          <p:cNvPr id="3" name="object 3"/>
          <p:cNvSpPr/>
          <p:nvPr/>
        </p:nvSpPr>
        <p:spPr>
          <a:xfrm>
            <a:off x="1031445" y="1945419"/>
            <a:ext cx="2548890" cy="407034"/>
          </a:xfrm>
          <a:custGeom>
            <a:avLst/>
            <a:gdLst/>
            <a:ahLst/>
            <a:cxnLst/>
            <a:rect l="l" t="t" r="r" b="b"/>
            <a:pathLst>
              <a:path w="2548890" h="407035">
                <a:moveTo>
                  <a:pt x="2476364" y="0"/>
                </a:moveTo>
                <a:lnTo>
                  <a:pt x="71930" y="0"/>
                </a:lnTo>
                <a:lnTo>
                  <a:pt x="46035" y="32109"/>
                </a:lnTo>
                <a:lnTo>
                  <a:pt x="25895" y="69939"/>
                </a:lnTo>
                <a:lnTo>
                  <a:pt x="11508" y="112059"/>
                </a:lnTo>
                <a:lnTo>
                  <a:pt x="2877" y="157040"/>
                </a:lnTo>
                <a:lnTo>
                  <a:pt x="0" y="203450"/>
                </a:lnTo>
                <a:lnTo>
                  <a:pt x="2877" y="249861"/>
                </a:lnTo>
                <a:lnTo>
                  <a:pt x="11508" y="294842"/>
                </a:lnTo>
                <a:lnTo>
                  <a:pt x="25895" y="336962"/>
                </a:lnTo>
                <a:lnTo>
                  <a:pt x="46035" y="374792"/>
                </a:lnTo>
                <a:lnTo>
                  <a:pt x="71930" y="406901"/>
                </a:lnTo>
                <a:lnTo>
                  <a:pt x="2476364" y="406901"/>
                </a:lnTo>
                <a:lnTo>
                  <a:pt x="2502259" y="374792"/>
                </a:lnTo>
                <a:lnTo>
                  <a:pt x="2522400" y="336962"/>
                </a:lnTo>
                <a:lnTo>
                  <a:pt x="2536786" y="294842"/>
                </a:lnTo>
                <a:lnTo>
                  <a:pt x="2545418" y="249861"/>
                </a:lnTo>
                <a:lnTo>
                  <a:pt x="2548295" y="203450"/>
                </a:lnTo>
                <a:lnTo>
                  <a:pt x="2545418" y="157040"/>
                </a:lnTo>
                <a:lnTo>
                  <a:pt x="2536786" y="112059"/>
                </a:lnTo>
                <a:lnTo>
                  <a:pt x="2522400" y="69939"/>
                </a:lnTo>
                <a:lnTo>
                  <a:pt x="2502259" y="32109"/>
                </a:lnTo>
                <a:lnTo>
                  <a:pt x="2476364" y="0"/>
                </a:lnTo>
                <a:close/>
              </a:path>
            </a:pathLst>
          </a:custGeom>
          <a:solidFill>
            <a:srgbClr val="FFD100"/>
          </a:solidFill>
        </p:spPr>
        <p:txBody>
          <a:bodyPr wrap="square" lIns="0" tIns="0" rIns="0" bIns="0" rtlCol="0"/>
          <a:lstStyle/>
          <a:p>
            <a:endParaRPr/>
          </a:p>
        </p:txBody>
      </p:sp>
      <p:sp>
        <p:nvSpPr>
          <p:cNvPr id="4" name="object 4"/>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6" name="object 6"/>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7" name="object 7"/>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42187" y="565404"/>
            <a:ext cx="3989832" cy="548639"/>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770636" y="1727954"/>
            <a:ext cx="10125964" cy="4657043"/>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dirty="0">
                <a:latin typeface="Corbel"/>
                <a:cs typeface="Corbel"/>
              </a:rPr>
              <a:t>Mass</a:t>
            </a:r>
            <a:r>
              <a:rPr sz="3200" spc="-5" dirty="0">
                <a:latin typeface="Corbel"/>
                <a:cs typeface="Corbel"/>
              </a:rPr>
              <a:t> </a:t>
            </a:r>
            <a:r>
              <a:rPr sz="3200" dirty="0">
                <a:latin typeface="Corbel"/>
                <a:cs typeface="Corbel"/>
              </a:rPr>
              <a:t>malware</a:t>
            </a:r>
          </a:p>
          <a:p>
            <a:pPr marL="625475" lvl="1" indent="-274320">
              <a:lnSpc>
                <a:spcPct val="100000"/>
              </a:lnSpc>
              <a:spcBef>
                <a:spcPts val="690"/>
              </a:spcBef>
              <a:buClr>
                <a:srgbClr val="5FB5CC"/>
              </a:buClr>
              <a:buSzPct val="89285"/>
              <a:buFont typeface="Wingdings"/>
              <a:buChar char=""/>
              <a:tabLst>
                <a:tab pos="625475" algn="l"/>
                <a:tab pos="626110" algn="l"/>
              </a:tabLst>
            </a:pPr>
            <a:r>
              <a:rPr sz="2800" spc="-10" dirty="0">
                <a:latin typeface="Corbel"/>
                <a:cs typeface="Corbel"/>
              </a:rPr>
              <a:t>Most</a:t>
            </a:r>
            <a:r>
              <a:rPr sz="2800" spc="10" dirty="0">
                <a:latin typeface="Corbel"/>
                <a:cs typeface="Corbel"/>
              </a:rPr>
              <a:t> </a:t>
            </a:r>
            <a:r>
              <a:rPr sz="2800" spc="-10" dirty="0">
                <a:latin typeface="Corbel"/>
                <a:cs typeface="Corbel"/>
              </a:rPr>
              <a:t>common</a:t>
            </a:r>
            <a:endParaRPr sz="2800" dirty="0">
              <a:latin typeface="Corbel"/>
              <a:cs typeface="Corbel"/>
            </a:endParaRPr>
          </a:p>
          <a:p>
            <a:pPr marL="625475" lvl="1" indent="-274320">
              <a:lnSpc>
                <a:spcPct val="100000"/>
              </a:lnSpc>
              <a:spcBef>
                <a:spcPts val="670"/>
              </a:spcBef>
              <a:buClr>
                <a:srgbClr val="5FB5CC"/>
              </a:buClr>
              <a:buSzPct val="89285"/>
              <a:buFont typeface="Wingdings"/>
              <a:buChar char=""/>
              <a:tabLst>
                <a:tab pos="625475" algn="l"/>
                <a:tab pos="626110" algn="l"/>
              </a:tabLst>
            </a:pPr>
            <a:r>
              <a:rPr sz="2800" spc="-10" dirty="0">
                <a:latin typeface="Corbel"/>
                <a:cs typeface="Corbel"/>
              </a:rPr>
              <a:t>Attempts </a:t>
            </a:r>
            <a:r>
              <a:rPr sz="2800" spc="-5" dirty="0">
                <a:latin typeface="Corbel"/>
                <a:cs typeface="Corbel"/>
              </a:rPr>
              <a:t>to infect as many </a:t>
            </a:r>
            <a:r>
              <a:rPr sz="2800" spc="-10" dirty="0">
                <a:latin typeface="Corbel"/>
                <a:cs typeface="Corbel"/>
              </a:rPr>
              <a:t>systems </a:t>
            </a:r>
            <a:r>
              <a:rPr sz="2800" spc="-5" dirty="0">
                <a:latin typeface="Corbel"/>
                <a:cs typeface="Corbel"/>
              </a:rPr>
              <a:t>as</a:t>
            </a:r>
            <a:r>
              <a:rPr sz="2800" spc="140" dirty="0">
                <a:latin typeface="Corbel"/>
                <a:cs typeface="Corbel"/>
              </a:rPr>
              <a:t> </a:t>
            </a:r>
            <a:r>
              <a:rPr sz="2800" spc="-5" dirty="0">
                <a:latin typeface="Corbel"/>
                <a:cs typeface="Corbel"/>
              </a:rPr>
              <a:t>possible</a:t>
            </a:r>
            <a:r>
              <a:rPr lang="en-US" sz="2800" spc="-5" dirty="0">
                <a:latin typeface="Corbel"/>
                <a:cs typeface="Corbel"/>
              </a:rPr>
              <a:t>: </a:t>
            </a:r>
            <a:r>
              <a:rPr lang="en-US" sz="2800" spc="-5" dirty="0">
                <a:latin typeface="Corbel"/>
                <a:cs typeface="Corbel"/>
                <a:hlinkClick r:id="rId5"/>
              </a:rPr>
              <a:t>WannaCry</a:t>
            </a:r>
            <a:endParaRPr sz="2800" dirty="0">
              <a:latin typeface="Corbel"/>
              <a:cs typeface="Corbel"/>
            </a:endParaRPr>
          </a:p>
          <a:p>
            <a:pPr lvl="1">
              <a:lnSpc>
                <a:spcPct val="100000"/>
              </a:lnSpc>
              <a:spcBef>
                <a:spcPts val="30"/>
              </a:spcBef>
              <a:buClr>
                <a:srgbClr val="5FB5CC"/>
              </a:buClr>
              <a:buFont typeface="Wingdings"/>
              <a:buChar char=""/>
            </a:pPr>
            <a:endParaRPr sz="3300" dirty="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spc="-30" dirty="0">
                <a:latin typeface="Corbel"/>
                <a:cs typeface="Corbel"/>
              </a:rPr>
              <a:t>Targeted </a:t>
            </a:r>
            <a:r>
              <a:rPr sz="3200" dirty="0">
                <a:latin typeface="Corbel"/>
                <a:cs typeface="Corbel"/>
              </a:rPr>
              <a:t>malware</a:t>
            </a:r>
          </a:p>
          <a:p>
            <a:pPr marL="625475" lvl="1" indent="-274320">
              <a:lnSpc>
                <a:spcPct val="100000"/>
              </a:lnSpc>
              <a:spcBef>
                <a:spcPts val="690"/>
              </a:spcBef>
              <a:buClr>
                <a:srgbClr val="5FB5CC"/>
              </a:buClr>
              <a:buSzPct val="89285"/>
              <a:buFont typeface="Wingdings"/>
              <a:buChar char=""/>
              <a:tabLst>
                <a:tab pos="625475" algn="l"/>
                <a:tab pos="626110" algn="l"/>
              </a:tabLst>
            </a:pPr>
            <a:r>
              <a:rPr sz="2800" spc="-30" dirty="0">
                <a:latin typeface="Corbel"/>
                <a:cs typeface="Corbel"/>
              </a:rPr>
              <a:t>Tailored </a:t>
            </a:r>
            <a:r>
              <a:rPr sz="2800" spc="-5" dirty="0">
                <a:latin typeface="Corbel"/>
                <a:cs typeface="Corbel"/>
              </a:rPr>
              <a:t>to a specific</a:t>
            </a:r>
            <a:r>
              <a:rPr sz="2800" spc="40" dirty="0">
                <a:latin typeface="Corbel"/>
                <a:cs typeface="Corbel"/>
              </a:rPr>
              <a:t> </a:t>
            </a:r>
            <a:r>
              <a:rPr sz="2800" spc="-10" dirty="0">
                <a:latin typeface="Corbel"/>
                <a:cs typeface="Corbel"/>
              </a:rPr>
              <a:t>target</a:t>
            </a:r>
            <a:endParaRPr sz="2800" dirty="0">
              <a:latin typeface="Corbel"/>
              <a:cs typeface="Corbel"/>
            </a:endParaRPr>
          </a:p>
          <a:p>
            <a:pPr marL="625475" lvl="1" indent="-274320">
              <a:lnSpc>
                <a:spcPct val="100000"/>
              </a:lnSpc>
              <a:spcBef>
                <a:spcPts val="675"/>
              </a:spcBef>
              <a:buClr>
                <a:srgbClr val="5FB5CC"/>
              </a:buClr>
              <a:buSzPct val="89285"/>
              <a:buFont typeface="Wingdings"/>
              <a:buChar char=""/>
              <a:tabLst>
                <a:tab pos="625475" algn="l"/>
                <a:tab pos="626110" algn="l"/>
              </a:tabLst>
            </a:pPr>
            <a:r>
              <a:rPr sz="2800" spc="-5" dirty="0">
                <a:latin typeface="Corbel"/>
                <a:cs typeface="Corbel"/>
              </a:rPr>
              <a:t>Difficult to detect, prevent and</a:t>
            </a:r>
            <a:r>
              <a:rPr sz="2800" spc="10" dirty="0">
                <a:latin typeface="Corbel"/>
                <a:cs typeface="Corbel"/>
              </a:rPr>
              <a:t> </a:t>
            </a:r>
            <a:r>
              <a:rPr sz="2800" spc="-5" dirty="0">
                <a:latin typeface="Corbel"/>
                <a:cs typeface="Corbel"/>
              </a:rPr>
              <a:t>remove</a:t>
            </a:r>
            <a:endParaRPr sz="2800" dirty="0">
              <a:latin typeface="Corbel"/>
              <a:cs typeface="Corbel"/>
            </a:endParaRPr>
          </a:p>
          <a:p>
            <a:pPr marL="625475" lvl="1" indent="-274320">
              <a:lnSpc>
                <a:spcPct val="100000"/>
              </a:lnSpc>
              <a:spcBef>
                <a:spcPts val="670"/>
              </a:spcBef>
              <a:buClr>
                <a:srgbClr val="5FB5CC"/>
              </a:buClr>
              <a:buSzPct val="89285"/>
              <a:buFont typeface="Wingdings"/>
              <a:buChar char=""/>
              <a:tabLst>
                <a:tab pos="625475" algn="l"/>
                <a:tab pos="626110" algn="l"/>
              </a:tabLst>
            </a:pPr>
            <a:r>
              <a:rPr sz="2800" spc="-10" dirty="0">
                <a:latin typeface="Corbel"/>
                <a:cs typeface="Corbel"/>
              </a:rPr>
              <a:t>Requires </a:t>
            </a:r>
            <a:r>
              <a:rPr sz="2800" spc="-5" dirty="0">
                <a:latin typeface="Corbel"/>
                <a:cs typeface="Corbel"/>
              </a:rPr>
              <a:t>advanced</a:t>
            </a:r>
            <a:r>
              <a:rPr sz="2800" spc="25" dirty="0">
                <a:latin typeface="Corbel"/>
                <a:cs typeface="Corbel"/>
              </a:rPr>
              <a:t> </a:t>
            </a:r>
            <a:r>
              <a:rPr sz="2800" spc="-5" dirty="0">
                <a:latin typeface="Corbel"/>
                <a:cs typeface="Corbel"/>
              </a:rPr>
              <a:t>analysis</a:t>
            </a:r>
            <a:endParaRPr sz="2800" dirty="0">
              <a:latin typeface="Corbel"/>
              <a:cs typeface="Corbel"/>
            </a:endParaRPr>
          </a:p>
          <a:p>
            <a:pPr marL="890269" lvl="2" indent="-228600">
              <a:lnSpc>
                <a:spcPct val="100000"/>
              </a:lnSpc>
              <a:spcBef>
                <a:spcPts val="605"/>
              </a:spcBef>
              <a:buClr>
                <a:srgbClr val="E66C7C"/>
              </a:buClr>
              <a:buFont typeface="Arial"/>
              <a:buChar char="▪"/>
              <a:tabLst>
                <a:tab pos="890905" algn="l"/>
              </a:tabLst>
            </a:pPr>
            <a:r>
              <a:rPr sz="2400" spc="-5" dirty="0">
                <a:latin typeface="Corbel"/>
                <a:cs typeface="Corbel"/>
                <a:hlinkClick r:id="rId6"/>
              </a:rPr>
              <a:t>Stuxnet</a:t>
            </a:r>
            <a:endParaRPr sz="2400" dirty="0">
              <a:latin typeface="Corbel"/>
              <a:cs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p:txBody>
          <a:bodyPr/>
          <a:lstStyle/>
          <a:p>
            <a:r>
              <a:rPr lang="en-CA" dirty="0"/>
              <a:t>Examples of Malware</a:t>
            </a:r>
          </a:p>
        </p:txBody>
      </p:sp>
      <p:sp>
        <p:nvSpPr>
          <p:cNvPr id="3" name="Content Placeholder 2">
            <a:extLst>
              <a:ext uri="{FF2B5EF4-FFF2-40B4-BE49-F238E27FC236}">
                <a16:creationId xmlns:a16="http://schemas.microsoft.com/office/drawing/2014/main" id="{FE319FF7-1628-4C7B-A615-82AB9848CE67}"/>
              </a:ext>
            </a:extLst>
          </p:cNvPr>
          <p:cNvSpPr>
            <a:spLocks noGrp="1"/>
          </p:cNvSpPr>
          <p:nvPr>
            <p:ph idx="1"/>
          </p:nvPr>
        </p:nvSpPr>
        <p:spPr/>
        <p:txBody>
          <a:bodyPr>
            <a:normAutofit/>
          </a:bodyPr>
          <a:lstStyle/>
          <a:p>
            <a:endParaRPr lang="en-US" dirty="0"/>
          </a:p>
          <a:p>
            <a:r>
              <a:rPr lang="en-US" dirty="0">
                <a:hlinkClick r:id="rId3"/>
              </a:rPr>
              <a:t>National Cyber Threat Assessment 2025-2026 - Canadian Centre for Cyber Security</a:t>
            </a:r>
            <a:endParaRPr lang="en-US" dirty="0"/>
          </a:p>
          <a:p>
            <a:endParaRPr lang="en-US" dirty="0"/>
          </a:p>
          <a:p>
            <a:r>
              <a:rPr lang="en-US" dirty="0">
                <a:hlinkClick r:id="rId4"/>
              </a:rPr>
              <a:t>5 Major Malware Attacks on Companies in 2024</a:t>
            </a:r>
            <a:endParaRPr lang="en-CA" dirty="0"/>
          </a:p>
        </p:txBody>
      </p:sp>
    </p:spTree>
    <p:extLst>
      <p:ext uri="{BB962C8B-B14F-4D97-AF65-F5344CB8AC3E}">
        <p14:creationId xmlns:p14="http://schemas.microsoft.com/office/powerpoint/2010/main" val="3407027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7" name="object 7"/>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8" name="object 8"/>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42187" y="565404"/>
            <a:ext cx="4210812" cy="542544"/>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457200" y="1739264"/>
            <a:ext cx="11277600" cy="4690386"/>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dirty="0">
                <a:latin typeface="Corbel"/>
                <a:cs typeface="Corbel"/>
              </a:rPr>
              <a:t>Do not get lost in the</a:t>
            </a:r>
            <a:r>
              <a:rPr sz="3200" spc="-45" dirty="0">
                <a:latin typeface="Corbel"/>
                <a:cs typeface="Corbel"/>
              </a:rPr>
              <a:t> </a:t>
            </a:r>
            <a:r>
              <a:rPr sz="3200" dirty="0">
                <a:latin typeface="Corbel"/>
                <a:cs typeface="Corbel"/>
              </a:rPr>
              <a:t>details</a:t>
            </a:r>
          </a:p>
          <a:p>
            <a:pPr marL="625475" lvl="1" indent="-274320">
              <a:lnSpc>
                <a:spcPct val="100000"/>
              </a:lnSpc>
              <a:spcBef>
                <a:spcPts val="690"/>
              </a:spcBef>
              <a:buClr>
                <a:srgbClr val="5FB5CC"/>
              </a:buClr>
              <a:buSzPct val="89285"/>
              <a:buFont typeface="Wingdings"/>
              <a:buChar char=""/>
              <a:tabLst>
                <a:tab pos="625475" algn="l"/>
                <a:tab pos="626110" algn="l"/>
              </a:tabLst>
            </a:pPr>
            <a:r>
              <a:rPr sz="2800" spc="-10" dirty="0">
                <a:latin typeface="Corbel"/>
                <a:cs typeface="Corbel"/>
              </a:rPr>
              <a:t>Not </a:t>
            </a:r>
            <a:r>
              <a:rPr sz="2800" spc="-5" dirty="0">
                <a:latin typeface="Corbel"/>
                <a:cs typeface="Corbel"/>
              </a:rPr>
              <a:t>important to examine absolutely every part of </a:t>
            </a:r>
            <a:r>
              <a:rPr sz="2800" spc="-10" dirty="0">
                <a:latin typeface="Corbel"/>
                <a:cs typeface="Corbel"/>
              </a:rPr>
              <a:t>the</a:t>
            </a:r>
            <a:r>
              <a:rPr sz="2800" spc="105" dirty="0">
                <a:latin typeface="Corbel"/>
                <a:cs typeface="Corbel"/>
              </a:rPr>
              <a:t> </a:t>
            </a:r>
            <a:r>
              <a:rPr sz="2800" spc="-10" dirty="0">
                <a:latin typeface="Corbel"/>
                <a:cs typeface="Corbel"/>
              </a:rPr>
              <a:t>code</a:t>
            </a:r>
            <a:endParaRPr sz="2800" dirty="0">
              <a:latin typeface="Corbel"/>
              <a:cs typeface="Corbel"/>
            </a:endParaRPr>
          </a:p>
          <a:p>
            <a:pPr marL="625475" lvl="1" indent="-274320">
              <a:lnSpc>
                <a:spcPct val="100000"/>
              </a:lnSpc>
              <a:spcBef>
                <a:spcPts val="670"/>
              </a:spcBef>
              <a:buClr>
                <a:srgbClr val="5FB5CC"/>
              </a:buClr>
              <a:buSzPct val="89285"/>
              <a:buFont typeface="Wingdings"/>
              <a:buChar char=""/>
              <a:tabLst>
                <a:tab pos="625475" algn="l"/>
                <a:tab pos="626110" algn="l"/>
              </a:tabLst>
            </a:pPr>
            <a:r>
              <a:rPr sz="2800" spc="-10" dirty="0">
                <a:latin typeface="Corbel"/>
                <a:cs typeface="Corbel"/>
              </a:rPr>
              <a:t>Focus </a:t>
            </a:r>
            <a:r>
              <a:rPr sz="2800" spc="-5" dirty="0">
                <a:latin typeface="Corbel"/>
                <a:cs typeface="Corbel"/>
              </a:rPr>
              <a:t>on </a:t>
            </a:r>
            <a:r>
              <a:rPr sz="2800" spc="-30" dirty="0">
                <a:latin typeface="Corbel"/>
                <a:cs typeface="Corbel"/>
              </a:rPr>
              <a:t>key</a:t>
            </a:r>
            <a:r>
              <a:rPr sz="2800" spc="0" dirty="0">
                <a:latin typeface="Corbel"/>
                <a:cs typeface="Corbel"/>
              </a:rPr>
              <a:t> </a:t>
            </a:r>
            <a:r>
              <a:rPr sz="2800" spc="-5" dirty="0">
                <a:latin typeface="Corbel"/>
                <a:cs typeface="Corbel"/>
              </a:rPr>
              <a:t>features</a:t>
            </a:r>
            <a:endParaRPr sz="2800" dirty="0">
              <a:latin typeface="Corbel"/>
              <a:cs typeface="Corbel"/>
            </a:endParaRPr>
          </a:p>
          <a:p>
            <a:pPr lvl="1">
              <a:lnSpc>
                <a:spcPct val="100000"/>
              </a:lnSpc>
              <a:spcBef>
                <a:spcPts val="30"/>
              </a:spcBef>
              <a:buClr>
                <a:srgbClr val="5FB5CC"/>
              </a:buClr>
              <a:buFont typeface="Wingdings"/>
              <a:buChar char=""/>
            </a:pPr>
            <a:endParaRPr sz="3300" dirty="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spc="-70" dirty="0">
                <a:latin typeface="Corbel"/>
                <a:cs typeface="Corbel"/>
              </a:rPr>
              <a:t>Try </a:t>
            </a:r>
            <a:r>
              <a:rPr sz="3200" dirty="0">
                <a:latin typeface="Corbel"/>
                <a:cs typeface="Corbel"/>
              </a:rPr>
              <a:t>more </a:t>
            </a:r>
            <a:r>
              <a:rPr sz="3200" spc="-5" dirty="0">
                <a:latin typeface="Corbel"/>
                <a:cs typeface="Corbel"/>
              </a:rPr>
              <a:t>than one</a:t>
            </a:r>
            <a:r>
              <a:rPr sz="3200" spc="55" dirty="0">
                <a:latin typeface="Corbel"/>
                <a:cs typeface="Corbel"/>
              </a:rPr>
              <a:t> </a:t>
            </a:r>
            <a:r>
              <a:rPr sz="3200" spc="-5" dirty="0">
                <a:latin typeface="Corbel"/>
                <a:cs typeface="Corbel"/>
              </a:rPr>
              <a:t>tool</a:t>
            </a:r>
            <a:endParaRPr sz="3200" dirty="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5" dirty="0">
                <a:latin typeface="Corbel"/>
                <a:cs typeface="Corbel"/>
              </a:rPr>
              <a:t>Find whatever works</a:t>
            </a:r>
            <a:r>
              <a:rPr sz="2800" spc="-15" dirty="0">
                <a:latin typeface="Corbel"/>
                <a:cs typeface="Corbel"/>
              </a:rPr>
              <a:t> </a:t>
            </a:r>
            <a:r>
              <a:rPr sz="2800" spc="-5" dirty="0">
                <a:latin typeface="Corbel"/>
                <a:cs typeface="Corbel"/>
              </a:rPr>
              <a:t>best</a:t>
            </a:r>
            <a:endParaRPr sz="2800" dirty="0">
              <a:latin typeface="Corbel"/>
              <a:cs typeface="Corbel"/>
            </a:endParaRPr>
          </a:p>
          <a:p>
            <a:pPr marL="625475" lvl="1" indent="-274320">
              <a:lnSpc>
                <a:spcPct val="100000"/>
              </a:lnSpc>
              <a:spcBef>
                <a:spcPts val="675"/>
              </a:spcBef>
              <a:buClr>
                <a:srgbClr val="5FB5CC"/>
              </a:buClr>
              <a:buSzPct val="89285"/>
              <a:buFont typeface="Wingdings"/>
              <a:buChar char=""/>
              <a:tabLst>
                <a:tab pos="625475" algn="l"/>
                <a:tab pos="626110" algn="l"/>
              </a:tabLst>
            </a:pPr>
            <a:r>
              <a:rPr sz="2800" spc="-5" dirty="0">
                <a:latin typeface="Corbel"/>
                <a:cs typeface="Corbel"/>
              </a:rPr>
              <a:t>Do </a:t>
            </a:r>
            <a:r>
              <a:rPr sz="2800" spc="-10" dirty="0">
                <a:latin typeface="Corbel"/>
                <a:cs typeface="Corbel"/>
              </a:rPr>
              <a:t>not </a:t>
            </a:r>
            <a:r>
              <a:rPr sz="2800" spc="-5" dirty="0">
                <a:latin typeface="Corbel"/>
                <a:cs typeface="Corbel"/>
              </a:rPr>
              <a:t>waste </a:t>
            </a:r>
            <a:r>
              <a:rPr sz="2800" spc="-10" dirty="0">
                <a:latin typeface="Corbel"/>
                <a:cs typeface="Corbel"/>
              </a:rPr>
              <a:t>time trying </a:t>
            </a:r>
            <a:r>
              <a:rPr sz="2800" spc="-5" dirty="0">
                <a:latin typeface="Corbel"/>
                <a:cs typeface="Corbel"/>
              </a:rPr>
              <a:t>to fix </a:t>
            </a:r>
            <a:r>
              <a:rPr sz="2800" spc="-10" dirty="0">
                <a:latin typeface="Corbel"/>
                <a:cs typeface="Corbel"/>
              </a:rPr>
              <a:t>hard</a:t>
            </a:r>
            <a:r>
              <a:rPr sz="2800" spc="65" dirty="0">
                <a:latin typeface="Corbel"/>
                <a:cs typeface="Corbel"/>
              </a:rPr>
              <a:t> </a:t>
            </a:r>
            <a:r>
              <a:rPr sz="2800" spc="-5" dirty="0">
                <a:latin typeface="Corbel"/>
                <a:cs typeface="Corbel"/>
              </a:rPr>
              <a:t>problems</a:t>
            </a:r>
            <a:endParaRPr sz="2800" dirty="0">
              <a:latin typeface="Corbel"/>
              <a:cs typeface="Corbel"/>
            </a:endParaRPr>
          </a:p>
          <a:p>
            <a:pPr lvl="1">
              <a:lnSpc>
                <a:spcPct val="100000"/>
              </a:lnSpc>
              <a:spcBef>
                <a:spcPts val="25"/>
              </a:spcBef>
              <a:buClr>
                <a:srgbClr val="5FB5CC"/>
              </a:buClr>
              <a:buFont typeface="Wingdings"/>
              <a:buChar char=""/>
            </a:pPr>
            <a:endParaRPr sz="3300" dirty="0">
              <a:latin typeface="Times New Roman"/>
              <a:cs typeface="Times New Roman"/>
            </a:endParaRPr>
          </a:p>
          <a:p>
            <a:pPr marL="332740" indent="-320040">
              <a:lnSpc>
                <a:spcPct val="100000"/>
              </a:lnSpc>
              <a:spcBef>
                <a:spcPts val="5"/>
              </a:spcBef>
              <a:buClr>
                <a:srgbClr val="C19E67"/>
              </a:buClr>
              <a:buSzPct val="79687"/>
              <a:buFont typeface="Wingdings 2"/>
              <a:buChar char=""/>
              <a:tabLst>
                <a:tab pos="332105" algn="l"/>
                <a:tab pos="332740" algn="l"/>
              </a:tabLst>
            </a:pPr>
            <a:r>
              <a:rPr sz="3200" dirty="0">
                <a:latin typeface="Corbel"/>
                <a:cs typeface="Corbel"/>
              </a:rPr>
              <a:t>Malware is </a:t>
            </a:r>
            <a:r>
              <a:rPr sz="3200" spc="-5" dirty="0">
                <a:latin typeface="Corbel"/>
                <a:cs typeface="Corbel"/>
              </a:rPr>
              <a:t>constantly</a:t>
            </a:r>
            <a:r>
              <a:rPr sz="3200" spc="-65" dirty="0">
                <a:latin typeface="Corbel"/>
                <a:cs typeface="Corbel"/>
              </a:rPr>
              <a:t> </a:t>
            </a:r>
            <a:r>
              <a:rPr sz="3200" dirty="0">
                <a:latin typeface="Corbel"/>
                <a:cs typeface="Corbel"/>
              </a:rPr>
              <a:t>improving</a:t>
            </a:r>
            <a:r>
              <a:rPr lang="en-US" sz="3200" dirty="0">
                <a:latin typeface="Corbel"/>
                <a:cs typeface="Corbel"/>
              </a:rPr>
              <a:t>, “cat and mouse” game</a:t>
            </a:r>
            <a:endParaRPr sz="3200" dirty="0">
              <a:latin typeface="Corbel"/>
              <a:cs typeface="Corbe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33467" y="4020415"/>
            <a:ext cx="2693670" cy="355600"/>
          </a:xfrm>
          <a:custGeom>
            <a:avLst/>
            <a:gdLst/>
            <a:ahLst/>
            <a:cxnLst/>
            <a:rect l="l" t="t" r="r" b="b"/>
            <a:pathLst>
              <a:path w="2693670" h="355600">
                <a:moveTo>
                  <a:pt x="2630789" y="0"/>
                </a:moveTo>
                <a:lnTo>
                  <a:pt x="62770" y="0"/>
                </a:lnTo>
                <a:lnTo>
                  <a:pt x="35308" y="35854"/>
                </a:lnTo>
                <a:lnTo>
                  <a:pt x="15692" y="79021"/>
                </a:lnTo>
                <a:lnTo>
                  <a:pt x="3923" y="127063"/>
                </a:lnTo>
                <a:lnTo>
                  <a:pt x="0" y="177542"/>
                </a:lnTo>
                <a:lnTo>
                  <a:pt x="3923" y="228022"/>
                </a:lnTo>
                <a:lnTo>
                  <a:pt x="15692" y="276065"/>
                </a:lnTo>
                <a:lnTo>
                  <a:pt x="35308" y="319232"/>
                </a:lnTo>
                <a:lnTo>
                  <a:pt x="62770" y="355086"/>
                </a:lnTo>
                <a:lnTo>
                  <a:pt x="2630789" y="355086"/>
                </a:lnTo>
                <a:lnTo>
                  <a:pt x="2658252" y="319232"/>
                </a:lnTo>
                <a:lnTo>
                  <a:pt x="2677868" y="276065"/>
                </a:lnTo>
                <a:lnTo>
                  <a:pt x="2689637" y="228022"/>
                </a:lnTo>
                <a:lnTo>
                  <a:pt x="2693561" y="177542"/>
                </a:lnTo>
                <a:lnTo>
                  <a:pt x="2689637" y="127063"/>
                </a:lnTo>
                <a:lnTo>
                  <a:pt x="2677868" y="79021"/>
                </a:lnTo>
                <a:lnTo>
                  <a:pt x="2658252" y="35854"/>
                </a:lnTo>
                <a:lnTo>
                  <a:pt x="2630789" y="0"/>
                </a:lnTo>
                <a:close/>
              </a:path>
            </a:pathLst>
          </a:custGeom>
          <a:solidFill>
            <a:srgbClr val="FFD100"/>
          </a:solidFill>
        </p:spPr>
        <p:txBody>
          <a:bodyPr wrap="square" lIns="0" tIns="0" rIns="0" bIns="0" rtlCol="0"/>
          <a:lstStyle/>
          <a:p>
            <a:endParaRPr/>
          </a:p>
        </p:txBody>
      </p:sp>
      <p:sp>
        <p:nvSpPr>
          <p:cNvPr id="3" name="object 3"/>
          <p:cNvSpPr/>
          <p:nvPr/>
        </p:nvSpPr>
        <p:spPr>
          <a:xfrm>
            <a:off x="1333467" y="2995905"/>
            <a:ext cx="2247265" cy="355600"/>
          </a:xfrm>
          <a:custGeom>
            <a:avLst/>
            <a:gdLst/>
            <a:ahLst/>
            <a:cxnLst/>
            <a:rect l="l" t="t" r="r" b="b"/>
            <a:pathLst>
              <a:path w="2247265" h="355600">
                <a:moveTo>
                  <a:pt x="2184444" y="0"/>
                </a:moveTo>
                <a:lnTo>
                  <a:pt x="62770" y="0"/>
                </a:lnTo>
                <a:lnTo>
                  <a:pt x="35308" y="35854"/>
                </a:lnTo>
                <a:lnTo>
                  <a:pt x="15692" y="79021"/>
                </a:lnTo>
                <a:lnTo>
                  <a:pt x="3923" y="127063"/>
                </a:lnTo>
                <a:lnTo>
                  <a:pt x="0" y="177542"/>
                </a:lnTo>
                <a:lnTo>
                  <a:pt x="3923" y="228022"/>
                </a:lnTo>
                <a:lnTo>
                  <a:pt x="15692" y="276065"/>
                </a:lnTo>
                <a:lnTo>
                  <a:pt x="35308" y="319232"/>
                </a:lnTo>
                <a:lnTo>
                  <a:pt x="62770" y="355086"/>
                </a:lnTo>
                <a:lnTo>
                  <a:pt x="2184444" y="355086"/>
                </a:lnTo>
                <a:lnTo>
                  <a:pt x="2211906" y="319232"/>
                </a:lnTo>
                <a:lnTo>
                  <a:pt x="2231522" y="276065"/>
                </a:lnTo>
                <a:lnTo>
                  <a:pt x="2243291" y="228022"/>
                </a:lnTo>
                <a:lnTo>
                  <a:pt x="2247214" y="177542"/>
                </a:lnTo>
                <a:lnTo>
                  <a:pt x="2243291" y="127063"/>
                </a:lnTo>
                <a:lnTo>
                  <a:pt x="2231522" y="79021"/>
                </a:lnTo>
                <a:lnTo>
                  <a:pt x="2211906" y="35854"/>
                </a:lnTo>
                <a:lnTo>
                  <a:pt x="2184444" y="0"/>
                </a:lnTo>
                <a:close/>
              </a:path>
            </a:pathLst>
          </a:custGeom>
          <a:solidFill>
            <a:srgbClr val="FFD100"/>
          </a:solidFill>
        </p:spPr>
        <p:txBody>
          <a:bodyPr wrap="square" lIns="0" tIns="0" rIns="0" bIns="0" rtlCol="0"/>
          <a:lstStyle/>
          <a:p>
            <a:endParaRPr/>
          </a:p>
        </p:txBody>
      </p:sp>
      <p:sp>
        <p:nvSpPr>
          <p:cNvPr id="4" name="object 4"/>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6" name="object 6"/>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7" name="object 7"/>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42187" y="565404"/>
            <a:ext cx="4210812" cy="542544"/>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770636" y="1828545"/>
            <a:ext cx="7809865" cy="2540000"/>
          </a:xfrm>
          <a:prstGeom prst="rect">
            <a:avLst/>
          </a:prstGeom>
        </p:spPr>
        <p:txBody>
          <a:bodyPr vert="horz" wrap="square" lIns="0" tIns="13335" rIns="0" bIns="0" rtlCol="0">
            <a:spAutoFit/>
          </a:bodyPr>
          <a:lstStyle/>
          <a:p>
            <a:pPr marL="332740" indent="-320040">
              <a:lnSpc>
                <a:spcPct val="100000"/>
              </a:lnSpc>
              <a:spcBef>
                <a:spcPts val="105"/>
              </a:spcBef>
              <a:buClr>
                <a:srgbClr val="C19E67"/>
              </a:buClr>
              <a:buSzPct val="79687"/>
              <a:buFont typeface="Wingdings 2"/>
              <a:buChar char=""/>
              <a:tabLst>
                <a:tab pos="332105" algn="l"/>
                <a:tab pos="332740" algn="l"/>
              </a:tabLst>
            </a:pPr>
            <a:r>
              <a:rPr sz="3200" spc="-70" dirty="0">
                <a:latin typeface="Corbel"/>
                <a:cs typeface="Corbel"/>
              </a:rPr>
              <a:t>Two </a:t>
            </a:r>
            <a:r>
              <a:rPr sz="3200" dirty="0">
                <a:latin typeface="Corbel"/>
                <a:cs typeface="Corbel"/>
              </a:rPr>
              <a:t>different ways you </a:t>
            </a:r>
            <a:r>
              <a:rPr sz="3200" spc="-5" dirty="0">
                <a:latin typeface="Corbel"/>
                <a:cs typeface="Corbel"/>
              </a:rPr>
              <a:t>can </a:t>
            </a:r>
            <a:r>
              <a:rPr sz="3200" dirty="0">
                <a:latin typeface="Corbel"/>
                <a:cs typeface="Corbel"/>
              </a:rPr>
              <a:t>analyze</a:t>
            </a:r>
            <a:r>
              <a:rPr sz="3200" spc="-30" dirty="0">
                <a:latin typeface="Corbel"/>
                <a:cs typeface="Corbel"/>
              </a:rPr>
              <a:t> </a:t>
            </a:r>
            <a:r>
              <a:rPr sz="3200" dirty="0">
                <a:latin typeface="Corbel"/>
                <a:cs typeface="Corbel"/>
              </a:rPr>
              <a:t>Malware</a:t>
            </a:r>
            <a:endParaRPr sz="3200">
              <a:latin typeface="Corbel"/>
              <a:cs typeface="Corbel"/>
            </a:endParaRPr>
          </a:p>
          <a:p>
            <a:pPr>
              <a:lnSpc>
                <a:spcPct val="100000"/>
              </a:lnSpc>
              <a:spcBef>
                <a:spcPts val="40"/>
              </a:spcBef>
              <a:buClr>
                <a:srgbClr val="C19E67"/>
              </a:buClr>
              <a:buFont typeface="Wingdings 2"/>
              <a:buChar char=""/>
            </a:pPr>
            <a:endParaRPr sz="3900">
              <a:latin typeface="Times New Roman"/>
              <a:cs typeface="Times New Roman"/>
            </a:endParaRPr>
          </a:p>
          <a:p>
            <a:pPr marL="625475" lvl="1" indent="-274320">
              <a:lnSpc>
                <a:spcPct val="100000"/>
              </a:lnSpc>
              <a:buClr>
                <a:srgbClr val="5FB5CC"/>
              </a:buClr>
              <a:buSzPct val="89285"/>
              <a:buFont typeface="Wingdings"/>
              <a:buChar char=""/>
              <a:tabLst>
                <a:tab pos="625475" algn="l"/>
                <a:tab pos="626110" algn="l"/>
              </a:tabLst>
            </a:pPr>
            <a:r>
              <a:rPr sz="2800" spc="-5" dirty="0">
                <a:latin typeface="Corbel"/>
                <a:cs typeface="Corbel"/>
              </a:rPr>
              <a:t>Static</a:t>
            </a:r>
            <a:r>
              <a:rPr sz="2800" spc="-105" dirty="0">
                <a:latin typeface="Corbel"/>
                <a:cs typeface="Corbel"/>
              </a:rPr>
              <a:t> </a:t>
            </a:r>
            <a:r>
              <a:rPr sz="2800" spc="-10" dirty="0">
                <a:latin typeface="Corbel"/>
                <a:cs typeface="Corbel"/>
              </a:rPr>
              <a:t>Analysis</a:t>
            </a:r>
            <a:endParaRPr sz="2800">
              <a:latin typeface="Corbel"/>
              <a:cs typeface="Corbel"/>
            </a:endParaRPr>
          </a:p>
          <a:p>
            <a:pPr lvl="1">
              <a:lnSpc>
                <a:spcPct val="100000"/>
              </a:lnSpc>
              <a:spcBef>
                <a:spcPts val="50"/>
              </a:spcBef>
              <a:buClr>
                <a:srgbClr val="5FB5CC"/>
              </a:buClr>
              <a:buFont typeface="Wingdings"/>
              <a:buChar char=""/>
            </a:pPr>
            <a:endParaRPr sz="4050">
              <a:latin typeface="Times New Roman"/>
              <a:cs typeface="Times New Roman"/>
            </a:endParaRPr>
          </a:p>
          <a:p>
            <a:pPr marL="625475" lvl="1" indent="-274320">
              <a:lnSpc>
                <a:spcPct val="100000"/>
              </a:lnSpc>
              <a:buClr>
                <a:srgbClr val="5FB5CC"/>
              </a:buClr>
              <a:buSzPct val="89285"/>
              <a:buFont typeface="Wingdings"/>
              <a:buChar char=""/>
              <a:tabLst>
                <a:tab pos="625475" algn="l"/>
                <a:tab pos="626110" algn="l"/>
              </a:tabLst>
            </a:pPr>
            <a:r>
              <a:rPr sz="2800" spc="-5" dirty="0">
                <a:latin typeface="Corbel"/>
                <a:cs typeface="Corbel"/>
              </a:rPr>
              <a:t>Dynamic</a:t>
            </a:r>
            <a:r>
              <a:rPr sz="2800" spc="-114" dirty="0">
                <a:latin typeface="Corbel"/>
                <a:cs typeface="Corbel"/>
              </a:rPr>
              <a:t> </a:t>
            </a:r>
            <a:r>
              <a:rPr sz="2800" spc="-10" dirty="0">
                <a:latin typeface="Corbel"/>
                <a:cs typeface="Corbel"/>
              </a:rPr>
              <a:t>Analysis</a:t>
            </a:r>
            <a:endParaRPr sz="2800">
              <a:latin typeface="Corbel"/>
              <a:cs typeface="Corbe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8" name="object 8"/>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9" name="object 9"/>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29995" y="565404"/>
            <a:ext cx="5794248" cy="542544"/>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533400" y="1575104"/>
            <a:ext cx="11582400" cy="5160387"/>
          </a:xfrm>
          <a:prstGeom prst="rect">
            <a:avLst/>
          </a:prstGeom>
        </p:spPr>
        <p:txBody>
          <a:bodyPr vert="horz" wrap="square" lIns="0" tIns="12700" rIns="0" bIns="0" rtlCol="0">
            <a:spAutoFit/>
          </a:bodyPr>
          <a:lstStyle/>
          <a:p>
            <a:pPr marL="332740" indent="-320040">
              <a:lnSpc>
                <a:spcPct val="100000"/>
              </a:lnSpc>
              <a:spcBef>
                <a:spcPts val="100"/>
              </a:spcBef>
              <a:buClr>
                <a:srgbClr val="C19E67"/>
              </a:buClr>
              <a:buSzPct val="80000"/>
              <a:buFont typeface="Wingdings 2"/>
              <a:buChar char=""/>
              <a:tabLst>
                <a:tab pos="332105" algn="l"/>
                <a:tab pos="332740" algn="l"/>
              </a:tabLst>
            </a:pPr>
            <a:r>
              <a:rPr sz="3000" spc="-5" dirty="0">
                <a:solidFill>
                  <a:schemeClr val="bg1"/>
                </a:solidFill>
                <a:highlight>
                  <a:srgbClr val="0000FF"/>
                </a:highlight>
                <a:latin typeface="Corbel"/>
                <a:cs typeface="Corbel"/>
              </a:rPr>
              <a:t>Examine the </a:t>
            </a:r>
            <a:r>
              <a:rPr sz="3000" dirty="0">
                <a:solidFill>
                  <a:schemeClr val="bg1"/>
                </a:solidFill>
                <a:highlight>
                  <a:srgbClr val="0000FF"/>
                </a:highlight>
                <a:latin typeface="Corbel"/>
                <a:cs typeface="Corbel"/>
              </a:rPr>
              <a:t>malware without running</a:t>
            </a:r>
            <a:r>
              <a:rPr sz="3000" spc="10" dirty="0">
                <a:solidFill>
                  <a:schemeClr val="bg1"/>
                </a:solidFill>
                <a:highlight>
                  <a:srgbClr val="0000FF"/>
                </a:highlight>
                <a:latin typeface="Corbel"/>
                <a:cs typeface="Corbel"/>
              </a:rPr>
              <a:t> </a:t>
            </a:r>
            <a:r>
              <a:rPr sz="3000" dirty="0">
                <a:solidFill>
                  <a:schemeClr val="bg1"/>
                </a:solidFill>
                <a:highlight>
                  <a:srgbClr val="0000FF"/>
                </a:highlight>
                <a:latin typeface="Corbel"/>
                <a:cs typeface="Corbel"/>
              </a:rPr>
              <a:t>it</a:t>
            </a:r>
          </a:p>
          <a:p>
            <a:pPr>
              <a:lnSpc>
                <a:spcPct val="100000"/>
              </a:lnSpc>
              <a:spcBef>
                <a:spcPts val="5"/>
              </a:spcBef>
              <a:buClr>
                <a:srgbClr val="C19E67"/>
              </a:buClr>
              <a:buFont typeface="Wingdings 2"/>
              <a:buChar char=""/>
            </a:pPr>
            <a:endParaRPr sz="2500" dirty="0">
              <a:latin typeface="Times New Roman"/>
              <a:cs typeface="Times New Roman"/>
            </a:endParaRPr>
          </a:p>
          <a:p>
            <a:pPr marL="332740" indent="-320040">
              <a:lnSpc>
                <a:spcPct val="100000"/>
              </a:lnSpc>
              <a:buClr>
                <a:srgbClr val="C19E67"/>
              </a:buClr>
              <a:buSzPct val="80000"/>
              <a:buFont typeface="Wingdings 2"/>
              <a:buChar char=""/>
              <a:tabLst>
                <a:tab pos="332105" algn="l"/>
                <a:tab pos="332740" algn="l"/>
              </a:tabLst>
            </a:pPr>
            <a:r>
              <a:rPr sz="3000" spc="-5" dirty="0">
                <a:latin typeface="Corbel"/>
                <a:cs typeface="Corbel"/>
              </a:rPr>
              <a:t>Basic static</a:t>
            </a:r>
            <a:r>
              <a:rPr sz="3000" spc="0" dirty="0">
                <a:latin typeface="Corbel"/>
                <a:cs typeface="Corbel"/>
              </a:rPr>
              <a:t> </a:t>
            </a:r>
            <a:r>
              <a:rPr sz="3000" dirty="0">
                <a:latin typeface="Corbel"/>
                <a:cs typeface="Corbel"/>
              </a:rPr>
              <a:t>analysis</a:t>
            </a:r>
          </a:p>
          <a:p>
            <a:pPr marL="625475" lvl="1" indent="-274320">
              <a:lnSpc>
                <a:spcPct val="100000"/>
              </a:lnSpc>
              <a:spcBef>
                <a:spcPts val="340"/>
              </a:spcBef>
              <a:buClr>
                <a:srgbClr val="5FB5CC"/>
              </a:buClr>
              <a:buSzPct val="90384"/>
              <a:buFont typeface="Wingdings"/>
              <a:buChar char=""/>
              <a:tabLst>
                <a:tab pos="625475" algn="l"/>
                <a:tab pos="626110" algn="l"/>
              </a:tabLst>
            </a:pPr>
            <a:r>
              <a:rPr sz="2600" dirty="0">
                <a:latin typeface="Corbel"/>
                <a:cs typeface="Corbel"/>
              </a:rPr>
              <a:t>View </a:t>
            </a:r>
            <a:r>
              <a:rPr sz="2600" spc="-5" dirty="0">
                <a:latin typeface="Corbel"/>
                <a:cs typeface="Corbel"/>
              </a:rPr>
              <a:t>the malware without </a:t>
            </a:r>
            <a:r>
              <a:rPr sz="2600" dirty="0">
                <a:latin typeface="Corbel"/>
                <a:cs typeface="Corbel"/>
              </a:rPr>
              <a:t>looking at its </a:t>
            </a:r>
            <a:r>
              <a:rPr sz="2600" spc="-5" dirty="0">
                <a:latin typeface="Corbel"/>
                <a:cs typeface="Corbel"/>
              </a:rPr>
              <a:t>instructions </a:t>
            </a:r>
            <a:r>
              <a:rPr sz="2600" dirty="0">
                <a:latin typeface="Corbel"/>
                <a:cs typeface="Corbel"/>
              </a:rPr>
              <a:t>(its</a:t>
            </a:r>
            <a:r>
              <a:rPr sz="2600" spc="-65" dirty="0">
                <a:latin typeface="Corbel"/>
                <a:cs typeface="Corbel"/>
              </a:rPr>
              <a:t> </a:t>
            </a:r>
            <a:r>
              <a:rPr sz="2600" spc="-15" dirty="0">
                <a:latin typeface="Corbel"/>
                <a:cs typeface="Corbel"/>
              </a:rPr>
              <a:t>code)</a:t>
            </a:r>
            <a:endParaRPr lang="en-US" sz="2600" spc="-15" dirty="0">
              <a:latin typeface="Corbel"/>
              <a:cs typeface="Corbel"/>
            </a:endParaRPr>
          </a:p>
          <a:p>
            <a:pPr marL="625475" lvl="1" indent="-274320">
              <a:lnSpc>
                <a:spcPct val="100000"/>
              </a:lnSpc>
              <a:spcBef>
                <a:spcPts val="340"/>
              </a:spcBef>
              <a:buClr>
                <a:srgbClr val="5FB5CC"/>
              </a:buClr>
              <a:buSzPct val="90384"/>
              <a:buFont typeface="Wingdings"/>
              <a:buChar char=""/>
              <a:tabLst>
                <a:tab pos="625475" algn="l"/>
                <a:tab pos="626110" algn="l"/>
              </a:tabLst>
            </a:pPr>
            <a:r>
              <a:rPr lang="en-US" sz="2600" spc="-15" dirty="0">
                <a:latin typeface="Corbel"/>
                <a:cs typeface="Corbel"/>
              </a:rPr>
              <a:t>Can confirm whether the file is malicious or not</a:t>
            </a:r>
            <a:endParaRPr sz="2600" dirty="0">
              <a:latin typeface="Corbel"/>
              <a:cs typeface="Corbel"/>
            </a:endParaRPr>
          </a:p>
          <a:p>
            <a:pPr marL="625475" lvl="1" indent="-274320">
              <a:lnSpc>
                <a:spcPct val="100000"/>
              </a:lnSpc>
              <a:spcBef>
                <a:spcPts val="315"/>
              </a:spcBef>
              <a:buClr>
                <a:srgbClr val="5FB5CC"/>
              </a:buClr>
              <a:buSzPct val="90384"/>
              <a:buFont typeface="Wingdings"/>
              <a:buChar char=""/>
              <a:tabLst>
                <a:tab pos="625475" algn="l"/>
                <a:tab pos="626110" algn="l"/>
              </a:tabLst>
            </a:pPr>
            <a:r>
              <a:rPr sz="2600" spc="-5" dirty="0">
                <a:latin typeface="Corbel"/>
                <a:cs typeface="Corbel"/>
              </a:rPr>
              <a:t>Fast </a:t>
            </a:r>
            <a:r>
              <a:rPr sz="2600" dirty="0">
                <a:latin typeface="Corbel"/>
                <a:cs typeface="Corbel"/>
              </a:rPr>
              <a:t>and </a:t>
            </a:r>
            <a:r>
              <a:rPr sz="2600" spc="-20" dirty="0">
                <a:latin typeface="Corbel"/>
                <a:cs typeface="Corbel"/>
              </a:rPr>
              <a:t>easy, </a:t>
            </a:r>
            <a:r>
              <a:rPr sz="2600" spc="-5" dirty="0">
                <a:latin typeface="Corbel"/>
                <a:cs typeface="Corbel"/>
              </a:rPr>
              <a:t>but </a:t>
            </a:r>
            <a:r>
              <a:rPr sz="2600" dirty="0">
                <a:latin typeface="Corbel"/>
                <a:cs typeface="Corbel"/>
              </a:rPr>
              <a:t>imperfect. </a:t>
            </a:r>
            <a:r>
              <a:rPr sz="2600" spc="-5" dirty="0">
                <a:latin typeface="Corbel"/>
                <a:cs typeface="Corbel"/>
              </a:rPr>
              <a:t>Can </a:t>
            </a:r>
            <a:r>
              <a:rPr sz="2600" dirty="0">
                <a:latin typeface="Corbel"/>
                <a:cs typeface="Corbel"/>
              </a:rPr>
              <a:t>miss some </a:t>
            </a:r>
            <a:r>
              <a:rPr sz="2600" spc="-5" dirty="0">
                <a:latin typeface="Corbel"/>
                <a:cs typeface="Corbel"/>
              </a:rPr>
              <a:t>malware</a:t>
            </a:r>
            <a:r>
              <a:rPr sz="2600" spc="-150" dirty="0">
                <a:latin typeface="Corbel"/>
                <a:cs typeface="Corbel"/>
              </a:rPr>
              <a:t> </a:t>
            </a:r>
            <a:r>
              <a:rPr sz="2600" dirty="0">
                <a:latin typeface="Corbel"/>
                <a:cs typeface="Corbel"/>
              </a:rPr>
              <a:t>behaviour</a:t>
            </a:r>
          </a:p>
          <a:p>
            <a:pPr lvl="1">
              <a:lnSpc>
                <a:spcPct val="100000"/>
              </a:lnSpc>
              <a:spcBef>
                <a:spcPts val="30"/>
              </a:spcBef>
              <a:buClr>
                <a:srgbClr val="5FB5CC"/>
              </a:buClr>
              <a:buFont typeface="Wingdings"/>
              <a:buChar char=""/>
            </a:pPr>
            <a:endParaRPr sz="2450" dirty="0">
              <a:latin typeface="Times New Roman"/>
              <a:cs typeface="Times New Roman"/>
            </a:endParaRPr>
          </a:p>
          <a:p>
            <a:pPr marL="332740" indent="-320040">
              <a:lnSpc>
                <a:spcPct val="100000"/>
              </a:lnSpc>
              <a:spcBef>
                <a:spcPts val="5"/>
              </a:spcBef>
              <a:buClr>
                <a:srgbClr val="C19E67"/>
              </a:buClr>
              <a:buSzPct val="80000"/>
              <a:buFont typeface="Wingdings 2"/>
              <a:buChar char=""/>
              <a:tabLst>
                <a:tab pos="332105" algn="l"/>
                <a:tab pos="332740" algn="l"/>
              </a:tabLst>
            </a:pPr>
            <a:r>
              <a:rPr sz="3000" spc="-5" dirty="0">
                <a:latin typeface="Corbel"/>
                <a:cs typeface="Corbel"/>
              </a:rPr>
              <a:t>Advanced static</a:t>
            </a:r>
            <a:r>
              <a:rPr sz="3000" spc="10" dirty="0">
                <a:latin typeface="Corbel"/>
                <a:cs typeface="Corbel"/>
              </a:rPr>
              <a:t> </a:t>
            </a:r>
            <a:r>
              <a:rPr sz="3000" dirty="0">
                <a:latin typeface="Corbel"/>
                <a:cs typeface="Corbel"/>
              </a:rPr>
              <a:t>analysis</a:t>
            </a:r>
          </a:p>
          <a:p>
            <a:pPr marL="625475" lvl="1" indent="-274320">
              <a:lnSpc>
                <a:spcPct val="100000"/>
              </a:lnSpc>
              <a:spcBef>
                <a:spcPts val="340"/>
              </a:spcBef>
              <a:buClr>
                <a:srgbClr val="5FB5CC"/>
              </a:buClr>
              <a:buSzPct val="90384"/>
              <a:buFont typeface="Wingdings"/>
              <a:buChar char=""/>
              <a:tabLst>
                <a:tab pos="625475" algn="l"/>
                <a:tab pos="626110" algn="l"/>
              </a:tabLst>
            </a:pPr>
            <a:r>
              <a:rPr sz="2600" spc="-10" dirty="0">
                <a:latin typeface="Corbel"/>
                <a:cs typeface="Corbel"/>
              </a:rPr>
              <a:t>Reverse </a:t>
            </a:r>
            <a:r>
              <a:rPr sz="2600" spc="-5" dirty="0">
                <a:latin typeface="Corbel"/>
                <a:cs typeface="Corbel"/>
              </a:rPr>
              <a:t>engineer with </a:t>
            </a:r>
            <a:r>
              <a:rPr sz="2600" dirty="0">
                <a:latin typeface="Corbel"/>
                <a:cs typeface="Corbel"/>
              </a:rPr>
              <a:t>a</a:t>
            </a:r>
            <a:r>
              <a:rPr sz="2600" spc="-40" dirty="0">
                <a:latin typeface="Corbel"/>
                <a:cs typeface="Corbel"/>
              </a:rPr>
              <a:t> </a:t>
            </a:r>
            <a:r>
              <a:rPr sz="2600" spc="-5" dirty="0">
                <a:latin typeface="Corbel"/>
                <a:cs typeface="Corbel"/>
              </a:rPr>
              <a:t>disassembler</a:t>
            </a:r>
            <a:r>
              <a:rPr lang="en-US" sz="2600" spc="-5" dirty="0">
                <a:latin typeface="Corbel"/>
                <a:cs typeface="Corbel"/>
              </a:rPr>
              <a:t> and looking at the instructions</a:t>
            </a:r>
          </a:p>
          <a:p>
            <a:pPr marL="625475" lvl="1" indent="-274320">
              <a:lnSpc>
                <a:spcPct val="100000"/>
              </a:lnSpc>
              <a:spcBef>
                <a:spcPts val="340"/>
              </a:spcBef>
              <a:buClr>
                <a:srgbClr val="5FB5CC"/>
              </a:buClr>
              <a:buSzPct val="90384"/>
              <a:buFont typeface="Wingdings"/>
              <a:buChar char=""/>
              <a:tabLst>
                <a:tab pos="625475" algn="l"/>
                <a:tab pos="626110" algn="l"/>
              </a:tabLst>
            </a:pPr>
            <a:r>
              <a:rPr lang="en-US" sz="2600" spc="-5" dirty="0">
                <a:latin typeface="Corbel"/>
                <a:cs typeface="Corbel"/>
              </a:rPr>
              <a:t>Tells you exactly what the malware does</a:t>
            </a:r>
            <a:endParaRPr sz="2600" dirty="0">
              <a:latin typeface="Corbel"/>
              <a:cs typeface="Corbel"/>
            </a:endParaRPr>
          </a:p>
          <a:p>
            <a:pPr marL="625475" marR="5080" lvl="1" indent="-274320">
              <a:lnSpc>
                <a:spcPts val="2810"/>
              </a:lnSpc>
              <a:spcBef>
                <a:spcPts val="665"/>
              </a:spcBef>
              <a:buClr>
                <a:srgbClr val="5FB5CC"/>
              </a:buClr>
              <a:buSzPct val="90384"/>
              <a:buFont typeface="Wingdings"/>
              <a:buChar char=""/>
              <a:tabLst>
                <a:tab pos="625475" algn="l"/>
                <a:tab pos="626110" algn="l"/>
              </a:tabLst>
            </a:pPr>
            <a:r>
              <a:rPr sz="2600" spc="-5" dirty="0">
                <a:latin typeface="Corbel"/>
                <a:cs typeface="Corbel"/>
              </a:rPr>
              <a:t>Complex, </a:t>
            </a:r>
            <a:r>
              <a:rPr sz="2600" dirty="0">
                <a:latin typeface="Corbel"/>
                <a:cs typeface="Corbel"/>
              </a:rPr>
              <a:t>requires </a:t>
            </a:r>
            <a:r>
              <a:rPr sz="2600" spc="-5" dirty="0">
                <a:latin typeface="Corbel"/>
                <a:cs typeface="Corbel"/>
              </a:rPr>
              <a:t>understanding of the </a:t>
            </a:r>
            <a:r>
              <a:rPr sz="2600" dirty="0">
                <a:latin typeface="Corbel"/>
                <a:cs typeface="Corbel"/>
              </a:rPr>
              <a:t>programming </a:t>
            </a:r>
            <a:r>
              <a:rPr sz="2600" spc="-5" dirty="0">
                <a:latin typeface="Corbel"/>
                <a:cs typeface="Corbel"/>
              </a:rPr>
              <a:t>code </a:t>
            </a:r>
            <a:r>
              <a:rPr sz="2600" dirty="0">
                <a:latin typeface="Corbel"/>
                <a:cs typeface="Corbel"/>
              </a:rPr>
              <a:t>and/or  assembly</a:t>
            </a:r>
            <a:r>
              <a:rPr sz="2600" spc="-40" dirty="0">
                <a:latin typeface="Corbel"/>
                <a:cs typeface="Corbel"/>
              </a:rPr>
              <a:t> </a:t>
            </a:r>
            <a:r>
              <a:rPr sz="2600" spc="-5" dirty="0">
                <a:latin typeface="Corbel"/>
                <a:cs typeface="Corbel"/>
              </a:rPr>
              <a:t>code</a:t>
            </a:r>
            <a:endParaRPr sz="2600" dirty="0">
              <a:latin typeface="Corbel"/>
              <a:cs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67526" y="5439087"/>
            <a:ext cx="8829040" cy="407034"/>
          </a:xfrm>
          <a:custGeom>
            <a:avLst/>
            <a:gdLst/>
            <a:ahLst/>
            <a:cxnLst/>
            <a:rect l="l" t="t" r="r" b="b"/>
            <a:pathLst>
              <a:path w="8829040" h="407035">
                <a:moveTo>
                  <a:pt x="8756573" y="0"/>
                </a:moveTo>
                <a:lnTo>
                  <a:pt x="71930" y="0"/>
                </a:lnTo>
                <a:lnTo>
                  <a:pt x="46035" y="32109"/>
                </a:lnTo>
                <a:lnTo>
                  <a:pt x="25895" y="69939"/>
                </a:lnTo>
                <a:lnTo>
                  <a:pt x="11508" y="112059"/>
                </a:lnTo>
                <a:lnTo>
                  <a:pt x="2877" y="157040"/>
                </a:lnTo>
                <a:lnTo>
                  <a:pt x="0" y="203450"/>
                </a:lnTo>
                <a:lnTo>
                  <a:pt x="2877" y="249861"/>
                </a:lnTo>
                <a:lnTo>
                  <a:pt x="11508" y="294842"/>
                </a:lnTo>
                <a:lnTo>
                  <a:pt x="25895" y="336962"/>
                </a:lnTo>
                <a:lnTo>
                  <a:pt x="46035" y="374792"/>
                </a:lnTo>
                <a:lnTo>
                  <a:pt x="71930" y="406901"/>
                </a:lnTo>
                <a:lnTo>
                  <a:pt x="8756573" y="406901"/>
                </a:lnTo>
                <a:lnTo>
                  <a:pt x="8782468" y="374792"/>
                </a:lnTo>
                <a:lnTo>
                  <a:pt x="8802608" y="336962"/>
                </a:lnTo>
                <a:lnTo>
                  <a:pt x="8816995" y="294842"/>
                </a:lnTo>
                <a:lnTo>
                  <a:pt x="8825626" y="249861"/>
                </a:lnTo>
                <a:lnTo>
                  <a:pt x="8828504" y="203450"/>
                </a:lnTo>
                <a:lnTo>
                  <a:pt x="8825626" y="157040"/>
                </a:lnTo>
                <a:lnTo>
                  <a:pt x="8816995" y="112059"/>
                </a:lnTo>
                <a:lnTo>
                  <a:pt x="8802608" y="69939"/>
                </a:lnTo>
                <a:lnTo>
                  <a:pt x="8782468" y="32109"/>
                </a:lnTo>
                <a:lnTo>
                  <a:pt x="8756573" y="0"/>
                </a:lnTo>
                <a:close/>
              </a:path>
            </a:pathLst>
          </a:custGeom>
          <a:solidFill>
            <a:srgbClr val="FFD100"/>
          </a:solidFill>
        </p:spPr>
        <p:txBody>
          <a:bodyPr wrap="square" lIns="0" tIns="0" rIns="0" bIns="0" rtlCol="0"/>
          <a:lstStyle/>
          <a:p>
            <a:endParaRPr/>
          </a:p>
        </p:txBody>
      </p:sp>
      <p:sp>
        <p:nvSpPr>
          <p:cNvPr id="3" name="object 3"/>
          <p:cNvSpPr/>
          <p:nvPr/>
        </p:nvSpPr>
        <p:spPr>
          <a:xfrm>
            <a:off x="1031445" y="3683160"/>
            <a:ext cx="2630170" cy="407034"/>
          </a:xfrm>
          <a:custGeom>
            <a:avLst/>
            <a:gdLst/>
            <a:ahLst/>
            <a:cxnLst/>
            <a:rect l="l" t="t" r="r" b="b"/>
            <a:pathLst>
              <a:path w="2630170" h="407035">
                <a:moveTo>
                  <a:pt x="2557745" y="0"/>
                </a:moveTo>
                <a:lnTo>
                  <a:pt x="71930" y="0"/>
                </a:lnTo>
                <a:lnTo>
                  <a:pt x="46035" y="32109"/>
                </a:lnTo>
                <a:lnTo>
                  <a:pt x="25895" y="69939"/>
                </a:lnTo>
                <a:lnTo>
                  <a:pt x="11508" y="112059"/>
                </a:lnTo>
                <a:lnTo>
                  <a:pt x="2877" y="157040"/>
                </a:lnTo>
                <a:lnTo>
                  <a:pt x="0" y="203451"/>
                </a:lnTo>
                <a:lnTo>
                  <a:pt x="2877" y="249862"/>
                </a:lnTo>
                <a:lnTo>
                  <a:pt x="11508" y="294842"/>
                </a:lnTo>
                <a:lnTo>
                  <a:pt x="25895" y="336962"/>
                </a:lnTo>
                <a:lnTo>
                  <a:pt x="46035" y="374792"/>
                </a:lnTo>
                <a:lnTo>
                  <a:pt x="71930" y="406901"/>
                </a:lnTo>
                <a:lnTo>
                  <a:pt x="2557745" y="406901"/>
                </a:lnTo>
                <a:lnTo>
                  <a:pt x="2583640" y="374792"/>
                </a:lnTo>
                <a:lnTo>
                  <a:pt x="2603780" y="336962"/>
                </a:lnTo>
                <a:lnTo>
                  <a:pt x="2618167" y="294842"/>
                </a:lnTo>
                <a:lnTo>
                  <a:pt x="2626798" y="249862"/>
                </a:lnTo>
                <a:lnTo>
                  <a:pt x="2629675" y="203451"/>
                </a:lnTo>
                <a:lnTo>
                  <a:pt x="2626798" y="157040"/>
                </a:lnTo>
                <a:lnTo>
                  <a:pt x="2618167" y="112059"/>
                </a:lnTo>
                <a:lnTo>
                  <a:pt x="2603780" y="69939"/>
                </a:lnTo>
                <a:lnTo>
                  <a:pt x="2583640" y="32109"/>
                </a:lnTo>
                <a:lnTo>
                  <a:pt x="2557745" y="0"/>
                </a:lnTo>
                <a:close/>
              </a:path>
            </a:pathLst>
          </a:custGeom>
          <a:solidFill>
            <a:srgbClr val="FFD100"/>
          </a:solidFill>
        </p:spPr>
        <p:txBody>
          <a:bodyPr wrap="square" lIns="0" tIns="0" rIns="0" bIns="0" rtlCol="0"/>
          <a:lstStyle/>
          <a:p>
            <a:endParaRPr/>
          </a:p>
        </p:txBody>
      </p:sp>
      <p:sp>
        <p:nvSpPr>
          <p:cNvPr id="4" name="object 4"/>
          <p:cNvSpPr/>
          <p:nvPr/>
        </p:nvSpPr>
        <p:spPr>
          <a:xfrm>
            <a:off x="3800842" y="3243640"/>
            <a:ext cx="736600" cy="407670"/>
          </a:xfrm>
          <a:custGeom>
            <a:avLst/>
            <a:gdLst/>
            <a:ahLst/>
            <a:cxnLst/>
            <a:rect l="l" t="t" r="r" b="b"/>
            <a:pathLst>
              <a:path w="736600" h="407670">
                <a:moveTo>
                  <a:pt x="664479" y="0"/>
                </a:moveTo>
                <a:lnTo>
                  <a:pt x="71984" y="0"/>
                </a:lnTo>
                <a:lnTo>
                  <a:pt x="46069" y="32133"/>
                </a:lnTo>
                <a:lnTo>
                  <a:pt x="25914" y="69991"/>
                </a:lnTo>
                <a:lnTo>
                  <a:pt x="11517" y="112143"/>
                </a:lnTo>
                <a:lnTo>
                  <a:pt x="2879" y="157157"/>
                </a:lnTo>
                <a:lnTo>
                  <a:pt x="0" y="203603"/>
                </a:lnTo>
                <a:lnTo>
                  <a:pt x="2879" y="250048"/>
                </a:lnTo>
                <a:lnTo>
                  <a:pt x="11517" y="295063"/>
                </a:lnTo>
                <a:lnTo>
                  <a:pt x="25914" y="337215"/>
                </a:lnTo>
                <a:lnTo>
                  <a:pt x="46069" y="375073"/>
                </a:lnTo>
                <a:lnTo>
                  <a:pt x="71984" y="407206"/>
                </a:lnTo>
                <a:lnTo>
                  <a:pt x="664479" y="407206"/>
                </a:lnTo>
                <a:lnTo>
                  <a:pt x="690394" y="375073"/>
                </a:lnTo>
                <a:lnTo>
                  <a:pt x="710550" y="337215"/>
                </a:lnTo>
                <a:lnTo>
                  <a:pt x="724947" y="295063"/>
                </a:lnTo>
                <a:lnTo>
                  <a:pt x="733585" y="250048"/>
                </a:lnTo>
                <a:lnTo>
                  <a:pt x="736465" y="203603"/>
                </a:lnTo>
                <a:lnTo>
                  <a:pt x="733585" y="157157"/>
                </a:lnTo>
                <a:lnTo>
                  <a:pt x="724947" y="112143"/>
                </a:lnTo>
                <a:lnTo>
                  <a:pt x="710550" y="69991"/>
                </a:lnTo>
                <a:lnTo>
                  <a:pt x="690394" y="32133"/>
                </a:lnTo>
                <a:lnTo>
                  <a:pt x="664479" y="0"/>
                </a:lnTo>
                <a:close/>
              </a:path>
            </a:pathLst>
          </a:custGeom>
          <a:solidFill>
            <a:srgbClr val="FFD100"/>
          </a:solidFill>
        </p:spPr>
        <p:txBody>
          <a:bodyPr wrap="square" lIns="0" tIns="0" rIns="0" bIns="0" rtlCol="0"/>
          <a:lstStyle/>
          <a:p>
            <a:endParaRPr/>
          </a:p>
        </p:txBody>
      </p:sp>
      <p:sp>
        <p:nvSpPr>
          <p:cNvPr id="5" name="object 5"/>
          <p:cNvSpPr/>
          <p:nvPr/>
        </p:nvSpPr>
        <p:spPr>
          <a:xfrm>
            <a:off x="1031445" y="1896651"/>
            <a:ext cx="1848485" cy="407034"/>
          </a:xfrm>
          <a:custGeom>
            <a:avLst/>
            <a:gdLst/>
            <a:ahLst/>
            <a:cxnLst/>
            <a:rect l="l" t="t" r="r" b="b"/>
            <a:pathLst>
              <a:path w="1848485" h="407035">
                <a:moveTo>
                  <a:pt x="1776471" y="0"/>
                </a:moveTo>
                <a:lnTo>
                  <a:pt x="71930" y="0"/>
                </a:lnTo>
                <a:lnTo>
                  <a:pt x="46035" y="32109"/>
                </a:lnTo>
                <a:lnTo>
                  <a:pt x="25895" y="69939"/>
                </a:lnTo>
                <a:lnTo>
                  <a:pt x="11508" y="112059"/>
                </a:lnTo>
                <a:lnTo>
                  <a:pt x="2877" y="157040"/>
                </a:lnTo>
                <a:lnTo>
                  <a:pt x="0" y="203451"/>
                </a:lnTo>
                <a:lnTo>
                  <a:pt x="2877" y="249862"/>
                </a:lnTo>
                <a:lnTo>
                  <a:pt x="11508" y="294842"/>
                </a:lnTo>
                <a:lnTo>
                  <a:pt x="25895" y="336962"/>
                </a:lnTo>
                <a:lnTo>
                  <a:pt x="46035" y="374792"/>
                </a:lnTo>
                <a:lnTo>
                  <a:pt x="71930" y="406901"/>
                </a:lnTo>
                <a:lnTo>
                  <a:pt x="1776471" y="406901"/>
                </a:lnTo>
                <a:lnTo>
                  <a:pt x="1802366" y="374792"/>
                </a:lnTo>
                <a:lnTo>
                  <a:pt x="1822507" y="336962"/>
                </a:lnTo>
                <a:lnTo>
                  <a:pt x="1836893" y="294842"/>
                </a:lnTo>
                <a:lnTo>
                  <a:pt x="1845525" y="249862"/>
                </a:lnTo>
                <a:lnTo>
                  <a:pt x="1848402" y="203451"/>
                </a:lnTo>
                <a:lnTo>
                  <a:pt x="1845525" y="157040"/>
                </a:lnTo>
                <a:lnTo>
                  <a:pt x="1836893" y="112059"/>
                </a:lnTo>
                <a:lnTo>
                  <a:pt x="1822507" y="69939"/>
                </a:lnTo>
                <a:lnTo>
                  <a:pt x="1802366" y="32109"/>
                </a:lnTo>
                <a:lnTo>
                  <a:pt x="1776471" y="0"/>
                </a:lnTo>
                <a:close/>
              </a:path>
            </a:pathLst>
          </a:custGeom>
          <a:solidFill>
            <a:srgbClr val="FFD100"/>
          </a:solidFill>
        </p:spPr>
        <p:txBody>
          <a:bodyPr wrap="square" lIns="0" tIns="0" rIns="0" bIns="0" rtlCol="0"/>
          <a:lstStyle/>
          <a:p>
            <a:endParaRPr/>
          </a:p>
        </p:txBody>
      </p:sp>
      <p:sp>
        <p:nvSpPr>
          <p:cNvPr id="6" name="object 6"/>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8" name="object 8"/>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9" name="object 9"/>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29995" y="565404"/>
            <a:ext cx="7184135" cy="542544"/>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770636" y="1728084"/>
            <a:ext cx="10566400" cy="4108450"/>
          </a:xfrm>
          <a:prstGeom prst="rect">
            <a:avLst/>
          </a:prstGeom>
        </p:spPr>
        <p:txBody>
          <a:bodyPr vert="horz" wrap="square" lIns="0" tIns="64769" rIns="0" bIns="0" rtlCol="0">
            <a:spAutoFit/>
          </a:bodyPr>
          <a:lstStyle/>
          <a:p>
            <a:pPr marL="332740" indent="-320040">
              <a:lnSpc>
                <a:spcPct val="100000"/>
              </a:lnSpc>
              <a:spcBef>
                <a:spcPts val="509"/>
              </a:spcBef>
              <a:buClr>
                <a:srgbClr val="C19E67"/>
              </a:buClr>
              <a:buSzPct val="79687"/>
              <a:buFont typeface="Wingdings 2"/>
              <a:buChar char=""/>
              <a:tabLst>
                <a:tab pos="332105" algn="l"/>
                <a:tab pos="332740" algn="l"/>
              </a:tabLst>
            </a:pPr>
            <a:r>
              <a:rPr sz="3200" spc="-25" dirty="0">
                <a:latin typeface="Corbel"/>
                <a:cs typeface="Corbel"/>
              </a:rPr>
              <a:t>VirusTotal</a:t>
            </a:r>
            <a:endParaRPr sz="3200">
              <a:latin typeface="Corbel"/>
              <a:cs typeface="Corbel"/>
            </a:endParaRPr>
          </a:p>
          <a:p>
            <a:pPr marL="625475" lvl="1" indent="-274320">
              <a:lnSpc>
                <a:spcPct val="100000"/>
              </a:lnSpc>
              <a:spcBef>
                <a:spcPts val="350"/>
              </a:spcBef>
              <a:buClr>
                <a:srgbClr val="5FB5CC"/>
              </a:buClr>
              <a:buSzPct val="89285"/>
              <a:buFont typeface="Wingdings"/>
              <a:buChar char=""/>
              <a:tabLst>
                <a:tab pos="625475" algn="l"/>
                <a:tab pos="626110" algn="l"/>
              </a:tabLst>
            </a:pPr>
            <a:r>
              <a:rPr sz="2800" spc="-5" dirty="0">
                <a:latin typeface="Corbel"/>
                <a:cs typeface="Corbel"/>
              </a:rPr>
              <a:t>Analyzes files and</a:t>
            </a:r>
            <a:r>
              <a:rPr sz="2800" spc="-50" dirty="0">
                <a:latin typeface="Corbel"/>
                <a:cs typeface="Corbel"/>
              </a:rPr>
              <a:t> </a:t>
            </a:r>
            <a:r>
              <a:rPr sz="2800" spc="-5" dirty="0">
                <a:latin typeface="Corbel"/>
                <a:cs typeface="Corbel"/>
              </a:rPr>
              <a:t>URLs</a:t>
            </a:r>
            <a:endParaRPr sz="2800">
              <a:latin typeface="Corbel"/>
              <a:cs typeface="Corbel"/>
            </a:endParaRPr>
          </a:p>
          <a:p>
            <a:pPr lvl="1">
              <a:lnSpc>
                <a:spcPct val="100000"/>
              </a:lnSpc>
              <a:spcBef>
                <a:spcPts val="10"/>
              </a:spcBef>
              <a:buClr>
                <a:srgbClr val="5FB5CC"/>
              </a:buClr>
              <a:buFont typeface="Wingdings"/>
              <a:buChar char=""/>
            </a:pPr>
            <a:endParaRPr sz="2650">
              <a:latin typeface="Times New Roman"/>
              <a:cs typeface="Times New Roman"/>
            </a:endParaRPr>
          </a:p>
          <a:p>
            <a:pPr marL="332740" indent="-320040">
              <a:lnSpc>
                <a:spcPts val="3650"/>
              </a:lnSpc>
              <a:buClr>
                <a:srgbClr val="C19E67"/>
              </a:buClr>
              <a:buSzPct val="79687"/>
              <a:buFont typeface="Wingdings 2"/>
              <a:buChar char=""/>
              <a:tabLst>
                <a:tab pos="332105" algn="l"/>
                <a:tab pos="332740" algn="l"/>
              </a:tabLst>
            </a:pPr>
            <a:r>
              <a:rPr sz="3200" spc="-5" dirty="0">
                <a:latin typeface="Corbel"/>
                <a:cs typeface="Corbel"/>
              </a:rPr>
              <a:t>Convenient, </a:t>
            </a:r>
            <a:r>
              <a:rPr sz="3200" dirty="0">
                <a:latin typeface="Corbel"/>
                <a:cs typeface="Corbel"/>
              </a:rPr>
              <a:t>but</a:t>
            </a:r>
            <a:r>
              <a:rPr sz="3200" spc="-20" dirty="0">
                <a:latin typeface="Corbel"/>
                <a:cs typeface="Corbel"/>
              </a:rPr>
              <a:t> </a:t>
            </a:r>
            <a:r>
              <a:rPr sz="3200" spc="-5" dirty="0">
                <a:latin typeface="Corbel"/>
                <a:cs typeface="Corbel"/>
              </a:rPr>
              <a:t>can</a:t>
            </a:r>
            <a:endParaRPr sz="3200">
              <a:latin typeface="Corbel"/>
              <a:cs typeface="Corbel"/>
            </a:endParaRPr>
          </a:p>
          <a:p>
            <a:pPr marL="332105" marR="6503034">
              <a:lnSpc>
                <a:spcPts val="3460"/>
              </a:lnSpc>
              <a:spcBef>
                <a:spcPts val="240"/>
              </a:spcBef>
            </a:pPr>
            <a:r>
              <a:rPr sz="3200" dirty="0">
                <a:latin typeface="Corbel"/>
                <a:cs typeface="Corbel"/>
              </a:rPr>
              <a:t>alert </a:t>
            </a:r>
            <a:r>
              <a:rPr sz="3200" spc="-5" dirty="0">
                <a:latin typeface="Corbel"/>
                <a:cs typeface="Corbel"/>
              </a:rPr>
              <a:t>attackers</a:t>
            </a:r>
            <a:r>
              <a:rPr sz="3200" spc="-120" dirty="0">
                <a:latin typeface="Corbel"/>
                <a:cs typeface="Corbel"/>
              </a:rPr>
              <a:t> </a:t>
            </a:r>
            <a:r>
              <a:rPr sz="3200" spc="-5" dirty="0">
                <a:latin typeface="Corbel"/>
                <a:cs typeface="Corbel"/>
              </a:rPr>
              <a:t>they’ve  </a:t>
            </a:r>
            <a:r>
              <a:rPr sz="3200" dirty="0">
                <a:latin typeface="Corbel"/>
                <a:cs typeface="Corbel"/>
              </a:rPr>
              <a:t>been</a:t>
            </a:r>
            <a:r>
              <a:rPr sz="3200" spc="-25" dirty="0">
                <a:latin typeface="Corbel"/>
                <a:cs typeface="Corbel"/>
              </a:rPr>
              <a:t> </a:t>
            </a:r>
            <a:r>
              <a:rPr sz="3200" spc="-5" dirty="0">
                <a:latin typeface="Corbel"/>
                <a:cs typeface="Corbel"/>
              </a:rPr>
              <a:t>caught</a:t>
            </a:r>
            <a:endParaRPr sz="3200">
              <a:latin typeface="Corbel"/>
              <a:cs typeface="Corbel"/>
            </a:endParaRPr>
          </a:p>
          <a:p>
            <a:pPr>
              <a:lnSpc>
                <a:spcPct val="100000"/>
              </a:lnSpc>
              <a:spcBef>
                <a:spcPts val="30"/>
              </a:spcBef>
            </a:pPr>
            <a:endParaRPr sz="2600">
              <a:latin typeface="Times New Roman"/>
              <a:cs typeface="Times New Roman"/>
            </a:endParaRPr>
          </a:p>
          <a:p>
            <a:pPr marL="332740" indent="-320040">
              <a:lnSpc>
                <a:spcPts val="3650"/>
              </a:lnSpc>
              <a:buClr>
                <a:srgbClr val="C19E67"/>
              </a:buClr>
              <a:buSzPct val="79687"/>
              <a:buFont typeface="Wingdings 2"/>
              <a:buChar char=""/>
              <a:tabLst>
                <a:tab pos="332105" algn="l"/>
                <a:tab pos="332740" algn="l"/>
              </a:tabLst>
            </a:pPr>
            <a:r>
              <a:rPr sz="3200" spc="-5" dirty="0">
                <a:latin typeface="Corbel"/>
                <a:cs typeface="Corbel"/>
              </a:rPr>
              <a:t>As </a:t>
            </a:r>
            <a:r>
              <a:rPr sz="3200" dirty="0">
                <a:latin typeface="Corbel"/>
                <a:cs typeface="Corbel"/>
              </a:rPr>
              <a:t>with any</a:t>
            </a:r>
            <a:r>
              <a:rPr sz="3200" spc="-25" dirty="0">
                <a:latin typeface="Corbel"/>
                <a:cs typeface="Corbel"/>
              </a:rPr>
              <a:t> scanner,</a:t>
            </a:r>
            <a:endParaRPr sz="3200">
              <a:latin typeface="Corbel"/>
              <a:cs typeface="Corbel"/>
            </a:endParaRPr>
          </a:p>
          <a:p>
            <a:pPr marL="332105">
              <a:lnSpc>
                <a:spcPts val="3650"/>
              </a:lnSpc>
            </a:pPr>
            <a:r>
              <a:rPr sz="3200" dirty="0">
                <a:latin typeface="Corbel"/>
                <a:cs typeface="Corbel"/>
              </a:rPr>
              <a:t>malware </a:t>
            </a:r>
            <a:r>
              <a:rPr sz="3200" spc="-5" dirty="0">
                <a:latin typeface="Corbel"/>
                <a:cs typeface="Corbel"/>
              </a:rPr>
              <a:t>can </a:t>
            </a:r>
            <a:r>
              <a:rPr sz="3200" dirty="0">
                <a:latin typeface="Corbel"/>
                <a:cs typeface="Corbel"/>
              </a:rPr>
              <a:t>easily change its </a:t>
            </a:r>
            <a:r>
              <a:rPr sz="3200" spc="-5" dirty="0">
                <a:latin typeface="Corbel"/>
                <a:cs typeface="Corbel"/>
              </a:rPr>
              <a:t>signature </a:t>
            </a:r>
            <a:r>
              <a:rPr sz="3200" dirty="0">
                <a:latin typeface="Corbel"/>
                <a:cs typeface="Corbel"/>
              </a:rPr>
              <a:t>and fool </a:t>
            </a:r>
            <a:r>
              <a:rPr sz="3200" spc="-5" dirty="0">
                <a:latin typeface="Corbel"/>
                <a:cs typeface="Corbel"/>
              </a:rPr>
              <a:t>the</a:t>
            </a:r>
            <a:r>
              <a:rPr sz="3200" spc="-110" dirty="0">
                <a:latin typeface="Corbel"/>
                <a:cs typeface="Corbel"/>
              </a:rPr>
              <a:t> </a:t>
            </a:r>
            <a:r>
              <a:rPr sz="3200" spc="-5" dirty="0">
                <a:latin typeface="Corbel"/>
                <a:cs typeface="Corbel"/>
              </a:rPr>
              <a:t>antivirus</a:t>
            </a:r>
            <a:endParaRPr sz="3200">
              <a:latin typeface="Corbel"/>
              <a:cs typeface="Corbel"/>
            </a:endParaRPr>
          </a:p>
        </p:txBody>
      </p:sp>
      <p:sp>
        <p:nvSpPr>
          <p:cNvPr id="12" name="object 12"/>
          <p:cNvSpPr/>
          <p:nvPr/>
        </p:nvSpPr>
        <p:spPr>
          <a:xfrm>
            <a:off x="6682596" y="1758009"/>
            <a:ext cx="3882616" cy="2683865"/>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2400" y="1676400"/>
            <a:ext cx="11658600" cy="5555367"/>
          </a:xfrm>
          <a:prstGeom prst="rect">
            <a:avLst/>
          </a:prstGeom>
        </p:spPr>
        <p:txBody>
          <a:bodyPr vert="horz" wrap="square" lIns="0" tIns="12700" rIns="0" bIns="0" rtlCol="0">
            <a:spAutoFit/>
          </a:bodyPr>
          <a:lstStyle/>
          <a:p>
            <a:pPr marL="332740" marR="0" lvl="0"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r>
              <a:rPr kumimoji="0" lang="en-US" sz="2700" b="1" i="0" u="none" strike="noStrike" kern="1200" cap="none" spc="0" normalizeH="0" baseline="0" noProof="0" dirty="0">
                <a:ln>
                  <a:noFill/>
                </a:ln>
                <a:solidFill>
                  <a:prstClr val="black"/>
                </a:solidFill>
                <a:effectLst/>
                <a:uLnTx/>
                <a:uFillTx/>
                <a:latin typeface="Corbel"/>
                <a:ea typeface="+mn-ea"/>
                <a:cs typeface="Corbel"/>
              </a:rPr>
              <a:t>2.0 The Cybersecurity Landscape</a:t>
            </a: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0" i="0" u="none" strike="noStrike" kern="1200" cap="none" spc="0" normalizeH="0" baseline="0" noProof="0" dirty="0">
              <a:ln>
                <a:noFill/>
              </a:ln>
              <a:solidFill>
                <a:prstClr val="black"/>
              </a:solidFill>
              <a:effectLst/>
              <a:uLnTx/>
              <a:uFillTx/>
              <a:latin typeface="Corbel"/>
              <a:ea typeface="+mn-ea"/>
              <a:cs typeface="Corbel"/>
            </a:endParaRP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r>
              <a:rPr kumimoji="0" lang="en-US" sz="2700" b="0" i="0" u="none" strike="noStrike" kern="1200" cap="none" spc="0" normalizeH="0" baseline="0" noProof="0" dirty="0">
                <a:ln>
                  <a:noFill/>
                </a:ln>
                <a:solidFill>
                  <a:prstClr val="black"/>
                </a:solidFill>
                <a:effectLst/>
                <a:uLnTx/>
                <a:uFillTx/>
                <a:latin typeface="Corbel"/>
                <a:ea typeface="+mn-ea"/>
                <a:cs typeface="Corbel"/>
              </a:rPr>
              <a:t>2.1  Compare and contrast various security exploits across a network infrastructure </a:t>
            </a: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0" i="0" u="none" strike="noStrike" kern="1200" cap="none" spc="0" normalizeH="0" baseline="0" noProof="0" dirty="0">
              <a:ln>
                <a:noFill/>
              </a:ln>
              <a:solidFill>
                <a:prstClr val="black"/>
              </a:solidFill>
              <a:effectLst/>
              <a:uLnTx/>
              <a:uFillTx/>
              <a:latin typeface="Corbel"/>
              <a:ea typeface="+mn-ea"/>
              <a:cs typeface="Corbel"/>
            </a:endParaRP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r>
              <a:rPr kumimoji="0" lang="en-US" sz="2700" b="0" i="0" u="none" strike="noStrike" kern="1200" cap="none" spc="0" normalizeH="0" baseline="0" noProof="0" dirty="0">
                <a:ln>
                  <a:noFill/>
                </a:ln>
                <a:solidFill>
                  <a:prstClr val="black"/>
                </a:solidFill>
                <a:effectLst/>
                <a:uLnTx/>
                <a:uFillTx/>
                <a:latin typeface="Corbel"/>
                <a:ea typeface="+mn-ea"/>
                <a:cs typeface="Corbel"/>
              </a:rPr>
              <a:t>2.2 Identify common security tools used  </a:t>
            </a: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0" i="0" u="none" strike="noStrike" kern="1200" cap="none" spc="0" normalizeH="0" baseline="0" noProof="0" dirty="0">
              <a:ln>
                <a:noFill/>
              </a:ln>
              <a:solidFill>
                <a:prstClr val="black"/>
              </a:solidFill>
              <a:effectLst/>
              <a:uLnTx/>
              <a:uFillTx/>
              <a:latin typeface="Corbel"/>
              <a:ea typeface="+mn-ea"/>
              <a:cs typeface="Corbel"/>
            </a:endParaRP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r>
              <a:rPr kumimoji="0" lang="en-US" sz="2700" b="0" i="0" u="none" strike="noStrike" kern="1200" cap="none" spc="0" normalizeH="0" baseline="0" noProof="0" dirty="0">
                <a:ln>
                  <a:noFill/>
                </a:ln>
                <a:solidFill>
                  <a:prstClr val="black"/>
                </a:solidFill>
                <a:effectLst/>
                <a:uLnTx/>
                <a:uFillTx/>
                <a:latin typeface="Corbel"/>
                <a:ea typeface="+mn-ea"/>
                <a:cs typeface="Corbel"/>
              </a:rPr>
              <a:t>2.3 Discuss common operational issues across people, process and product </a:t>
            </a: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0" i="0" u="none" strike="noStrike" kern="1200" cap="none" spc="0" normalizeH="0" baseline="0" noProof="0" dirty="0">
              <a:ln>
                <a:noFill/>
              </a:ln>
              <a:solidFill>
                <a:prstClr val="black"/>
              </a:solidFill>
              <a:effectLst/>
              <a:uLnTx/>
              <a:uFillTx/>
              <a:latin typeface="Corbel"/>
              <a:ea typeface="+mn-ea"/>
              <a:cs typeface="Corbel"/>
            </a:endParaRP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r>
              <a:rPr kumimoji="0" lang="en-US" sz="2700" b="0" i="0" u="none" strike="noStrike" kern="1200" cap="none" spc="0" normalizeH="0" baseline="0" noProof="0" dirty="0">
                <a:ln>
                  <a:noFill/>
                </a:ln>
                <a:solidFill>
                  <a:prstClr val="black"/>
                </a:solidFill>
                <a:effectLst/>
                <a:uLnTx/>
                <a:uFillTx/>
                <a:latin typeface="Corbel"/>
                <a:ea typeface="+mn-ea"/>
                <a:cs typeface="Corbel"/>
              </a:rPr>
              <a:t>2.4  Discuss common IT services and assets that can be compromised </a:t>
            </a: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0" i="0" u="none" strike="noStrike" kern="1200" cap="none" spc="0" normalizeH="0" baseline="0" noProof="0" dirty="0">
              <a:ln>
                <a:noFill/>
              </a:ln>
              <a:solidFill>
                <a:prstClr val="black"/>
              </a:solidFill>
              <a:effectLst/>
              <a:uLnTx/>
              <a:uFillTx/>
              <a:latin typeface="Corbel"/>
              <a:ea typeface="+mn-ea"/>
              <a:cs typeface="Corbel"/>
            </a:endParaRPr>
          </a:p>
          <a:p>
            <a:pPr marL="332740" marR="0" lvl="0"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0" i="0" u="none" strike="noStrike" kern="1200" cap="none" spc="0" normalizeH="0" baseline="0" noProof="0" dirty="0">
              <a:ln>
                <a:noFill/>
              </a:ln>
              <a:solidFill>
                <a:prstClr val="black"/>
              </a:solidFill>
              <a:effectLst/>
              <a:uLnTx/>
              <a:uFillTx/>
              <a:latin typeface="Corbel"/>
              <a:ea typeface="+mn-ea"/>
              <a:cs typeface="Corbel"/>
            </a:endParaRPr>
          </a:p>
          <a:p>
            <a:pPr marL="332740" marR="0" lvl="0"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sz="2700" b="0" i="0" u="none" strike="noStrike" kern="1200" cap="none" spc="0" normalizeH="0" baseline="0" noProof="0" dirty="0">
              <a:ln>
                <a:noFill/>
              </a:ln>
              <a:solidFill>
                <a:prstClr val="black"/>
              </a:solidFill>
              <a:effectLst/>
              <a:uLnTx/>
              <a:uFillTx/>
              <a:latin typeface="Corbel"/>
              <a:ea typeface="+mn-ea"/>
              <a:cs typeface="Corbel"/>
            </a:endParaRPr>
          </a:p>
        </p:txBody>
      </p:sp>
      <p:sp>
        <p:nvSpPr>
          <p:cNvPr id="5" name="Title 1">
            <a:extLst>
              <a:ext uri="{FF2B5EF4-FFF2-40B4-BE49-F238E27FC236}">
                <a16:creationId xmlns:a16="http://schemas.microsoft.com/office/drawing/2014/main" id="{E613FFE4-5020-5280-B8E4-70446AFF6EBA}"/>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Today’s Class…</a:t>
            </a:r>
          </a:p>
        </p:txBody>
      </p:sp>
    </p:spTree>
    <p:extLst>
      <p:ext uri="{BB962C8B-B14F-4D97-AF65-F5344CB8AC3E}">
        <p14:creationId xmlns:p14="http://schemas.microsoft.com/office/powerpoint/2010/main" val="3699950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66321" y="3433224"/>
            <a:ext cx="9300845" cy="407034"/>
          </a:xfrm>
          <a:custGeom>
            <a:avLst/>
            <a:gdLst/>
            <a:ahLst/>
            <a:cxnLst/>
            <a:rect l="l" t="t" r="r" b="b"/>
            <a:pathLst>
              <a:path w="9300845" h="407035">
                <a:moveTo>
                  <a:pt x="9228513" y="0"/>
                </a:moveTo>
                <a:lnTo>
                  <a:pt x="71929" y="0"/>
                </a:lnTo>
                <a:lnTo>
                  <a:pt x="46035" y="32109"/>
                </a:lnTo>
                <a:lnTo>
                  <a:pt x="25894" y="69939"/>
                </a:lnTo>
                <a:lnTo>
                  <a:pt x="11508" y="112059"/>
                </a:lnTo>
                <a:lnTo>
                  <a:pt x="2877" y="157040"/>
                </a:lnTo>
                <a:lnTo>
                  <a:pt x="0" y="203450"/>
                </a:lnTo>
                <a:lnTo>
                  <a:pt x="2877" y="249861"/>
                </a:lnTo>
                <a:lnTo>
                  <a:pt x="11508" y="294842"/>
                </a:lnTo>
                <a:lnTo>
                  <a:pt x="25894" y="336962"/>
                </a:lnTo>
                <a:lnTo>
                  <a:pt x="46035" y="374792"/>
                </a:lnTo>
                <a:lnTo>
                  <a:pt x="71929" y="406901"/>
                </a:lnTo>
                <a:lnTo>
                  <a:pt x="9228513" y="406901"/>
                </a:lnTo>
                <a:lnTo>
                  <a:pt x="9254408" y="374792"/>
                </a:lnTo>
                <a:lnTo>
                  <a:pt x="9274548" y="336962"/>
                </a:lnTo>
                <a:lnTo>
                  <a:pt x="9288935" y="294842"/>
                </a:lnTo>
                <a:lnTo>
                  <a:pt x="9297566" y="249861"/>
                </a:lnTo>
                <a:lnTo>
                  <a:pt x="9300443" y="203450"/>
                </a:lnTo>
                <a:lnTo>
                  <a:pt x="9297566" y="157040"/>
                </a:lnTo>
                <a:lnTo>
                  <a:pt x="9288935" y="112059"/>
                </a:lnTo>
                <a:lnTo>
                  <a:pt x="9274548" y="69939"/>
                </a:lnTo>
                <a:lnTo>
                  <a:pt x="9254408" y="32109"/>
                </a:lnTo>
                <a:lnTo>
                  <a:pt x="9228513" y="0"/>
                </a:lnTo>
                <a:close/>
              </a:path>
            </a:pathLst>
          </a:custGeom>
          <a:solidFill>
            <a:srgbClr val="FFD100"/>
          </a:solidFill>
        </p:spPr>
        <p:txBody>
          <a:bodyPr wrap="square" lIns="0" tIns="0" rIns="0" bIns="0" rtlCol="0"/>
          <a:lstStyle/>
          <a:p>
            <a:endParaRPr/>
          </a:p>
        </p:txBody>
      </p:sp>
      <p:sp>
        <p:nvSpPr>
          <p:cNvPr id="3" name="object 3"/>
          <p:cNvSpPr/>
          <p:nvPr/>
        </p:nvSpPr>
        <p:spPr>
          <a:xfrm>
            <a:off x="1031445" y="1945419"/>
            <a:ext cx="4153535" cy="407034"/>
          </a:xfrm>
          <a:custGeom>
            <a:avLst/>
            <a:gdLst/>
            <a:ahLst/>
            <a:cxnLst/>
            <a:rect l="l" t="t" r="r" b="b"/>
            <a:pathLst>
              <a:path w="4153535" h="407035">
                <a:moveTo>
                  <a:pt x="4081196" y="0"/>
                </a:moveTo>
                <a:lnTo>
                  <a:pt x="71930" y="0"/>
                </a:lnTo>
                <a:lnTo>
                  <a:pt x="46035" y="32109"/>
                </a:lnTo>
                <a:lnTo>
                  <a:pt x="25895" y="69939"/>
                </a:lnTo>
                <a:lnTo>
                  <a:pt x="11508" y="112059"/>
                </a:lnTo>
                <a:lnTo>
                  <a:pt x="2877" y="157040"/>
                </a:lnTo>
                <a:lnTo>
                  <a:pt x="0" y="203450"/>
                </a:lnTo>
                <a:lnTo>
                  <a:pt x="2877" y="249861"/>
                </a:lnTo>
                <a:lnTo>
                  <a:pt x="11508" y="294842"/>
                </a:lnTo>
                <a:lnTo>
                  <a:pt x="25895" y="336962"/>
                </a:lnTo>
                <a:lnTo>
                  <a:pt x="46035" y="374792"/>
                </a:lnTo>
                <a:lnTo>
                  <a:pt x="71930" y="406901"/>
                </a:lnTo>
                <a:lnTo>
                  <a:pt x="4081196" y="406901"/>
                </a:lnTo>
                <a:lnTo>
                  <a:pt x="4107091" y="374792"/>
                </a:lnTo>
                <a:lnTo>
                  <a:pt x="4127232" y="336962"/>
                </a:lnTo>
                <a:lnTo>
                  <a:pt x="4141618" y="294842"/>
                </a:lnTo>
                <a:lnTo>
                  <a:pt x="4150250" y="249861"/>
                </a:lnTo>
                <a:lnTo>
                  <a:pt x="4153127" y="203450"/>
                </a:lnTo>
                <a:lnTo>
                  <a:pt x="4150250" y="157040"/>
                </a:lnTo>
                <a:lnTo>
                  <a:pt x="4141618" y="112059"/>
                </a:lnTo>
                <a:lnTo>
                  <a:pt x="4127232" y="69939"/>
                </a:lnTo>
                <a:lnTo>
                  <a:pt x="4107091" y="32109"/>
                </a:lnTo>
                <a:lnTo>
                  <a:pt x="4081196" y="0"/>
                </a:lnTo>
                <a:close/>
              </a:path>
            </a:pathLst>
          </a:custGeom>
          <a:solidFill>
            <a:srgbClr val="FFD100"/>
          </a:solidFill>
        </p:spPr>
        <p:txBody>
          <a:bodyPr wrap="square" lIns="0" tIns="0" rIns="0" bIns="0" rtlCol="0"/>
          <a:lstStyle/>
          <a:p>
            <a:endParaRPr/>
          </a:p>
        </p:txBody>
      </p:sp>
      <p:sp>
        <p:nvSpPr>
          <p:cNvPr id="4" name="object 4"/>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6" name="object 6"/>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7" name="object 7"/>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29995" y="565404"/>
            <a:ext cx="7184135" cy="542544"/>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770636" y="1727954"/>
            <a:ext cx="10648950" cy="3565525"/>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dirty="0">
                <a:latin typeface="Corbel"/>
                <a:cs typeface="Corbel"/>
              </a:rPr>
              <a:t>Unix </a:t>
            </a:r>
            <a:r>
              <a:rPr sz="3200" spc="-5" dirty="0">
                <a:latin typeface="Corbel"/>
                <a:cs typeface="Corbel"/>
              </a:rPr>
              <a:t>strings()</a:t>
            </a:r>
            <a:r>
              <a:rPr sz="3200" spc="-15" dirty="0">
                <a:latin typeface="Corbel"/>
                <a:cs typeface="Corbel"/>
              </a:rPr>
              <a:t> </a:t>
            </a:r>
            <a:r>
              <a:rPr sz="3200" spc="-5" dirty="0">
                <a:latin typeface="Corbel"/>
                <a:cs typeface="Corbel"/>
              </a:rPr>
              <a:t>command</a:t>
            </a:r>
            <a:endParaRPr sz="3200" dirty="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25" dirty="0">
                <a:latin typeface="Corbel"/>
                <a:cs typeface="Corbel"/>
              </a:rPr>
              <a:t>People </a:t>
            </a:r>
            <a:r>
              <a:rPr sz="2800" spc="-10" dirty="0">
                <a:latin typeface="Corbel"/>
                <a:cs typeface="Corbel"/>
              </a:rPr>
              <a:t>have created </a:t>
            </a:r>
            <a:r>
              <a:rPr sz="2800" spc="-5" dirty="0">
                <a:latin typeface="Corbel"/>
                <a:cs typeface="Corbel"/>
              </a:rPr>
              <a:t>Windows and </a:t>
            </a:r>
            <a:r>
              <a:rPr sz="2800" spc="-10" dirty="0">
                <a:latin typeface="Corbel"/>
                <a:cs typeface="Corbel"/>
              </a:rPr>
              <a:t>other</a:t>
            </a:r>
            <a:r>
              <a:rPr sz="2800" spc="-80" dirty="0">
                <a:latin typeface="Corbel"/>
                <a:cs typeface="Corbel"/>
              </a:rPr>
              <a:t> </a:t>
            </a:r>
            <a:r>
              <a:rPr sz="2800" spc="-5" dirty="0">
                <a:latin typeface="Corbel"/>
                <a:cs typeface="Corbel"/>
              </a:rPr>
              <a:t>versions</a:t>
            </a:r>
            <a:endParaRPr sz="2800" dirty="0">
              <a:latin typeface="Corbel"/>
              <a:cs typeface="Corbel"/>
            </a:endParaRPr>
          </a:p>
          <a:p>
            <a:pPr lvl="1">
              <a:lnSpc>
                <a:spcPct val="100000"/>
              </a:lnSpc>
              <a:spcBef>
                <a:spcPts val="30"/>
              </a:spcBef>
              <a:buClr>
                <a:srgbClr val="5FB5CC"/>
              </a:buClr>
              <a:buFont typeface="Wingdings"/>
              <a:buChar char=""/>
            </a:pPr>
            <a:endParaRPr sz="3300" dirty="0">
              <a:latin typeface="Times New Roman"/>
              <a:cs typeface="Times New Roman"/>
            </a:endParaRPr>
          </a:p>
          <a:p>
            <a:pPr marL="332740" marR="5080" indent="-320040">
              <a:lnSpc>
                <a:spcPct val="100000"/>
              </a:lnSpc>
              <a:buClr>
                <a:srgbClr val="C19E67"/>
              </a:buClr>
              <a:buSzPct val="79687"/>
              <a:buFont typeface="Wingdings 2"/>
              <a:buChar char=""/>
              <a:tabLst>
                <a:tab pos="332105" algn="l"/>
                <a:tab pos="332740" algn="l"/>
              </a:tabLst>
            </a:pPr>
            <a:r>
              <a:rPr sz="3200" spc="-5" dirty="0">
                <a:latin typeface="Corbel"/>
                <a:cs typeface="Corbel"/>
              </a:rPr>
              <a:t>Can </a:t>
            </a:r>
            <a:r>
              <a:rPr sz="3200" dirty="0">
                <a:latin typeface="Corbel"/>
                <a:cs typeface="Corbel"/>
              </a:rPr>
              <a:t>extract all </a:t>
            </a:r>
            <a:r>
              <a:rPr sz="3200" spc="-5" dirty="0">
                <a:latin typeface="Corbel"/>
                <a:cs typeface="Corbel"/>
              </a:rPr>
              <a:t>the strings that </a:t>
            </a:r>
            <a:r>
              <a:rPr sz="3200" dirty="0">
                <a:latin typeface="Corbel"/>
                <a:cs typeface="Corbel"/>
              </a:rPr>
              <a:t>are at least X </a:t>
            </a:r>
            <a:r>
              <a:rPr sz="3200" spc="-5" dirty="0">
                <a:latin typeface="Corbel"/>
                <a:cs typeface="Corbel"/>
              </a:rPr>
              <a:t>characters </a:t>
            </a:r>
            <a:r>
              <a:rPr sz="3200" dirty="0">
                <a:latin typeface="Corbel"/>
                <a:cs typeface="Corbel"/>
              </a:rPr>
              <a:t>long</a:t>
            </a:r>
            <a:r>
              <a:rPr sz="3200" spc="-229" dirty="0">
                <a:latin typeface="Corbel"/>
                <a:cs typeface="Corbel"/>
              </a:rPr>
              <a:t> </a:t>
            </a:r>
            <a:r>
              <a:rPr sz="3200" dirty="0">
                <a:latin typeface="Corbel"/>
                <a:cs typeface="Corbel"/>
              </a:rPr>
              <a:t>(4  by</a:t>
            </a:r>
            <a:r>
              <a:rPr sz="3200" spc="-5" dirty="0">
                <a:latin typeface="Corbel"/>
                <a:cs typeface="Corbel"/>
              </a:rPr>
              <a:t> </a:t>
            </a:r>
            <a:r>
              <a:rPr sz="3200" dirty="0">
                <a:latin typeface="Corbel"/>
                <a:cs typeface="Corbel"/>
              </a:rPr>
              <a:t>default)</a:t>
            </a:r>
          </a:p>
          <a:p>
            <a:pPr>
              <a:lnSpc>
                <a:spcPct val="100000"/>
              </a:lnSpc>
              <a:spcBef>
                <a:spcPts val="45"/>
              </a:spcBef>
              <a:buClr>
                <a:srgbClr val="C19E67"/>
              </a:buClr>
              <a:buFont typeface="Wingdings 2"/>
              <a:buChar char=""/>
            </a:pPr>
            <a:endParaRPr sz="3300" dirty="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dirty="0">
                <a:latin typeface="Corbel"/>
                <a:cs typeface="Corbel"/>
              </a:rPr>
              <a:t>Interpret what </a:t>
            </a:r>
            <a:r>
              <a:rPr sz="3200" spc="-5" dirty="0">
                <a:latin typeface="Corbel"/>
                <a:cs typeface="Corbel"/>
              </a:rPr>
              <a:t>they </a:t>
            </a:r>
            <a:r>
              <a:rPr sz="3200" dirty="0">
                <a:latin typeface="Corbel"/>
                <a:cs typeface="Corbel"/>
              </a:rPr>
              <a:t>may mean, if you </a:t>
            </a:r>
            <a:r>
              <a:rPr sz="3200" spc="-5" dirty="0">
                <a:latin typeface="Corbel"/>
                <a:cs typeface="Corbel"/>
              </a:rPr>
              <a:t>have seen them</a:t>
            </a:r>
            <a:r>
              <a:rPr sz="3200" spc="-215" dirty="0">
                <a:latin typeface="Corbel"/>
                <a:cs typeface="Corbel"/>
              </a:rPr>
              <a:t> </a:t>
            </a:r>
            <a:r>
              <a:rPr sz="3200" dirty="0">
                <a:latin typeface="Corbel"/>
                <a:cs typeface="Corbel"/>
              </a:rPr>
              <a:t>before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6" name="object 6"/>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7" name="object 7"/>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42187" y="565404"/>
            <a:ext cx="1955292" cy="548639"/>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263729" y="1688188"/>
            <a:ext cx="10640060" cy="4950714"/>
          </a:xfrm>
          <a:prstGeom prst="rect">
            <a:avLst/>
          </a:prstGeom>
        </p:spPr>
        <p:txBody>
          <a:bodyPr vert="horz" wrap="square" lIns="0" tIns="13335" rIns="0" bIns="0" rtlCol="0">
            <a:spAutoFit/>
          </a:bodyPr>
          <a:lstStyle/>
          <a:p>
            <a:pPr marL="332740" indent="-320040">
              <a:lnSpc>
                <a:spcPct val="100000"/>
              </a:lnSpc>
              <a:spcBef>
                <a:spcPts val="105"/>
              </a:spcBef>
              <a:buClr>
                <a:srgbClr val="C19E67"/>
              </a:buClr>
              <a:buSzPct val="79687"/>
              <a:buFont typeface="Wingdings 2"/>
              <a:buChar char=""/>
              <a:tabLst>
                <a:tab pos="332105" algn="l"/>
                <a:tab pos="332740" algn="l"/>
              </a:tabLst>
            </a:pPr>
            <a:r>
              <a:rPr sz="3200" dirty="0">
                <a:latin typeface="Corbel"/>
                <a:cs typeface="Corbel"/>
              </a:rPr>
              <a:t>MD5 </a:t>
            </a:r>
            <a:r>
              <a:rPr sz="3200" spc="-5" dirty="0">
                <a:latin typeface="Corbel"/>
                <a:cs typeface="Corbel"/>
              </a:rPr>
              <a:t>or</a:t>
            </a:r>
            <a:r>
              <a:rPr sz="3200" spc="-85" dirty="0">
                <a:latin typeface="Corbel"/>
                <a:cs typeface="Corbel"/>
              </a:rPr>
              <a:t> </a:t>
            </a:r>
            <a:r>
              <a:rPr sz="3200" spc="-5" dirty="0">
                <a:latin typeface="Corbel"/>
                <a:cs typeface="Corbel"/>
              </a:rPr>
              <a:t>SHA-1</a:t>
            </a:r>
            <a:r>
              <a:rPr lang="en-US" sz="3200" spc="-5" dirty="0">
                <a:latin typeface="Corbel"/>
                <a:cs typeface="Corbel"/>
              </a:rPr>
              <a:t> functions are most commonly used for malware</a:t>
            </a:r>
            <a:endParaRPr sz="3200" dirty="0">
              <a:latin typeface="Corbel"/>
              <a:cs typeface="Corbel"/>
            </a:endParaRPr>
          </a:p>
          <a:p>
            <a:pPr>
              <a:lnSpc>
                <a:spcPct val="100000"/>
              </a:lnSpc>
              <a:spcBef>
                <a:spcPts val="40"/>
              </a:spcBef>
              <a:buClr>
                <a:srgbClr val="C19E67"/>
              </a:buClr>
              <a:buFont typeface="Wingdings 2"/>
              <a:buChar char=""/>
            </a:pPr>
            <a:endParaRPr sz="3300" dirty="0">
              <a:latin typeface="Times New Roman"/>
              <a:cs typeface="Times New Roman"/>
            </a:endParaRPr>
          </a:p>
          <a:p>
            <a:pPr marL="332740" indent="-320040">
              <a:lnSpc>
                <a:spcPct val="100000"/>
              </a:lnSpc>
              <a:spcBef>
                <a:spcPts val="5"/>
              </a:spcBef>
              <a:buClr>
                <a:srgbClr val="C19E67"/>
              </a:buClr>
              <a:buSzPct val="79687"/>
              <a:buFont typeface="Wingdings 2"/>
              <a:buChar char=""/>
              <a:tabLst>
                <a:tab pos="332105" algn="l"/>
                <a:tab pos="332740" algn="l"/>
              </a:tabLst>
            </a:pPr>
            <a:r>
              <a:rPr sz="3200" spc="-5" dirty="0">
                <a:latin typeface="Corbel"/>
                <a:cs typeface="Corbel"/>
              </a:rPr>
              <a:t>Condenses </a:t>
            </a:r>
            <a:r>
              <a:rPr sz="3200" dirty="0">
                <a:latin typeface="Corbel"/>
                <a:cs typeface="Corbel"/>
              </a:rPr>
              <a:t>a file </a:t>
            </a:r>
            <a:r>
              <a:rPr sz="3200" spc="-5" dirty="0">
                <a:latin typeface="Corbel"/>
                <a:cs typeface="Corbel"/>
              </a:rPr>
              <a:t>of </a:t>
            </a:r>
            <a:r>
              <a:rPr sz="3200" dirty="0">
                <a:latin typeface="Corbel"/>
                <a:cs typeface="Corbel"/>
              </a:rPr>
              <a:t>any </a:t>
            </a:r>
            <a:r>
              <a:rPr sz="3200" spc="-5" dirty="0">
                <a:latin typeface="Corbel"/>
                <a:cs typeface="Corbel"/>
              </a:rPr>
              <a:t>size </a:t>
            </a:r>
            <a:r>
              <a:rPr sz="3200" dirty="0">
                <a:latin typeface="Corbel"/>
                <a:cs typeface="Corbel"/>
              </a:rPr>
              <a:t>down </a:t>
            </a:r>
            <a:r>
              <a:rPr sz="3200" spc="-5" dirty="0">
                <a:latin typeface="Corbel"/>
                <a:cs typeface="Corbel"/>
              </a:rPr>
              <a:t>to </a:t>
            </a:r>
            <a:r>
              <a:rPr sz="3200" dirty="0">
                <a:latin typeface="Corbel"/>
                <a:cs typeface="Corbel"/>
              </a:rPr>
              <a:t>a </a:t>
            </a:r>
            <a:r>
              <a:rPr sz="3200" spc="-5" dirty="0">
                <a:latin typeface="Corbel"/>
                <a:cs typeface="Corbel"/>
              </a:rPr>
              <a:t>fixed-length</a:t>
            </a:r>
            <a:r>
              <a:rPr sz="3200" spc="-80" dirty="0">
                <a:latin typeface="Corbel"/>
                <a:cs typeface="Corbel"/>
              </a:rPr>
              <a:t> </a:t>
            </a:r>
            <a:r>
              <a:rPr sz="3200" dirty="0">
                <a:latin typeface="Corbel"/>
                <a:cs typeface="Corbel"/>
              </a:rPr>
              <a:t>fingerprint</a:t>
            </a:r>
          </a:p>
          <a:p>
            <a:pPr>
              <a:lnSpc>
                <a:spcPct val="100000"/>
              </a:lnSpc>
              <a:spcBef>
                <a:spcPts val="45"/>
              </a:spcBef>
              <a:buClr>
                <a:srgbClr val="C19E67"/>
              </a:buClr>
              <a:buFont typeface="Wingdings 2"/>
              <a:buChar char=""/>
            </a:pPr>
            <a:endParaRPr sz="3300" dirty="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dirty="0">
                <a:latin typeface="Corbel"/>
                <a:cs typeface="Corbel"/>
              </a:rPr>
              <a:t>Uniquely </a:t>
            </a:r>
            <a:r>
              <a:rPr sz="3200" spc="-5" dirty="0">
                <a:latin typeface="Corbel"/>
                <a:cs typeface="Corbel"/>
              </a:rPr>
              <a:t>identifies </a:t>
            </a:r>
            <a:r>
              <a:rPr sz="3200" dirty="0">
                <a:latin typeface="Corbel"/>
                <a:cs typeface="Corbel"/>
              </a:rPr>
              <a:t>a</a:t>
            </a:r>
            <a:r>
              <a:rPr sz="3200" spc="-65" dirty="0">
                <a:latin typeface="Corbel"/>
                <a:cs typeface="Corbel"/>
              </a:rPr>
              <a:t> </a:t>
            </a:r>
            <a:r>
              <a:rPr lang="en-US" sz="3200" spc="-65" dirty="0">
                <a:latin typeface="Corbel"/>
                <a:cs typeface="Corbel"/>
              </a:rPr>
              <a:t> malicious </a:t>
            </a:r>
            <a:r>
              <a:rPr sz="3200" dirty="0">
                <a:latin typeface="Corbel"/>
                <a:cs typeface="Corbel"/>
              </a:rPr>
              <a:t>file</a:t>
            </a:r>
          </a:p>
          <a:p>
            <a:pPr marL="625475" lvl="1" indent="-274320">
              <a:lnSpc>
                <a:spcPct val="100000"/>
              </a:lnSpc>
              <a:spcBef>
                <a:spcPts val="690"/>
              </a:spcBef>
              <a:buClr>
                <a:srgbClr val="5FB5CC"/>
              </a:buClr>
              <a:buSzPct val="89285"/>
              <a:buFont typeface="Wingdings"/>
              <a:buChar char=""/>
              <a:tabLst>
                <a:tab pos="625475" algn="l"/>
                <a:tab pos="626110" algn="l"/>
              </a:tabLst>
            </a:pPr>
            <a:r>
              <a:rPr sz="2800" spc="-5" dirty="0">
                <a:latin typeface="Corbel"/>
                <a:cs typeface="Corbel"/>
              </a:rPr>
              <a:t>May be collisions (two with</a:t>
            </a:r>
            <a:r>
              <a:rPr sz="2800" spc="25" dirty="0">
                <a:latin typeface="Corbel"/>
                <a:cs typeface="Corbel"/>
              </a:rPr>
              <a:t> </a:t>
            </a:r>
            <a:r>
              <a:rPr sz="2800" spc="-10" dirty="0">
                <a:latin typeface="Corbel"/>
                <a:cs typeface="Corbel"/>
              </a:rPr>
              <a:t>same</a:t>
            </a:r>
            <a:endParaRPr sz="2800" dirty="0">
              <a:latin typeface="Corbel"/>
              <a:cs typeface="Corbel"/>
            </a:endParaRPr>
          </a:p>
          <a:p>
            <a:pPr marL="625475">
              <a:lnSpc>
                <a:spcPct val="100000"/>
              </a:lnSpc>
            </a:pPr>
            <a:r>
              <a:rPr sz="2800" spc="-20" dirty="0">
                <a:latin typeface="Corbel"/>
                <a:cs typeface="Corbel"/>
              </a:rPr>
              <a:t>hash) </a:t>
            </a:r>
            <a:r>
              <a:rPr sz="2800" spc="-5" dirty="0">
                <a:latin typeface="Corbel"/>
                <a:cs typeface="Corbel"/>
              </a:rPr>
              <a:t>but are</a:t>
            </a:r>
            <a:r>
              <a:rPr sz="2800" spc="35" dirty="0">
                <a:latin typeface="Corbel"/>
                <a:cs typeface="Corbel"/>
              </a:rPr>
              <a:t> </a:t>
            </a:r>
            <a:r>
              <a:rPr sz="2800" spc="-5" dirty="0">
                <a:latin typeface="Corbel"/>
                <a:cs typeface="Corbel"/>
              </a:rPr>
              <a:t>rare</a:t>
            </a:r>
            <a:endParaRPr sz="2800" dirty="0">
              <a:latin typeface="Corbel"/>
              <a:cs typeface="Corbel"/>
            </a:endParaRPr>
          </a:p>
          <a:p>
            <a:pPr>
              <a:lnSpc>
                <a:spcPct val="100000"/>
              </a:lnSpc>
              <a:spcBef>
                <a:spcPts val="30"/>
              </a:spcBef>
            </a:pPr>
            <a:endParaRPr sz="3300" dirty="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spc="-5" dirty="0">
                <a:latin typeface="Corbel"/>
                <a:cs typeface="Corbel"/>
              </a:rPr>
              <a:t>HashCalc</a:t>
            </a:r>
            <a:endParaRPr sz="3200" dirty="0">
              <a:latin typeface="Corbel"/>
              <a:cs typeface="Corbel"/>
            </a:endParaRPr>
          </a:p>
        </p:txBody>
      </p:sp>
      <p:sp>
        <p:nvSpPr>
          <p:cNvPr id="10" name="object 10"/>
          <p:cNvSpPr/>
          <p:nvPr/>
        </p:nvSpPr>
        <p:spPr>
          <a:xfrm>
            <a:off x="7193280" y="3860291"/>
            <a:ext cx="4049268" cy="235458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9" name="object 9"/>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10" name="object 10"/>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742187" y="565404"/>
            <a:ext cx="6509004" cy="542544"/>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339921" y="1673352"/>
            <a:ext cx="11512158" cy="5132174"/>
          </a:xfrm>
          <a:prstGeom prst="rect">
            <a:avLst/>
          </a:prstGeom>
        </p:spPr>
        <p:txBody>
          <a:bodyPr vert="horz" wrap="square" lIns="0" tIns="12700" rIns="0" bIns="0" rtlCol="0">
            <a:spAutoFit/>
          </a:bodyPr>
          <a:lstStyle/>
          <a:p>
            <a:pPr marL="332740" indent="-320040">
              <a:lnSpc>
                <a:spcPct val="100000"/>
              </a:lnSpc>
              <a:spcBef>
                <a:spcPts val="100"/>
              </a:spcBef>
              <a:buClr>
                <a:srgbClr val="C19E67"/>
              </a:buClr>
              <a:buSzPct val="80000"/>
              <a:buFont typeface="Wingdings 2"/>
              <a:buChar char=""/>
              <a:tabLst>
                <a:tab pos="332105" algn="l"/>
                <a:tab pos="332740" algn="l"/>
              </a:tabLst>
            </a:pPr>
            <a:r>
              <a:rPr sz="3000" spc="-5" dirty="0">
                <a:solidFill>
                  <a:schemeClr val="bg1"/>
                </a:solidFill>
                <a:highlight>
                  <a:srgbClr val="0000FF"/>
                </a:highlight>
                <a:latin typeface="Corbel"/>
                <a:cs typeface="Corbel"/>
              </a:rPr>
              <a:t>Execute the </a:t>
            </a:r>
            <a:r>
              <a:rPr sz="3000" dirty="0">
                <a:solidFill>
                  <a:schemeClr val="bg1"/>
                </a:solidFill>
                <a:highlight>
                  <a:srgbClr val="0000FF"/>
                </a:highlight>
                <a:latin typeface="Corbel"/>
                <a:cs typeface="Corbel"/>
              </a:rPr>
              <a:t>malware and monitor its</a:t>
            </a:r>
            <a:r>
              <a:rPr sz="3000" spc="-35" dirty="0">
                <a:solidFill>
                  <a:schemeClr val="bg1"/>
                </a:solidFill>
                <a:highlight>
                  <a:srgbClr val="0000FF"/>
                </a:highlight>
                <a:latin typeface="Corbel"/>
                <a:cs typeface="Corbel"/>
              </a:rPr>
              <a:t> </a:t>
            </a:r>
            <a:r>
              <a:rPr sz="3000" spc="-5" dirty="0">
                <a:solidFill>
                  <a:schemeClr val="bg1"/>
                </a:solidFill>
                <a:highlight>
                  <a:srgbClr val="0000FF"/>
                </a:highlight>
                <a:latin typeface="Corbel"/>
                <a:cs typeface="Corbel"/>
              </a:rPr>
              <a:t>effects</a:t>
            </a:r>
            <a:endParaRPr sz="3000" dirty="0">
              <a:solidFill>
                <a:schemeClr val="bg1"/>
              </a:solidFill>
              <a:highlight>
                <a:srgbClr val="0000FF"/>
              </a:highlight>
              <a:latin typeface="Corbel"/>
              <a:cs typeface="Corbel"/>
            </a:endParaRPr>
          </a:p>
          <a:p>
            <a:pPr marL="332740" indent="-320040">
              <a:lnSpc>
                <a:spcPct val="100000"/>
              </a:lnSpc>
              <a:spcBef>
                <a:spcPts val="2160"/>
              </a:spcBef>
              <a:buClr>
                <a:srgbClr val="C19E67"/>
              </a:buClr>
              <a:buSzPct val="80000"/>
              <a:buFont typeface="Wingdings 2"/>
              <a:buChar char=""/>
              <a:tabLst>
                <a:tab pos="332105" algn="l"/>
                <a:tab pos="332740" algn="l"/>
              </a:tabLst>
            </a:pPr>
            <a:r>
              <a:rPr sz="3000" dirty="0">
                <a:latin typeface="Corbel"/>
                <a:cs typeface="Corbel"/>
              </a:rPr>
              <a:t>Use a virtual </a:t>
            </a:r>
            <a:r>
              <a:rPr sz="3000" spc="-5" dirty="0">
                <a:latin typeface="Corbel"/>
                <a:cs typeface="Corbel"/>
              </a:rPr>
              <a:t>machine </a:t>
            </a:r>
            <a:r>
              <a:rPr sz="3000" dirty="0">
                <a:latin typeface="Corbel"/>
                <a:cs typeface="Corbel"/>
              </a:rPr>
              <a:t>and </a:t>
            </a:r>
            <a:r>
              <a:rPr sz="3000" spc="-20" dirty="0">
                <a:latin typeface="Corbel"/>
                <a:cs typeface="Corbel"/>
              </a:rPr>
              <a:t>take</a:t>
            </a:r>
            <a:r>
              <a:rPr sz="3000" spc="5" dirty="0">
                <a:latin typeface="Corbel"/>
                <a:cs typeface="Corbel"/>
              </a:rPr>
              <a:t> </a:t>
            </a:r>
            <a:r>
              <a:rPr sz="3000" spc="-5" dirty="0">
                <a:latin typeface="Corbel"/>
                <a:cs typeface="Corbel"/>
              </a:rPr>
              <a:t>snapshots</a:t>
            </a:r>
            <a:endParaRPr sz="3000" dirty="0">
              <a:latin typeface="Corbel"/>
              <a:cs typeface="Corbel"/>
            </a:endParaRPr>
          </a:p>
          <a:p>
            <a:pPr marL="332740" indent="-320040">
              <a:lnSpc>
                <a:spcPct val="100000"/>
              </a:lnSpc>
              <a:spcBef>
                <a:spcPts val="2160"/>
              </a:spcBef>
              <a:buClr>
                <a:srgbClr val="C19E67"/>
              </a:buClr>
              <a:buSzPct val="80000"/>
              <a:buFont typeface="Wingdings 2"/>
              <a:buChar char=""/>
              <a:tabLst>
                <a:tab pos="332105" algn="l"/>
                <a:tab pos="332740" algn="l"/>
              </a:tabLst>
            </a:pPr>
            <a:r>
              <a:rPr sz="3000" spc="-5" dirty="0">
                <a:latin typeface="Corbel"/>
                <a:cs typeface="Corbel"/>
              </a:rPr>
              <a:t>Basic </a:t>
            </a:r>
            <a:r>
              <a:rPr sz="3000" dirty="0">
                <a:latin typeface="Corbel"/>
                <a:cs typeface="Corbel"/>
              </a:rPr>
              <a:t>dynamic</a:t>
            </a:r>
            <a:r>
              <a:rPr sz="3000" spc="15" dirty="0">
                <a:latin typeface="Corbel"/>
                <a:cs typeface="Corbel"/>
              </a:rPr>
              <a:t> </a:t>
            </a:r>
            <a:r>
              <a:rPr sz="3000" dirty="0">
                <a:latin typeface="Corbel"/>
                <a:cs typeface="Corbel"/>
              </a:rPr>
              <a:t>analysis</a:t>
            </a:r>
          </a:p>
          <a:p>
            <a:pPr marL="625475" lvl="1" indent="-274320">
              <a:lnSpc>
                <a:spcPct val="100000"/>
              </a:lnSpc>
              <a:spcBef>
                <a:spcPts val="15"/>
              </a:spcBef>
              <a:buClr>
                <a:srgbClr val="5FB5CC"/>
              </a:buClr>
              <a:buSzPct val="90384"/>
              <a:buFont typeface="Wingdings"/>
              <a:buChar char=""/>
              <a:tabLst>
                <a:tab pos="625475" algn="l"/>
                <a:tab pos="626110" algn="l"/>
              </a:tabLst>
            </a:pPr>
            <a:r>
              <a:rPr sz="2600" spc="-5" dirty="0">
                <a:latin typeface="Corbel"/>
                <a:cs typeface="Corbel"/>
              </a:rPr>
              <a:t>Easy but </a:t>
            </a:r>
            <a:r>
              <a:rPr sz="2600" dirty="0">
                <a:latin typeface="Corbel"/>
                <a:cs typeface="Corbel"/>
              </a:rPr>
              <a:t>requires a </a:t>
            </a:r>
            <a:r>
              <a:rPr sz="2600" spc="-5" dirty="0">
                <a:latin typeface="Corbel"/>
                <a:cs typeface="Corbel"/>
              </a:rPr>
              <a:t>safe test</a:t>
            </a:r>
            <a:r>
              <a:rPr sz="2600" spc="-45" dirty="0">
                <a:latin typeface="Corbel"/>
                <a:cs typeface="Corbel"/>
              </a:rPr>
              <a:t> </a:t>
            </a:r>
            <a:r>
              <a:rPr sz="2600" dirty="0">
                <a:latin typeface="Corbel"/>
                <a:cs typeface="Corbel"/>
              </a:rPr>
              <a:t>environment</a:t>
            </a:r>
          </a:p>
          <a:p>
            <a:pPr marL="625475" lvl="1" indent="-274320">
              <a:lnSpc>
                <a:spcPct val="100000"/>
              </a:lnSpc>
              <a:spcBef>
                <a:spcPts val="5"/>
              </a:spcBef>
              <a:buClr>
                <a:srgbClr val="5FB5CC"/>
              </a:buClr>
              <a:buSzPct val="90384"/>
              <a:buFont typeface="Wingdings"/>
              <a:buChar char=""/>
              <a:tabLst>
                <a:tab pos="625475" algn="l"/>
                <a:tab pos="626110" algn="l"/>
              </a:tabLst>
            </a:pPr>
            <a:r>
              <a:rPr lang="en-US" sz="2600" spc="-5" dirty="0">
                <a:latin typeface="Corbel"/>
                <a:cs typeface="Corbel"/>
              </a:rPr>
              <a:t>Running the malware and observing the </a:t>
            </a:r>
            <a:r>
              <a:rPr lang="en-US" sz="2600" spc="-5" dirty="0" err="1">
                <a:latin typeface="Corbel"/>
                <a:cs typeface="Corbel"/>
              </a:rPr>
              <a:t>behaviour</a:t>
            </a:r>
            <a:r>
              <a:rPr lang="en-US" sz="2600" spc="-5" dirty="0">
                <a:latin typeface="Corbel"/>
                <a:cs typeface="Corbel"/>
              </a:rPr>
              <a:t> for removing it</a:t>
            </a:r>
          </a:p>
          <a:p>
            <a:pPr marL="625475" lvl="1" indent="-274320">
              <a:lnSpc>
                <a:spcPct val="100000"/>
              </a:lnSpc>
              <a:spcBef>
                <a:spcPts val="5"/>
              </a:spcBef>
              <a:buClr>
                <a:srgbClr val="5FB5CC"/>
              </a:buClr>
              <a:buSzPct val="90384"/>
              <a:buFont typeface="Wingdings"/>
              <a:buChar char=""/>
              <a:tabLst>
                <a:tab pos="625475" algn="l"/>
                <a:tab pos="626110" algn="l"/>
              </a:tabLst>
            </a:pPr>
            <a:r>
              <a:rPr sz="2600" spc="-5" dirty="0">
                <a:latin typeface="Corbel"/>
                <a:cs typeface="Corbel"/>
              </a:rPr>
              <a:t>Not </a:t>
            </a:r>
            <a:r>
              <a:rPr sz="2600" dirty="0">
                <a:latin typeface="Corbel"/>
                <a:cs typeface="Corbel"/>
              </a:rPr>
              <a:t>effective </a:t>
            </a:r>
            <a:r>
              <a:rPr sz="2600" spc="-5" dirty="0">
                <a:latin typeface="Corbel"/>
                <a:cs typeface="Corbel"/>
              </a:rPr>
              <a:t>on </a:t>
            </a:r>
            <a:r>
              <a:rPr sz="2600" dirty="0">
                <a:latin typeface="Corbel"/>
                <a:cs typeface="Corbel"/>
              </a:rPr>
              <a:t>all</a:t>
            </a:r>
            <a:r>
              <a:rPr sz="2600" spc="-50" dirty="0">
                <a:latin typeface="Corbel"/>
                <a:cs typeface="Corbel"/>
              </a:rPr>
              <a:t> </a:t>
            </a:r>
            <a:r>
              <a:rPr sz="2600" dirty="0">
                <a:latin typeface="Corbel"/>
                <a:cs typeface="Corbel"/>
              </a:rPr>
              <a:t>malware</a:t>
            </a:r>
            <a:r>
              <a:rPr lang="en-US" sz="2600" dirty="0">
                <a:latin typeface="Corbel"/>
                <a:cs typeface="Corbel"/>
              </a:rPr>
              <a:t> and can miss important functionality</a:t>
            </a:r>
            <a:endParaRPr sz="2600" dirty="0">
              <a:latin typeface="Corbel"/>
              <a:cs typeface="Corbel"/>
            </a:endParaRPr>
          </a:p>
          <a:p>
            <a:pPr marL="332740" indent="-320040">
              <a:lnSpc>
                <a:spcPct val="100000"/>
              </a:lnSpc>
              <a:spcBef>
                <a:spcPts val="2380"/>
              </a:spcBef>
              <a:buClr>
                <a:srgbClr val="C19E67"/>
              </a:buClr>
              <a:buSzPct val="80000"/>
              <a:buFont typeface="Wingdings 2"/>
              <a:buChar char=""/>
              <a:tabLst>
                <a:tab pos="332105" algn="l"/>
                <a:tab pos="332740" algn="l"/>
              </a:tabLst>
            </a:pPr>
            <a:r>
              <a:rPr sz="3000" spc="-5" dirty="0">
                <a:latin typeface="Corbel"/>
                <a:cs typeface="Corbel"/>
              </a:rPr>
              <a:t>Advanced </a:t>
            </a:r>
            <a:r>
              <a:rPr sz="3000" dirty="0">
                <a:latin typeface="Corbel"/>
                <a:cs typeface="Corbel"/>
              </a:rPr>
              <a:t>dynamic</a:t>
            </a:r>
            <a:r>
              <a:rPr sz="3000" spc="30" dirty="0">
                <a:latin typeface="Corbel"/>
                <a:cs typeface="Corbel"/>
              </a:rPr>
              <a:t> </a:t>
            </a:r>
            <a:r>
              <a:rPr sz="3000" dirty="0">
                <a:latin typeface="Corbel"/>
                <a:cs typeface="Corbel"/>
              </a:rPr>
              <a:t>analysis</a:t>
            </a:r>
          </a:p>
          <a:p>
            <a:pPr marL="625475" lvl="1" indent="-274320">
              <a:lnSpc>
                <a:spcPct val="100000"/>
              </a:lnSpc>
              <a:spcBef>
                <a:spcPts val="20"/>
              </a:spcBef>
              <a:buClr>
                <a:srgbClr val="5FB5CC"/>
              </a:buClr>
              <a:buSzPct val="90384"/>
              <a:buFont typeface="Wingdings"/>
              <a:buChar char=""/>
              <a:tabLst>
                <a:tab pos="625475" algn="l"/>
                <a:tab pos="626110" algn="l"/>
              </a:tabLst>
            </a:pPr>
            <a:r>
              <a:rPr sz="2600" spc="-15" dirty="0">
                <a:latin typeface="Corbel"/>
                <a:cs typeface="Corbel"/>
              </a:rPr>
              <a:t>Run </a:t>
            </a:r>
            <a:r>
              <a:rPr sz="2600" spc="-5" dirty="0">
                <a:latin typeface="Corbel"/>
                <a:cs typeface="Corbel"/>
              </a:rPr>
              <a:t>code </a:t>
            </a:r>
            <a:r>
              <a:rPr sz="2600" dirty="0">
                <a:latin typeface="Corbel"/>
                <a:cs typeface="Corbel"/>
              </a:rPr>
              <a:t>in a</a:t>
            </a:r>
            <a:r>
              <a:rPr sz="2600" spc="-10" dirty="0">
                <a:latin typeface="Corbel"/>
                <a:cs typeface="Corbel"/>
              </a:rPr>
              <a:t> </a:t>
            </a:r>
            <a:r>
              <a:rPr sz="2600" spc="-5" dirty="0">
                <a:latin typeface="Corbel"/>
                <a:cs typeface="Corbel"/>
              </a:rPr>
              <a:t>debugger</a:t>
            </a:r>
            <a:endParaRPr sz="2600" dirty="0">
              <a:latin typeface="Corbel"/>
              <a:cs typeface="Corbel"/>
            </a:endParaRPr>
          </a:p>
          <a:p>
            <a:pPr marL="625475" lvl="1" indent="-274320">
              <a:lnSpc>
                <a:spcPct val="100000"/>
              </a:lnSpc>
              <a:buClr>
                <a:srgbClr val="5FB5CC"/>
              </a:buClr>
              <a:buSzPct val="90384"/>
              <a:buFont typeface="Wingdings"/>
              <a:buChar char=""/>
              <a:tabLst>
                <a:tab pos="625475" algn="l"/>
                <a:tab pos="626110" algn="l"/>
              </a:tabLst>
            </a:pPr>
            <a:r>
              <a:rPr sz="2600" dirty="0">
                <a:latin typeface="Corbel"/>
                <a:cs typeface="Corbel"/>
              </a:rPr>
              <a:t>Examines </a:t>
            </a:r>
            <a:r>
              <a:rPr sz="2600" spc="-5" dirty="0">
                <a:latin typeface="Corbel"/>
                <a:cs typeface="Corbel"/>
              </a:rPr>
              <a:t>internal state of the running</a:t>
            </a:r>
            <a:r>
              <a:rPr sz="2600" dirty="0">
                <a:latin typeface="Corbel"/>
                <a:cs typeface="Corbel"/>
              </a:rPr>
              <a:t> </a:t>
            </a:r>
            <a:r>
              <a:rPr sz="2600" spc="-5" dirty="0">
                <a:latin typeface="Corbel"/>
                <a:cs typeface="Corbel"/>
              </a:rPr>
              <a:t>malware</a:t>
            </a:r>
            <a:endParaRPr lang="en-US" sz="2600" spc="-5" dirty="0">
              <a:latin typeface="Corbel"/>
              <a:cs typeface="Corbel"/>
            </a:endParaRPr>
          </a:p>
          <a:p>
            <a:pPr marL="625475" lvl="1" indent="-274320">
              <a:lnSpc>
                <a:spcPct val="100000"/>
              </a:lnSpc>
              <a:buClr>
                <a:srgbClr val="5FB5CC"/>
              </a:buClr>
              <a:buSzPct val="90384"/>
              <a:buFont typeface="Wingdings"/>
              <a:buChar char=""/>
              <a:tabLst>
                <a:tab pos="625475" algn="l"/>
                <a:tab pos="626110" algn="l"/>
              </a:tabLst>
            </a:pPr>
            <a:r>
              <a:rPr lang="en-US" sz="2600" spc="-5" dirty="0">
                <a:latin typeface="Corbel"/>
                <a:cs typeface="Corbel"/>
              </a:rPr>
              <a:t>Provides an alternative way to obtain detailed information</a:t>
            </a:r>
            <a:endParaRPr sz="2600" dirty="0">
              <a:latin typeface="Corbel"/>
              <a:cs typeface="Corbe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31445" y="1945419"/>
            <a:ext cx="1595755" cy="407034"/>
          </a:xfrm>
          <a:custGeom>
            <a:avLst/>
            <a:gdLst/>
            <a:ahLst/>
            <a:cxnLst/>
            <a:rect l="l" t="t" r="r" b="b"/>
            <a:pathLst>
              <a:path w="1595755" h="407035">
                <a:moveTo>
                  <a:pt x="1523374" y="0"/>
                </a:moveTo>
                <a:lnTo>
                  <a:pt x="71930" y="0"/>
                </a:lnTo>
                <a:lnTo>
                  <a:pt x="46035" y="32109"/>
                </a:lnTo>
                <a:lnTo>
                  <a:pt x="25895" y="69939"/>
                </a:lnTo>
                <a:lnTo>
                  <a:pt x="11508" y="112059"/>
                </a:lnTo>
                <a:lnTo>
                  <a:pt x="2877" y="157040"/>
                </a:lnTo>
                <a:lnTo>
                  <a:pt x="0" y="203450"/>
                </a:lnTo>
                <a:lnTo>
                  <a:pt x="2877" y="249861"/>
                </a:lnTo>
                <a:lnTo>
                  <a:pt x="11508" y="294842"/>
                </a:lnTo>
                <a:lnTo>
                  <a:pt x="25895" y="336962"/>
                </a:lnTo>
                <a:lnTo>
                  <a:pt x="46035" y="374792"/>
                </a:lnTo>
                <a:lnTo>
                  <a:pt x="71930" y="406901"/>
                </a:lnTo>
                <a:lnTo>
                  <a:pt x="1523374" y="406901"/>
                </a:lnTo>
                <a:lnTo>
                  <a:pt x="1549269" y="374792"/>
                </a:lnTo>
                <a:lnTo>
                  <a:pt x="1569410" y="336962"/>
                </a:lnTo>
                <a:lnTo>
                  <a:pt x="1583796" y="294842"/>
                </a:lnTo>
                <a:lnTo>
                  <a:pt x="1592428" y="249861"/>
                </a:lnTo>
                <a:lnTo>
                  <a:pt x="1595305" y="203450"/>
                </a:lnTo>
                <a:lnTo>
                  <a:pt x="1592428" y="157040"/>
                </a:lnTo>
                <a:lnTo>
                  <a:pt x="1583796" y="112059"/>
                </a:lnTo>
                <a:lnTo>
                  <a:pt x="1569410" y="69939"/>
                </a:lnTo>
                <a:lnTo>
                  <a:pt x="1549269" y="32109"/>
                </a:lnTo>
                <a:lnTo>
                  <a:pt x="1523374" y="0"/>
                </a:lnTo>
                <a:close/>
              </a:path>
            </a:pathLst>
          </a:custGeom>
          <a:solidFill>
            <a:srgbClr val="FFD100"/>
          </a:solidFill>
        </p:spPr>
        <p:txBody>
          <a:bodyPr wrap="square" lIns="0" tIns="0" rIns="0" bIns="0" rtlCol="0"/>
          <a:lstStyle/>
          <a:p>
            <a:endParaRPr/>
          </a:p>
        </p:txBody>
      </p:sp>
      <p:sp>
        <p:nvSpPr>
          <p:cNvPr id="3" name="object 3"/>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5" name="object 5"/>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6" name="object 6"/>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37616" y="585216"/>
            <a:ext cx="7199376" cy="493775"/>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770636" y="1727954"/>
            <a:ext cx="9584055" cy="1128395"/>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spc="-10" dirty="0">
                <a:latin typeface="Corbel"/>
                <a:cs typeface="Corbel"/>
              </a:rPr>
              <a:t>RegShot</a:t>
            </a:r>
            <a:endParaRPr sz="320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5" dirty="0">
                <a:latin typeface="Corbel"/>
                <a:cs typeface="Corbel"/>
              </a:rPr>
              <a:t>Shows you what </a:t>
            </a:r>
            <a:r>
              <a:rPr sz="2800" spc="-10" dirty="0">
                <a:latin typeface="Corbel"/>
                <a:cs typeface="Corbel"/>
              </a:rPr>
              <a:t>changes have happened </a:t>
            </a:r>
            <a:r>
              <a:rPr sz="2800" spc="-5" dirty="0">
                <a:latin typeface="Corbel"/>
                <a:cs typeface="Corbel"/>
              </a:rPr>
              <a:t>in Windows</a:t>
            </a:r>
            <a:r>
              <a:rPr sz="2800" spc="-35" dirty="0">
                <a:latin typeface="Corbel"/>
                <a:cs typeface="Corbel"/>
              </a:rPr>
              <a:t> </a:t>
            </a:r>
            <a:r>
              <a:rPr sz="2800" spc="-5" dirty="0">
                <a:latin typeface="Corbel"/>
                <a:cs typeface="Corbel"/>
              </a:rPr>
              <a:t>registry</a:t>
            </a:r>
            <a:endParaRPr sz="2800">
              <a:latin typeface="Corbel"/>
              <a:cs typeface="Corbel"/>
            </a:endParaRPr>
          </a:p>
        </p:txBody>
      </p:sp>
      <p:sp>
        <p:nvSpPr>
          <p:cNvPr id="9" name="object 9"/>
          <p:cNvSpPr/>
          <p:nvPr/>
        </p:nvSpPr>
        <p:spPr>
          <a:xfrm>
            <a:off x="2927604" y="3304032"/>
            <a:ext cx="6128004" cy="327050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33467" y="2934945"/>
            <a:ext cx="3037840" cy="355600"/>
          </a:xfrm>
          <a:custGeom>
            <a:avLst/>
            <a:gdLst/>
            <a:ahLst/>
            <a:cxnLst/>
            <a:rect l="l" t="t" r="r" b="b"/>
            <a:pathLst>
              <a:path w="3037840" h="355600">
                <a:moveTo>
                  <a:pt x="2974537" y="0"/>
                </a:moveTo>
                <a:lnTo>
                  <a:pt x="62770" y="0"/>
                </a:lnTo>
                <a:lnTo>
                  <a:pt x="35308" y="35854"/>
                </a:lnTo>
                <a:lnTo>
                  <a:pt x="15692" y="79021"/>
                </a:lnTo>
                <a:lnTo>
                  <a:pt x="3923" y="127063"/>
                </a:lnTo>
                <a:lnTo>
                  <a:pt x="0" y="177542"/>
                </a:lnTo>
                <a:lnTo>
                  <a:pt x="3923" y="228022"/>
                </a:lnTo>
                <a:lnTo>
                  <a:pt x="15692" y="276065"/>
                </a:lnTo>
                <a:lnTo>
                  <a:pt x="35308" y="319232"/>
                </a:lnTo>
                <a:lnTo>
                  <a:pt x="62770" y="355086"/>
                </a:lnTo>
                <a:lnTo>
                  <a:pt x="2974537" y="355086"/>
                </a:lnTo>
                <a:lnTo>
                  <a:pt x="3001999" y="319232"/>
                </a:lnTo>
                <a:lnTo>
                  <a:pt x="3021615" y="276065"/>
                </a:lnTo>
                <a:lnTo>
                  <a:pt x="3033385" y="228022"/>
                </a:lnTo>
                <a:lnTo>
                  <a:pt x="3037308" y="177542"/>
                </a:lnTo>
                <a:lnTo>
                  <a:pt x="3033385" y="127063"/>
                </a:lnTo>
                <a:lnTo>
                  <a:pt x="3021615" y="79021"/>
                </a:lnTo>
                <a:lnTo>
                  <a:pt x="3001999" y="35854"/>
                </a:lnTo>
                <a:lnTo>
                  <a:pt x="2974537" y="0"/>
                </a:lnTo>
                <a:close/>
              </a:path>
            </a:pathLst>
          </a:custGeom>
          <a:solidFill>
            <a:srgbClr val="FFD100"/>
          </a:solidFill>
        </p:spPr>
        <p:txBody>
          <a:bodyPr wrap="square" lIns="0" tIns="0" rIns="0" bIns="0" rtlCol="0"/>
          <a:lstStyle/>
          <a:p>
            <a:endParaRPr/>
          </a:p>
        </p:txBody>
      </p:sp>
      <p:sp>
        <p:nvSpPr>
          <p:cNvPr id="3" name="object 3"/>
          <p:cNvSpPr/>
          <p:nvPr/>
        </p:nvSpPr>
        <p:spPr>
          <a:xfrm>
            <a:off x="4615585" y="2508225"/>
            <a:ext cx="5778500" cy="355600"/>
          </a:xfrm>
          <a:custGeom>
            <a:avLst/>
            <a:gdLst/>
            <a:ahLst/>
            <a:cxnLst/>
            <a:rect l="l" t="t" r="r" b="b"/>
            <a:pathLst>
              <a:path w="5778500" h="355600">
                <a:moveTo>
                  <a:pt x="5715127" y="0"/>
                </a:moveTo>
                <a:lnTo>
                  <a:pt x="62770" y="0"/>
                </a:lnTo>
                <a:lnTo>
                  <a:pt x="35308" y="35854"/>
                </a:lnTo>
                <a:lnTo>
                  <a:pt x="15692" y="79021"/>
                </a:lnTo>
                <a:lnTo>
                  <a:pt x="3923" y="127063"/>
                </a:lnTo>
                <a:lnTo>
                  <a:pt x="0" y="177542"/>
                </a:lnTo>
                <a:lnTo>
                  <a:pt x="3923" y="228022"/>
                </a:lnTo>
                <a:lnTo>
                  <a:pt x="15692" y="276064"/>
                </a:lnTo>
                <a:lnTo>
                  <a:pt x="35308" y="319231"/>
                </a:lnTo>
                <a:lnTo>
                  <a:pt x="62770" y="355085"/>
                </a:lnTo>
                <a:lnTo>
                  <a:pt x="5715127" y="355085"/>
                </a:lnTo>
                <a:lnTo>
                  <a:pt x="5742590" y="319231"/>
                </a:lnTo>
                <a:lnTo>
                  <a:pt x="5762206" y="276064"/>
                </a:lnTo>
                <a:lnTo>
                  <a:pt x="5773976" y="228022"/>
                </a:lnTo>
                <a:lnTo>
                  <a:pt x="5777899" y="177542"/>
                </a:lnTo>
                <a:lnTo>
                  <a:pt x="5773976" y="127063"/>
                </a:lnTo>
                <a:lnTo>
                  <a:pt x="5762206" y="79021"/>
                </a:lnTo>
                <a:lnTo>
                  <a:pt x="5742590" y="35854"/>
                </a:lnTo>
                <a:lnTo>
                  <a:pt x="5715127" y="0"/>
                </a:lnTo>
                <a:close/>
              </a:path>
            </a:pathLst>
          </a:custGeom>
          <a:solidFill>
            <a:srgbClr val="FFD100"/>
          </a:solidFill>
        </p:spPr>
        <p:txBody>
          <a:bodyPr wrap="square" lIns="0" tIns="0" rIns="0" bIns="0" rtlCol="0"/>
          <a:lstStyle/>
          <a:p>
            <a:endParaRPr/>
          </a:p>
        </p:txBody>
      </p:sp>
      <p:sp>
        <p:nvSpPr>
          <p:cNvPr id="4" name="object 4"/>
          <p:cNvSpPr/>
          <p:nvPr/>
        </p:nvSpPr>
        <p:spPr>
          <a:xfrm>
            <a:off x="1031445" y="1945419"/>
            <a:ext cx="2195830" cy="407034"/>
          </a:xfrm>
          <a:custGeom>
            <a:avLst/>
            <a:gdLst/>
            <a:ahLst/>
            <a:cxnLst/>
            <a:rect l="l" t="t" r="r" b="b"/>
            <a:pathLst>
              <a:path w="2195830" h="407035">
                <a:moveTo>
                  <a:pt x="2123568" y="0"/>
                </a:moveTo>
                <a:lnTo>
                  <a:pt x="71930" y="0"/>
                </a:lnTo>
                <a:lnTo>
                  <a:pt x="46035" y="32109"/>
                </a:lnTo>
                <a:lnTo>
                  <a:pt x="25895" y="69939"/>
                </a:lnTo>
                <a:lnTo>
                  <a:pt x="11508" y="112059"/>
                </a:lnTo>
                <a:lnTo>
                  <a:pt x="2877" y="157040"/>
                </a:lnTo>
                <a:lnTo>
                  <a:pt x="0" y="203450"/>
                </a:lnTo>
                <a:lnTo>
                  <a:pt x="2877" y="249861"/>
                </a:lnTo>
                <a:lnTo>
                  <a:pt x="11508" y="294842"/>
                </a:lnTo>
                <a:lnTo>
                  <a:pt x="25895" y="336962"/>
                </a:lnTo>
                <a:lnTo>
                  <a:pt x="46035" y="374792"/>
                </a:lnTo>
                <a:lnTo>
                  <a:pt x="71930" y="406901"/>
                </a:lnTo>
                <a:lnTo>
                  <a:pt x="2123568" y="406901"/>
                </a:lnTo>
                <a:lnTo>
                  <a:pt x="2149464" y="374792"/>
                </a:lnTo>
                <a:lnTo>
                  <a:pt x="2169604" y="336962"/>
                </a:lnTo>
                <a:lnTo>
                  <a:pt x="2183990" y="294842"/>
                </a:lnTo>
                <a:lnTo>
                  <a:pt x="2192622" y="249861"/>
                </a:lnTo>
                <a:lnTo>
                  <a:pt x="2195499" y="203450"/>
                </a:lnTo>
                <a:lnTo>
                  <a:pt x="2192622" y="157040"/>
                </a:lnTo>
                <a:lnTo>
                  <a:pt x="2183990" y="112059"/>
                </a:lnTo>
                <a:lnTo>
                  <a:pt x="2169604" y="69939"/>
                </a:lnTo>
                <a:lnTo>
                  <a:pt x="2149464" y="32109"/>
                </a:lnTo>
                <a:lnTo>
                  <a:pt x="2123568" y="0"/>
                </a:lnTo>
                <a:close/>
              </a:path>
            </a:pathLst>
          </a:custGeom>
          <a:solidFill>
            <a:srgbClr val="FFD100"/>
          </a:solidFill>
        </p:spPr>
        <p:txBody>
          <a:bodyPr wrap="square" lIns="0" tIns="0" rIns="0" bIns="0" rtlCol="0"/>
          <a:lstStyle/>
          <a:p>
            <a:endParaRPr/>
          </a:p>
        </p:txBody>
      </p:sp>
      <p:sp>
        <p:nvSpPr>
          <p:cNvPr id="5" name="object 5"/>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7" name="object 7"/>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8" name="object 8"/>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37616" y="585216"/>
            <a:ext cx="7199376" cy="493775"/>
          </a:xfrm>
          <a:prstGeom prst="rect">
            <a:avLst/>
          </a:prstGeom>
          <a:blipFill>
            <a:blip r:embed="rId4" cstate="print"/>
            <a:stretch>
              <a:fillRect/>
            </a:stretch>
          </a:blipFill>
        </p:spPr>
        <p:txBody>
          <a:bodyPr wrap="square" lIns="0" tIns="0" rIns="0" bIns="0" rtlCol="0"/>
          <a:lstStyle/>
          <a:p>
            <a:endParaRPr dirty="0"/>
          </a:p>
        </p:txBody>
      </p:sp>
      <p:sp>
        <p:nvSpPr>
          <p:cNvPr id="10" name="object 10"/>
          <p:cNvSpPr txBox="1"/>
          <p:nvPr/>
        </p:nvSpPr>
        <p:spPr>
          <a:xfrm>
            <a:off x="770636" y="1727954"/>
            <a:ext cx="10089515" cy="2494280"/>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spc="-20" dirty="0">
                <a:latin typeface="Corbel"/>
                <a:cs typeface="Corbel"/>
              </a:rPr>
              <a:t>CaptureBAT</a:t>
            </a:r>
            <a:endParaRPr sz="3200">
              <a:latin typeface="Corbel"/>
              <a:cs typeface="Corbel"/>
            </a:endParaRPr>
          </a:p>
          <a:p>
            <a:pPr marL="625475" marR="520700" lvl="1" indent="-274320">
              <a:lnSpc>
                <a:spcPct val="100000"/>
              </a:lnSpc>
              <a:spcBef>
                <a:spcPts val="690"/>
              </a:spcBef>
              <a:buClr>
                <a:srgbClr val="5FB5CC"/>
              </a:buClr>
              <a:buSzPct val="89285"/>
              <a:buFont typeface="Wingdings"/>
              <a:buChar char=""/>
              <a:tabLst>
                <a:tab pos="625475" algn="l"/>
                <a:tab pos="626110" algn="l"/>
              </a:tabLst>
            </a:pPr>
            <a:r>
              <a:rPr sz="2800" spc="-10" dirty="0">
                <a:latin typeface="Corbel"/>
                <a:cs typeface="Corbel"/>
              </a:rPr>
              <a:t>Free </a:t>
            </a:r>
            <a:r>
              <a:rPr sz="2800" spc="-5" dirty="0">
                <a:latin typeface="Corbel"/>
                <a:cs typeface="Corbel"/>
              </a:rPr>
              <a:t>Windows </a:t>
            </a:r>
            <a:r>
              <a:rPr sz="2800" spc="-10" dirty="0">
                <a:latin typeface="Corbel"/>
                <a:cs typeface="Corbel"/>
              </a:rPr>
              <a:t>tool </a:t>
            </a:r>
            <a:r>
              <a:rPr sz="2800" spc="-5" dirty="0">
                <a:latin typeface="Corbel"/>
                <a:cs typeface="Corbel"/>
              </a:rPr>
              <a:t>for </a:t>
            </a:r>
            <a:r>
              <a:rPr sz="2800" spc="-10" dirty="0">
                <a:latin typeface="Corbel"/>
                <a:cs typeface="Corbel"/>
              </a:rPr>
              <a:t>capturing </a:t>
            </a:r>
            <a:r>
              <a:rPr sz="2800" spc="-5" dirty="0">
                <a:latin typeface="Corbel"/>
                <a:cs typeface="Corbel"/>
              </a:rPr>
              <a:t>location information about a  </a:t>
            </a:r>
            <a:r>
              <a:rPr sz="2800" spc="-20" dirty="0">
                <a:latin typeface="Corbel"/>
                <a:cs typeface="Corbel"/>
              </a:rPr>
              <a:t>system’s</a:t>
            </a:r>
            <a:r>
              <a:rPr sz="2800" spc="25" dirty="0">
                <a:latin typeface="Corbel"/>
                <a:cs typeface="Corbel"/>
              </a:rPr>
              <a:t> </a:t>
            </a:r>
            <a:r>
              <a:rPr sz="2800" spc="-5" dirty="0">
                <a:latin typeface="Corbel"/>
                <a:cs typeface="Corbel"/>
              </a:rPr>
              <a:t>processing</a:t>
            </a:r>
            <a:endParaRPr sz="2800">
              <a:latin typeface="Corbel"/>
              <a:cs typeface="Corbel"/>
            </a:endParaRPr>
          </a:p>
          <a:p>
            <a:pPr marL="625475" marR="5080" lvl="1" indent="-274320">
              <a:lnSpc>
                <a:spcPct val="100000"/>
              </a:lnSpc>
              <a:spcBef>
                <a:spcPts val="675"/>
              </a:spcBef>
              <a:buClr>
                <a:srgbClr val="5FB5CC"/>
              </a:buClr>
              <a:buSzPct val="89285"/>
              <a:buFont typeface="Wingdings"/>
              <a:buChar char=""/>
              <a:tabLst>
                <a:tab pos="625475" algn="l"/>
                <a:tab pos="626110" algn="l"/>
              </a:tabLst>
            </a:pPr>
            <a:r>
              <a:rPr sz="2800" spc="-10" dirty="0">
                <a:latin typeface="Corbel"/>
                <a:cs typeface="Corbel"/>
              </a:rPr>
              <a:t>Allows </a:t>
            </a:r>
            <a:r>
              <a:rPr sz="2800" spc="-5" dirty="0">
                <a:latin typeface="Corbel"/>
                <a:cs typeface="Corbel"/>
              </a:rPr>
              <a:t>you to </a:t>
            </a:r>
            <a:r>
              <a:rPr sz="2800" spc="-10" dirty="0">
                <a:latin typeface="Corbel"/>
                <a:cs typeface="Corbel"/>
              </a:rPr>
              <a:t>observe </a:t>
            </a:r>
            <a:r>
              <a:rPr sz="2800" spc="-5" dirty="0">
                <a:latin typeface="Corbel"/>
                <a:cs typeface="Corbel"/>
              </a:rPr>
              <a:t>process, </a:t>
            </a:r>
            <a:r>
              <a:rPr sz="2800" spc="-15" dirty="0">
                <a:latin typeface="Corbel"/>
                <a:cs typeface="Corbel"/>
              </a:rPr>
              <a:t>registry, </a:t>
            </a:r>
            <a:r>
              <a:rPr sz="2800" spc="-5" dirty="0">
                <a:latin typeface="Corbel"/>
                <a:cs typeface="Corbel"/>
              </a:rPr>
              <a:t>file </a:t>
            </a:r>
            <a:r>
              <a:rPr sz="2800" spc="-10" dirty="0">
                <a:latin typeface="Corbel"/>
                <a:cs typeface="Corbel"/>
              </a:rPr>
              <a:t>system </a:t>
            </a:r>
            <a:r>
              <a:rPr sz="2800" spc="-5" dirty="0">
                <a:latin typeface="Corbel"/>
                <a:cs typeface="Corbel"/>
              </a:rPr>
              <a:t>and network-  level activities on </a:t>
            </a:r>
            <a:r>
              <a:rPr sz="2800" spc="-10" dirty="0">
                <a:latin typeface="Corbel"/>
                <a:cs typeface="Corbel"/>
              </a:rPr>
              <a:t>the</a:t>
            </a:r>
            <a:r>
              <a:rPr sz="2800" dirty="0">
                <a:latin typeface="Corbel"/>
                <a:cs typeface="Corbel"/>
              </a:rPr>
              <a:t> </a:t>
            </a:r>
            <a:r>
              <a:rPr sz="2800" spc="-10" dirty="0">
                <a:latin typeface="Corbel"/>
                <a:cs typeface="Corbel"/>
              </a:rPr>
              <a:t>host</a:t>
            </a:r>
            <a:endParaRPr sz="2800">
              <a:latin typeface="Corbel"/>
              <a:cs typeface="Corbe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p:txBody>
          <a:bodyPr/>
          <a:lstStyle/>
          <a:p>
            <a:r>
              <a:rPr lang="en-CA" dirty="0"/>
              <a:t>Symptoms of Malware</a:t>
            </a:r>
          </a:p>
        </p:txBody>
      </p:sp>
      <p:sp>
        <p:nvSpPr>
          <p:cNvPr id="3" name="Content Placeholder 2">
            <a:extLst>
              <a:ext uri="{FF2B5EF4-FFF2-40B4-BE49-F238E27FC236}">
                <a16:creationId xmlns:a16="http://schemas.microsoft.com/office/drawing/2014/main" id="{FE319FF7-1628-4C7B-A615-82AB9848CE67}"/>
              </a:ext>
            </a:extLst>
          </p:cNvPr>
          <p:cNvSpPr>
            <a:spLocks noGrp="1"/>
          </p:cNvSpPr>
          <p:nvPr>
            <p:ph idx="1"/>
          </p:nvPr>
        </p:nvSpPr>
        <p:spPr/>
        <p:txBody>
          <a:bodyPr>
            <a:normAutofit fontScale="70000" lnSpcReduction="20000"/>
          </a:bodyPr>
          <a:lstStyle/>
          <a:p>
            <a:r>
              <a:rPr lang="en-US" dirty="0"/>
              <a:t>While the types of malware differ greatly in how they spread and infect computers, they all can produce similar symptoms. Computers that are infected with malware can exhibit any of the following symptoms:</a:t>
            </a:r>
          </a:p>
          <a:p>
            <a:pPr lvl="1"/>
            <a:r>
              <a:rPr lang="en-US" dirty="0"/>
              <a:t>Increased CPU usage</a:t>
            </a:r>
          </a:p>
          <a:p>
            <a:pPr lvl="1"/>
            <a:r>
              <a:rPr lang="en-US" dirty="0"/>
              <a:t>Slow computer or web browser speeds</a:t>
            </a:r>
          </a:p>
          <a:p>
            <a:pPr lvl="1"/>
            <a:r>
              <a:rPr lang="en-US" dirty="0"/>
              <a:t>Problems connecting to networks</a:t>
            </a:r>
          </a:p>
          <a:p>
            <a:pPr lvl="1"/>
            <a:r>
              <a:rPr lang="en-US" dirty="0"/>
              <a:t>Freezing or crashing</a:t>
            </a:r>
          </a:p>
          <a:p>
            <a:pPr lvl="1"/>
            <a:r>
              <a:rPr lang="en-US" dirty="0"/>
              <a:t>Modified or deleted files</a:t>
            </a:r>
          </a:p>
          <a:p>
            <a:pPr lvl="1"/>
            <a:r>
              <a:rPr lang="en-US" dirty="0"/>
              <a:t>Appearance of strange files, programs, or desktop icons</a:t>
            </a:r>
          </a:p>
          <a:p>
            <a:pPr lvl="1"/>
            <a:r>
              <a:rPr lang="en-US" dirty="0"/>
              <a:t>Programs running, turning off, or reconfiguring themselves (malware will often reconfigure or turn off antivirus and firewall programs)</a:t>
            </a:r>
          </a:p>
          <a:p>
            <a:pPr lvl="1"/>
            <a:r>
              <a:rPr lang="en-US" dirty="0"/>
              <a:t>Strange computer behavior</a:t>
            </a:r>
          </a:p>
          <a:p>
            <a:pPr lvl="1"/>
            <a:r>
              <a:rPr lang="en-US" dirty="0"/>
              <a:t>Emails/messages being sent automatically and without user’s knowledge (a friend receives a strange email from you that you did not send)</a:t>
            </a:r>
          </a:p>
          <a:p>
            <a:pPr lvl="1"/>
            <a:r>
              <a:rPr lang="en-US" dirty="0" err="1"/>
              <a:t>Etc</a:t>
            </a:r>
            <a:r>
              <a:rPr lang="en-US" dirty="0"/>
              <a:t>…</a:t>
            </a:r>
          </a:p>
          <a:p>
            <a:endParaRPr lang="en-CA" dirty="0"/>
          </a:p>
        </p:txBody>
      </p:sp>
    </p:spTree>
    <p:extLst>
      <p:ext uri="{BB962C8B-B14F-4D97-AF65-F5344CB8AC3E}">
        <p14:creationId xmlns:p14="http://schemas.microsoft.com/office/powerpoint/2010/main" val="3645275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1663" y="1171955"/>
            <a:ext cx="4747260" cy="57302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121460" y="1799589"/>
            <a:ext cx="2697480" cy="330835"/>
          </a:xfrm>
          <a:prstGeom prst="rect">
            <a:avLst/>
          </a:prstGeom>
        </p:spPr>
        <p:txBody>
          <a:bodyPr vert="horz" wrap="square" lIns="0" tIns="13335" rIns="0" bIns="0" rtlCol="0">
            <a:spAutoFit/>
          </a:bodyPr>
          <a:lstStyle/>
          <a:p>
            <a:pPr marL="12700">
              <a:lnSpc>
                <a:spcPct val="100000"/>
              </a:lnSpc>
              <a:spcBef>
                <a:spcPts val="105"/>
              </a:spcBef>
            </a:pPr>
            <a:r>
              <a:rPr spc="-5" dirty="0"/>
              <a:t>Introduction </a:t>
            </a:r>
            <a:r>
              <a:rPr dirty="0"/>
              <a:t>and</a:t>
            </a:r>
            <a:r>
              <a:rPr spc="-50" dirty="0"/>
              <a:t> </a:t>
            </a:r>
            <a:r>
              <a:rPr spc="-5" dirty="0"/>
              <a:t>Defence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08632" y="3864283"/>
            <a:ext cx="1811020" cy="304800"/>
          </a:xfrm>
          <a:custGeom>
            <a:avLst/>
            <a:gdLst/>
            <a:ahLst/>
            <a:cxnLst/>
            <a:rect l="l" t="t" r="r" b="b"/>
            <a:pathLst>
              <a:path w="1811020" h="304800">
                <a:moveTo>
                  <a:pt x="1757827" y="0"/>
                </a:moveTo>
                <a:lnTo>
                  <a:pt x="52781" y="0"/>
                </a:lnTo>
                <a:lnTo>
                  <a:pt x="26390" y="35734"/>
                </a:lnTo>
                <a:lnTo>
                  <a:pt x="8796" y="79276"/>
                </a:lnTo>
                <a:lnTo>
                  <a:pt x="0" y="127503"/>
                </a:lnTo>
                <a:lnTo>
                  <a:pt x="0" y="177292"/>
                </a:lnTo>
                <a:lnTo>
                  <a:pt x="8796" y="225519"/>
                </a:lnTo>
                <a:lnTo>
                  <a:pt x="26390" y="269061"/>
                </a:lnTo>
                <a:lnTo>
                  <a:pt x="52781" y="304794"/>
                </a:lnTo>
                <a:lnTo>
                  <a:pt x="1757827" y="304794"/>
                </a:lnTo>
                <a:lnTo>
                  <a:pt x="1784218" y="269061"/>
                </a:lnTo>
                <a:lnTo>
                  <a:pt x="1801812" y="225519"/>
                </a:lnTo>
                <a:lnTo>
                  <a:pt x="1810608" y="177292"/>
                </a:lnTo>
                <a:lnTo>
                  <a:pt x="1810608" y="127503"/>
                </a:lnTo>
                <a:lnTo>
                  <a:pt x="1801812" y="79276"/>
                </a:lnTo>
                <a:lnTo>
                  <a:pt x="1784218" y="35734"/>
                </a:lnTo>
                <a:lnTo>
                  <a:pt x="1757827" y="0"/>
                </a:lnTo>
                <a:close/>
              </a:path>
            </a:pathLst>
          </a:custGeom>
          <a:solidFill>
            <a:srgbClr val="FFD100"/>
          </a:solidFill>
        </p:spPr>
        <p:txBody>
          <a:bodyPr wrap="square" lIns="0" tIns="0" rIns="0" bIns="0" rtlCol="0"/>
          <a:lstStyle/>
          <a:p>
            <a:endParaRPr/>
          </a:p>
        </p:txBody>
      </p:sp>
      <p:sp>
        <p:nvSpPr>
          <p:cNvPr id="3" name="object 3"/>
          <p:cNvSpPr/>
          <p:nvPr/>
        </p:nvSpPr>
        <p:spPr>
          <a:xfrm>
            <a:off x="1383304" y="3869158"/>
            <a:ext cx="207010" cy="286385"/>
          </a:xfrm>
          <a:custGeom>
            <a:avLst/>
            <a:gdLst/>
            <a:ahLst/>
            <a:cxnLst/>
            <a:rect l="l" t="t" r="r" b="b"/>
            <a:pathLst>
              <a:path w="207009" h="286385">
                <a:moveTo>
                  <a:pt x="157409" y="0"/>
                </a:moveTo>
                <a:lnTo>
                  <a:pt x="49509" y="0"/>
                </a:lnTo>
                <a:lnTo>
                  <a:pt x="24754" y="33518"/>
                </a:lnTo>
                <a:lnTo>
                  <a:pt x="8251" y="74360"/>
                </a:lnTo>
                <a:lnTo>
                  <a:pt x="0" y="119597"/>
                </a:lnTo>
                <a:lnTo>
                  <a:pt x="0" y="166299"/>
                </a:lnTo>
                <a:lnTo>
                  <a:pt x="8251" y="211536"/>
                </a:lnTo>
                <a:lnTo>
                  <a:pt x="24754" y="252379"/>
                </a:lnTo>
                <a:lnTo>
                  <a:pt x="49509" y="285898"/>
                </a:lnTo>
                <a:lnTo>
                  <a:pt x="157409" y="285898"/>
                </a:lnTo>
                <a:lnTo>
                  <a:pt x="182164" y="252379"/>
                </a:lnTo>
                <a:lnTo>
                  <a:pt x="198667" y="211536"/>
                </a:lnTo>
                <a:lnTo>
                  <a:pt x="206918" y="166299"/>
                </a:lnTo>
                <a:lnTo>
                  <a:pt x="206918" y="119597"/>
                </a:lnTo>
                <a:lnTo>
                  <a:pt x="198667" y="74360"/>
                </a:lnTo>
                <a:lnTo>
                  <a:pt x="182164" y="33518"/>
                </a:lnTo>
                <a:lnTo>
                  <a:pt x="157409" y="0"/>
                </a:lnTo>
                <a:close/>
              </a:path>
            </a:pathLst>
          </a:custGeom>
          <a:solidFill>
            <a:srgbClr val="FFD100"/>
          </a:solidFill>
        </p:spPr>
        <p:txBody>
          <a:bodyPr wrap="square" lIns="0" tIns="0" rIns="0" bIns="0" rtlCol="0"/>
          <a:lstStyle/>
          <a:p>
            <a:endParaRPr/>
          </a:p>
        </p:txBody>
      </p:sp>
      <p:sp>
        <p:nvSpPr>
          <p:cNvPr id="4" name="object 4"/>
          <p:cNvSpPr/>
          <p:nvPr/>
        </p:nvSpPr>
        <p:spPr>
          <a:xfrm>
            <a:off x="1608632" y="3425371"/>
            <a:ext cx="1915795" cy="304800"/>
          </a:xfrm>
          <a:custGeom>
            <a:avLst/>
            <a:gdLst/>
            <a:ahLst/>
            <a:cxnLst/>
            <a:rect l="l" t="t" r="r" b="b"/>
            <a:pathLst>
              <a:path w="1915795" h="304800">
                <a:moveTo>
                  <a:pt x="1862681" y="0"/>
                </a:moveTo>
                <a:lnTo>
                  <a:pt x="52781" y="0"/>
                </a:lnTo>
                <a:lnTo>
                  <a:pt x="26390" y="35734"/>
                </a:lnTo>
                <a:lnTo>
                  <a:pt x="8796" y="79276"/>
                </a:lnTo>
                <a:lnTo>
                  <a:pt x="0" y="127503"/>
                </a:lnTo>
                <a:lnTo>
                  <a:pt x="0" y="177292"/>
                </a:lnTo>
                <a:lnTo>
                  <a:pt x="8796" y="225519"/>
                </a:lnTo>
                <a:lnTo>
                  <a:pt x="26390" y="269061"/>
                </a:lnTo>
                <a:lnTo>
                  <a:pt x="52781" y="304794"/>
                </a:lnTo>
                <a:lnTo>
                  <a:pt x="1862681" y="304794"/>
                </a:lnTo>
                <a:lnTo>
                  <a:pt x="1889071" y="269061"/>
                </a:lnTo>
                <a:lnTo>
                  <a:pt x="1906665" y="225519"/>
                </a:lnTo>
                <a:lnTo>
                  <a:pt x="1915462" y="177292"/>
                </a:lnTo>
                <a:lnTo>
                  <a:pt x="1915462" y="127503"/>
                </a:lnTo>
                <a:lnTo>
                  <a:pt x="1906665" y="79276"/>
                </a:lnTo>
                <a:lnTo>
                  <a:pt x="1889071" y="35734"/>
                </a:lnTo>
                <a:lnTo>
                  <a:pt x="1862681" y="0"/>
                </a:lnTo>
                <a:close/>
              </a:path>
            </a:pathLst>
          </a:custGeom>
          <a:solidFill>
            <a:srgbClr val="FFD100"/>
          </a:solidFill>
        </p:spPr>
        <p:txBody>
          <a:bodyPr wrap="square" lIns="0" tIns="0" rIns="0" bIns="0" rtlCol="0"/>
          <a:lstStyle/>
          <a:p>
            <a:endParaRPr/>
          </a:p>
        </p:txBody>
      </p:sp>
      <p:sp>
        <p:nvSpPr>
          <p:cNvPr id="5" name="object 5"/>
          <p:cNvSpPr/>
          <p:nvPr/>
        </p:nvSpPr>
        <p:spPr>
          <a:xfrm>
            <a:off x="1383304" y="3430246"/>
            <a:ext cx="207010" cy="286385"/>
          </a:xfrm>
          <a:custGeom>
            <a:avLst/>
            <a:gdLst/>
            <a:ahLst/>
            <a:cxnLst/>
            <a:rect l="l" t="t" r="r" b="b"/>
            <a:pathLst>
              <a:path w="207009" h="286385">
                <a:moveTo>
                  <a:pt x="157409" y="0"/>
                </a:moveTo>
                <a:lnTo>
                  <a:pt x="49509" y="0"/>
                </a:lnTo>
                <a:lnTo>
                  <a:pt x="24754" y="33518"/>
                </a:lnTo>
                <a:lnTo>
                  <a:pt x="8251" y="74360"/>
                </a:lnTo>
                <a:lnTo>
                  <a:pt x="0" y="119597"/>
                </a:lnTo>
                <a:lnTo>
                  <a:pt x="0" y="166299"/>
                </a:lnTo>
                <a:lnTo>
                  <a:pt x="8251" y="211536"/>
                </a:lnTo>
                <a:lnTo>
                  <a:pt x="24754" y="252379"/>
                </a:lnTo>
                <a:lnTo>
                  <a:pt x="49509" y="285898"/>
                </a:lnTo>
                <a:lnTo>
                  <a:pt x="157409" y="285898"/>
                </a:lnTo>
                <a:lnTo>
                  <a:pt x="182164" y="252379"/>
                </a:lnTo>
                <a:lnTo>
                  <a:pt x="198667" y="211536"/>
                </a:lnTo>
                <a:lnTo>
                  <a:pt x="206918" y="166299"/>
                </a:lnTo>
                <a:lnTo>
                  <a:pt x="206918" y="119597"/>
                </a:lnTo>
                <a:lnTo>
                  <a:pt x="198667" y="74360"/>
                </a:lnTo>
                <a:lnTo>
                  <a:pt x="182164" y="33518"/>
                </a:lnTo>
                <a:lnTo>
                  <a:pt x="157409" y="0"/>
                </a:lnTo>
                <a:close/>
              </a:path>
            </a:pathLst>
          </a:custGeom>
          <a:solidFill>
            <a:srgbClr val="FFD100"/>
          </a:solidFill>
        </p:spPr>
        <p:txBody>
          <a:bodyPr wrap="square" lIns="0" tIns="0" rIns="0" bIns="0" rtlCol="0"/>
          <a:lstStyle/>
          <a:p>
            <a:endParaRPr/>
          </a:p>
        </p:txBody>
      </p:sp>
      <p:sp>
        <p:nvSpPr>
          <p:cNvPr id="6" name="object 6"/>
          <p:cNvSpPr/>
          <p:nvPr/>
        </p:nvSpPr>
        <p:spPr>
          <a:xfrm>
            <a:off x="5712112" y="2508225"/>
            <a:ext cx="5265420" cy="355600"/>
          </a:xfrm>
          <a:custGeom>
            <a:avLst/>
            <a:gdLst/>
            <a:ahLst/>
            <a:cxnLst/>
            <a:rect l="l" t="t" r="r" b="b"/>
            <a:pathLst>
              <a:path w="5265420" h="355600">
                <a:moveTo>
                  <a:pt x="5202390" y="0"/>
                </a:moveTo>
                <a:lnTo>
                  <a:pt x="62771" y="0"/>
                </a:lnTo>
                <a:lnTo>
                  <a:pt x="35309" y="35854"/>
                </a:lnTo>
                <a:lnTo>
                  <a:pt x="15692" y="79021"/>
                </a:lnTo>
                <a:lnTo>
                  <a:pt x="3923" y="127063"/>
                </a:lnTo>
                <a:lnTo>
                  <a:pt x="0" y="177542"/>
                </a:lnTo>
                <a:lnTo>
                  <a:pt x="3923" y="228022"/>
                </a:lnTo>
                <a:lnTo>
                  <a:pt x="15692" y="276064"/>
                </a:lnTo>
                <a:lnTo>
                  <a:pt x="35309" y="319231"/>
                </a:lnTo>
                <a:lnTo>
                  <a:pt x="62771" y="355085"/>
                </a:lnTo>
                <a:lnTo>
                  <a:pt x="5202390" y="355085"/>
                </a:lnTo>
                <a:lnTo>
                  <a:pt x="5229853" y="319231"/>
                </a:lnTo>
                <a:lnTo>
                  <a:pt x="5249469" y="276064"/>
                </a:lnTo>
                <a:lnTo>
                  <a:pt x="5261238" y="228022"/>
                </a:lnTo>
                <a:lnTo>
                  <a:pt x="5265162" y="177542"/>
                </a:lnTo>
                <a:lnTo>
                  <a:pt x="5261238" y="127063"/>
                </a:lnTo>
                <a:lnTo>
                  <a:pt x="5249469" y="79021"/>
                </a:lnTo>
                <a:lnTo>
                  <a:pt x="5229853" y="35854"/>
                </a:lnTo>
                <a:lnTo>
                  <a:pt x="5202390" y="0"/>
                </a:lnTo>
                <a:close/>
              </a:path>
            </a:pathLst>
          </a:custGeom>
          <a:solidFill>
            <a:srgbClr val="FFD100"/>
          </a:solidFill>
        </p:spPr>
        <p:txBody>
          <a:bodyPr wrap="square" lIns="0" tIns="0" rIns="0" bIns="0" rtlCol="0"/>
          <a:lstStyle/>
          <a:p>
            <a:endParaRPr/>
          </a:p>
        </p:txBody>
      </p:sp>
      <p:sp>
        <p:nvSpPr>
          <p:cNvPr id="7" name="object 7"/>
          <p:cNvSpPr/>
          <p:nvPr/>
        </p:nvSpPr>
        <p:spPr>
          <a:xfrm>
            <a:off x="1586868" y="1945419"/>
            <a:ext cx="2867660" cy="407034"/>
          </a:xfrm>
          <a:custGeom>
            <a:avLst/>
            <a:gdLst/>
            <a:ahLst/>
            <a:cxnLst/>
            <a:rect l="l" t="t" r="r" b="b"/>
            <a:pathLst>
              <a:path w="2867660" h="407035">
                <a:moveTo>
                  <a:pt x="2795367" y="0"/>
                </a:moveTo>
                <a:lnTo>
                  <a:pt x="71930" y="0"/>
                </a:lnTo>
                <a:lnTo>
                  <a:pt x="46035" y="32109"/>
                </a:lnTo>
                <a:lnTo>
                  <a:pt x="25895" y="69939"/>
                </a:lnTo>
                <a:lnTo>
                  <a:pt x="11508" y="112059"/>
                </a:lnTo>
                <a:lnTo>
                  <a:pt x="2877" y="157040"/>
                </a:lnTo>
                <a:lnTo>
                  <a:pt x="0" y="203450"/>
                </a:lnTo>
                <a:lnTo>
                  <a:pt x="2877" y="249861"/>
                </a:lnTo>
                <a:lnTo>
                  <a:pt x="11508" y="294842"/>
                </a:lnTo>
                <a:lnTo>
                  <a:pt x="25895" y="336962"/>
                </a:lnTo>
                <a:lnTo>
                  <a:pt x="46035" y="374792"/>
                </a:lnTo>
                <a:lnTo>
                  <a:pt x="71930" y="406901"/>
                </a:lnTo>
                <a:lnTo>
                  <a:pt x="2795367" y="406901"/>
                </a:lnTo>
                <a:lnTo>
                  <a:pt x="2821261" y="374792"/>
                </a:lnTo>
                <a:lnTo>
                  <a:pt x="2841402" y="336962"/>
                </a:lnTo>
                <a:lnTo>
                  <a:pt x="2855788" y="294842"/>
                </a:lnTo>
                <a:lnTo>
                  <a:pt x="2864419" y="249861"/>
                </a:lnTo>
                <a:lnTo>
                  <a:pt x="2867297" y="203450"/>
                </a:lnTo>
                <a:lnTo>
                  <a:pt x="2864419" y="157040"/>
                </a:lnTo>
                <a:lnTo>
                  <a:pt x="2855788" y="112059"/>
                </a:lnTo>
                <a:lnTo>
                  <a:pt x="2841402" y="69939"/>
                </a:lnTo>
                <a:lnTo>
                  <a:pt x="2821261" y="32109"/>
                </a:lnTo>
                <a:lnTo>
                  <a:pt x="2795367" y="0"/>
                </a:lnTo>
                <a:close/>
              </a:path>
            </a:pathLst>
          </a:custGeom>
          <a:solidFill>
            <a:srgbClr val="FFD100"/>
          </a:solidFill>
        </p:spPr>
        <p:txBody>
          <a:bodyPr wrap="square" lIns="0" tIns="0" rIns="0" bIns="0" rtlCol="0"/>
          <a:lstStyle/>
          <a:p>
            <a:endParaRPr/>
          </a:p>
        </p:txBody>
      </p:sp>
      <p:sp>
        <p:nvSpPr>
          <p:cNvPr id="8" name="object 8"/>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10" name="object 10"/>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11" name="object 11"/>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42187" y="565404"/>
            <a:ext cx="3290316" cy="548639"/>
          </a:xfrm>
          <a:prstGeom prst="rect">
            <a:avLst/>
          </a:prstGeom>
          <a:blipFill>
            <a:blip r:embed="rId4" cstate="print"/>
            <a:stretch>
              <a:fillRect/>
            </a:stretch>
          </a:blipFill>
        </p:spPr>
        <p:txBody>
          <a:bodyPr wrap="square" lIns="0" tIns="0" rIns="0" bIns="0" rtlCol="0"/>
          <a:lstStyle/>
          <a:p>
            <a:endParaRPr dirty="0"/>
          </a:p>
        </p:txBody>
      </p:sp>
      <p:sp>
        <p:nvSpPr>
          <p:cNvPr id="13" name="object 13"/>
          <p:cNvSpPr txBox="1"/>
          <p:nvPr/>
        </p:nvSpPr>
        <p:spPr>
          <a:xfrm>
            <a:off x="770636" y="1727954"/>
            <a:ext cx="10159365" cy="2437130"/>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spc="-5" dirty="0">
                <a:latin typeface="Corbel"/>
                <a:cs typeface="Corbel"/>
              </a:rPr>
              <a:t>An </a:t>
            </a:r>
            <a:r>
              <a:rPr sz="3200" dirty="0">
                <a:latin typeface="Corbel"/>
                <a:cs typeface="Corbel"/>
              </a:rPr>
              <a:t>application </a:t>
            </a:r>
            <a:r>
              <a:rPr sz="3200" spc="-5" dirty="0">
                <a:latin typeface="Corbel"/>
                <a:cs typeface="Corbel"/>
              </a:rPr>
              <a:t>level</a:t>
            </a:r>
            <a:r>
              <a:rPr sz="3200" spc="-65" dirty="0">
                <a:latin typeface="Corbel"/>
                <a:cs typeface="Corbel"/>
              </a:rPr>
              <a:t> </a:t>
            </a:r>
            <a:r>
              <a:rPr sz="3200" dirty="0">
                <a:latin typeface="Corbel"/>
                <a:cs typeface="Corbel"/>
              </a:rPr>
              <a:t>vulnerability</a:t>
            </a:r>
            <a:endParaRPr sz="3200">
              <a:latin typeface="Corbel"/>
              <a:cs typeface="Corbel"/>
            </a:endParaRPr>
          </a:p>
          <a:p>
            <a:pPr marL="625475" marR="5080" lvl="1" indent="-274320">
              <a:lnSpc>
                <a:spcPct val="100000"/>
              </a:lnSpc>
              <a:spcBef>
                <a:spcPts val="690"/>
              </a:spcBef>
              <a:buClr>
                <a:srgbClr val="5FB5CC"/>
              </a:buClr>
              <a:buSzPct val="89285"/>
              <a:buFont typeface="Wingdings"/>
              <a:buChar char=""/>
              <a:tabLst>
                <a:tab pos="625475" algn="l"/>
                <a:tab pos="626110" algn="l"/>
              </a:tabLst>
            </a:pPr>
            <a:r>
              <a:rPr sz="2800" spc="-10" dirty="0">
                <a:latin typeface="Corbel"/>
                <a:cs typeface="Corbel"/>
              </a:rPr>
              <a:t>Allows </a:t>
            </a:r>
            <a:r>
              <a:rPr sz="2800" spc="-5" dirty="0">
                <a:latin typeface="Corbel"/>
                <a:cs typeface="Corbel"/>
              </a:rPr>
              <a:t>an attack to perform a malicious attack </a:t>
            </a:r>
            <a:r>
              <a:rPr sz="2800" spc="-10" dirty="0">
                <a:latin typeface="Corbel"/>
                <a:cs typeface="Corbel"/>
              </a:rPr>
              <a:t>through </a:t>
            </a:r>
            <a:r>
              <a:rPr sz="2800" spc="-5" dirty="0">
                <a:latin typeface="Corbel"/>
                <a:cs typeface="Corbel"/>
              </a:rPr>
              <a:t>PHP </a:t>
            </a:r>
            <a:r>
              <a:rPr sz="2800" spc="-10" dirty="0">
                <a:latin typeface="Corbel"/>
                <a:cs typeface="Corbel"/>
              </a:rPr>
              <a:t>code  that </a:t>
            </a:r>
            <a:r>
              <a:rPr sz="2800" spc="-5" dirty="0">
                <a:latin typeface="Corbel"/>
                <a:cs typeface="Corbel"/>
              </a:rPr>
              <a:t>requires</a:t>
            </a:r>
            <a:r>
              <a:rPr sz="2800" spc="5" dirty="0">
                <a:latin typeface="Corbel"/>
                <a:cs typeface="Corbel"/>
              </a:rPr>
              <a:t> </a:t>
            </a:r>
            <a:r>
              <a:rPr sz="2800" spc="-5" dirty="0">
                <a:latin typeface="Corbel"/>
                <a:cs typeface="Corbel"/>
              </a:rPr>
              <a:t>input</a:t>
            </a:r>
            <a:endParaRPr sz="2800">
              <a:latin typeface="Corbel"/>
              <a:cs typeface="Corbel"/>
            </a:endParaRPr>
          </a:p>
          <a:p>
            <a:pPr marL="890269" lvl="2" indent="-228600">
              <a:lnSpc>
                <a:spcPct val="100000"/>
              </a:lnSpc>
              <a:spcBef>
                <a:spcPts val="605"/>
              </a:spcBef>
              <a:buClr>
                <a:srgbClr val="E66C7C"/>
              </a:buClr>
              <a:buFont typeface="Arial"/>
              <a:buChar char="▪"/>
              <a:tabLst>
                <a:tab pos="890905" algn="l"/>
              </a:tabLst>
            </a:pPr>
            <a:r>
              <a:rPr sz="2400" spc="-5" dirty="0">
                <a:latin typeface="Corbel"/>
                <a:cs typeface="Corbel"/>
              </a:rPr>
              <a:t>Code</a:t>
            </a:r>
            <a:r>
              <a:rPr sz="2400" spc="-15" dirty="0">
                <a:latin typeface="Corbel"/>
                <a:cs typeface="Corbel"/>
              </a:rPr>
              <a:t> </a:t>
            </a:r>
            <a:r>
              <a:rPr sz="2400" spc="-5" dirty="0">
                <a:latin typeface="Corbel"/>
                <a:cs typeface="Corbel"/>
              </a:rPr>
              <a:t>Injection</a:t>
            </a:r>
            <a:endParaRPr sz="2400">
              <a:latin typeface="Corbel"/>
              <a:cs typeface="Corbel"/>
            </a:endParaRPr>
          </a:p>
          <a:p>
            <a:pPr marL="890269" lvl="2" indent="-228600">
              <a:lnSpc>
                <a:spcPct val="100000"/>
              </a:lnSpc>
              <a:spcBef>
                <a:spcPts val="575"/>
              </a:spcBef>
              <a:buClr>
                <a:srgbClr val="E66C7C"/>
              </a:buClr>
              <a:buFont typeface="Arial"/>
              <a:buChar char="▪"/>
              <a:tabLst>
                <a:tab pos="890905" algn="l"/>
              </a:tabLst>
            </a:pPr>
            <a:r>
              <a:rPr sz="2400" dirty="0">
                <a:latin typeface="Corbel"/>
                <a:cs typeface="Corbel"/>
              </a:rPr>
              <a:t>SQL</a:t>
            </a:r>
            <a:r>
              <a:rPr sz="2400" spc="-5" dirty="0">
                <a:latin typeface="Corbel"/>
                <a:cs typeface="Corbel"/>
              </a:rPr>
              <a:t> </a:t>
            </a:r>
            <a:r>
              <a:rPr sz="2400" spc="-10" dirty="0">
                <a:latin typeface="Corbel"/>
                <a:cs typeface="Corbel"/>
              </a:rPr>
              <a:t>Injection</a:t>
            </a:r>
            <a:endParaRPr sz="2400">
              <a:latin typeface="Corbel"/>
              <a:cs typeface="Corbe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4" name="object 4"/>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5" name="object 5"/>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26948" y="272795"/>
            <a:ext cx="4053840" cy="111861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770636" y="1831593"/>
            <a:ext cx="7889875" cy="452120"/>
          </a:xfrm>
          <a:prstGeom prst="rect">
            <a:avLst/>
          </a:prstGeom>
        </p:spPr>
        <p:txBody>
          <a:bodyPr vert="horz" wrap="square" lIns="0" tIns="12065" rIns="0" bIns="0" rtlCol="0">
            <a:spAutoFit/>
          </a:bodyPr>
          <a:lstStyle/>
          <a:p>
            <a:pPr marL="332740" indent="-320040">
              <a:lnSpc>
                <a:spcPct val="100000"/>
              </a:lnSpc>
              <a:spcBef>
                <a:spcPts val="95"/>
              </a:spcBef>
              <a:buClr>
                <a:srgbClr val="C19E67"/>
              </a:buClr>
              <a:buSzPct val="80357"/>
              <a:buFont typeface="Wingdings 2"/>
              <a:buChar char=""/>
              <a:tabLst>
                <a:tab pos="332105" algn="l"/>
                <a:tab pos="332740" algn="l"/>
              </a:tabLst>
            </a:pPr>
            <a:r>
              <a:rPr sz="2800" u="heavy" spc="-10" dirty="0">
                <a:solidFill>
                  <a:srgbClr val="168AB9"/>
                </a:solidFill>
                <a:uFill>
                  <a:solidFill>
                    <a:srgbClr val="168AB9"/>
                  </a:solidFill>
                </a:uFill>
                <a:latin typeface="Corbel"/>
                <a:cs typeface="Corbel"/>
                <a:hlinkClick r:id="rId5"/>
              </a:rPr>
              <a:t>https://www.youtube.com/watch?v=pm7FK5tRpNU</a:t>
            </a:r>
            <a:endParaRPr sz="2800">
              <a:latin typeface="Corbel"/>
              <a:cs typeface="Corbe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4" name="object 4"/>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5" name="object 5"/>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29995" y="565404"/>
            <a:ext cx="3290316" cy="548639"/>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037956" y="5730646"/>
            <a:ext cx="3465195" cy="513715"/>
          </a:xfrm>
          <a:prstGeom prst="rect">
            <a:avLst/>
          </a:prstGeom>
        </p:spPr>
        <p:txBody>
          <a:bodyPr vert="horz" wrap="square" lIns="0" tIns="12700" rIns="0" bIns="0" rtlCol="0">
            <a:spAutoFit/>
          </a:bodyPr>
          <a:lstStyle/>
          <a:p>
            <a:pPr marL="12700">
              <a:lnSpc>
                <a:spcPct val="100000"/>
              </a:lnSpc>
              <a:spcBef>
                <a:spcPts val="100"/>
              </a:spcBef>
            </a:pPr>
            <a:r>
              <a:rPr sz="3200" spc="-10" dirty="0">
                <a:latin typeface="Corbel"/>
                <a:cs typeface="Corbel"/>
                <a:hlinkClick r:id="rId5"/>
              </a:rPr>
              <a:t>http://xkcd.com/327/</a:t>
            </a:r>
            <a:endParaRPr sz="3200">
              <a:latin typeface="Corbel"/>
              <a:cs typeface="Corbel"/>
            </a:endParaRPr>
          </a:p>
        </p:txBody>
      </p:sp>
      <p:sp>
        <p:nvSpPr>
          <p:cNvPr id="8" name="object 8"/>
          <p:cNvSpPr/>
          <p:nvPr/>
        </p:nvSpPr>
        <p:spPr>
          <a:xfrm>
            <a:off x="1850135" y="2709672"/>
            <a:ext cx="8421623" cy="2590800"/>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p:txBody>
          <a:bodyPr/>
          <a:lstStyle/>
          <a:p>
            <a:r>
              <a:rPr lang="en-CA" dirty="0"/>
              <a:t>What is Malware?</a:t>
            </a:r>
          </a:p>
        </p:txBody>
      </p:sp>
      <p:sp>
        <p:nvSpPr>
          <p:cNvPr id="3" name="Content Placeholder 2">
            <a:extLst>
              <a:ext uri="{FF2B5EF4-FFF2-40B4-BE49-F238E27FC236}">
                <a16:creationId xmlns:a16="http://schemas.microsoft.com/office/drawing/2014/main" id="{FE319FF7-1628-4C7B-A615-82AB9848CE67}"/>
              </a:ext>
            </a:extLst>
          </p:cNvPr>
          <p:cNvSpPr>
            <a:spLocks noGrp="1"/>
          </p:cNvSpPr>
          <p:nvPr>
            <p:ph idx="1"/>
          </p:nvPr>
        </p:nvSpPr>
        <p:spPr/>
        <p:txBody>
          <a:bodyPr>
            <a:normAutofit fontScale="92500" lnSpcReduction="10000"/>
          </a:bodyPr>
          <a:lstStyle/>
          <a:p>
            <a:r>
              <a:rPr lang="en-US" dirty="0"/>
              <a:t>Malware (malicious software) is any software intentionally designed to cause damage to a computer, server, client, or network.</a:t>
            </a:r>
          </a:p>
          <a:p>
            <a:endParaRPr lang="en-US" dirty="0"/>
          </a:p>
          <a:p>
            <a:r>
              <a:rPr lang="en-US" dirty="0"/>
              <a:t>Malware spreads through:</a:t>
            </a:r>
          </a:p>
          <a:p>
            <a:pPr lvl="1"/>
            <a:r>
              <a:rPr lang="en-US" dirty="0"/>
              <a:t>Phishing emails</a:t>
            </a:r>
          </a:p>
          <a:p>
            <a:pPr lvl="1"/>
            <a:r>
              <a:rPr lang="en-US" dirty="0"/>
              <a:t>Malicious websites</a:t>
            </a:r>
          </a:p>
          <a:p>
            <a:pPr lvl="1"/>
            <a:r>
              <a:rPr lang="en-US" dirty="0"/>
              <a:t>Infected USB drives</a:t>
            </a:r>
          </a:p>
          <a:p>
            <a:pPr lvl="1"/>
            <a:r>
              <a:rPr lang="en-US" dirty="0"/>
              <a:t>Software vulnerabilities</a:t>
            </a:r>
          </a:p>
          <a:p>
            <a:pPr lvl="1"/>
            <a:r>
              <a:rPr lang="en-US" dirty="0"/>
              <a:t>Social engineering</a:t>
            </a:r>
          </a:p>
          <a:p>
            <a:endParaRPr lang="en-US" dirty="0"/>
          </a:p>
          <a:p>
            <a:endParaRPr lang="en-CA" dirty="0"/>
          </a:p>
        </p:txBody>
      </p:sp>
    </p:spTree>
    <p:extLst>
      <p:ext uri="{BB962C8B-B14F-4D97-AF65-F5344CB8AC3E}">
        <p14:creationId xmlns:p14="http://schemas.microsoft.com/office/powerpoint/2010/main" val="2009807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31445" y="3457607"/>
            <a:ext cx="3775075" cy="407034"/>
          </a:xfrm>
          <a:custGeom>
            <a:avLst/>
            <a:gdLst/>
            <a:ahLst/>
            <a:cxnLst/>
            <a:rect l="l" t="t" r="r" b="b"/>
            <a:pathLst>
              <a:path w="3775075" h="407035">
                <a:moveTo>
                  <a:pt x="3702760" y="0"/>
                </a:moveTo>
                <a:lnTo>
                  <a:pt x="71930" y="0"/>
                </a:lnTo>
                <a:lnTo>
                  <a:pt x="46035" y="32109"/>
                </a:lnTo>
                <a:lnTo>
                  <a:pt x="25895" y="69939"/>
                </a:lnTo>
                <a:lnTo>
                  <a:pt x="11508" y="112059"/>
                </a:lnTo>
                <a:lnTo>
                  <a:pt x="2877" y="157040"/>
                </a:lnTo>
                <a:lnTo>
                  <a:pt x="0" y="203450"/>
                </a:lnTo>
                <a:lnTo>
                  <a:pt x="2877" y="249861"/>
                </a:lnTo>
                <a:lnTo>
                  <a:pt x="11508" y="294842"/>
                </a:lnTo>
                <a:lnTo>
                  <a:pt x="25895" y="336962"/>
                </a:lnTo>
                <a:lnTo>
                  <a:pt x="46035" y="374792"/>
                </a:lnTo>
                <a:lnTo>
                  <a:pt x="71930" y="406901"/>
                </a:lnTo>
                <a:lnTo>
                  <a:pt x="3702760" y="406901"/>
                </a:lnTo>
                <a:lnTo>
                  <a:pt x="3728655" y="374792"/>
                </a:lnTo>
                <a:lnTo>
                  <a:pt x="3748796" y="336962"/>
                </a:lnTo>
                <a:lnTo>
                  <a:pt x="3763182" y="294842"/>
                </a:lnTo>
                <a:lnTo>
                  <a:pt x="3771814" y="249861"/>
                </a:lnTo>
                <a:lnTo>
                  <a:pt x="3774691" y="203450"/>
                </a:lnTo>
                <a:lnTo>
                  <a:pt x="3771814" y="157040"/>
                </a:lnTo>
                <a:lnTo>
                  <a:pt x="3763182" y="112059"/>
                </a:lnTo>
                <a:lnTo>
                  <a:pt x="3748796" y="69939"/>
                </a:lnTo>
                <a:lnTo>
                  <a:pt x="3728655" y="32109"/>
                </a:lnTo>
                <a:lnTo>
                  <a:pt x="3702760" y="0"/>
                </a:lnTo>
                <a:close/>
              </a:path>
            </a:pathLst>
          </a:custGeom>
          <a:solidFill>
            <a:srgbClr val="FFD100"/>
          </a:solidFill>
        </p:spPr>
        <p:txBody>
          <a:bodyPr wrap="square" lIns="0" tIns="0" rIns="0" bIns="0" rtlCol="0"/>
          <a:lstStyle/>
          <a:p>
            <a:endParaRPr/>
          </a:p>
        </p:txBody>
      </p:sp>
      <p:sp>
        <p:nvSpPr>
          <p:cNvPr id="3" name="object 3"/>
          <p:cNvSpPr/>
          <p:nvPr/>
        </p:nvSpPr>
        <p:spPr>
          <a:xfrm>
            <a:off x="1031445" y="1945419"/>
            <a:ext cx="4118610" cy="407034"/>
          </a:xfrm>
          <a:custGeom>
            <a:avLst/>
            <a:gdLst/>
            <a:ahLst/>
            <a:cxnLst/>
            <a:rect l="l" t="t" r="r" b="b"/>
            <a:pathLst>
              <a:path w="4118610" h="407035">
                <a:moveTo>
                  <a:pt x="4046601" y="0"/>
                </a:moveTo>
                <a:lnTo>
                  <a:pt x="71930" y="0"/>
                </a:lnTo>
                <a:lnTo>
                  <a:pt x="46035" y="32109"/>
                </a:lnTo>
                <a:lnTo>
                  <a:pt x="25895" y="69939"/>
                </a:lnTo>
                <a:lnTo>
                  <a:pt x="11508" y="112059"/>
                </a:lnTo>
                <a:lnTo>
                  <a:pt x="2877" y="157040"/>
                </a:lnTo>
                <a:lnTo>
                  <a:pt x="0" y="203450"/>
                </a:lnTo>
                <a:lnTo>
                  <a:pt x="2877" y="249861"/>
                </a:lnTo>
                <a:lnTo>
                  <a:pt x="11508" y="294842"/>
                </a:lnTo>
                <a:lnTo>
                  <a:pt x="25895" y="336962"/>
                </a:lnTo>
                <a:lnTo>
                  <a:pt x="46035" y="374792"/>
                </a:lnTo>
                <a:lnTo>
                  <a:pt x="71930" y="406901"/>
                </a:lnTo>
                <a:lnTo>
                  <a:pt x="4046601" y="406901"/>
                </a:lnTo>
                <a:lnTo>
                  <a:pt x="4072496" y="374792"/>
                </a:lnTo>
                <a:lnTo>
                  <a:pt x="4092637" y="336962"/>
                </a:lnTo>
                <a:lnTo>
                  <a:pt x="4107023" y="294842"/>
                </a:lnTo>
                <a:lnTo>
                  <a:pt x="4115655" y="249861"/>
                </a:lnTo>
                <a:lnTo>
                  <a:pt x="4118532" y="203450"/>
                </a:lnTo>
                <a:lnTo>
                  <a:pt x="4115655" y="157040"/>
                </a:lnTo>
                <a:lnTo>
                  <a:pt x="4107023" y="112059"/>
                </a:lnTo>
                <a:lnTo>
                  <a:pt x="4092637" y="69939"/>
                </a:lnTo>
                <a:lnTo>
                  <a:pt x="4072496" y="32109"/>
                </a:lnTo>
                <a:lnTo>
                  <a:pt x="4046601" y="0"/>
                </a:lnTo>
                <a:close/>
              </a:path>
            </a:pathLst>
          </a:custGeom>
          <a:solidFill>
            <a:srgbClr val="FFD100"/>
          </a:solidFill>
        </p:spPr>
        <p:txBody>
          <a:bodyPr wrap="square" lIns="0" tIns="0" rIns="0" bIns="0" rtlCol="0"/>
          <a:lstStyle/>
          <a:p>
            <a:endParaRPr/>
          </a:p>
        </p:txBody>
      </p:sp>
      <p:sp>
        <p:nvSpPr>
          <p:cNvPr id="4" name="object 4"/>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6" name="object 6"/>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7" name="object 7"/>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29995" y="565404"/>
            <a:ext cx="6327648" cy="548639"/>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770636" y="1727954"/>
            <a:ext cx="7033895" cy="4152900"/>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spc="-5" dirty="0">
                <a:latin typeface="Corbel"/>
                <a:cs typeface="Corbel"/>
              </a:rPr>
              <a:t>Add new </a:t>
            </a:r>
            <a:r>
              <a:rPr sz="3200" dirty="0">
                <a:latin typeface="Corbel"/>
                <a:cs typeface="Corbel"/>
              </a:rPr>
              <a:t>data </a:t>
            </a:r>
            <a:r>
              <a:rPr sz="3200" spc="-5" dirty="0">
                <a:latin typeface="Corbel"/>
                <a:cs typeface="Corbel"/>
              </a:rPr>
              <a:t>to </a:t>
            </a:r>
            <a:r>
              <a:rPr sz="3200" dirty="0">
                <a:latin typeface="Corbel"/>
                <a:cs typeface="Corbel"/>
              </a:rPr>
              <a:t>a</a:t>
            </a:r>
            <a:r>
              <a:rPr sz="3200" spc="-55" dirty="0">
                <a:latin typeface="Corbel"/>
                <a:cs typeface="Corbel"/>
              </a:rPr>
              <a:t> </a:t>
            </a:r>
            <a:r>
              <a:rPr sz="3200" spc="-5" dirty="0">
                <a:latin typeface="Corbel"/>
                <a:cs typeface="Corbel"/>
              </a:rPr>
              <a:t>table</a:t>
            </a:r>
            <a:endParaRPr sz="320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5" dirty="0">
                <a:latin typeface="Corbel"/>
                <a:cs typeface="Corbel"/>
              </a:rPr>
              <a:t>Using INSERT</a:t>
            </a:r>
            <a:r>
              <a:rPr sz="2800" spc="25" dirty="0">
                <a:latin typeface="Corbel"/>
                <a:cs typeface="Corbel"/>
              </a:rPr>
              <a:t> </a:t>
            </a:r>
            <a:r>
              <a:rPr sz="2800" spc="-10" dirty="0">
                <a:latin typeface="Corbel"/>
                <a:cs typeface="Corbel"/>
              </a:rPr>
              <a:t>command</a:t>
            </a:r>
            <a:endParaRPr sz="2800">
              <a:latin typeface="Corbel"/>
              <a:cs typeface="Corbel"/>
            </a:endParaRPr>
          </a:p>
          <a:p>
            <a:pPr lvl="1">
              <a:lnSpc>
                <a:spcPct val="100000"/>
              </a:lnSpc>
              <a:spcBef>
                <a:spcPts val="50"/>
              </a:spcBef>
              <a:buClr>
                <a:srgbClr val="5FB5CC"/>
              </a:buClr>
              <a:buFont typeface="Wingdings"/>
              <a:buChar char=""/>
            </a:pPr>
            <a:endParaRPr sz="345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dirty="0">
                <a:latin typeface="Corbel"/>
                <a:cs typeface="Corbel"/>
              </a:rPr>
              <a:t>Modify data in a</a:t>
            </a:r>
            <a:r>
              <a:rPr sz="3200" spc="-60" dirty="0">
                <a:latin typeface="Corbel"/>
                <a:cs typeface="Corbel"/>
              </a:rPr>
              <a:t> </a:t>
            </a:r>
            <a:r>
              <a:rPr sz="3200" spc="-5" dirty="0">
                <a:latin typeface="Corbel"/>
                <a:cs typeface="Corbel"/>
              </a:rPr>
              <a:t>table</a:t>
            </a:r>
            <a:endParaRPr sz="3200">
              <a:latin typeface="Corbel"/>
              <a:cs typeface="Corbel"/>
            </a:endParaRPr>
          </a:p>
          <a:p>
            <a:pPr marL="625475" lvl="1" indent="-274320">
              <a:lnSpc>
                <a:spcPct val="100000"/>
              </a:lnSpc>
              <a:spcBef>
                <a:spcPts val="685"/>
              </a:spcBef>
              <a:buClr>
                <a:srgbClr val="5FB5CC"/>
              </a:buClr>
              <a:buSzPct val="89285"/>
              <a:buFont typeface="Wingdings"/>
              <a:buChar char=""/>
              <a:tabLst>
                <a:tab pos="625475" algn="l"/>
                <a:tab pos="626110" algn="l"/>
              </a:tabLst>
            </a:pPr>
            <a:r>
              <a:rPr sz="2800" spc="-5" dirty="0">
                <a:latin typeface="Corbel"/>
                <a:cs typeface="Corbel"/>
              </a:rPr>
              <a:t>Using </a:t>
            </a:r>
            <a:r>
              <a:rPr sz="2800" spc="-35" dirty="0">
                <a:latin typeface="Corbel"/>
                <a:cs typeface="Corbel"/>
              </a:rPr>
              <a:t>UPDATE</a:t>
            </a:r>
            <a:r>
              <a:rPr sz="2800" spc="-60" dirty="0">
                <a:latin typeface="Corbel"/>
                <a:cs typeface="Corbel"/>
              </a:rPr>
              <a:t> </a:t>
            </a:r>
            <a:r>
              <a:rPr sz="2800" spc="-10" dirty="0">
                <a:latin typeface="Corbel"/>
                <a:cs typeface="Corbel"/>
              </a:rPr>
              <a:t>command</a:t>
            </a:r>
            <a:endParaRPr sz="2800">
              <a:latin typeface="Corbel"/>
              <a:cs typeface="Corbel"/>
            </a:endParaRPr>
          </a:p>
          <a:p>
            <a:pPr lvl="1">
              <a:lnSpc>
                <a:spcPct val="100000"/>
              </a:lnSpc>
              <a:spcBef>
                <a:spcPts val="50"/>
              </a:spcBef>
              <a:buClr>
                <a:srgbClr val="5FB5CC"/>
              </a:buClr>
              <a:buFont typeface="Wingdings"/>
              <a:buChar char=""/>
            </a:pPr>
            <a:endParaRPr sz="3450">
              <a:latin typeface="Times New Roman"/>
              <a:cs typeface="Times New Roman"/>
            </a:endParaRPr>
          </a:p>
          <a:p>
            <a:pPr marL="332740" indent="-320040">
              <a:lnSpc>
                <a:spcPct val="100000"/>
              </a:lnSpc>
              <a:spcBef>
                <a:spcPts val="5"/>
              </a:spcBef>
              <a:buClr>
                <a:srgbClr val="C19E67"/>
              </a:buClr>
              <a:buSzPct val="79687"/>
              <a:buFont typeface="Wingdings 2"/>
              <a:buChar char=""/>
              <a:tabLst>
                <a:tab pos="332105" algn="l"/>
                <a:tab pos="332740" algn="l"/>
              </a:tabLst>
            </a:pPr>
            <a:r>
              <a:rPr sz="3200" dirty="0">
                <a:latin typeface="Corbel"/>
                <a:cs typeface="Corbel"/>
              </a:rPr>
              <a:t>Gain </a:t>
            </a:r>
            <a:r>
              <a:rPr sz="3200" spc="-10" dirty="0">
                <a:latin typeface="Corbel"/>
                <a:cs typeface="Corbel"/>
              </a:rPr>
              <a:t>access </a:t>
            </a:r>
            <a:r>
              <a:rPr sz="3200" spc="-5" dirty="0">
                <a:latin typeface="Corbel"/>
                <a:cs typeface="Corbel"/>
              </a:rPr>
              <a:t>to </a:t>
            </a:r>
            <a:r>
              <a:rPr sz="3200" dirty="0">
                <a:latin typeface="Corbel"/>
                <a:cs typeface="Corbel"/>
              </a:rPr>
              <a:t>user's system </a:t>
            </a:r>
            <a:r>
              <a:rPr sz="3200" spc="-5" dirty="0">
                <a:latin typeface="Corbel"/>
                <a:cs typeface="Corbel"/>
              </a:rPr>
              <a:t>capabilities</a:t>
            </a:r>
            <a:endParaRPr sz="3200">
              <a:latin typeface="Corbel"/>
              <a:cs typeface="Corbel"/>
            </a:endParaRPr>
          </a:p>
          <a:p>
            <a:pPr marL="625475" lvl="1" indent="-274320">
              <a:lnSpc>
                <a:spcPct val="100000"/>
              </a:lnSpc>
              <a:spcBef>
                <a:spcPts val="685"/>
              </a:spcBef>
              <a:buClr>
                <a:srgbClr val="5FB5CC"/>
              </a:buClr>
              <a:buSzPct val="89285"/>
              <a:buFont typeface="Wingdings"/>
              <a:buChar char=""/>
              <a:tabLst>
                <a:tab pos="625475" algn="l"/>
                <a:tab pos="626110" algn="l"/>
              </a:tabLst>
            </a:pPr>
            <a:r>
              <a:rPr sz="2800" spc="-5" dirty="0">
                <a:latin typeface="Corbel"/>
                <a:cs typeface="Corbel"/>
              </a:rPr>
              <a:t>By </a:t>
            </a:r>
            <a:r>
              <a:rPr sz="2800" spc="-10" dirty="0">
                <a:latin typeface="Corbel"/>
                <a:cs typeface="Corbel"/>
              </a:rPr>
              <a:t>obtaining</a:t>
            </a:r>
            <a:r>
              <a:rPr sz="2800" spc="10" dirty="0">
                <a:latin typeface="Corbel"/>
                <a:cs typeface="Corbel"/>
              </a:rPr>
              <a:t> </a:t>
            </a:r>
            <a:r>
              <a:rPr sz="2800" spc="-5" dirty="0">
                <a:latin typeface="Corbel"/>
                <a:cs typeface="Corbel"/>
              </a:rPr>
              <a:t>passwords</a:t>
            </a:r>
            <a:endParaRPr sz="2800">
              <a:latin typeface="Corbel"/>
              <a:cs typeface="Corbe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33467" y="4983836"/>
            <a:ext cx="4669155" cy="355600"/>
          </a:xfrm>
          <a:custGeom>
            <a:avLst/>
            <a:gdLst/>
            <a:ahLst/>
            <a:cxnLst/>
            <a:rect l="l" t="t" r="r" b="b"/>
            <a:pathLst>
              <a:path w="4669155" h="355600">
                <a:moveTo>
                  <a:pt x="4606183" y="0"/>
                </a:moveTo>
                <a:lnTo>
                  <a:pt x="62770" y="0"/>
                </a:lnTo>
                <a:lnTo>
                  <a:pt x="35308" y="35854"/>
                </a:lnTo>
                <a:lnTo>
                  <a:pt x="15692" y="79021"/>
                </a:lnTo>
                <a:lnTo>
                  <a:pt x="3923" y="127063"/>
                </a:lnTo>
                <a:lnTo>
                  <a:pt x="0" y="177542"/>
                </a:lnTo>
                <a:lnTo>
                  <a:pt x="3923" y="228022"/>
                </a:lnTo>
                <a:lnTo>
                  <a:pt x="15692" y="276065"/>
                </a:lnTo>
                <a:lnTo>
                  <a:pt x="35308" y="319232"/>
                </a:lnTo>
                <a:lnTo>
                  <a:pt x="62770" y="355086"/>
                </a:lnTo>
                <a:lnTo>
                  <a:pt x="4606183" y="355086"/>
                </a:lnTo>
                <a:lnTo>
                  <a:pt x="4633645" y="319232"/>
                </a:lnTo>
                <a:lnTo>
                  <a:pt x="4653261" y="276065"/>
                </a:lnTo>
                <a:lnTo>
                  <a:pt x="4665031" y="228022"/>
                </a:lnTo>
                <a:lnTo>
                  <a:pt x="4668954" y="177542"/>
                </a:lnTo>
                <a:lnTo>
                  <a:pt x="4665031" y="127063"/>
                </a:lnTo>
                <a:lnTo>
                  <a:pt x="4653261" y="79021"/>
                </a:lnTo>
                <a:lnTo>
                  <a:pt x="4633645" y="35854"/>
                </a:lnTo>
                <a:lnTo>
                  <a:pt x="4606183" y="0"/>
                </a:lnTo>
                <a:close/>
              </a:path>
            </a:pathLst>
          </a:custGeom>
          <a:solidFill>
            <a:srgbClr val="FFD100"/>
          </a:solidFill>
        </p:spPr>
        <p:txBody>
          <a:bodyPr wrap="square" lIns="0" tIns="0" rIns="0" bIns="0" rtlCol="0"/>
          <a:lstStyle/>
          <a:p>
            <a:endParaRPr/>
          </a:p>
        </p:txBody>
      </p:sp>
      <p:sp>
        <p:nvSpPr>
          <p:cNvPr id="3" name="object 3"/>
          <p:cNvSpPr/>
          <p:nvPr/>
        </p:nvSpPr>
        <p:spPr>
          <a:xfrm>
            <a:off x="1333467" y="3959454"/>
            <a:ext cx="4807585" cy="355600"/>
          </a:xfrm>
          <a:custGeom>
            <a:avLst/>
            <a:gdLst/>
            <a:ahLst/>
            <a:cxnLst/>
            <a:rect l="l" t="t" r="r" b="b"/>
            <a:pathLst>
              <a:path w="4807585" h="355600">
                <a:moveTo>
                  <a:pt x="4744675" y="0"/>
                </a:moveTo>
                <a:lnTo>
                  <a:pt x="62770" y="0"/>
                </a:lnTo>
                <a:lnTo>
                  <a:pt x="35308" y="35854"/>
                </a:lnTo>
                <a:lnTo>
                  <a:pt x="15692" y="79021"/>
                </a:lnTo>
                <a:lnTo>
                  <a:pt x="3923" y="127063"/>
                </a:lnTo>
                <a:lnTo>
                  <a:pt x="0" y="177542"/>
                </a:lnTo>
                <a:lnTo>
                  <a:pt x="3923" y="228022"/>
                </a:lnTo>
                <a:lnTo>
                  <a:pt x="15692" y="276065"/>
                </a:lnTo>
                <a:lnTo>
                  <a:pt x="35308" y="319232"/>
                </a:lnTo>
                <a:lnTo>
                  <a:pt x="62770" y="355086"/>
                </a:lnTo>
                <a:lnTo>
                  <a:pt x="4744675" y="355086"/>
                </a:lnTo>
                <a:lnTo>
                  <a:pt x="4772137" y="319232"/>
                </a:lnTo>
                <a:lnTo>
                  <a:pt x="4791753" y="276065"/>
                </a:lnTo>
                <a:lnTo>
                  <a:pt x="4803522" y="228022"/>
                </a:lnTo>
                <a:lnTo>
                  <a:pt x="4807445" y="177542"/>
                </a:lnTo>
                <a:lnTo>
                  <a:pt x="4803522" y="127063"/>
                </a:lnTo>
                <a:lnTo>
                  <a:pt x="4791753" y="79021"/>
                </a:lnTo>
                <a:lnTo>
                  <a:pt x="4772137" y="35854"/>
                </a:lnTo>
                <a:lnTo>
                  <a:pt x="4744675" y="0"/>
                </a:lnTo>
                <a:close/>
              </a:path>
            </a:pathLst>
          </a:custGeom>
          <a:solidFill>
            <a:srgbClr val="FFD100"/>
          </a:solidFill>
        </p:spPr>
        <p:txBody>
          <a:bodyPr wrap="square" lIns="0" tIns="0" rIns="0" bIns="0" rtlCol="0"/>
          <a:lstStyle/>
          <a:p>
            <a:endParaRPr/>
          </a:p>
        </p:txBody>
      </p:sp>
      <p:sp>
        <p:nvSpPr>
          <p:cNvPr id="4" name="object 4"/>
          <p:cNvSpPr/>
          <p:nvPr/>
        </p:nvSpPr>
        <p:spPr>
          <a:xfrm>
            <a:off x="3792479" y="3532734"/>
            <a:ext cx="7435850" cy="355600"/>
          </a:xfrm>
          <a:custGeom>
            <a:avLst/>
            <a:gdLst/>
            <a:ahLst/>
            <a:cxnLst/>
            <a:rect l="l" t="t" r="r" b="b"/>
            <a:pathLst>
              <a:path w="7435850" h="355600">
                <a:moveTo>
                  <a:pt x="7373065" y="0"/>
                </a:moveTo>
                <a:lnTo>
                  <a:pt x="62770" y="0"/>
                </a:lnTo>
                <a:lnTo>
                  <a:pt x="35308" y="35854"/>
                </a:lnTo>
                <a:lnTo>
                  <a:pt x="15692" y="79021"/>
                </a:lnTo>
                <a:lnTo>
                  <a:pt x="3923" y="127063"/>
                </a:lnTo>
                <a:lnTo>
                  <a:pt x="0" y="177542"/>
                </a:lnTo>
                <a:lnTo>
                  <a:pt x="3923" y="228022"/>
                </a:lnTo>
                <a:lnTo>
                  <a:pt x="15692" y="276065"/>
                </a:lnTo>
                <a:lnTo>
                  <a:pt x="35308" y="319232"/>
                </a:lnTo>
                <a:lnTo>
                  <a:pt x="62770" y="355086"/>
                </a:lnTo>
                <a:lnTo>
                  <a:pt x="7373065" y="355086"/>
                </a:lnTo>
                <a:lnTo>
                  <a:pt x="7400528" y="319232"/>
                </a:lnTo>
                <a:lnTo>
                  <a:pt x="7420143" y="276065"/>
                </a:lnTo>
                <a:lnTo>
                  <a:pt x="7431913" y="228022"/>
                </a:lnTo>
                <a:lnTo>
                  <a:pt x="7435836" y="177542"/>
                </a:lnTo>
                <a:lnTo>
                  <a:pt x="7431913" y="127063"/>
                </a:lnTo>
                <a:lnTo>
                  <a:pt x="7420143" y="79021"/>
                </a:lnTo>
                <a:lnTo>
                  <a:pt x="7400528" y="35854"/>
                </a:lnTo>
                <a:lnTo>
                  <a:pt x="7373065" y="0"/>
                </a:lnTo>
                <a:close/>
              </a:path>
            </a:pathLst>
          </a:custGeom>
          <a:solidFill>
            <a:srgbClr val="FFD100"/>
          </a:solidFill>
        </p:spPr>
        <p:txBody>
          <a:bodyPr wrap="square" lIns="0" tIns="0" rIns="0" bIns="0" rtlCol="0"/>
          <a:lstStyle/>
          <a:p>
            <a:endParaRPr/>
          </a:p>
        </p:txBody>
      </p:sp>
      <p:sp>
        <p:nvSpPr>
          <p:cNvPr id="5" name="object 5"/>
          <p:cNvSpPr/>
          <p:nvPr/>
        </p:nvSpPr>
        <p:spPr>
          <a:xfrm>
            <a:off x="1333467" y="3532734"/>
            <a:ext cx="2508885" cy="355600"/>
          </a:xfrm>
          <a:custGeom>
            <a:avLst/>
            <a:gdLst/>
            <a:ahLst/>
            <a:cxnLst/>
            <a:rect l="l" t="t" r="r" b="b"/>
            <a:pathLst>
              <a:path w="2508885" h="355600">
                <a:moveTo>
                  <a:pt x="2445794" y="0"/>
                </a:moveTo>
                <a:lnTo>
                  <a:pt x="62770" y="0"/>
                </a:lnTo>
                <a:lnTo>
                  <a:pt x="35308" y="35854"/>
                </a:lnTo>
                <a:lnTo>
                  <a:pt x="15692" y="79021"/>
                </a:lnTo>
                <a:lnTo>
                  <a:pt x="3923" y="127063"/>
                </a:lnTo>
                <a:lnTo>
                  <a:pt x="0" y="177542"/>
                </a:lnTo>
                <a:lnTo>
                  <a:pt x="3923" y="228022"/>
                </a:lnTo>
                <a:lnTo>
                  <a:pt x="15692" y="276065"/>
                </a:lnTo>
                <a:lnTo>
                  <a:pt x="35308" y="319232"/>
                </a:lnTo>
                <a:lnTo>
                  <a:pt x="62770" y="355086"/>
                </a:lnTo>
                <a:lnTo>
                  <a:pt x="2445794" y="355086"/>
                </a:lnTo>
                <a:lnTo>
                  <a:pt x="2473257" y="319232"/>
                </a:lnTo>
                <a:lnTo>
                  <a:pt x="2492872" y="276065"/>
                </a:lnTo>
                <a:lnTo>
                  <a:pt x="2504642" y="228022"/>
                </a:lnTo>
                <a:lnTo>
                  <a:pt x="2508565" y="177542"/>
                </a:lnTo>
                <a:lnTo>
                  <a:pt x="2504642" y="127063"/>
                </a:lnTo>
                <a:lnTo>
                  <a:pt x="2492872" y="79021"/>
                </a:lnTo>
                <a:lnTo>
                  <a:pt x="2473257" y="35854"/>
                </a:lnTo>
                <a:lnTo>
                  <a:pt x="2445794" y="0"/>
                </a:lnTo>
                <a:close/>
              </a:path>
            </a:pathLst>
          </a:custGeom>
          <a:solidFill>
            <a:srgbClr val="FFD100"/>
          </a:solidFill>
        </p:spPr>
        <p:txBody>
          <a:bodyPr wrap="square" lIns="0" tIns="0" rIns="0" bIns="0" rtlCol="0"/>
          <a:lstStyle/>
          <a:p>
            <a:endParaRPr/>
          </a:p>
        </p:txBody>
      </p:sp>
      <p:sp>
        <p:nvSpPr>
          <p:cNvPr id="6" name="object 6"/>
          <p:cNvSpPr/>
          <p:nvPr/>
        </p:nvSpPr>
        <p:spPr>
          <a:xfrm>
            <a:off x="1752897" y="1945419"/>
            <a:ext cx="3728085" cy="407034"/>
          </a:xfrm>
          <a:custGeom>
            <a:avLst/>
            <a:gdLst/>
            <a:ahLst/>
            <a:cxnLst/>
            <a:rect l="l" t="t" r="r" b="b"/>
            <a:pathLst>
              <a:path w="3728085" h="407035">
                <a:moveTo>
                  <a:pt x="3655582" y="0"/>
                </a:moveTo>
                <a:lnTo>
                  <a:pt x="71930" y="0"/>
                </a:lnTo>
                <a:lnTo>
                  <a:pt x="46035" y="32109"/>
                </a:lnTo>
                <a:lnTo>
                  <a:pt x="25895" y="69939"/>
                </a:lnTo>
                <a:lnTo>
                  <a:pt x="11508" y="112059"/>
                </a:lnTo>
                <a:lnTo>
                  <a:pt x="2877" y="157040"/>
                </a:lnTo>
                <a:lnTo>
                  <a:pt x="0" y="203450"/>
                </a:lnTo>
                <a:lnTo>
                  <a:pt x="2877" y="249861"/>
                </a:lnTo>
                <a:lnTo>
                  <a:pt x="11508" y="294842"/>
                </a:lnTo>
                <a:lnTo>
                  <a:pt x="25895" y="336962"/>
                </a:lnTo>
                <a:lnTo>
                  <a:pt x="46035" y="374792"/>
                </a:lnTo>
                <a:lnTo>
                  <a:pt x="71930" y="406901"/>
                </a:lnTo>
                <a:lnTo>
                  <a:pt x="3655582" y="406901"/>
                </a:lnTo>
                <a:lnTo>
                  <a:pt x="3681477" y="374792"/>
                </a:lnTo>
                <a:lnTo>
                  <a:pt x="3701617" y="336962"/>
                </a:lnTo>
                <a:lnTo>
                  <a:pt x="3716003" y="294842"/>
                </a:lnTo>
                <a:lnTo>
                  <a:pt x="3724635" y="249861"/>
                </a:lnTo>
                <a:lnTo>
                  <a:pt x="3727512" y="203450"/>
                </a:lnTo>
                <a:lnTo>
                  <a:pt x="3724635" y="157040"/>
                </a:lnTo>
                <a:lnTo>
                  <a:pt x="3716003" y="112059"/>
                </a:lnTo>
                <a:lnTo>
                  <a:pt x="3701617" y="69939"/>
                </a:lnTo>
                <a:lnTo>
                  <a:pt x="3681477" y="32109"/>
                </a:lnTo>
                <a:lnTo>
                  <a:pt x="3655582" y="0"/>
                </a:lnTo>
                <a:close/>
              </a:path>
            </a:pathLst>
          </a:custGeom>
          <a:solidFill>
            <a:srgbClr val="FFD100"/>
          </a:solidFill>
        </p:spPr>
        <p:txBody>
          <a:bodyPr wrap="square" lIns="0" tIns="0" rIns="0" bIns="0" rtlCol="0"/>
          <a:lstStyle/>
          <a:p>
            <a:endParaRPr/>
          </a:p>
        </p:txBody>
      </p:sp>
      <p:sp>
        <p:nvSpPr>
          <p:cNvPr id="7" name="object 7"/>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9" name="object 9"/>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10" name="object 10"/>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729995" y="559308"/>
            <a:ext cx="5448300" cy="554736"/>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770636" y="1727954"/>
            <a:ext cx="10406380" cy="4116070"/>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dirty="0">
                <a:latin typeface="Corbel"/>
                <a:cs typeface="Corbel"/>
              </a:rPr>
              <a:t>Use </a:t>
            </a:r>
            <a:r>
              <a:rPr sz="3200" spc="-5" dirty="0">
                <a:latin typeface="Corbel"/>
                <a:cs typeface="Corbel"/>
              </a:rPr>
              <a:t>Prepared</a:t>
            </a:r>
            <a:r>
              <a:rPr sz="3200" spc="-100" dirty="0">
                <a:latin typeface="Corbel"/>
                <a:cs typeface="Corbel"/>
              </a:rPr>
              <a:t> </a:t>
            </a:r>
            <a:r>
              <a:rPr sz="3200" dirty="0">
                <a:latin typeface="Corbel"/>
                <a:cs typeface="Corbel"/>
              </a:rPr>
              <a:t>Statements</a:t>
            </a:r>
            <a:endParaRPr sz="320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5" dirty="0">
                <a:latin typeface="Corbel"/>
                <a:cs typeface="Corbel"/>
              </a:rPr>
              <a:t>Written in</a:t>
            </a:r>
            <a:r>
              <a:rPr sz="2800" spc="0" dirty="0">
                <a:latin typeface="Corbel"/>
                <a:cs typeface="Corbel"/>
              </a:rPr>
              <a:t> </a:t>
            </a:r>
            <a:r>
              <a:rPr sz="2800" spc="-10" dirty="0">
                <a:latin typeface="Corbel"/>
                <a:cs typeface="Corbel"/>
              </a:rPr>
              <a:t>PHP</a:t>
            </a:r>
            <a:endParaRPr sz="2800">
              <a:latin typeface="Corbel"/>
              <a:cs typeface="Corbel"/>
            </a:endParaRPr>
          </a:p>
          <a:p>
            <a:pPr marL="625475" lvl="1" indent="-274320">
              <a:lnSpc>
                <a:spcPct val="100000"/>
              </a:lnSpc>
              <a:spcBef>
                <a:spcPts val="670"/>
              </a:spcBef>
              <a:buClr>
                <a:srgbClr val="5FB5CC"/>
              </a:buClr>
              <a:buSzPct val="89285"/>
              <a:buFont typeface="Wingdings"/>
              <a:buChar char=""/>
              <a:tabLst>
                <a:tab pos="625475" algn="l"/>
                <a:tab pos="626110" algn="l"/>
              </a:tabLst>
            </a:pPr>
            <a:r>
              <a:rPr sz="2800" spc="-5" dirty="0">
                <a:latin typeface="Corbel"/>
                <a:cs typeface="Corbel"/>
              </a:rPr>
              <a:t>Uses bound</a:t>
            </a:r>
            <a:r>
              <a:rPr sz="2800" spc="0" dirty="0">
                <a:latin typeface="Corbel"/>
                <a:cs typeface="Corbel"/>
              </a:rPr>
              <a:t> </a:t>
            </a:r>
            <a:r>
              <a:rPr sz="2800" spc="-5" dirty="0">
                <a:latin typeface="Corbel"/>
                <a:cs typeface="Corbel"/>
              </a:rPr>
              <a:t>variables</a:t>
            </a:r>
            <a:endParaRPr sz="2800">
              <a:latin typeface="Corbel"/>
              <a:cs typeface="Corbel"/>
            </a:endParaRPr>
          </a:p>
          <a:p>
            <a:pPr marL="625475" marR="5080" lvl="1" indent="-274320">
              <a:lnSpc>
                <a:spcPct val="100000"/>
              </a:lnSpc>
              <a:spcBef>
                <a:spcPts val="675"/>
              </a:spcBef>
              <a:buClr>
                <a:srgbClr val="5FB5CC"/>
              </a:buClr>
              <a:buSzPct val="89285"/>
              <a:buFont typeface="Wingdings"/>
              <a:buChar char=""/>
              <a:tabLst>
                <a:tab pos="625475" algn="l"/>
                <a:tab pos="626110" algn="l"/>
              </a:tabLst>
            </a:pPr>
            <a:r>
              <a:rPr sz="2800" spc="-5" dirty="0">
                <a:latin typeface="Corbel"/>
                <a:cs typeface="Corbel"/>
              </a:rPr>
              <a:t>SQL </a:t>
            </a:r>
            <a:r>
              <a:rPr sz="2800" spc="-10" dirty="0">
                <a:latin typeface="Corbel"/>
                <a:cs typeface="Corbel"/>
              </a:rPr>
              <a:t>statements that </a:t>
            </a:r>
            <a:r>
              <a:rPr sz="2800" spc="-5" dirty="0">
                <a:latin typeface="Corbel"/>
                <a:cs typeface="Corbel"/>
              </a:rPr>
              <a:t>are </a:t>
            </a:r>
            <a:r>
              <a:rPr sz="2800" spc="-10" dirty="0">
                <a:latin typeface="Corbel"/>
                <a:cs typeface="Corbel"/>
              </a:rPr>
              <a:t>sent </a:t>
            </a:r>
            <a:r>
              <a:rPr sz="2800" spc="-5" dirty="0">
                <a:latin typeface="Corbel"/>
                <a:cs typeface="Corbel"/>
              </a:rPr>
              <a:t>to and parsed by </a:t>
            </a:r>
            <a:r>
              <a:rPr sz="2800" spc="-10" dirty="0">
                <a:latin typeface="Corbel"/>
                <a:cs typeface="Corbel"/>
              </a:rPr>
              <a:t>the </a:t>
            </a:r>
            <a:r>
              <a:rPr sz="2800" spc="-5" dirty="0">
                <a:latin typeface="Corbel"/>
                <a:cs typeface="Corbel"/>
              </a:rPr>
              <a:t>database </a:t>
            </a:r>
            <a:r>
              <a:rPr sz="2800" spc="-10" dirty="0">
                <a:latin typeface="Corbel"/>
                <a:cs typeface="Corbel"/>
              </a:rPr>
              <a:t>server  separately </a:t>
            </a:r>
            <a:r>
              <a:rPr sz="2800" spc="-5" dirty="0">
                <a:latin typeface="Corbel"/>
                <a:cs typeface="Corbel"/>
              </a:rPr>
              <a:t>from any</a:t>
            </a:r>
            <a:r>
              <a:rPr sz="2800" spc="25" dirty="0">
                <a:latin typeface="Corbel"/>
                <a:cs typeface="Corbel"/>
              </a:rPr>
              <a:t> </a:t>
            </a:r>
            <a:r>
              <a:rPr sz="2800" spc="-5" dirty="0">
                <a:latin typeface="Corbel"/>
                <a:cs typeface="Corbel"/>
              </a:rPr>
              <a:t>parameters</a:t>
            </a:r>
            <a:endParaRPr sz="2800">
              <a:latin typeface="Corbel"/>
              <a:cs typeface="Corbel"/>
            </a:endParaRPr>
          </a:p>
          <a:p>
            <a:pPr marL="625475" lvl="1" indent="-274320">
              <a:lnSpc>
                <a:spcPct val="100000"/>
              </a:lnSpc>
              <a:spcBef>
                <a:spcPts val="670"/>
              </a:spcBef>
              <a:buClr>
                <a:srgbClr val="5FB5CC"/>
              </a:buClr>
              <a:buSzPct val="89285"/>
              <a:buFont typeface="Wingdings"/>
              <a:buChar char=""/>
              <a:tabLst>
                <a:tab pos="625475" algn="l"/>
                <a:tab pos="626110" algn="l"/>
              </a:tabLst>
            </a:pPr>
            <a:r>
              <a:rPr sz="2800" spc="-10" dirty="0">
                <a:latin typeface="Corbel"/>
                <a:cs typeface="Corbel"/>
              </a:rPr>
              <a:t>Combine </a:t>
            </a:r>
            <a:r>
              <a:rPr sz="2800" spc="-5" dirty="0">
                <a:latin typeface="Corbel"/>
                <a:cs typeface="Corbel"/>
              </a:rPr>
              <a:t>variables with the </a:t>
            </a:r>
            <a:r>
              <a:rPr sz="2800" spc="-10" dirty="0">
                <a:latin typeface="Corbel"/>
                <a:cs typeface="Corbel"/>
              </a:rPr>
              <a:t>complied </a:t>
            </a:r>
            <a:r>
              <a:rPr sz="2800" spc="-5" dirty="0">
                <a:latin typeface="Corbel"/>
                <a:cs typeface="Corbel"/>
              </a:rPr>
              <a:t>SQL </a:t>
            </a:r>
            <a:r>
              <a:rPr sz="2800" spc="-10" dirty="0">
                <a:latin typeface="Corbel"/>
                <a:cs typeface="Corbel"/>
              </a:rPr>
              <a:t>statement</a:t>
            </a:r>
            <a:endParaRPr sz="2800">
              <a:latin typeface="Corbel"/>
              <a:cs typeface="Corbel"/>
            </a:endParaRPr>
          </a:p>
          <a:p>
            <a:pPr marL="625475" lvl="1" indent="-274320">
              <a:lnSpc>
                <a:spcPct val="100000"/>
              </a:lnSpc>
              <a:spcBef>
                <a:spcPts val="675"/>
              </a:spcBef>
              <a:buClr>
                <a:srgbClr val="5FB5CC"/>
              </a:buClr>
              <a:buSzPct val="89285"/>
              <a:buFont typeface="Wingdings"/>
              <a:buChar char=""/>
              <a:tabLst>
                <a:tab pos="625475" algn="l"/>
                <a:tab pos="626110" algn="l"/>
              </a:tabLst>
            </a:pPr>
            <a:r>
              <a:rPr sz="2800" spc="-5" dirty="0">
                <a:latin typeface="Corbel"/>
                <a:cs typeface="Corbel"/>
              </a:rPr>
              <a:t>Variables interpreted as </a:t>
            </a:r>
            <a:r>
              <a:rPr sz="2800" spc="-10" dirty="0">
                <a:latin typeface="Corbel"/>
                <a:cs typeface="Corbel"/>
              </a:rPr>
              <a:t>strings, not </a:t>
            </a:r>
            <a:r>
              <a:rPr sz="2800" spc="-5" dirty="0">
                <a:latin typeface="Corbel"/>
                <a:cs typeface="Corbel"/>
              </a:rPr>
              <a:t>part of SQL</a:t>
            </a:r>
            <a:r>
              <a:rPr sz="2800" spc="65" dirty="0">
                <a:latin typeface="Corbel"/>
                <a:cs typeface="Corbel"/>
              </a:rPr>
              <a:t> </a:t>
            </a:r>
            <a:r>
              <a:rPr sz="2800" spc="-10" dirty="0">
                <a:latin typeface="Corbel"/>
                <a:cs typeface="Corbel"/>
              </a:rPr>
              <a:t>statement</a:t>
            </a:r>
            <a:endParaRPr sz="2800">
              <a:latin typeface="Corbel"/>
              <a:cs typeface="Corbel"/>
            </a:endParaRPr>
          </a:p>
          <a:p>
            <a:pPr marL="625475" lvl="1" indent="-274320">
              <a:lnSpc>
                <a:spcPct val="100000"/>
              </a:lnSpc>
              <a:spcBef>
                <a:spcPts val="675"/>
              </a:spcBef>
              <a:buClr>
                <a:srgbClr val="5FB5CC"/>
              </a:buClr>
              <a:buSzPct val="89285"/>
              <a:buFont typeface="Wingdings"/>
              <a:buChar char=""/>
              <a:tabLst>
                <a:tab pos="625475" algn="l"/>
                <a:tab pos="626110" algn="l"/>
              </a:tabLst>
            </a:pPr>
            <a:r>
              <a:rPr sz="2800" spc="-10" dirty="0">
                <a:latin typeface="Corbel"/>
                <a:cs typeface="Corbel"/>
              </a:rPr>
              <a:t>Becomes </a:t>
            </a:r>
            <a:r>
              <a:rPr sz="2800" spc="-5" dirty="0">
                <a:latin typeface="Corbel"/>
                <a:cs typeface="Corbel"/>
              </a:rPr>
              <a:t>impossible for a </a:t>
            </a:r>
            <a:r>
              <a:rPr sz="2800" spc="-20" dirty="0">
                <a:latin typeface="Corbel"/>
                <a:cs typeface="Corbel"/>
              </a:rPr>
              <a:t>hacker </a:t>
            </a:r>
            <a:r>
              <a:rPr sz="2800" spc="-5" dirty="0">
                <a:latin typeface="Corbel"/>
                <a:cs typeface="Corbel"/>
              </a:rPr>
              <a:t>to inject malicious</a:t>
            </a:r>
            <a:r>
              <a:rPr sz="2800" spc="75" dirty="0">
                <a:latin typeface="Corbel"/>
                <a:cs typeface="Corbel"/>
              </a:rPr>
              <a:t> </a:t>
            </a:r>
            <a:r>
              <a:rPr sz="2800" spc="-5" dirty="0">
                <a:latin typeface="Corbel"/>
                <a:cs typeface="Corbel"/>
              </a:rPr>
              <a:t>SQL</a:t>
            </a:r>
            <a:endParaRPr sz="2800">
              <a:latin typeface="Corbel"/>
              <a:cs typeface="Corbe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6763" y="4775104"/>
            <a:ext cx="2512060" cy="381635"/>
          </a:xfrm>
          <a:custGeom>
            <a:avLst/>
            <a:gdLst/>
            <a:ahLst/>
            <a:cxnLst/>
            <a:rect l="l" t="t" r="r" b="b"/>
            <a:pathLst>
              <a:path w="2512060" h="381635">
                <a:moveTo>
                  <a:pt x="2445151" y="0"/>
                </a:moveTo>
                <a:lnTo>
                  <a:pt x="66572" y="0"/>
                </a:lnTo>
                <a:lnTo>
                  <a:pt x="39943" y="33787"/>
                </a:lnTo>
                <a:lnTo>
                  <a:pt x="19971" y="74009"/>
                </a:lnTo>
                <a:lnTo>
                  <a:pt x="6657" y="118826"/>
                </a:lnTo>
                <a:lnTo>
                  <a:pt x="0" y="166402"/>
                </a:lnTo>
                <a:lnTo>
                  <a:pt x="0" y="214896"/>
                </a:lnTo>
                <a:lnTo>
                  <a:pt x="6657" y="262471"/>
                </a:lnTo>
                <a:lnTo>
                  <a:pt x="19971" y="307289"/>
                </a:lnTo>
                <a:lnTo>
                  <a:pt x="39943" y="347510"/>
                </a:lnTo>
                <a:lnTo>
                  <a:pt x="66572" y="381298"/>
                </a:lnTo>
                <a:lnTo>
                  <a:pt x="2445151" y="381298"/>
                </a:lnTo>
                <a:lnTo>
                  <a:pt x="2471780" y="347510"/>
                </a:lnTo>
                <a:lnTo>
                  <a:pt x="2491752" y="307289"/>
                </a:lnTo>
                <a:lnTo>
                  <a:pt x="2505066" y="262471"/>
                </a:lnTo>
                <a:lnTo>
                  <a:pt x="2511724" y="214896"/>
                </a:lnTo>
                <a:lnTo>
                  <a:pt x="2511724" y="166402"/>
                </a:lnTo>
                <a:lnTo>
                  <a:pt x="2505066" y="118826"/>
                </a:lnTo>
                <a:lnTo>
                  <a:pt x="2491752" y="74009"/>
                </a:lnTo>
                <a:lnTo>
                  <a:pt x="2471780" y="33787"/>
                </a:lnTo>
                <a:lnTo>
                  <a:pt x="2445151" y="0"/>
                </a:lnTo>
                <a:close/>
              </a:path>
            </a:pathLst>
          </a:custGeom>
          <a:solidFill>
            <a:srgbClr val="FFD100"/>
          </a:solidFill>
        </p:spPr>
        <p:txBody>
          <a:bodyPr wrap="square" lIns="0" tIns="0" rIns="0" bIns="0" rtlCol="0"/>
          <a:lstStyle/>
          <a:p>
            <a:endParaRPr/>
          </a:p>
        </p:txBody>
      </p:sp>
      <p:sp>
        <p:nvSpPr>
          <p:cNvPr id="3" name="object 3"/>
          <p:cNvSpPr/>
          <p:nvPr/>
        </p:nvSpPr>
        <p:spPr>
          <a:xfrm>
            <a:off x="8421905" y="4363852"/>
            <a:ext cx="2841625" cy="381000"/>
          </a:xfrm>
          <a:custGeom>
            <a:avLst/>
            <a:gdLst/>
            <a:ahLst/>
            <a:cxnLst/>
            <a:rect l="l" t="t" r="r" b="b"/>
            <a:pathLst>
              <a:path w="2841625" h="381000">
                <a:moveTo>
                  <a:pt x="2775047" y="0"/>
                </a:moveTo>
                <a:lnTo>
                  <a:pt x="66519" y="0"/>
                </a:lnTo>
                <a:lnTo>
                  <a:pt x="39911" y="33760"/>
                </a:lnTo>
                <a:lnTo>
                  <a:pt x="19955" y="73949"/>
                </a:lnTo>
                <a:lnTo>
                  <a:pt x="6651" y="118731"/>
                </a:lnTo>
                <a:lnTo>
                  <a:pt x="0" y="166268"/>
                </a:lnTo>
                <a:lnTo>
                  <a:pt x="0" y="214724"/>
                </a:lnTo>
                <a:lnTo>
                  <a:pt x="6651" y="262261"/>
                </a:lnTo>
                <a:lnTo>
                  <a:pt x="19955" y="307043"/>
                </a:lnTo>
                <a:lnTo>
                  <a:pt x="39911" y="347232"/>
                </a:lnTo>
                <a:lnTo>
                  <a:pt x="66519" y="380993"/>
                </a:lnTo>
                <a:lnTo>
                  <a:pt x="2775047" y="380993"/>
                </a:lnTo>
                <a:lnTo>
                  <a:pt x="2801655" y="347232"/>
                </a:lnTo>
                <a:lnTo>
                  <a:pt x="2821610" y="307043"/>
                </a:lnTo>
                <a:lnTo>
                  <a:pt x="2834914" y="262261"/>
                </a:lnTo>
                <a:lnTo>
                  <a:pt x="2841566" y="214724"/>
                </a:lnTo>
                <a:lnTo>
                  <a:pt x="2841566" y="166268"/>
                </a:lnTo>
                <a:lnTo>
                  <a:pt x="2834914" y="118731"/>
                </a:lnTo>
                <a:lnTo>
                  <a:pt x="2821610" y="73949"/>
                </a:lnTo>
                <a:lnTo>
                  <a:pt x="2801655" y="33760"/>
                </a:lnTo>
                <a:lnTo>
                  <a:pt x="2775047" y="0"/>
                </a:lnTo>
                <a:close/>
              </a:path>
            </a:pathLst>
          </a:custGeom>
          <a:solidFill>
            <a:srgbClr val="FFD100"/>
          </a:solidFill>
        </p:spPr>
        <p:txBody>
          <a:bodyPr wrap="square" lIns="0" tIns="0" rIns="0" bIns="0" rtlCol="0"/>
          <a:lstStyle/>
          <a:p>
            <a:endParaRPr/>
          </a:p>
        </p:txBody>
      </p:sp>
      <p:sp>
        <p:nvSpPr>
          <p:cNvPr id="4" name="object 4"/>
          <p:cNvSpPr/>
          <p:nvPr/>
        </p:nvSpPr>
        <p:spPr>
          <a:xfrm>
            <a:off x="716817" y="4363852"/>
            <a:ext cx="2926080" cy="381000"/>
          </a:xfrm>
          <a:custGeom>
            <a:avLst/>
            <a:gdLst/>
            <a:ahLst/>
            <a:cxnLst/>
            <a:rect l="l" t="t" r="r" b="b"/>
            <a:pathLst>
              <a:path w="2926079" h="381000">
                <a:moveTo>
                  <a:pt x="2859246" y="0"/>
                </a:moveTo>
                <a:lnTo>
                  <a:pt x="66518" y="0"/>
                </a:lnTo>
                <a:lnTo>
                  <a:pt x="39911" y="33760"/>
                </a:lnTo>
                <a:lnTo>
                  <a:pt x="19955" y="73949"/>
                </a:lnTo>
                <a:lnTo>
                  <a:pt x="6651" y="118731"/>
                </a:lnTo>
                <a:lnTo>
                  <a:pt x="0" y="166268"/>
                </a:lnTo>
                <a:lnTo>
                  <a:pt x="0" y="214724"/>
                </a:lnTo>
                <a:lnTo>
                  <a:pt x="6651" y="262261"/>
                </a:lnTo>
                <a:lnTo>
                  <a:pt x="19955" y="307043"/>
                </a:lnTo>
                <a:lnTo>
                  <a:pt x="39911" y="347232"/>
                </a:lnTo>
                <a:lnTo>
                  <a:pt x="66518" y="380993"/>
                </a:lnTo>
                <a:lnTo>
                  <a:pt x="2859246" y="380993"/>
                </a:lnTo>
                <a:lnTo>
                  <a:pt x="2885854" y="347232"/>
                </a:lnTo>
                <a:lnTo>
                  <a:pt x="2905810" y="307043"/>
                </a:lnTo>
                <a:lnTo>
                  <a:pt x="2919114" y="262261"/>
                </a:lnTo>
                <a:lnTo>
                  <a:pt x="2925766" y="214724"/>
                </a:lnTo>
                <a:lnTo>
                  <a:pt x="2925766" y="166268"/>
                </a:lnTo>
                <a:lnTo>
                  <a:pt x="2919114" y="118731"/>
                </a:lnTo>
                <a:lnTo>
                  <a:pt x="2905810" y="73949"/>
                </a:lnTo>
                <a:lnTo>
                  <a:pt x="2885854" y="33760"/>
                </a:lnTo>
                <a:lnTo>
                  <a:pt x="2859246" y="0"/>
                </a:lnTo>
                <a:close/>
              </a:path>
            </a:pathLst>
          </a:custGeom>
          <a:solidFill>
            <a:srgbClr val="FFD100"/>
          </a:solidFill>
        </p:spPr>
        <p:txBody>
          <a:bodyPr wrap="square" lIns="0" tIns="0" rIns="0" bIns="0" rtlCol="0"/>
          <a:lstStyle/>
          <a:p>
            <a:endParaRPr/>
          </a:p>
        </p:txBody>
      </p:sp>
      <p:sp>
        <p:nvSpPr>
          <p:cNvPr id="5" name="object 5"/>
          <p:cNvSpPr/>
          <p:nvPr/>
        </p:nvSpPr>
        <p:spPr>
          <a:xfrm>
            <a:off x="6592588" y="3952371"/>
            <a:ext cx="4509135" cy="381000"/>
          </a:xfrm>
          <a:custGeom>
            <a:avLst/>
            <a:gdLst/>
            <a:ahLst/>
            <a:cxnLst/>
            <a:rect l="l" t="t" r="r" b="b"/>
            <a:pathLst>
              <a:path w="4509134" h="381000">
                <a:moveTo>
                  <a:pt x="4442060" y="0"/>
                </a:moveTo>
                <a:lnTo>
                  <a:pt x="66519" y="0"/>
                </a:lnTo>
                <a:lnTo>
                  <a:pt x="39911" y="33760"/>
                </a:lnTo>
                <a:lnTo>
                  <a:pt x="19955" y="73949"/>
                </a:lnTo>
                <a:lnTo>
                  <a:pt x="6651" y="118731"/>
                </a:lnTo>
                <a:lnTo>
                  <a:pt x="0" y="166268"/>
                </a:lnTo>
                <a:lnTo>
                  <a:pt x="0" y="214724"/>
                </a:lnTo>
                <a:lnTo>
                  <a:pt x="6651" y="262261"/>
                </a:lnTo>
                <a:lnTo>
                  <a:pt x="19955" y="307043"/>
                </a:lnTo>
                <a:lnTo>
                  <a:pt x="39911" y="347232"/>
                </a:lnTo>
                <a:lnTo>
                  <a:pt x="66519" y="380993"/>
                </a:lnTo>
                <a:lnTo>
                  <a:pt x="4442060" y="380993"/>
                </a:lnTo>
                <a:lnTo>
                  <a:pt x="4468668" y="347232"/>
                </a:lnTo>
                <a:lnTo>
                  <a:pt x="4488624" y="307043"/>
                </a:lnTo>
                <a:lnTo>
                  <a:pt x="4501927" y="262261"/>
                </a:lnTo>
                <a:lnTo>
                  <a:pt x="4508579" y="214724"/>
                </a:lnTo>
                <a:lnTo>
                  <a:pt x="4508579" y="166268"/>
                </a:lnTo>
                <a:lnTo>
                  <a:pt x="4501927" y="118731"/>
                </a:lnTo>
                <a:lnTo>
                  <a:pt x="4488624" y="73949"/>
                </a:lnTo>
                <a:lnTo>
                  <a:pt x="4468668" y="33760"/>
                </a:lnTo>
                <a:lnTo>
                  <a:pt x="4442060" y="0"/>
                </a:lnTo>
                <a:close/>
              </a:path>
            </a:pathLst>
          </a:custGeom>
          <a:solidFill>
            <a:srgbClr val="FFD100"/>
          </a:solidFill>
        </p:spPr>
        <p:txBody>
          <a:bodyPr wrap="square" lIns="0" tIns="0" rIns="0" bIns="0" rtlCol="0"/>
          <a:lstStyle/>
          <a:p>
            <a:endParaRPr/>
          </a:p>
        </p:txBody>
      </p:sp>
      <p:sp>
        <p:nvSpPr>
          <p:cNvPr id="6" name="object 6"/>
          <p:cNvSpPr/>
          <p:nvPr/>
        </p:nvSpPr>
        <p:spPr>
          <a:xfrm>
            <a:off x="5201942" y="3952371"/>
            <a:ext cx="648970" cy="381000"/>
          </a:xfrm>
          <a:custGeom>
            <a:avLst/>
            <a:gdLst/>
            <a:ahLst/>
            <a:cxnLst/>
            <a:rect l="l" t="t" r="r" b="b"/>
            <a:pathLst>
              <a:path w="648970" h="381000">
                <a:moveTo>
                  <a:pt x="582009" y="0"/>
                </a:moveTo>
                <a:lnTo>
                  <a:pt x="66518" y="0"/>
                </a:lnTo>
                <a:lnTo>
                  <a:pt x="39911" y="33760"/>
                </a:lnTo>
                <a:lnTo>
                  <a:pt x="19955" y="73949"/>
                </a:lnTo>
                <a:lnTo>
                  <a:pt x="6651" y="118731"/>
                </a:lnTo>
                <a:lnTo>
                  <a:pt x="0" y="166268"/>
                </a:lnTo>
                <a:lnTo>
                  <a:pt x="0" y="214724"/>
                </a:lnTo>
                <a:lnTo>
                  <a:pt x="6651" y="262261"/>
                </a:lnTo>
                <a:lnTo>
                  <a:pt x="19955" y="307043"/>
                </a:lnTo>
                <a:lnTo>
                  <a:pt x="39911" y="347232"/>
                </a:lnTo>
                <a:lnTo>
                  <a:pt x="66518" y="380993"/>
                </a:lnTo>
                <a:lnTo>
                  <a:pt x="582009" y="380993"/>
                </a:lnTo>
                <a:lnTo>
                  <a:pt x="608616" y="347232"/>
                </a:lnTo>
                <a:lnTo>
                  <a:pt x="628572" y="307043"/>
                </a:lnTo>
                <a:lnTo>
                  <a:pt x="641876" y="262261"/>
                </a:lnTo>
                <a:lnTo>
                  <a:pt x="648528" y="214724"/>
                </a:lnTo>
                <a:lnTo>
                  <a:pt x="648528" y="166268"/>
                </a:lnTo>
                <a:lnTo>
                  <a:pt x="641876" y="118731"/>
                </a:lnTo>
                <a:lnTo>
                  <a:pt x="628572" y="73949"/>
                </a:lnTo>
                <a:lnTo>
                  <a:pt x="608616" y="33760"/>
                </a:lnTo>
                <a:lnTo>
                  <a:pt x="582009" y="0"/>
                </a:lnTo>
                <a:close/>
              </a:path>
            </a:pathLst>
          </a:custGeom>
          <a:solidFill>
            <a:srgbClr val="FFD100"/>
          </a:solidFill>
        </p:spPr>
        <p:txBody>
          <a:bodyPr wrap="square" lIns="0" tIns="0" rIns="0" bIns="0" rtlCol="0"/>
          <a:lstStyle/>
          <a:p>
            <a:endParaRPr/>
          </a:p>
        </p:txBody>
      </p:sp>
      <p:sp>
        <p:nvSpPr>
          <p:cNvPr id="7" name="object 7"/>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9" name="object 9"/>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10" name="object 10"/>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729995" y="559308"/>
            <a:ext cx="5448300" cy="554736"/>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770636" y="1784350"/>
            <a:ext cx="10438765" cy="4187190"/>
          </a:xfrm>
          <a:prstGeom prst="rect">
            <a:avLst/>
          </a:prstGeom>
        </p:spPr>
        <p:txBody>
          <a:bodyPr vert="horz" wrap="square" lIns="0" tIns="12700" rIns="0" bIns="0" rtlCol="0">
            <a:spAutoFit/>
          </a:bodyPr>
          <a:lstStyle/>
          <a:p>
            <a:pPr marL="332740" indent="-320040">
              <a:lnSpc>
                <a:spcPct val="100000"/>
              </a:lnSpc>
              <a:spcBef>
                <a:spcPts val="100"/>
              </a:spcBef>
              <a:buClr>
                <a:srgbClr val="C19E67"/>
              </a:buClr>
              <a:buSzPct val="80000"/>
              <a:buFont typeface="Wingdings 2"/>
              <a:buChar char=""/>
              <a:tabLst>
                <a:tab pos="332105" algn="l"/>
                <a:tab pos="332740" algn="l"/>
              </a:tabLst>
            </a:pPr>
            <a:r>
              <a:rPr sz="3000" dirty="0">
                <a:latin typeface="Corbel"/>
                <a:cs typeface="Corbel"/>
              </a:rPr>
              <a:t>Use Prepared</a:t>
            </a:r>
            <a:r>
              <a:rPr sz="3000" spc="-90" dirty="0">
                <a:latin typeface="Corbel"/>
                <a:cs typeface="Corbel"/>
              </a:rPr>
              <a:t> </a:t>
            </a:r>
            <a:r>
              <a:rPr sz="3000" dirty="0">
                <a:latin typeface="Corbel"/>
                <a:cs typeface="Corbel"/>
              </a:rPr>
              <a:t>Statements</a:t>
            </a:r>
            <a:endParaRPr sz="3000">
              <a:latin typeface="Corbel"/>
              <a:cs typeface="Corbel"/>
            </a:endParaRPr>
          </a:p>
          <a:p>
            <a:pPr>
              <a:lnSpc>
                <a:spcPct val="100000"/>
              </a:lnSpc>
              <a:spcBef>
                <a:spcPts val="5"/>
              </a:spcBef>
            </a:pPr>
            <a:endParaRPr sz="2500">
              <a:latin typeface="Times New Roman"/>
              <a:cs typeface="Times New Roman"/>
            </a:endParaRPr>
          </a:p>
          <a:p>
            <a:pPr marL="12700">
              <a:lnSpc>
                <a:spcPts val="3420"/>
              </a:lnSpc>
            </a:pPr>
            <a:r>
              <a:rPr sz="3000" spc="-5" dirty="0">
                <a:latin typeface="Corbel"/>
                <a:cs typeface="Corbel"/>
              </a:rPr>
              <a:t>$stmt </a:t>
            </a:r>
            <a:r>
              <a:rPr sz="3000" dirty="0">
                <a:latin typeface="Corbel"/>
                <a:cs typeface="Corbel"/>
              </a:rPr>
              <a:t>= </a:t>
            </a:r>
            <a:r>
              <a:rPr sz="3000" spc="-5" dirty="0">
                <a:latin typeface="Corbel"/>
                <a:cs typeface="Corbel"/>
              </a:rPr>
              <a:t>$dbh-&gt;prepare("SELECT </a:t>
            </a:r>
            <a:r>
              <a:rPr sz="3000" dirty="0">
                <a:latin typeface="Corbel"/>
                <a:cs typeface="Corbel"/>
              </a:rPr>
              <a:t>*</a:t>
            </a:r>
            <a:r>
              <a:rPr sz="3000" spc="-30" dirty="0">
                <a:latin typeface="Corbel"/>
                <a:cs typeface="Corbel"/>
              </a:rPr>
              <a:t> </a:t>
            </a:r>
            <a:r>
              <a:rPr sz="3000" spc="-5" dirty="0">
                <a:latin typeface="Corbel"/>
                <a:cs typeface="Corbel"/>
              </a:rPr>
              <a:t>FROM</a:t>
            </a:r>
            <a:endParaRPr sz="3000">
              <a:latin typeface="Corbel"/>
              <a:cs typeface="Corbel"/>
            </a:endParaRPr>
          </a:p>
          <a:p>
            <a:pPr marL="1917700">
              <a:lnSpc>
                <a:spcPts val="3420"/>
              </a:lnSpc>
            </a:pPr>
            <a:r>
              <a:rPr sz="3000" spc="-5" dirty="0">
                <a:latin typeface="Corbel"/>
                <a:cs typeface="Corbel"/>
              </a:rPr>
              <a:t>table </a:t>
            </a:r>
            <a:r>
              <a:rPr sz="3000" dirty="0">
                <a:latin typeface="Corbel"/>
                <a:cs typeface="Corbel"/>
              </a:rPr>
              <a:t>WHERE </a:t>
            </a:r>
            <a:r>
              <a:rPr sz="3000" spc="-5" dirty="0">
                <a:latin typeface="Corbel"/>
                <a:cs typeface="Corbel"/>
              </a:rPr>
              <a:t>EMAIL </a:t>
            </a:r>
            <a:r>
              <a:rPr sz="3000" dirty="0">
                <a:latin typeface="Corbel"/>
                <a:cs typeface="Corbel"/>
              </a:rPr>
              <a:t>= ?</a:t>
            </a:r>
            <a:r>
              <a:rPr sz="3000" spc="-195" dirty="0">
                <a:latin typeface="Corbel"/>
                <a:cs typeface="Corbel"/>
              </a:rPr>
              <a:t> </a:t>
            </a:r>
            <a:r>
              <a:rPr sz="3000" spc="-5" dirty="0">
                <a:latin typeface="Corbel"/>
                <a:cs typeface="Corbel"/>
              </a:rPr>
              <a:t>");</a:t>
            </a:r>
            <a:endParaRPr sz="3000">
              <a:latin typeface="Corbel"/>
              <a:cs typeface="Corbel"/>
            </a:endParaRPr>
          </a:p>
          <a:p>
            <a:pPr>
              <a:lnSpc>
                <a:spcPct val="100000"/>
              </a:lnSpc>
              <a:spcBef>
                <a:spcPts val="10"/>
              </a:spcBef>
            </a:pPr>
            <a:endParaRPr sz="2850">
              <a:latin typeface="Times New Roman"/>
              <a:cs typeface="Times New Roman"/>
            </a:endParaRPr>
          </a:p>
          <a:p>
            <a:pPr marL="12700" marR="5080">
              <a:lnSpc>
                <a:spcPts val="3240"/>
              </a:lnSpc>
              <a:spcBef>
                <a:spcPts val="5"/>
              </a:spcBef>
            </a:pPr>
            <a:r>
              <a:rPr sz="3000" dirty="0">
                <a:latin typeface="Corbel"/>
                <a:cs typeface="Corbel"/>
              </a:rPr>
              <a:t>/* </a:t>
            </a:r>
            <a:r>
              <a:rPr sz="3000" spc="-5" dirty="0">
                <a:latin typeface="Corbel"/>
                <a:cs typeface="Corbel"/>
              </a:rPr>
              <a:t>The statement </a:t>
            </a:r>
            <a:r>
              <a:rPr sz="3000" dirty="0">
                <a:latin typeface="Corbel"/>
                <a:cs typeface="Corbel"/>
              </a:rPr>
              <a:t>below </a:t>
            </a:r>
            <a:r>
              <a:rPr sz="3000" spc="-5" dirty="0">
                <a:latin typeface="Corbel"/>
                <a:cs typeface="Corbel"/>
              </a:rPr>
              <a:t>sets "?" to </a:t>
            </a:r>
            <a:r>
              <a:rPr sz="3000" spc="-10" dirty="0">
                <a:latin typeface="Corbel"/>
                <a:cs typeface="Corbel"/>
              </a:rPr>
              <a:t>an </a:t>
            </a:r>
            <a:r>
              <a:rPr sz="3000" spc="-5" dirty="0">
                <a:latin typeface="Corbel"/>
                <a:cs typeface="Corbel"/>
              </a:rPr>
              <a:t>actual value that </a:t>
            </a:r>
            <a:r>
              <a:rPr sz="3000" dirty="0">
                <a:latin typeface="Corbel"/>
                <a:cs typeface="Corbel"/>
              </a:rPr>
              <a:t>is </a:t>
            </a:r>
            <a:r>
              <a:rPr sz="3000" spc="-5" dirty="0">
                <a:latin typeface="Corbel"/>
                <a:cs typeface="Corbel"/>
              </a:rPr>
              <a:t>stored </a:t>
            </a:r>
            <a:r>
              <a:rPr sz="3000" dirty="0">
                <a:latin typeface="Corbel"/>
                <a:cs typeface="Corbel"/>
              </a:rPr>
              <a:t>in  </a:t>
            </a:r>
            <a:r>
              <a:rPr sz="3000" spc="-5" dirty="0">
                <a:latin typeface="Corbel"/>
                <a:cs typeface="Corbel"/>
              </a:rPr>
              <a:t>the email variable, </a:t>
            </a:r>
            <a:r>
              <a:rPr sz="3000" dirty="0">
                <a:latin typeface="Corbel"/>
                <a:cs typeface="Corbel"/>
              </a:rPr>
              <a:t>we </a:t>
            </a:r>
            <a:r>
              <a:rPr sz="3000" spc="-5" dirty="0">
                <a:latin typeface="Corbel"/>
                <a:cs typeface="Corbel"/>
              </a:rPr>
              <a:t>are </a:t>
            </a:r>
            <a:r>
              <a:rPr sz="3000" dirty="0">
                <a:latin typeface="Corbel"/>
                <a:cs typeface="Corbel"/>
              </a:rPr>
              <a:t>also </a:t>
            </a:r>
            <a:r>
              <a:rPr sz="3000" spc="-5" dirty="0">
                <a:latin typeface="Corbel"/>
                <a:cs typeface="Corbel"/>
              </a:rPr>
              <a:t>assuming that the $email variable </a:t>
            </a:r>
            <a:r>
              <a:rPr sz="3000" dirty="0">
                <a:latin typeface="Corbel"/>
                <a:cs typeface="Corbel"/>
              </a:rPr>
              <a:t>is  </a:t>
            </a:r>
            <a:r>
              <a:rPr sz="3000" spc="-5" dirty="0">
                <a:latin typeface="Corbel"/>
                <a:cs typeface="Corbel"/>
              </a:rPr>
              <a:t>set beforehand:</a:t>
            </a:r>
            <a:r>
              <a:rPr sz="3000" spc="-10" dirty="0">
                <a:latin typeface="Corbel"/>
                <a:cs typeface="Corbel"/>
              </a:rPr>
              <a:t> </a:t>
            </a:r>
            <a:r>
              <a:rPr sz="3000" dirty="0">
                <a:latin typeface="Corbel"/>
                <a:cs typeface="Corbel"/>
              </a:rPr>
              <a:t>*/</a:t>
            </a:r>
            <a:endParaRPr sz="3000">
              <a:latin typeface="Corbel"/>
              <a:cs typeface="Corbel"/>
            </a:endParaRPr>
          </a:p>
          <a:p>
            <a:pPr>
              <a:lnSpc>
                <a:spcPct val="100000"/>
              </a:lnSpc>
              <a:spcBef>
                <a:spcPts val="15"/>
              </a:spcBef>
            </a:pPr>
            <a:endParaRPr sz="2450">
              <a:latin typeface="Times New Roman"/>
              <a:cs typeface="Times New Roman"/>
            </a:endParaRPr>
          </a:p>
          <a:p>
            <a:pPr marL="12700">
              <a:lnSpc>
                <a:spcPct val="100000"/>
              </a:lnSpc>
            </a:pPr>
            <a:r>
              <a:rPr sz="3000" spc="-5" dirty="0">
                <a:latin typeface="Corbel"/>
                <a:cs typeface="Corbel"/>
              </a:rPr>
              <a:t>$stmt-&gt;execute($email);</a:t>
            </a:r>
            <a:endParaRPr sz="3000">
              <a:latin typeface="Corbel"/>
              <a:cs typeface="Corbe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37777" y="5771622"/>
            <a:ext cx="4129404" cy="330835"/>
          </a:xfrm>
          <a:custGeom>
            <a:avLst/>
            <a:gdLst/>
            <a:ahLst/>
            <a:cxnLst/>
            <a:rect l="l" t="t" r="r" b="b"/>
            <a:pathLst>
              <a:path w="4129404" h="330835">
                <a:moveTo>
                  <a:pt x="4070450" y="0"/>
                </a:moveTo>
                <a:lnTo>
                  <a:pt x="58460" y="0"/>
                </a:lnTo>
                <a:lnTo>
                  <a:pt x="32884" y="33392"/>
                </a:lnTo>
                <a:lnTo>
                  <a:pt x="14615" y="73595"/>
                </a:lnTo>
                <a:lnTo>
                  <a:pt x="3653" y="118338"/>
                </a:lnTo>
                <a:lnTo>
                  <a:pt x="0" y="165352"/>
                </a:lnTo>
                <a:lnTo>
                  <a:pt x="3653" y="212365"/>
                </a:lnTo>
                <a:lnTo>
                  <a:pt x="14615" y="257108"/>
                </a:lnTo>
                <a:lnTo>
                  <a:pt x="32884" y="297311"/>
                </a:lnTo>
                <a:lnTo>
                  <a:pt x="58460" y="330704"/>
                </a:lnTo>
                <a:lnTo>
                  <a:pt x="4070450" y="330704"/>
                </a:lnTo>
                <a:lnTo>
                  <a:pt x="4096026" y="297311"/>
                </a:lnTo>
                <a:lnTo>
                  <a:pt x="4114295" y="257108"/>
                </a:lnTo>
                <a:lnTo>
                  <a:pt x="4125257" y="212365"/>
                </a:lnTo>
                <a:lnTo>
                  <a:pt x="4128910" y="165352"/>
                </a:lnTo>
                <a:lnTo>
                  <a:pt x="4125257" y="118338"/>
                </a:lnTo>
                <a:lnTo>
                  <a:pt x="4114295" y="73595"/>
                </a:lnTo>
                <a:lnTo>
                  <a:pt x="4096026" y="33392"/>
                </a:lnTo>
                <a:lnTo>
                  <a:pt x="4070450" y="0"/>
                </a:lnTo>
                <a:close/>
              </a:path>
            </a:pathLst>
          </a:custGeom>
          <a:solidFill>
            <a:srgbClr val="FFD100"/>
          </a:solidFill>
        </p:spPr>
        <p:txBody>
          <a:bodyPr wrap="square" lIns="0" tIns="0" rIns="0" bIns="0" rtlCol="0"/>
          <a:lstStyle/>
          <a:p>
            <a:endParaRPr/>
          </a:p>
        </p:txBody>
      </p:sp>
      <p:sp>
        <p:nvSpPr>
          <p:cNvPr id="3" name="object 3"/>
          <p:cNvSpPr/>
          <p:nvPr/>
        </p:nvSpPr>
        <p:spPr>
          <a:xfrm>
            <a:off x="1036803" y="4848256"/>
            <a:ext cx="3487420" cy="381635"/>
          </a:xfrm>
          <a:custGeom>
            <a:avLst/>
            <a:gdLst/>
            <a:ahLst/>
            <a:cxnLst/>
            <a:rect l="l" t="t" r="r" b="b"/>
            <a:pathLst>
              <a:path w="3487420" h="381635">
                <a:moveTo>
                  <a:pt x="3420326" y="0"/>
                </a:moveTo>
                <a:lnTo>
                  <a:pt x="66572" y="0"/>
                </a:lnTo>
                <a:lnTo>
                  <a:pt x="39943" y="33787"/>
                </a:lnTo>
                <a:lnTo>
                  <a:pt x="19971" y="74009"/>
                </a:lnTo>
                <a:lnTo>
                  <a:pt x="6657" y="118826"/>
                </a:lnTo>
                <a:lnTo>
                  <a:pt x="0" y="166402"/>
                </a:lnTo>
                <a:lnTo>
                  <a:pt x="0" y="214896"/>
                </a:lnTo>
                <a:lnTo>
                  <a:pt x="6657" y="262471"/>
                </a:lnTo>
                <a:lnTo>
                  <a:pt x="19971" y="307289"/>
                </a:lnTo>
                <a:lnTo>
                  <a:pt x="39943" y="347510"/>
                </a:lnTo>
                <a:lnTo>
                  <a:pt x="66572" y="381298"/>
                </a:lnTo>
                <a:lnTo>
                  <a:pt x="3420326" y="381298"/>
                </a:lnTo>
                <a:lnTo>
                  <a:pt x="3446955" y="347510"/>
                </a:lnTo>
                <a:lnTo>
                  <a:pt x="3466926" y="307289"/>
                </a:lnTo>
                <a:lnTo>
                  <a:pt x="3480241" y="262471"/>
                </a:lnTo>
                <a:lnTo>
                  <a:pt x="3486898" y="214896"/>
                </a:lnTo>
                <a:lnTo>
                  <a:pt x="3486898" y="166402"/>
                </a:lnTo>
                <a:lnTo>
                  <a:pt x="3480241" y="118826"/>
                </a:lnTo>
                <a:lnTo>
                  <a:pt x="3466926" y="74009"/>
                </a:lnTo>
                <a:lnTo>
                  <a:pt x="3446955" y="33787"/>
                </a:lnTo>
                <a:lnTo>
                  <a:pt x="3420326" y="0"/>
                </a:lnTo>
                <a:close/>
              </a:path>
            </a:pathLst>
          </a:custGeom>
          <a:solidFill>
            <a:srgbClr val="FFD100"/>
          </a:solidFill>
        </p:spPr>
        <p:txBody>
          <a:bodyPr wrap="square" lIns="0" tIns="0" rIns="0" bIns="0" rtlCol="0"/>
          <a:lstStyle/>
          <a:p>
            <a:endParaRPr/>
          </a:p>
        </p:txBody>
      </p:sp>
      <p:sp>
        <p:nvSpPr>
          <p:cNvPr id="4" name="object 4"/>
          <p:cNvSpPr/>
          <p:nvPr/>
        </p:nvSpPr>
        <p:spPr>
          <a:xfrm>
            <a:off x="1036857" y="4025522"/>
            <a:ext cx="3761104" cy="381000"/>
          </a:xfrm>
          <a:custGeom>
            <a:avLst/>
            <a:gdLst/>
            <a:ahLst/>
            <a:cxnLst/>
            <a:rect l="l" t="t" r="r" b="b"/>
            <a:pathLst>
              <a:path w="3761104" h="381000">
                <a:moveTo>
                  <a:pt x="3694412" y="0"/>
                </a:moveTo>
                <a:lnTo>
                  <a:pt x="66518" y="0"/>
                </a:lnTo>
                <a:lnTo>
                  <a:pt x="39911" y="33760"/>
                </a:lnTo>
                <a:lnTo>
                  <a:pt x="19955" y="73950"/>
                </a:lnTo>
                <a:lnTo>
                  <a:pt x="6651" y="118732"/>
                </a:lnTo>
                <a:lnTo>
                  <a:pt x="0" y="166269"/>
                </a:lnTo>
                <a:lnTo>
                  <a:pt x="0" y="214725"/>
                </a:lnTo>
                <a:lnTo>
                  <a:pt x="6651" y="262262"/>
                </a:lnTo>
                <a:lnTo>
                  <a:pt x="19955" y="307044"/>
                </a:lnTo>
                <a:lnTo>
                  <a:pt x="39911" y="347234"/>
                </a:lnTo>
                <a:lnTo>
                  <a:pt x="66518" y="380994"/>
                </a:lnTo>
                <a:lnTo>
                  <a:pt x="3694412" y="380994"/>
                </a:lnTo>
                <a:lnTo>
                  <a:pt x="3721019" y="347234"/>
                </a:lnTo>
                <a:lnTo>
                  <a:pt x="3740975" y="307044"/>
                </a:lnTo>
                <a:lnTo>
                  <a:pt x="3754279" y="262262"/>
                </a:lnTo>
                <a:lnTo>
                  <a:pt x="3760931" y="214725"/>
                </a:lnTo>
                <a:lnTo>
                  <a:pt x="3760931" y="166269"/>
                </a:lnTo>
                <a:lnTo>
                  <a:pt x="3754279" y="118732"/>
                </a:lnTo>
                <a:lnTo>
                  <a:pt x="3740975" y="73950"/>
                </a:lnTo>
                <a:lnTo>
                  <a:pt x="3721019" y="33760"/>
                </a:lnTo>
                <a:lnTo>
                  <a:pt x="3694412" y="0"/>
                </a:lnTo>
                <a:close/>
              </a:path>
            </a:pathLst>
          </a:custGeom>
          <a:solidFill>
            <a:srgbClr val="FFD100"/>
          </a:solidFill>
        </p:spPr>
        <p:txBody>
          <a:bodyPr wrap="square" lIns="0" tIns="0" rIns="0" bIns="0" rtlCol="0"/>
          <a:lstStyle/>
          <a:p>
            <a:endParaRPr/>
          </a:p>
        </p:txBody>
      </p:sp>
      <p:sp>
        <p:nvSpPr>
          <p:cNvPr id="5" name="object 5"/>
          <p:cNvSpPr/>
          <p:nvPr/>
        </p:nvSpPr>
        <p:spPr>
          <a:xfrm>
            <a:off x="1036857" y="1894591"/>
            <a:ext cx="4495165" cy="381000"/>
          </a:xfrm>
          <a:custGeom>
            <a:avLst/>
            <a:gdLst/>
            <a:ahLst/>
            <a:cxnLst/>
            <a:rect l="l" t="t" r="r" b="b"/>
            <a:pathLst>
              <a:path w="4495165" h="381000">
                <a:moveTo>
                  <a:pt x="4428206" y="0"/>
                </a:moveTo>
                <a:lnTo>
                  <a:pt x="66518" y="0"/>
                </a:lnTo>
                <a:lnTo>
                  <a:pt x="39911" y="33760"/>
                </a:lnTo>
                <a:lnTo>
                  <a:pt x="19955" y="73949"/>
                </a:lnTo>
                <a:lnTo>
                  <a:pt x="6651" y="118731"/>
                </a:lnTo>
                <a:lnTo>
                  <a:pt x="0" y="166268"/>
                </a:lnTo>
                <a:lnTo>
                  <a:pt x="0" y="214724"/>
                </a:lnTo>
                <a:lnTo>
                  <a:pt x="6651" y="262261"/>
                </a:lnTo>
                <a:lnTo>
                  <a:pt x="19955" y="307043"/>
                </a:lnTo>
                <a:lnTo>
                  <a:pt x="39911" y="347232"/>
                </a:lnTo>
                <a:lnTo>
                  <a:pt x="66518" y="380993"/>
                </a:lnTo>
                <a:lnTo>
                  <a:pt x="4428206" y="380993"/>
                </a:lnTo>
                <a:lnTo>
                  <a:pt x="4454814" y="347232"/>
                </a:lnTo>
                <a:lnTo>
                  <a:pt x="4474770" y="307043"/>
                </a:lnTo>
                <a:lnTo>
                  <a:pt x="4488073" y="262261"/>
                </a:lnTo>
                <a:lnTo>
                  <a:pt x="4494725" y="214724"/>
                </a:lnTo>
                <a:lnTo>
                  <a:pt x="4494725" y="166268"/>
                </a:lnTo>
                <a:lnTo>
                  <a:pt x="4488073" y="118731"/>
                </a:lnTo>
                <a:lnTo>
                  <a:pt x="4474770" y="73949"/>
                </a:lnTo>
                <a:lnTo>
                  <a:pt x="4454814" y="33760"/>
                </a:lnTo>
                <a:lnTo>
                  <a:pt x="4428206" y="0"/>
                </a:lnTo>
                <a:close/>
              </a:path>
            </a:pathLst>
          </a:custGeom>
          <a:solidFill>
            <a:srgbClr val="FFD100"/>
          </a:solidFill>
        </p:spPr>
        <p:txBody>
          <a:bodyPr wrap="square" lIns="0" tIns="0" rIns="0" bIns="0" rtlCol="0"/>
          <a:lstStyle/>
          <a:p>
            <a:endParaRPr/>
          </a:p>
        </p:txBody>
      </p:sp>
      <p:sp>
        <p:nvSpPr>
          <p:cNvPr id="6" name="object 6"/>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8" name="object 8"/>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9" name="object 9"/>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29995" y="559308"/>
            <a:ext cx="5448300" cy="554736"/>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770636" y="1735188"/>
            <a:ext cx="7788275" cy="4361815"/>
          </a:xfrm>
          <a:prstGeom prst="rect">
            <a:avLst/>
          </a:prstGeom>
        </p:spPr>
        <p:txBody>
          <a:bodyPr vert="horz" wrap="square" lIns="0" tIns="61594" rIns="0" bIns="0" rtlCol="0">
            <a:spAutoFit/>
          </a:bodyPr>
          <a:lstStyle/>
          <a:p>
            <a:pPr marL="332740" indent="-320040">
              <a:lnSpc>
                <a:spcPct val="100000"/>
              </a:lnSpc>
              <a:spcBef>
                <a:spcPts val="484"/>
              </a:spcBef>
              <a:buClr>
                <a:srgbClr val="C19E67"/>
              </a:buClr>
              <a:buSzPct val="80000"/>
              <a:buFont typeface="Wingdings 2"/>
              <a:buChar char=""/>
              <a:tabLst>
                <a:tab pos="332105" algn="l"/>
                <a:tab pos="332740" algn="l"/>
              </a:tabLst>
            </a:pPr>
            <a:r>
              <a:rPr sz="3000" spc="-5" dirty="0">
                <a:latin typeface="Corbel"/>
                <a:cs typeface="Corbel"/>
              </a:rPr>
              <a:t>Filter </a:t>
            </a:r>
            <a:r>
              <a:rPr sz="3000" dirty="0">
                <a:latin typeface="Corbel"/>
                <a:cs typeface="Corbel"/>
              </a:rPr>
              <a:t>input, </a:t>
            </a:r>
            <a:r>
              <a:rPr sz="3000" spc="-5" dirty="0">
                <a:latin typeface="Corbel"/>
                <a:cs typeface="Corbel"/>
              </a:rPr>
              <a:t>check </a:t>
            </a:r>
            <a:r>
              <a:rPr sz="3000" dirty="0">
                <a:latin typeface="Corbel"/>
                <a:cs typeface="Corbel"/>
              </a:rPr>
              <a:t>its</a:t>
            </a:r>
            <a:r>
              <a:rPr sz="3000" spc="-20" dirty="0">
                <a:latin typeface="Corbel"/>
                <a:cs typeface="Corbel"/>
              </a:rPr>
              <a:t> </a:t>
            </a:r>
            <a:r>
              <a:rPr sz="3000" spc="-5" dirty="0">
                <a:latin typeface="Corbel"/>
                <a:cs typeface="Corbel"/>
              </a:rPr>
              <a:t>syntax</a:t>
            </a:r>
            <a:endParaRPr sz="3000">
              <a:latin typeface="Corbel"/>
              <a:cs typeface="Corbel"/>
            </a:endParaRPr>
          </a:p>
          <a:p>
            <a:pPr marL="625475" lvl="1" indent="-274320">
              <a:lnSpc>
                <a:spcPct val="100000"/>
              </a:lnSpc>
              <a:spcBef>
                <a:spcPts val="340"/>
              </a:spcBef>
              <a:buClr>
                <a:srgbClr val="5FB5CC"/>
              </a:buClr>
              <a:buSzPct val="90384"/>
              <a:buFont typeface="Wingdings"/>
              <a:buChar char=""/>
              <a:tabLst>
                <a:tab pos="625475" algn="l"/>
                <a:tab pos="626110" algn="l"/>
              </a:tabLst>
            </a:pPr>
            <a:r>
              <a:rPr sz="2600" dirty="0">
                <a:latin typeface="Corbel"/>
                <a:cs typeface="Corbel"/>
              </a:rPr>
              <a:t>Limit </a:t>
            </a:r>
            <a:r>
              <a:rPr sz="2600" spc="-5" dirty="0">
                <a:latin typeface="Corbel"/>
                <a:cs typeface="Corbel"/>
              </a:rPr>
              <a:t>length of</a:t>
            </a:r>
            <a:r>
              <a:rPr sz="2600" spc="-40" dirty="0">
                <a:latin typeface="Corbel"/>
                <a:cs typeface="Corbel"/>
              </a:rPr>
              <a:t> </a:t>
            </a:r>
            <a:r>
              <a:rPr sz="2600" spc="-10" dirty="0">
                <a:latin typeface="Corbel"/>
                <a:cs typeface="Corbel"/>
              </a:rPr>
              <a:t>input</a:t>
            </a:r>
            <a:endParaRPr sz="2600">
              <a:latin typeface="Corbel"/>
              <a:cs typeface="Corbel"/>
            </a:endParaRPr>
          </a:p>
          <a:p>
            <a:pPr marL="625475" lvl="1" indent="-274320">
              <a:lnSpc>
                <a:spcPct val="100000"/>
              </a:lnSpc>
              <a:spcBef>
                <a:spcPts val="315"/>
              </a:spcBef>
              <a:buClr>
                <a:srgbClr val="5FB5CC"/>
              </a:buClr>
              <a:buSzPct val="90384"/>
              <a:buFont typeface="Wingdings"/>
              <a:buChar char=""/>
              <a:tabLst>
                <a:tab pos="625475" algn="l"/>
                <a:tab pos="626110" algn="l"/>
              </a:tabLst>
            </a:pPr>
            <a:r>
              <a:rPr sz="2600" spc="-5" dirty="0">
                <a:latin typeface="Corbel"/>
                <a:cs typeface="Corbel"/>
              </a:rPr>
              <a:t>Quotation </a:t>
            </a:r>
            <a:r>
              <a:rPr sz="2600" dirty="0">
                <a:latin typeface="Corbel"/>
                <a:cs typeface="Corbel"/>
              </a:rPr>
              <a:t>marks, words </a:t>
            </a:r>
            <a:r>
              <a:rPr sz="2600" spc="-15" dirty="0">
                <a:latin typeface="Corbel"/>
                <a:cs typeface="Corbel"/>
              </a:rPr>
              <a:t>like </a:t>
            </a:r>
            <a:r>
              <a:rPr sz="2600" dirty="0">
                <a:latin typeface="Corbel"/>
                <a:cs typeface="Corbel"/>
              </a:rPr>
              <a:t>"DROP",</a:t>
            </a:r>
            <a:r>
              <a:rPr sz="2600" spc="-50" dirty="0">
                <a:latin typeface="Corbel"/>
                <a:cs typeface="Corbel"/>
              </a:rPr>
              <a:t> </a:t>
            </a:r>
            <a:r>
              <a:rPr sz="2600" spc="-5" dirty="0">
                <a:latin typeface="Corbel"/>
                <a:cs typeface="Corbel"/>
              </a:rPr>
              <a:t>"INSERT"</a:t>
            </a:r>
            <a:endParaRPr sz="2600">
              <a:latin typeface="Corbel"/>
              <a:cs typeface="Corbel"/>
            </a:endParaRPr>
          </a:p>
          <a:p>
            <a:pPr marL="625475" lvl="1" indent="-274320">
              <a:lnSpc>
                <a:spcPct val="100000"/>
              </a:lnSpc>
              <a:spcBef>
                <a:spcPts val="310"/>
              </a:spcBef>
              <a:buClr>
                <a:srgbClr val="5FB5CC"/>
              </a:buClr>
              <a:buSzPct val="90384"/>
              <a:buFont typeface="Wingdings"/>
              <a:buChar char=""/>
              <a:tabLst>
                <a:tab pos="625475" algn="l"/>
                <a:tab pos="626110" algn="l"/>
              </a:tabLst>
            </a:pPr>
            <a:r>
              <a:rPr sz="2600" dirty="0">
                <a:latin typeface="Corbel"/>
                <a:cs typeface="Corbel"/>
              </a:rPr>
              <a:t>Not </a:t>
            </a:r>
            <a:r>
              <a:rPr sz="2600" spc="-5" dirty="0">
                <a:latin typeface="Corbel"/>
                <a:cs typeface="Corbel"/>
              </a:rPr>
              <a:t>always</a:t>
            </a:r>
            <a:r>
              <a:rPr sz="2600" dirty="0">
                <a:latin typeface="Corbel"/>
                <a:cs typeface="Corbel"/>
              </a:rPr>
              <a:t> possible</a:t>
            </a:r>
            <a:endParaRPr sz="2600">
              <a:latin typeface="Corbel"/>
              <a:cs typeface="Corbel"/>
            </a:endParaRPr>
          </a:p>
          <a:p>
            <a:pPr lvl="1">
              <a:lnSpc>
                <a:spcPct val="100000"/>
              </a:lnSpc>
              <a:spcBef>
                <a:spcPts val="35"/>
              </a:spcBef>
              <a:buClr>
                <a:srgbClr val="5FB5CC"/>
              </a:buClr>
              <a:buFont typeface="Wingdings"/>
              <a:buChar char=""/>
            </a:pPr>
            <a:endParaRPr sz="2450">
              <a:latin typeface="Times New Roman"/>
              <a:cs typeface="Times New Roman"/>
            </a:endParaRPr>
          </a:p>
          <a:p>
            <a:pPr marL="332740" indent="-320040">
              <a:lnSpc>
                <a:spcPct val="100000"/>
              </a:lnSpc>
              <a:buClr>
                <a:srgbClr val="C19E67"/>
              </a:buClr>
              <a:buSzPct val="80000"/>
              <a:buFont typeface="Wingdings 2"/>
              <a:buChar char=""/>
              <a:tabLst>
                <a:tab pos="332105" algn="l"/>
                <a:tab pos="332740" algn="l"/>
              </a:tabLst>
            </a:pPr>
            <a:r>
              <a:rPr sz="3000" spc="-5" dirty="0">
                <a:latin typeface="Corbel"/>
                <a:cs typeface="Corbel"/>
              </a:rPr>
              <a:t>No sweeping </a:t>
            </a:r>
            <a:r>
              <a:rPr sz="3000" dirty="0">
                <a:latin typeface="Corbel"/>
                <a:cs typeface="Corbel"/>
              </a:rPr>
              <a:t>privileges</a:t>
            </a:r>
            <a:endParaRPr sz="3000">
              <a:latin typeface="Corbel"/>
              <a:cs typeface="Corbel"/>
            </a:endParaRPr>
          </a:p>
          <a:p>
            <a:pPr>
              <a:lnSpc>
                <a:spcPct val="100000"/>
              </a:lnSpc>
              <a:spcBef>
                <a:spcPts val="5"/>
              </a:spcBef>
              <a:buClr>
                <a:srgbClr val="C19E67"/>
              </a:buClr>
              <a:buFont typeface="Wingdings 2"/>
              <a:buChar char=""/>
            </a:pPr>
            <a:endParaRPr sz="2500">
              <a:latin typeface="Times New Roman"/>
              <a:cs typeface="Times New Roman"/>
            </a:endParaRPr>
          </a:p>
          <a:p>
            <a:pPr marL="332740" indent="-320040">
              <a:lnSpc>
                <a:spcPct val="100000"/>
              </a:lnSpc>
              <a:spcBef>
                <a:spcPts val="5"/>
              </a:spcBef>
              <a:buClr>
                <a:srgbClr val="C19E67"/>
              </a:buClr>
              <a:buSzPct val="80000"/>
              <a:buFont typeface="Wingdings 2"/>
              <a:buChar char=""/>
              <a:tabLst>
                <a:tab pos="332105" algn="l"/>
                <a:tab pos="332740" algn="l"/>
              </a:tabLst>
            </a:pPr>
            <a:r>
              <a:rPr sz="3000" dirty="0">
                <a:latin typeface="Corbel"/>
                <a:cs typeface="Corbel"/>
              </a:rPr>
              <a:t>Datatype</a:t>
            </a:r>
            <a:r>
              <a:rPr sz="3000" spc="-30" dirty="0">
                <a:latin typeface="Corbel"/>
                <a:cs typeface="Corbel"/>
              </a:rPr>
              <a:t> </a:t>
            </a:r>
            <a:r>
              <a:rPr sz="3000" spc="-5" dirty="0">
                <a:latin typeface="Corbel"/>
                <a:cs typeface="Corbel"/>
              </a:rPr>
              <a:t>parameters</a:t>
            </a:r>
            <a:endParaRPr sz="3000">
              <a:latin typeface="Corbel"/>
              <a:cs typeface="Corbel"/>
            </a:endParaRPr>
          </a:p>
          <a:p>
            <a:pPr marL="625475" lvl="1" indent="-274320">
              <a:lnSpc>
                <a:spcPct val="100000"/>
              </a:lnSpc>
              <a:spcBef>
                <a:spcPts val="340"/>
              </a:spcBef>
              <a:buClr>
                <a:srgbClr val="5FB5CC"/>
              </a:buClr>
              <a:buSzPct val="90384"/>
              <a:buFont typeface="Wingdings"/>
              <a:buChar char=""/>
              <a:tabLst>
                <a:tab pos="625475" algn="l"/>
                <a:tab pos="626110" algn="l"/>
              </a:tabLst>
            </a:pPr>
            <a:r>
              <a:rPr sz="2600" dirty="0">
                <a:latin typeface="Corbel"/>
                <a:cs typeface="Corbel"/>
              </a:rPr>
              <a:t>If a </a:t>
            </a:r>
            <a:r>
              <a:rPr sz="2600" spc="-5" dirty="0">
                <a:latin typeface="Corbel"/>
                <a:cs typeface="Corbel"/>
              </a:rPr>
              <a:t>number </a:t>
            </a:r>
            <a:r>
              <a:rPr sz="2600" dirty="0">
                <a:latin typeface="Corbel"/>
                <a:cs typeface="Corbel"/>
              </a:rPr>
              <a:t>is required, </a:t>
            </a:r>
            <a:r>
              <a:rPr sz="2600" spc="-15" dirty="0">
                <a:latin typeface="Corbel"/>
                <a:cs typeface="Corbel"/>
              </a:rPr>
              <a:t>make </a:t>
            </a:r>
            <a:r>
              <a:rPr sz="2600" spc="-5" dirty="0">
                <a:latin typeface="Corbel"/>
                <a:cs typeface="Corbel"/>
              </a:rPr>
              <a:t>the </a:t>
            </a:r>
            <a:r>
              <a:rPr sz="2600" dirty="0">
                <a:latin typeface="Corbel"/>
                <a:cs typeface="Corbel"/>
              </a:rPr>
              <a:t>parameter</a:t>
            </a:r>
            <a:r>
              <a:rPr sz="2600" spc="-85" dirty="0">
                <a:latin typeface="Corbel"/>
                <a:cs typeface="Corbel"/>
              </a:rPr>
              <a:t> </a:t>
            </a:r>
            <a:r>
              <a:rPr sz="2600" spc="-5" dirty="0">
                <a:latin typeface="Corbel"/>
                <a:cs typeface="Corbel"/>
              </a:rPr>
              <a:t>numeric</a:t>
            </a:r>
            <a:endParaRPr sz="2600">
              <a:latin typeface="Corbel"/>
              <a:cs typeface="Corbel"/>
            </a:endParaRPr>
          </a:p>
          <a:p>
            <a:pPr marL="625475" lvl="1" indent="-274320">
              <a:lnSpc>
                <a:spcPct val="100000"/>
              </a:lnSpc>
              <a:spcBef>
                <a:spcPts val="310"/>
              </a:spcBef>
              <a:buClr>
                <a:srgbClr val="5FB5CC"/>
              </a:buClr>
              <a:buSzPct val="90384"/>
              <a:buFont typeface="Wingdings"/>
              <a:buChar char=""/>
              <a:tabLst>
                <a:tab pos="625475" algn="l"/>
                <a:tab pos="626110" algn="l"/>
              </a:tabLst>
            </a:pPr>
            <a:r>
              <a:rPr sz="2600" spc="-5" dirty="0">
                <a:latin typeface="Corbel"/>
                <a:cs typeface="Corbel"/>
              </a:rPr>
              <a:t>Cast input to </a:t>
            </a:r>
            <a:r>
              <a:rPr sz="2600" dirty="0">
                <a:latin typeface="Corbel"/>
                <a:cs typeface="Corbel"/>
              </a:rPr>
              <a:t>proper</a:t>
            </a:r>
            <a:r>
              <a:rPr sz="2600" spc="-15" dirty="0">
                <a:latin typeface="Corbel"/>
                <a:cs typeface="Corbel"/>
              </a:rPr>
              <a:t> </a:t>
            </a:r>
            <a:r>
              <a:rPr sz="2600" spc="-5" dirty="0">
                <a:latin typeface="Corbel"/>
                <a:cs typeface="Corbel"/>
              </a:rPr>
              <a:t>datatype</a:t>
            </a:r>
            <a:endParaRPr sz="2600">
              <a:latin typeface="Corbel"/>
              <a:cs typeface="Corbe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95297" y="3996030"/>
            <a:ext cx="4692015" cy="355600"/>
          </a:xfrm>
          <a:custGeom>
            <a:avLst/>
            <a:gdLst/>
            <a:ahLst/>
            <a:cxnLst/>
            <a:rect l="l" t="t" r="r" b="b"/>
            <a:pathLst>
              <a:path w="4692015" h="355600">
                <a:moveTo>
                  <a:pt x="4628899" y="0"/>
                </a:moveTo>
                <a:lnTo>
                  <a:pt x="62770" y="0"/>
                </a:lnTo>
                <a:lnTo>
                  <a:pt x="35308" y="35854"/>
                </a:lnTo>
                <a:lnTo>
                  <a:pt x="15692" y="79021"/>
                </a:lnTo>
                <a:lnTo>
                  <a:pt x="3923" y="127063"/>
                </a:lnTo>
                <a:lnTo>
                  <a:pt x="0" y="177542"/>
                </a:lnTo>
                <a:lnTo>
                  <a:pt x="3923" y="228022"/>
                </a:lnTo>
                <a:lnTo>
                  <a:pt x="15692" y="276065"/>
                </a:lnTo>
                <a:lnTo>
                  <a:pt x="35308" y="319232"/>
                </a:lnTo>
                <a:lnTo>
                  <a:pt x="62770" y="355086"/>
                </a:lnTo>
                <a:lnTo>
                  <a:pt x="4628899" y="355086"/>
                </a:lnTo>
                <a:lnTo>
                  <a:pt x="4656362" y="319232"/>
                </a:lnTo>
                <a:lnTo>
                  <a:pt x="4675978" y="276065"/>
                </a:lnTo>
                <a:lnTo>
                  <a:pt x="4687747" y="228022"/>
                </a:lnTo>
                <a:lnTo>
                  <a:pt x="4691671" y="177542"/>
                </a:lnTo>
                <a:lnTo>
                  <a:pt x="4687747" y="127063"/>
                </a:lnTo>
                <a:lnTo>
                  <a:pt x="4675978" y="79021"/>
                </a:lnTo>
                <a:lnTo>
                  <a:pt x="4656362" y="35854"/>
                </a:lnTo>
                <a:lnTo>
                  <a:pt x="4628899" y="0"/>
                </a:lnTo>
                <a:close/>
              </a:path>
            </a:pathLst>
          </a:custGeom>
          <a:solidFill>
            <a:srgbClr val="FFD100"/>
          </a:solidFill>
        </p:spPr>
        <p:txBody>
          <a:bodyPr wrap="square" lIns="0" tIns="0" rIns="0" bIns="0" rtlCol="0"/>
          <a:lstStyle/>
          <a:p>
            <a:endParaRPr/>
          </a:p>
        </p:txBody>
      </p:sp>
      <p:sp>
        <p:nvSpPr>
          <p:cNvPr id="3" name="object 3"/>
          <p:cNvSpPr/>
          <p:nvPr/>
        </p:nvSpPr>
        <p:spPr>
          <a:xfrm>
            <a:off x="1031445" y="3433224"/>
            <a:ext cx="6046470" cy="407034"/>
          </a:xfrm>
          <a:custGeom>
            <a:avLst/>
            <a:gdLst/>
            <a:ahLst/>
            <a:cxnLst/>
            <a:rect l="l" t="t" r="r" b="b"/>
            <a:pathLst>
              <a:path w="6046470" h="407035">
                <a:moveTo>
                  <a:pt x="5974159" y="0"/>
                </a:moveTo>
                <a:lnTo>
                  <a:pt x="71930" y="0"/>
                </a:lnTo>
                <a:lnTo>
                  <a:pt x="46035" y="32109"/>
                </a:lnTo>
                <a:lnTo>
                  <a:pt x="25895" y="69939"/>
                </a:lnTo>
                <a:lnTo>
                  <a:pt x="11508" y="112059"/>
                </a:lnTo>
                <a:lnTo>
                  <a:pt x="2877" y="157040"/>
                </a:lnTo>
                <a:lnTo>
                  <a:pt x="0" y="203450"/>
                </a:lnTo>
                <a:lnTo>
                  <a:pt x="2877" y="249861"/>
                </a:lnTo>
                <a:lnTo>
                  <a:pt x="11508" y="294842"/>
                </a:lnTo>
                <a:lnTo>
                  <a:pt x="25895" y="336962"/>
                </a:lnTo>
                <a:lnTo>
                  <a:pt x="46035" y="374792"/>
                </a:lnTo>
                <a:lnTo>
                  <a:pt x="71930" y="406901"/>
                </a:lnTo>
                <a:lnTo>
                  <a:pt x="5974159" y="406901"/>
                </a:lnTo>
                <a:lnTo>
                  <a:pt x="6000054" y="374792"/>
                </a:lnTo>
                <a:lnTo>
                  <a:pt x="6020195" y="336962"/>
                </a:lnTo>
                <a:lnTo>
                  <a:pt x="6034581" y="294842"/>
                </a:lnTo>
                <a:lnTo>
                  <a:pt x="6043213" y="249861"/>
                </a:lnTo>
                <a:lnTo>
                  <a:pt x="6046090" y="203450"/>
                </a:lnTo>
                <a:lnTo>
                  <a:pt x="6043213" y="157040"/>
                </a:lnTo>
                <a:lnTo>
                  <a:pt x="6034581" y="112059"/>
                </a:lnTo>
                <a:lnTo>
                  <a:pt x="6020195" y="69939"/>
                </a:lnTo>
                <a:lnTo>
                  <a:pt x="6000054" y="32109"/>
                </a:lnTo>
                <a:lnTo>
                  <a:pt x="5974159" y="0"/>
                </a:lnTo>
                <a:close/>
              </a:path>
            </a:pathLst>
          </a:custGeom>
          <a:solidFill>
            <a:srgbClr val="FFD100"/>
          </a:solidFill>
        </p:spPr>
        <p:txBody>
          <a:bodyPr wrap="square" lIns="0" tIns="0" rIns="0" bIns="0" rtlCol="0"/>
          <a:lstStyle/>
          <a:p>
            <a:endParaRPr/>
          </a:p>
        </p:txBody>
      </p:sp>
      <p:sp>
        <p:nvSpPr>
          <p:cNvPr id="4" name="object 4"/>
          <p:cNvSpPr/>
          <p:nvPr/>
        </p:nvSpPr>
        <p:spPr>
          <a:xfrm>
            <a:off x="1031445" y="1945419"/>
            <a:ext cx="3835400" cy="407034"/>
          </a:xfrm>
          <a:custGeom>
            <a:avLst/>
            <a:gdLst/>
            <a:ahLst/>
            <a:cxnLst/>
            <a:rect l="l" t="t" r="r" b="b"/>
            <a:pathLst>
              <a:path w="3835400" h="407035">
                <a:moveTo>
                  <a:pt x="3763403" y="0"/>
                </a:moveTo>
                <a:lnTo>
                  <a:pt x="71930" y="0"/>
                </a:lnTo>
                <a:lnTo>
                  <a:pt x="46035" y="32109"/>
                </a:lnTo>
                <a:lnTo>
                  <a:pt x="25895" y="69939"/>
                </a:lnTo>
                <a:lnTo>
                  <a:pt x="11508" y="112059"/>
                </a:lnTo>
                <a:lnTo>
                  <a:pt x="2877" y="157040"/>
                </a:lnTo>
                <a:lnTo>
                  <a:pt x="0" y="203450"/>
                </a:lnTo>
                <a:lnTo>
                  <a:pt x="2877" y="249861"/>
                </a:lnTo>
                <a:lnTo>
                  <a:pt x="11508" y="294842"/>
                </a:lnTo>
                <a:lnTo>
                  <a:pt x="25895" y="336962"/>
                </a:lnTo>
                <a:lnTo>
                  <a:pt x="46035" y="374792"/>
                </a:lnTo>
                <a:lnTo>
                  <a:pt x="71930" y="406901"/>
                </a:lnTo>
                <a:lnTo>
                  <a:pt x="3763403" y="406901"/>
                </a:lnTo>
                <a:lnTo>
                  <a:pt x="3789297" y="374792"/>
                </a:lnTo>
                <a:lnTo>
                  <a:pt x="3809438" y="336962"/>
                </a:lnTo>
                <a:lnTo>
                  <a:pt x="3823824" y="294842"/>
                </a:lnTo>
                <a:lnTo>
                  <a:pt x="3832455" y="249861"/>
                </a:lnTo>
                <a:lnTo>
                  <a:pt x="3835333" y="203450"/>
                </a:lnTo>
                <a:lnTo>
                  <a:pt x="3832455" y="157040"/>
                </a:lnTo>
                <a:lnTo>
                  <a:pt x="3823824" y="112059"/>
                </a:lnTo>
                <a:lnTo>
                  <a:pt x="3809438" y="69939"/>
                </a:lnTo>
                <a:lnTo>
                  <a:pt x="3789297" y="32109"/>
                </a:lnTo>
                <a:lnTo>
                  <a:pt x="3763403" y="0"/>
                </a:lnTo>
                <a:close/>
              </a:path>
            </a:pathLst>
          </a:custGeom>
          <a:solidFill>
            <a:srgbClr val="FFD100"/>
          </a:solidFill>
        </p:spPr>
        <p:txBody>
          <a:bodyPr wrap="square" lIns="0" tIns="0" rIns="0" bIns="0" rtlCol="0"/>
          <a:lstStyle/>
          <a:p>
            <a:endParaRPr/>
          </a:p>
        </p:txBody>
      </p:sp>
      <p:sp>
        <p:nvSpPr>
          <p:cNvPr id="5" name="object 5"/>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7" name="object 7"/>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8" name="object 8"/>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29995" y="559308"/>
            <a:ext cx="5448300" cy="554736"/>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770636" y="1727954"/>
            <a:ext cx="9856470" cy="3128645"/>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dirty="0">
                <a:latin typeface="Corbel"/>
                <a:cs typeface="Corbel"/>
              </a:rPr>
              <a:t>Encrypt </a:t>
            </a:r>
            <a:r>
              <a:rPr sz="3200" spc="-5" dirty="0">
                <a:latin typeface="Corbel"/>
                <a:cs typeface="Corbel"/>
              </a:rPr>
              <a:t>sensitive</a:t>
            </a:r>
            <a:r>
              <a:rPr sz="3200" spc="-45" dirty="0">
                <a:latin typeface="Corbel"/>
                <a:cs typeface="Corbel"/>
              </a:rPr>
              <a:t> </a:t>
            </a:r>
            <a:r>
              <a:rPr sz="3200" dirty="0">
                <a:latin typeface="Corbel"/>
                <a:cs typeface="Corbel"/>
              </a:rPr>
              <a:t>data</a:t>
            </a:r>
            <a:endParaRPr sz="320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5" dirty="0">
                <a:latin typeface="Corbel"/>
                <a:cs typeface="Corbel"/>
              </a:rPr>
              <a:t>If exposed, </a:t>
            </a:r>
            <a:r>
              <a:rPr sz="2800" spc="-10" dirty="0">
                <a:latin typeface="Corbel"/>
                <a:cs typeface="Corbel"/>
              </a:rPr>
              <a:t>nothing </a:t>
            </a:r>
            <a:r>
              <a:rPr sz="2800" spc="-5" dirty="0">
                <a:latin typeface="Corbel"/>
                <a:cs typeface="Corbel"/>
              </a:rPr>
              <a:t>of value is gained by</a:t>
            </a:r>
            <a:r>
              <a:rPr sz="2800" spc="50" dirty="0">
                <a:latin typeface="Corbel"/>
                <a:cs typeface="Corbel"/>
              </a:rPr>
              <a:t> </a:t>
            </a:r>
            <a:r>
              <a:rPr sz="2800" spc="-20" dirty="0">
                <a:latin typeface="Corbel"/>
                <a:cs typeface="Corbel"/>
              </a:rPr>
              <a:t>hacker</a:t>
            </a:r>
            <a:endParaRPr sz="2800">
              <a:latin typeface="Corbel"/>
              <a:cs typeface="Corbel"/>
            </a:endParaRPr>
          </a:p>
          <a:p>
            <a:pPr lvl="1">
              <a:lnSpc>
                <a:spcPct val="100000"/>
              </a:lnSpc>
              <a:spcBef>
                <a:spcPts val="30"/>
              </a:spcBef>
              <a:buClr>
                <a:srgbClr val="5FB5CC"/>
              </a:buClr>
              <a:buFont typeface="Wingdings"/>
              <a:buChar char=""/>
            </a:pPr>
            <a:endParaRPr sz="330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spc="-5" dirty="0">
                <a:latin typeface="Corbel"/>
                <a:cs typeface="Corbel"/>
              </a:rPr>
              <a:t>Configure </a:t>
            </a:r>
            <a:r>
              <a:rPr sz="3200" dirty="0">
                <a:latin typeface="Corbel"/>
                <a:cs typeface="Corbel"/>
              </a:rPr>
              <a:t>Database error</a:t>
            </a:r>
            <a:r>
              <a:rPr sz="3200" spc="-40" dirty="0">
                <a:latin typeface="Corbel"/>
                <a:cs typeface="Corbel"/>
              </a:rPr>
              <a:t> </a:t>
            </a:r>
            <a:r>
              <a:rPr sz="3200" dirty="0">
                <a:latin typeface="Corbel"/>
                <a:cs typeface="Corbel"/>
              </a:rPr>
              <a:t>reporting</a:t>
            </a:r>
            <a:endParaRPr sz="320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5" dirty="0">
                <a:latin typeface="Corbel"/>
                <a:cs typeface="Corbel"/>
              </a:rPr>
              <a:t>Default errors </a:t>
            </a:r>
            <a:r>
              <a:rPr sz="2800" spc="-10" dirty="0">
                <a:latin typeface="Corbel"/>
                <a:cs typeface="Corbel"/>
              </a:rPr>
              <a:t>often </a:t>
            </a:r>
            <a:r>
              <a:rPr sz="2800" spc="-5" dirty="0">
                <a:latin typeface="Corbel"/>
                <a:cs typeface="Corbel"/>
              </a:rPr>
              <a:t>give away valuable information for</a:t>
            </a:r>
            <a:r>
              <a:rPr sz="2800" spc="100" dirty="0">
                <a:latin typeface="Corbel"/>
                <a:cs typeface="Corbel"/>
              </a:rPr>
              <a:t> </a:t>
            </a:r>
            <a:r>
              <a:rPr sz="2800" spc="-15" dirty="0">
                <a:latin typeface="Corbel"/>
                <a:cs typeface="Corbel"/>
              </a:rPr>
              <a:t>hackers</a:t>
            </a:r>
            <a:endParaRPr sz="2800">
              <a:latin typeface="Corbel"/>
              <a:cs typeface="Corbel"/>
            </a:endParaRPr>
          </a:p>
          <a:p>
            <a:pPr marL="625475" lvl="1" indent="-274320">
              <a:lnSpc>
                <a:spcPct val="100000"/>
              </a:lnSpc>
              <a:spcBef>
                <a:spcPts val="670"/>
              </a:spcBef>
              <a:buClr>
                <a:srgbClr val="5FB5CC"/>
              </a:buClr>
              <a:buSzPct val="89285"/>
              <a:buFont typeface="Wingdings"/>
              <a:buChar char=""/>
              <a:tabLst>
                <a:tab pos="625475" algn="l"/>
                <a:tab pos="626110" algn="l"/>
              </a:tabLst>
            </a:pPr>
            <a:r>
              <a:rPr sz="2800" spc="-45" dirty="0">
                <a:latin typeface="Corbel"/>
                <a:cs typeface="Corbel"/>
              </a:rPr>
              <a:t>Table </a:t>
            </a:r>
            <a:r>
              <a:rPr sz="2800" spc="-10" dirty="0">
                <a:latin typeface="Corbel"/>
                <a:cs typeface="Corbel"/>
              </a:rPr>
              <a:t>name, </a:t>
            </a:r>
            <a:r>
              <a:rPr sz="2800" spc="-5" dirty="0">
                <a:latin typeface="Corbel"/>
                <a:cs typeface="Corbel"/>
              </a:rPr>
              <a:t>field </a:t>
            </a:r>
            <a:r>
              <a:rPr sz="2800" spc="-10" dirty="0">
                <a:latin typeface="Corbel"/>
                <a:cs typeface="Corbel"/>
              </a:rPr>
              <a:t>names,</a:t>
            </a:r>
            <a:r>
              <a:rPr sz="2800" spc="65" dirty="0">
                <a:latin typeface="Corbel"/>
                <a:cs typeface="Corbel"/>
              </a:rPr>
              <a:t> </a:t>
            </a:r>
            <a:r>
              <a:rPr sz="2800" spc="-5" dirty="0">
                <a:latin typeface="Corbel"/>
                <a:cs typeface="Corbel"/>
              </a:rPr>
              <a:t>etc.</a:t>
            </a:r>
            <a:endParaRPr sz="2800">
              <a:latin typeface="Corbel"/>
              <a:cs typeface="Corbe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4" name="object 4"/>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5" name="object 5"/>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05612" y="565404"/>
            <a:ext cx="2711195" cy="542544"/>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770636" y="1828545"/>
            <a:ext cx="2893060" cy="513715"/>
          </a:xfrm>
          <a:prstGeom prst="rect">
            <a:avLst/>
          </a:prstGeom>
        </p:spPr>
        <p:txBody>
          <a:bodyPr vert="horz" wrap="square" lIns="0" tIns="13335" rIns="0" bIns="0" rtlCol="0">
            <a:spAutoFit/>
          </a:bodyPr>
          <a:lstStyle/>
          <a:p>
            <a:pPr marL="332740" indent="-320040">
              <a:lnSpc>
                <a:spcPct val="100000"/>
              </a:lnSpc>
              <a:spcBef>
                <a:spcPts val="105"/>
              </a:spcBef>
              <a:buClr>
                <a:srgbClr val="C19E67"/>
              </a:buClr>
              <a:buSzPct val="79687"/>
              <a:buFont typeface="Wingdings 2"/>
              <a:buChar char=""/>
              <a:tabLst>
                <a:tab pos="332105" algn="l"/>
                <a:tab pos="332740" algn="l"/>
              </a:tabLst>
            </a:pPr>
            <a:r>
              <a:rPr sz="3200" dirty="0">
                <a:latin typeface="Corbel"/>
                <a:cs typeface="Corbel"/>
              </a:rPr>
              <a:t>Any</a:t>
            </a:r>
            <a:r>
              <a:rPr sz="3200" spc="-35" dirty="0">
                <a:latin typeface="Corbel"/>
                <a:cs typeface="Corbel"/>
              </a:rPr>
              <a:t> </a:t>
            </a:r>
            <a:r>
              <a:rPr sz="3200" spc="-5" dirty="0">
                <a:latin typeface="Corbel"/>
                <a:cs typeface="Corbel"/>
              </a:rPr>
              <a:t>questions?</a:t>
            </a:r>
            <a:endParaRPr sz="3200">
              <a:latin typeface="Corbel"/>
              <a:cs typeface="Corbel"/>
            </a:endParaRPr>
          </a:p>
        </p:txBody>
      </p:sp>
      <p:sp>
        <p:nvSpPr>
          <p:cNvPr id="8" name="object 8"/>
          <p:cNvSpPr/>
          <p:nvPr/>
        </p:nvSpPr>
        <p:spPr>
          <a:xfrm>
            <a:off x="8546694" y="5764322"/>
            <a:ext cx="929005" cy="650875"/>
          </a:xfrm>
          <a:custGeom>
            <a:avLst/>
            <a:gdLst/>
            <a:ahLst/>
            <a:cxnLst/>
            <a:rect l="l" t="t" r="r" b="b"/>
            <a:pathLst>
              <a:path w="929004" h="650875">
                <a:moveTo>
                  <a:pt x="0" y="650286"/>
                </a:moveTo>
                <a:lnTo>
                  <a:pt x="928513" y="650286"/>
                </a:lnTo>
                <a:lnTo>
                  <a:pt x="928513" y="0"/>
                </a:lnTo>
                <a:lnTo>
                  <a:pt x="0" y="0"/>
                </a:lnTo>
                <a:lnTo>
                  <a:pt x="0" y="650286"/>
                </a:lnTo>
                <a:close/>
              </a:path>
            </a:pathLst>
          </a:custGeom>
          <a:solidFill>
            <a:srgbClr val="8BC53E"/>
          </a:solidFill>
        </p:spPr>
        <p:txBody>
          <a:bodyPr wrap="square" lIns="0" tIns="0" rIns="0" bIns="0" rtlCol="0"/>
          <a:lstStyle/>
          <a:p>
            <a:endParaRPr/>
          </a:p>
        </p:txBody>
      </p:sp>
      <p:sp>
        <p:nvSpPr>
          <p:cNvPr id="9" name="object 9"/>
          <p:cNvSpPr/>
          <p:nvPr/>
        </p:nvSpPr>
        <p:spPr>
          <a:xfrm>
            <a:off x="8373191" y="4366007"/>
            <a:ext cx="1313180" cy="786765"/>
          </a:xfrm>
          <a:custGeom>
            <a:avLst/>
            <a:gdLst/>
            <a:ahLst/>
            <a:cxnLst/>
            <a:rect l="l" t="t" r="r" b="b"/>
            <a:pathLst>
              <a:path w="1313179" h="786764">
                <a:moveTo>
                  <a:pt x="778428" y="0"/>
                </a:moveTo>
                <a:lnTo>
                  <a:pt x="651839" y="8509"/>
                </a:lnTo>
                <a:lnTo>
                  <a:pt x="581484" y="16994"/>
                </a:lnTo>
                <a:lnTo>
                  <a:pt x="515836" y="29746"/>
                </a:lnTo>
                <a:lnTo>
                  <a:pt x="393899" y="63760"/>
                </a:lnTo>
                <a:lnTo>
                  <a:pt x="281375" y="114744"/>
                </a:lnTo>
                <a:lnTo>
                  <a:pt x="229792" y="140248"/>
                </a:lnTo>
                <a:lnTo>
                  <a:pt x="187568" y="169995"/>
                </a:lnTo>
                <a:lnTo>
                  <a:pt x="145372" y="204009"/>
                </a:lnTo>
                <a:lnTo>
                  <a:pt x="107855" y="237998"/>
                </a:lnTo>
                <a:lnTo>
                  <a:pt x="75017" y="272013"/>
                </a:lnTo>
                <a:lnTo>
                  <a:pt x="51593" y="306002"/>
                </a:lnTo>
                <a:lnTo>
                  <a:pt x="28141" y="344258"/>
                </a:lnTo>
                <a:lnTo>
                  <a:pt x="14076" y="382515"/>
                </a:lnTo>
                <a:lnTo>
                  <a:pt x="4687" y="420771"/>
                </a:lnTo>
                <a:lnTo>
                  <a:pt x="0" y="463270"/>
                </a:lnTo>
                <a:lnTo>
                  <a:pt x="4687" y="501527"/>
                </a:lnTo>
                <a:lnTo>
                  <a:pt x="18755" y="539783"/>
                </a:lnTo>
                <a:lnTo>
                  <a:pt x="56272" y="607787"/>
                </a:lnTo>
                <a:lnTo>
                  <a:pt x="84403" y="637533"/>
                </a:lnTo>
                <a:lnTo>
                  <a:pt x="121920" y="667280"/>
                </a:lnTo>
                <a:lnTo>
                  <a:pt x="159437" y="692785"/>
                </a:lnTo>
                <a:lnTo>
                  <a:pt x="201634" y="714021"/>
                </a:lnTo>
                <a:lnTo>
                  <a:pt x="248537" y="735283"/>
                </a:lnTo>
                <a:lnTo>
                  <a:pt x="300120" y="752278"/>
                </a:lnTo>
                <a:lnTo>
                  <a:pt x="356382" y="765030"/>
                </a:lnTo>
                <a:lnTo>
                  <a:pt x="412671" y="773540"/>
                </a:lnTo>
                <a:lnTo>
                  <a:pt x="473640" y="782025"/>
                </a:lnTo>
                <a:lnTo>
                  <a:pt x="534581" y="786292"/>
                </a:lnTo>
                <a:lnTo>
                  <a:pt x="665905" y="777782"/>
                </a:lnTo>
                <a:lnTo>
                  <a:pt x="731553" y="769298"/>
                </a:lnTo>
                <a:lnTo>
                  <a:pt x="797201" y="756545"/>
                </a:lnTo>
                <a:lnTo>
                  <a:pt x="862849" y="739526"/>
                </a:lnTo>
                <a:lnTo>
                  <a:pt x="923817" y="722531"/>
                </a:lnTo>
                <a:lnTo>
                  <a:pt x="980079" y="697027"/>
                </a:lnTo>
                <a:lnTo>
                  <a:pt x="1083244" y="646018"/>
                </a:lnTo>
                <a:lnTo>
                  <a:pt x="1130148" y="616271"/>
                </a:lnTo>
                <a:lnTo>
                  <a:pt x="1172344" y="582282"/>
                </a:lnTo>
                <a:lnTo>
                  <a:pt x="1237992" y="514279"/>
                </a:lnTo>
                <a:lnTo>
                  <a:pt x="1266150" y="480265"/>
                </a:lnTo>
                <a:lnTo>
                  <a:pt x="1284895" y="442008"/>
                </a:lnTo>
                <a:lnTo>
                  <a:pt x="1298961" y="403777"/>
                </a:lnTo>
                <a:lnTo>
                  <a:pt x="1308347" y="365520"/>
                </a:lnTo>
                <a:lnTo>
                  <a:pt x="1313026" y="323021"/>
                </a:lnTo>
                <a:lnTo>
                  <a:pt x="1308347" y="284765"/>
                </a:lnTo>
                <a:lnTo>
                  <a:pt x="1298961" y="246508"/>
                </a:lnTo>
                <a:lnTo>
                  <a:pt x="1280216" y="212519"/>
                </a:lnTo>
                <a:lnTo>
                  <a:pt x="1256764" y="178505"/>
                </a:lnTo>
                <a:lnTo>
                  <a:pt x="1228633" y="148758"/>
                </a:lnTo>
                <a:lnTo>
                  <a:pt x="1195796" y="119012"/>
                </a:lnTo>
                <a:lnTo>
                  <a:pt x="1153599" y="93507"/>
                </a:lnTo>
                <a:lnTo>
                  <a:pt x="1111403" y="72245"/>
                </a:lnTo>
                <a:lnTo>
                  <a:pt x="1064500" y="51008"/>
                </a:lnTo>
                <a:lnTo>
                  <a:pt x="1012917" y="33989"/>
                </a:lnTo>
                <a:lnTo>
                  <a:pt x="961334" y="21262"/>
                </a:lnTo>
                <a:lnTo>
                  <a:pt x="900366" y="12752"/>
                </a:lnTo>
                <a:lnTo>
                  <a:pt x="844104" y="4242"/>
                </a:lnTo>
                <a:lnTo>
                  <a:pt x="778428" y="0"/>
                </a:lnTo>
                <a:close/>
              </a:path>
            </a:pathLst>
          </a:custGeom>
          <a:solidFill>
            <a:srgbClr val="000000"/>
          </a:solidFill>
        </p:spPr>
        <p:txBody>
          <a:bodyPr wrap="square" lIns="0" tIns="0" rIns="0" bIns="0" rtlCol="0"/>
          <a:lstStyle/>
          <a:p>
            <a:endParaRPr/>
          </a:p>
        </p:txBody>
      </p:sp>
      <p:sp>
        <p:nvSpPr>
          <p:cNvPr id="10" name="object 10"/>
          <p:cNvSpPr/>
          <p:nvPr/>
        </p:nvSpPr>
        <p:spPr>
          <a:xfrm>
            <a:off x="8889027" y="4544513"/>
            <a:ext cx="220395" cy="255018"/>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9357977" y="4527518"/>
            <a:ext cx="173492" cy="199767"/>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8556080" y="5050283"/>
            <a:ext cx="1435100" cy="807720"/>
          </a:xfrm>
          <a:custGeom>
            <a:avLst/>
            <a:gdLst/>
            <a:ahLst/>
            <a:cxnLst/>
            <a:rect l="l" t="t" r="r" b="b"/>
            <a:pathLst>
              <a:path w="1435100" h="807720">
                <a:moveTo>
                  <a:pt x="1188609" y="518521"/>
                </a:moveTo>
                <a:lnTo>
                  <a:pt x="1045744" y="518521"/>
                </a:lnTo>
                <a:lnTo>
                  <a:pt x="1073875" y="552536"/>
                </a:lnTo>
                <a:lnTo>
                  <a:pt x="1130136" y="629049"/>
                </a:lnTo>
                <a:lnTo>
                  <a:pt x="1186426" y="722531"/>
                </a:lnTo>
                <a:lnTo>
                  <a:pt x="1205171" y="765055"/>
                </a:lnTo>
                <a:lnTo>
                  <a:pt x="1209878" y="786292"/>
                </a:lnTo>
                <a:lnTo>
                  <a:pt x="1209878" y="807554"/>
                </a:lnTo>
                <a:lnTo>
                  <a:pt x="1256753" y="807554"/>
                </a:lnTo>
                <a:lnTo>
                  <a:pt x="1322401" y="790535"/>
                </a:lnTo>
                <a:lnTo>
                  <a:pt x="1359918" y="773540"/>
                </a:lnTo>
                <a:lnTo>
                  <a:pt x="1397435" y="748036"/>
                </a:lnTo>
                <a:lnTo>
                  <a:pt x="1434953" y="709804"/>
                </a:lnTo>
                <a:lnTo>
                  <a:pt x="1416208" y="705537"/>
                </a:lnTo>
                <a:lnTo>
                  <a:pt x="1378691" y="692785"/>
                </a:lnTo>
                <a:lnTo>
                  <a:pt x="1355239" y="688542"/>
                </a:lnTo>
                <a:lnTo>
                  <a:pt x="1256753" y="688542"/>
                </a:lnTo>
                <a:lnTo>
                  <a:pt x="1242688" y="633291"/>
                </a:lnTo>
                <a:lnTo>
                  <a:pt x="1219236" y="578040"/>
                </a:lnTo>
                <a:lnTo>
                  <a:pt x="1188609" y="518521"/>
                </a:lnTo>
                <a:close/>
              </a:path>
              <a:path w="1435100" h="807720">
                <a:moveTo>
                  <a:pt x="28130" y="85022"/>
                </a:moveTo>
                <a:lnTo>
                  <a:pt x="18744" y="119012"/>
                </a:lnTo>
                <a:lnTo>
                  <a:pt x="14065" y="161510"/>
                </a:lnTo>
                <a:lnTo>
                  <a:pt x="4679" y="216762"/>
                </a:lnTo>
                <a:lnTo>
                  <a:pt x="0" y="276280"/>
                </a:lnTo>
                <a:lnTo>
                  <a:pt x="4679" y="344283"/>
                </a:lnTo>
                <a:lnTo>
                  <a:pt x="9386" y="412287"/>
                </a:lnTo>
                <a:lnTo>
                  <a:pt x="28130" y="484532"/>
                </a:lnTo>
                <a:lnTo>
                  <a:pt x="56261" y="552536"/>
                </a:lnTo>
                <a:lnTo>
                  <a:pt x="98485" y="612029"/>
                </a:lnTo>
                <a:lnTo>
                  <a:pt x="126616" y="641801"/>
                </a:lnTo>
                <a:lnTo>
                  <a:pt x="192264" y="688542"/>
                </a:lnTo>
                <a:lnTo>
                  <a:pt x="229781" y="705537"/>
                </a:lnTo>
                <a:lnTo>
                  <a:pt x="271978" y="722531"/>
                </a:lnTo>
                <a:lnTo>
                  <a:pt x="323560" y="735283"/>
                </a:lnTo>
                <a:lnTo>
                  <a:pt x="440791" y="743793"/>
                </a:lnTo>
                <a:lnTo>
                  <a:pt x="576794" y="735283"/>
                </a:lnTo>
                <a:lnTo>
                  <a:pt x="656507" y="718289"/>
                </a:lnTo>
                <a:lnTo>
                  <a:pt x="740928" y="701294"/>
                </a:lnTo>
                <a:lnTo>
                  <a:pt x="759672" y="688542"/>
                </a:lnTo>
                <a:lnTo>
                  <a:pt x="1045744" y="518521"/>
                </a:lnTo>
                <a:lnTo>
                  <a:pt x="1188609" y="518521"/>
                </a:lnTo>
                <a:lnTo>
                  <a:pt x="1186426" y="514279"/>
                </a:lnTo>
                <a:lnTo>
                  <a:pt x="1170331" y="488775"/>
                </a:lnTo>
                <a:lnTo>
                  <a:pt x="778445" y="488775"/>
                </a:lnTo>
                <a:lnTo>
                  <a:pt x="859996" y="148758"/>
                </a:lnTo>
                <a:lnTo>
                  <a:pt x="393915" y="148758"/>
                </a:lnTo>
                <a:lnTo>
                  <a:pt x="309495" y="144516"/>
                </a:lnTo>
                <a:lnTo>
                  <a:pt x="220395" y="131764"/>
                </a:lnTo>
                <a:lnTo>
                  <a:pt x="126616" y="114769"/>
                </a:lnTo>
                <a:lnTo>
                  <a:pt x="28130" y="85022"/>
                </a:lnTo>
                <a:close/>
              </a:path>
              <a:path w="1435100" h="807720">
                <a:moveTo>
                  <a:pt x="1322401" y="684300"/>
                </a:moveTo>
                <a:lnTo>
                  <a:pt x="1289591" y="684300"/>
                </a:lnTo>
                <a:lnTo>
                  <a:pt x="1256753" y="688542"/>
                </a:lnTo>
                <a:lnTo>
                  <a:pt x="1355239" y="688542"/>
                </a:lnTo>
                <a:lnTo>
                  <a:pt x="1322401" y="684300"/>
                </a:lnTo>
                <a:close/>
              </a:path>
              <a:path w="1435100" h="807720">
                <a:moveTo>
                  <a:pt x="984775" y="369788"/>
                </a:moveTo>
                <a:lnTo>
                  <a:pt x="942579" y="369788"/>
                </a:lnTo>
                <a:lnTo>
                  <a:pt x="778445" y="488775"/>
                </a:lnTo>
                <a:lnTo>
                  <a:pt x="1170331" y="488775"/>
                </a:lnTo>
                <a:lnTo>
                  <a:pt x="1167654" y="484532"/>
                </a:lnTo>
                <a:lnTo>
                  <a:pt x="1116071" y="425039"/>
                </a:lnTo>
                <a:lnTo>
                  <a:pt x="1055102" y="386782"/>
                </a:lnTo>
                <a:lnTo>
                  <a:pt x="984775" y="369788"/>
                </a:lnTo>
                <a:close/>
              </a:path>
              <a:path w="1435100" h="807720">
                <a:moveTo>
                  <a:pt x="895675" y="0"/>
                </a:moveTo>
                <a:lnTo>
                  <a:pt x="834707" y="38256"/>
                </a:lnTo>
                <a:lnTo>
                  <a:pt x="764379" y="72270"/>
                </a:lnTo>
                <a:lnTo>
                  <a:pt x="717476" y="93507"/>
                </a:lnTo>
                <a:lnTo>
                  <a:pt x="665893" y="110502"/>
                </a:lnTo>
                <a:lnTo>
                  <a:pt x="609632" y="123254"/>
                </a:lnTo>
                <a:lnTo>
                  <a:pt x="543956" y="136006"/>
                </a:lnTo>
                <a:lnTo>
                  <a:pt x="473629" y="144516"/>
                </a:lnTo>
                <a:lnTo>
                  <a:pt x="393915" y="148758"/>
                </a:lnTo>
                <a:lnTo>
                  <a:pt x="859996" y="148758"/>
                </a:lnTo>
                <a:lnTo>
                  <a:pt x="895675" y="0"/>
                </a:lnTo>
                <a:close/>
              </a:path>
            </a:pathLst>
          </a:custGeom>
          <a:solidFill>
            <a:srgbClr val="000000"/>
          </a:solidFill>
        </p:spPr>
        <p:txBody>
          <a:bodyPr wrap="square" lIns="0" tIns="0" rIns="0" bIns="0" rtlCol="0"/>
          <a:lstStyle/>
          <a:p>
            <a:endParaRPr/>
          </a:p>
        </p:txBody>
      </p:sp>
      <p:sp>
        <p:nvSpPr>
          <p:cNvPr id="13" name="object 13"/>
          <p:cNvSpPr/>
          <p:nvPr/>
        </p:nvSpPr>
        <p:spPr>
          <a:xfrm>
            <a:off x="9357977" y="5628323"/>
            <a:ext cx="488315" cy="471805"/>
          </a:xfrm>
          <a:custGeom>
            <a:avLst/>
            <a:gdLst/>
            <a:ahLst/>
            <a:cxnLst/>
            <a:rect l="l" t="t" r="r" b="b"/>
            <a:pathLst>
              <a:path w="488315" h="471804">
                <a:moveTo>
                  <a:pt x="79713" y="0"/>
                </a:moveTo>
                <a:lnTo>
                  <a:pt x="0" y="63760"/>
                </a:lnTo>
                <a:lnTo>
                  <a:pt x="32810" y="80755"/>
                </a:lnTo>
                <a:lnTo>
                  <a:pt x="65648" y="101992"/>
                </a:lnTo>
                <a:lnTo>
                  <a:pt x="103165" y="131764"/>
                </a:lnTo>
                <a:lnTo>
                  <a:pt x="121909" y="153001"/>
                </a:lnTo>
                <a:lnTo>
                  <a:pt x="140682" y="178505"/>
                </a:lnTo>
                <a:lnTo>
                  <a:pt x="154747" y="208252"/>
                </a:lnTo>
                <a:lnTo>
                  <a:pt x="173492" y="242266"/>
                </a:lnTo>
                <a:lnTo>
                  <a:pt x="182878" y="280497"/>
                </a:lnTo>
                <a:lnTo>
                  <a:pt x="192264" y="323021"/>
                </a:lnTo>
                <a:lnTo>
                  <a:pt x="196944" y="369763"/>
                </a:lnTo>
                <a:lnTo>
                  <a:pt x="196944" y="420771"/>
                </a:lnTo>
                <a:lnTo>
                  <a:pt x="206330" y="429256"/>
                </a:lnTo>
                <a:lnTo>
                  <a:pt x="239140" y="446276"/>
                </a:lnTo>
                <a:lnTo>
                  <a:pt x="267298" y="454760"/>
                </a:lnTo>
                <a:lnTo>
                  <a:pt x="295429" y="459028"/>
                </a:lnTo>
                <a:lnTo>
                  <a:pt x="332946" y="467513"/>
                </a:lnTo>
                <a:lnTo>
                  <a:pt x="375143" y="467513"/>
                </a:lnTo>
                <a:lnTo>
                  <a:pt x="412660" y="471780"/>
                </a:lnTo>
                <a:lnTo>
                  <a:pt x="445470" y="471780"/>
                </a:lnTo>
                <a:lnTo>
                  <a:pt x="473629" y="467513"/>
                </a:lnTo>
                <a:lnTo>
                  <a:pt x="482987" y="463270"/>
                </a:lnTo>
                <a:lnTo>
                  <a:pt x="487694" y="459028"/>
                </a:lnTo>
                <a:lnTo>
                  <a:pt x="487694" y="450518"/>
                </a:lnTo>
                <a:lnTo>
                  <a:pt x="478308" y="442008"/>
                </a:lnTo>
                <a:lnTo>
                  <a:pt x="459563" y="429256"/>
                </a:lnTo>
                <a:lnTo>
                  <a:pt x="431405" y="412262"/>
                </a:lnTo>
                <a:lnTo>
                  <a:pt x="337626" y="374005"/>
                </a:lnTo>
                <a:lnTo>
                  <a:pt x="281364" y="255018"/>
                </a:lnTo>
                <a:lnTo>
                  <a:pt x="243847" y="187015"/>
                </a:lnTo>
                <a:lnTo>
                  <a:pt x="201623" y="119012"/>
                </a:lnTo>
                <a:lnTo>
                  <a:pt x="159426" y="59493"/>
                </a:lnTo>
                <a:lnTo>
                  <a:pt x="117230" y="16994"/>
                </a:lnTo>
                <a:lnTo>
                  <a:pt x="98458" y="4242"/>
                </a:lnTo>
                <a:lnTo>
                  <a:pt x="79713" y="0"/>
                </a:lnTo>
                <a:close/>
              </a:path>
            </a:pathLst>
          </a:custGeom>
          <a:solidFill>
            <a:srgbClr val="000000"/>
          </a:solidFill>
        </p:spPr>
        <p:txBody>
          <a:bodyPr wrap="square" lIns="0" tIns="0" rIns="0" bIns="0" rtlCol="0"/>
          <a:lstStyle/>
          <a:p>
            <a:endParaRPr/>
          </a:p>
        </p:txBody>
      </p:sp>
      <p:sp>
        <p:nvSpPr>
          <p:cNvPr id="14" name="object 14"/>
          <p:cNvSpPr/>
          <p:nvPr/>
        </p:nvSpPr>
        <p:spPr>
          <a:xfrm>
            <a:off x="9132875" y="5020536"/>
            <a:ext cx="516255" cy="433705"/>
          </a:xfrm>
          <a:custGeom>
            <a:avLst/>
            <a:gdLst/>
            <a:ahLst/>
            <a:cxnLst/>
            <a:rect l="l" t="t" r="r" b="b"/>
            <a:pathLst>
              <a:path w="516254" h="433704">
                <a:moveTo>
                  <a:pt x="89099" y="306027"/>
                </a:moveTo>
                <a:lnTo>
                  <a:pt x="0" y="386782"/>
                </a:lnTo>
                <a:lnTo>
                  <a:pt x="14065" y="403777"/>
                </a:lnTo>
                <a:lnTo>
                  <a:pt x="28130" y="416529"/>
                </a:lnTo>
                <a:lnTo>
                  <a:pt x="51582" y="425014"/>
                </a:lnTo>
                <a:lnTo>
                  <a:pt x="79713" y="433524"/>
                </a:lnTo>
                <a:lnTo>
                  <a:pt x="140682" y="433524"/>
                </a:lnTo>
                <a:lnTo>
                  <a:pt x="211037" y="429281"/>
                </a:lnTo>
                <a:lnTo>
                  <a:pt x="281364" y="420771"/>
                </a:lnTo>
                <a:lnTo>
                  <a:pt x="337626" y="412262"/>
                </a:lnTo>
                <a:lnTo>
                  <a:pt x="393915" y="399534"/>
                </a:lnTo>
                <a:lnTo>
                  <a:pt x="450177" y="348526"/>
                </a:lnTo>
                <a:lnTo>
                  <a:pt x="453945" y="344258"/>
                </a:lnTo>
                <a:lnTo>
                  <a:pt x="290750" y="344258"/>
                </a:lnTo>
                <a:lnTo>
                  <a:pt x="257912" y="340016"/>
                </a:lnTo>
                <a:lnTo>
                  <a:pt x="220395" y="335774"/>
                </a:lnTo>
                <a:lnTo>
                  <a:pt x="154747" y="323021"/>
                </a:lnTo>
                <a:lnTo>
                  <a:pt x="107844" y="310269"/>
                </a:lnTo>
                <a:lnTo>
                  <a:pt x="89099" y="306027"/>
                </a:lnTo>
                <a:close/>
              </a:path>
              <a:path w="516254" h="433704">
                <a:moveTo>
                  <a:pt x="497080" y="0"/>
                </a:moveTo>
                <a:lnTo>
                  <a:pt x="454884" y="0"/>
                </a:lnTo>
                <a:lnTo>
                  <a:pt x="431432" y="4242"/>
                </a:lnTo>
                <a:lnTo>
                  <a:pt x="403301" y="8509"/>
                </a:lnTo>
                <a:lnTo>
                  <a:pt x="361077" y="51008"/>
                </a:lnTo>
                <a:lnTo>
                  <a:pt x="342333" y="80755"/>
                </a:lnTo>
                <a:lnTo>
                  <a:pt x="337626" y="93507"/>
                </a:lnTo>
                <a:lnTo>
                  <a:pt x="337626" y="102017"/>
                </a:lnTo>
                <a:lnTo>
                  <a:pt x="342333" y="110502"/>
                </a:lnTo>
                <a:lnTo>
                  <a:pt x="347012" y="114769"/>
                </a:lnTo>
                <a:lnTo>
                  <a:pt x="361077" y="123254"/>
                </a:lnTo>
                <a:lnTo>
                  <a:pt x="398594" y="123254"/>
                </a:lnTo>
                <a:lnTo>
                  <a:pt x="417367" y="182772"/>
                </a:lnTo>
                <a:lnTo>
                  <a:pt x="422046" y="229514"/>
                </a:lnTo>
                <a:lnTo>
                  <a:pt x="417367" y="267770"/>
                </a:lnTo>
                <a:lnTo>
                  <a:pt x="403301" y="297517"/>
                </a:lnTo>
                <a:lnTo>
                  <a:pt x="384529" y="318779"/>
                </a:lnTo>
                <a:lnTo>
                  <a:pt x="356398" y="331531"/>
                </a:lnTo>
                <a:lnTo>
                  <a:pt x="323560" y="340016"/>
                </a:lnTo>
                <a:lnTo>
                  <a:pt x="290750" y="344258"/>
                </a:lnTo>
                <a:lnTo>
                  <a:pt x="453945" y="344258"/>
                </a:lnTo>
                <a:lnTo>
                  <a:pt x="468949" y="327264"/>
                </a:lnTo>
                <a:lnTo>
                  <a:pt x="483015" y="301759"/>
                </a:lnTo>
                <a:lnTo>
                  <a:pt x="501760" y="250776"/>
                </a:lnTo>
                <a:lnTo>
                  <a:pt x="506467" y="204009"/>
                </a:lnTo>
                <a:lnTo>
                  <a:pt x="501760" y="161510"/>
                </a:lnTo>
                <a:lnTo>
                  <a:pt x="497080" y="127496"/>
                </a:lnTo>
                <a:lnTo>
                  <a:pt x="487694" y="97750"/>
                </a:lnTo>
                <a:lnTo>
                  <a:pt x="501760" y="72245"/>
                </a:lnTo>
                <a:lnTo>
                  <a:pt x="511146" y="51008"/>
                </a:lnTo>
                <a:lnTo>
                  <a:pt x="515825" y="34014"/>
                </a:lnTo>
                <a:lnTo>
                  <a:pt x="515825" y="21262"/>
                </a:lnTo>
                <a:lnTo>
                  <a:pt x="506467" y="4242"/>
                </a:lnTo>
                <a:lnTo>
                  <a:pt x="497080" y="0"/>
                </a:lnTo>
                <a:close/>
              </a:path>
            </a:pathLst>
          </a:custGeom>
          <a:solidFill>
            <a:srgbClr val="000000"/>
          </a:solidFill>
        </p:spPr>
        <p:txBody>
          <a:bodyPr wrap="square" lIns="0" tIns="0" rIns="0" bIns="0" rtlCol="0"/>
          <a:lstStyle/>
          <a:p>
            <a:endParaRPr/>
          </a:p>
        </p:txBody>
      </p:sp>
      <p:sp>
        <p:nvSpPr>
          <p:cNvPr id="15" name="object 15"/>
          <p:cNvSpPr/>
          <p:nvPr/>
        </p:nvSpPr>
        <p:spPr>
          <a:xfrm>
            <a:off x="8105893" y="4446763"/>
            <a:ext cx="577215" cy="943610"/>
          </a:xfrm>
          <a:custGeom>
            <a:avLst/>
            <a:gdLst/>
            <a:ahLst/>
            <a:cxnLst/>
            <a:rect l="l" t="t" r="r" b="b"/>
            <a:pathLst>
              <a:path w="577215" h="943610">
                <a:moveTo>
                  <a:pt x="271985" y="0"/>
                </a:moveTo>
                <a:lnTo>
                  <a:pt x="211024" y="0"/>
                </a:lnTo>
                <a:lnTo>
                  <a:pt x="173507" y="4242"/>
                </a:lnTo>
                <a:lnTo>
                  <a:pt x="46893" y="131764"/>
                </a:lnTo>
                <a:lnTo>
                  <a:pt x="28137" y="195500"/>
                </a:lnTo>
                <a:lnTo>
                  <a:pt x="14068" y="267770"/>
                </a:lnTo>
                <a:lnTo>
                  <a:pt x="4689" y="352768"/>
                </a:lnTo>
                <a:lnTo>
                  <a:pt x="0" y="446276"/>
                </a:lnTo>
                <a:lnTo>
                  <a:pt x="0" y="493017"/>
                </a:lnTo>
                <a:lnTo>
                  <a:pt x="9378" y="535516"/>
                </a:lnTo>
                <a:lnTo>
                  <a:pt x="18757" y="573773"/>
                </a:lnTo>
                <a:lnTo>
                  <a:pt x="32825" y="612029"/>
                </a:lnTo>
                <a:lnTo>
                  <a:pt x="51583" y="646018"/>
                </a:lnTo>
                <a:lnTo>
                  <a:pt x="576803" y="943536"/>
                </a:lnTo>
                <a:lnTo>
                  <a:pt x="478318" y="765030"/>
                </a:lnTo>
                <a:lnTo>
                  <a:pt x="290732" y="671523"/>
                </a:lnTo>
                <a:lnTo>
                  <a:pt x="164129" y="599277"/>
                </a:lnTo>
                <a:lnTo>
                  <a:pt x="121925" y="578015"/>
                </a:lnTo>
                <a:lnTo>
                  <a:pt x="103166" y="565263"/>
                </a:lnTo>
                <a:lnTo>
                  <a:pt x="98478" y="501527"/>
                </a:lnTo>
                <a:lnTo>
                  <a:pt x="93788" y="442008"/>
                </a:lnTo>
                <a:lnTo>
                  <a:pt x="93788" y="365520"/>
                </a:lnTo>
                <a:lnTo>
                  <a:pt x="107856" y="250751"/>
                </a:lnTo>
                <a:lnTo>
                  <a:pt x="126615" y="187015"/>
                </a:lnTo>
                <a:lnTo>
                  <a:pt x="159439" y="140248"/>
                </a:lnTo>
                <a:lnTo>
                  <a:pt x="182888" y="127496"/>
                </a:lnTo>
                <a:lnTo>
                  <a:pt x="289820" y="127496"/>
                </a:lnTo>
                <a:lnTo>
                  <a:pt x="295439" y="119012"/>
                </a:lnTo>
                <a:lnTo>
                  <a:pt x="389218" y="97750"/>
                </a:lnTo>
                <a:lnTo>
                  <a:pt x="384539" y="76513"/>
                </a:lnTo>
                <a:lnTo>
                  <a:pt x="375153" y="59493"/>
                </a:lnTo>
                <a:lnTo>
                  <a:pt x="361087" y="38256"/>
                </a:lnTo>
                <a:lnTo>
                  <a:pt x="337635" y="16994"/>
                </a:lnTo>
                <a:lnTo>
                  <a:pt x="318891" y="12752"/>
                </a:lnTo>
                <a:lnTo>
                  <a:pt x="300118" y="4242"/>
                </a:lnTo>
                <a:lnTo>
                  <a:pt x="271985" y="0"/>
                </a:lnTo>
                <a:close/>
              </a:path>
              <a:path w="577215" h="943610">
                <a:moveTo>
                  <a:pt x="289820" y="127496"/>
                </a:moveTo>
                <a:lnTo>
                  <a:pt x="182888" y="127496"/>
                </a:lnTo>
                <a:lnTo>
                  <a:pt x="196956" y="136006"/>
                </a:lnTo>
                <a:lnTo>
                  <a:pt x="225092" y="148758"/>
                </a:lnTo>
                <a:lnTo>
                  <a:pt x="243848" y="153001"/>
                </a:lnTo>
                <a:lnTo>
                  <a:pt x="262607" y="148758"/>
                </a:lnTo>
                <a:lnTo>
                  <a:pt x="281374" y="140248"/>
                </a:lnTo>
                <a:lnTo>
                  <a:pt x="289820" y="127496"/>
                </a:lnTo>
                <a:close/>
              </a:path>
            </a:pathLst>
          </a:custGeom>
          <a:solidFill>
            <a:srgbClr val="000000"/>
          </a:solidFill>
        </p:spPr>
        <p:txBody>
          <a:bodyPr wrap="square" lIns="0" tIns="0" rIns="0" bIns="0" rtlCol="0"/>
          <a:lstStyle/>
          <a:p>
            <a:endParaRPr/>
          </a:p>
        </p:txBody>
      </p:sp>
      <p:sp>
        <p:nvSpPr>
          <p:cNvPr id="16" name="object 16"/>
          <p:cNvSpPr/>
          <p:nvPr/>
        </p:nvSpPr>
        <p:spPr>
          <a:xfrm>
            <a:off x="9723735" y="4008997"/>
            <a:ext cx="621665" cy="578485"/>
          </a:xfrm>
          <a:custGeom>
            <a:avLst/>
            <a:gdLst/>
            <a:ahLst/>
            <a:cxnLst/>
            <a:rect l="l" t="t" r="r" b="b"/>
            <a:pathLst>
              <a:path w="621665" h="578485">
                <a:moveTo>
                  <a:pt x="192264" y="318754"/>
                </a:moveTo>
                <a:lnTo>
                  <a:pt x="201650" y="442008"/>
                </a:lnTo>
                <a:lnTo>
                  <a:pt x="211037" y="531274"/>
                </a:lnTo>
                <a:lnTo>
                  <a:pt x="215716" y="578015"/>
                </a:lnTo>
                <a:lnTo>
                  <a:pt x="272005" y="433524"/>
                </a:lnTo>
                <a:lnTo>
                  <a:pt x="501760" y="433524"/>
                </a:lnTo>
                <a:lnTo>
                  <a:pt x="511146" y="425014"/>
                </a:lnTo>
                <a:lnTo>
                  <a:pt x="534597" y="408019"/>
                </a:lnTo>
                <a:lnTo>
                  <a:pt x="572115" y="374005"/>
                </a:lnTo>
                <a:lnTo>
                  <a:pt x="342333" y="374005"/>
                </a:lnTo>
                <a:lnTo>
                  <a:pt x="304816" y="369763"/>
                </a:lnTo>
                <a:lnTo>
                  <a:pt x="272005" y="361253"/>
                </a:lnTo>
                <a:lnTo>
                  <a:pt x="192264" y="318754"/>
                </a:lnTo>
                <a:close/>
              </a:path>
              <a:path w="621665" h="578485">
                <a:moveTo>
                  <a:pt x="501760" y="433524"/>
                </a:moveTo>
                <a:lnTo>
                  <a:pt x="272005" y="433524"/>
                </a:lnTo>
                <a:lnTo>
                  <a:pt x="304816" y="446276"/>
                </a:lnTo>
                <a:lnTo>
                  <a:pt x="332946" y="454760"/>
                </a:lnTo>
                <a:lnTo>
                  <a:pt x="365784" y="463270"/>
                </a:lnTo>
                <a:lnTo>
                  <a:pt x="403301" y="467513"/>
                </a:lnTo>
                <a:lnTo>
                  <a:pt x="426753" y="463270"/>
                </a:lnTo>
                <a:lnTo>
                  <a:pt x="445498" y="459003"/>
                </a:lnTo>
                <a:lnTo>
                  <a:pt x="492401" y="442008"/>
                </a:lnTo>
                <a:lnTo>
                  <a:pt x="501760" y="433524"/>
                </a:lnTo>
                <a:close/>
              </a:path>
              <a:path w="621665" h="578485">
                <a:moveTo>
                  <a:pt x="542116" y="93507"/>
                </a:moveTo>
                <a:lnTo>
                  <a:pt x="234488" y="93507"/>
                </a:lnTo>
                <a:lnTo>
                  <a:pt x="267298" y="97750"/>
                </a:lnTo>
                <a:lnTo>
                  <a:pt x="304816" y="101992"/>
                </a:lnTo>
                <a:lnTo>
                  <a:pt x="370464" y="118986"/>
                </a:lnTo>
                <a:lnTo>
                  <a:pt x="431432" y="140248"/>
                </a:lnTo>
                <a:lnTo>
                  <a:pt x="501760" y="191257"/>
                </a:lnTo>
                <a:lnTo>
                  <a:pt x="525211" y="246508"/>
                </a:lnTo>
                <a:lnTo>
                  <a:pt x="520532" y="267745"/>
                </a:lnTo>
                <a:lnTo>
                  <a:pt x="511146" y="289007"/>
                </a:lnTo>
                <a:lnTo>
                  <a:pt x="492401" y="314512"/>
                </a:lnTo>
                <a:lnTo>
                  <a:pt x="468949" y="331506"/>
                </a:lnTo>
                <a:lnTo>
                  <a:pt x="440819" y="352768"/>
                </a:lnTo>
                <a:lnTo>
                  <a:pt x="407981" y="365520"/>
                </a:lnTo>
                <a:lnTo>
                  <a:pt x="375171" y="374005"/>
                </a:lnTo>
                <a:lnTo>
                  <a:pt x="572115" y="374005"/>
                </a:lnTo>
                <a:lnTo>
                  <a:pt x="600245" y="335748"/>
                </a:lnTo>
                <a:lnTo>
                  <a:pt x="614311" y="314512"/>
                </a:lnTo>
                <a:lnTo>
                  <a:pt x="619018" y="293250"/>
                </a:lnTo>
                <a:lnTo>
                  <a:pt x="621150" y="288410"/>
                </a:lnTo>
                <a:lnTo>
                  <a:pt x="621150" y="201325"/>
                </a:lnTo>
                <a:lnTo>
                  <a:pt x="609632" y="169995"/>
                </a:lnTo>
                <a:lnTo>
                  <a:pt x="581501" y="131739"/>
                </a:lnTo>
                <a:lnTo>
                  <a:pt x="548663" y="97750"/>
                </a:lnTo>
                <a:lnTo>
                  <a:pt x="542116" y="93507"/>
                </a:lnTo>
                <a:close/>
              </a:path>
              <a:path w="621665" h="578485">
                <a:moveTo>
                  <a:pt x="234488" y="0"/>
                </a:moveTo>
                <a:lnTo>
                  <a:pt x="201650" y="0"/>
                </a:lnTo>
                <a:lnTo>
                  <a:pt x="164133" y="4242"/>
                </a:lnTo>
                <a:lnTo>
                  <a:pt x="98485" y="25504"/>
                </a:lnTo>
                <a:lnTo>
                  <a:pt x="37517" y="63735"/>
                </a:lnTo>
                <a:lnTo>
                  <a:pt x="9386" y="97750"/>
                </a:lnTo>
                <a:lnTo>
                  <a:pt x="0" y="114744"/>
                </a:lnTo>
                <a:lnTo>
                  <a:pt x="0" y="140248"/>
                </a:lnTo>
                <a:lnTo>
                  <a:pt x="4706" y="165753"/>
                </a:lnTo>
                <a:lnTo>
                  <a:pt x="18772" y="191257"/>
                </a:lnTo>
                <a:lnTo>
                  <a:pt x="37517" y="212494"/>
                </a:lnTo>
                <a:lnTo>
                  <a:pt x="65648" y="225246"/>
                </a:lnTo>
                <a:lnTo>
                  <a:pt x="117230" y="144491"/>
                </a:lnTo>
                <a:lnTo>
                  <a:pt x="103165" y="136006"/>
                </a:lnTo>
                <a:lnTo>
                  <a:pt x="112551" y="127496"/>
                </a:lnTo>
                <a:lnTo>
                  <a:pt x="140682" y="110502"/>
                </a:lnTo>
                <a:lnTo>
                  <a:pt x="145389" y="110502"/>
                </a:lnTo>
                <a:lnTo>
                  <a:pt x="164133" y="106259"/>
                </a:lnTo>
                <a:lnTo>
                  <a:pt x="182906" y="97750"/>
                </a:lnTo>
                <a:lnTo>
                  <a:pt x="234488" y="93507"/>
                </a:lnTo>
                <a:lnTo>
                  <a:pt x="542116" y="93507"/>
                </a:lnTo>
                <a:lnTo>
                  <a:pt x="515853" y="76488"/>
                </a:lnTo>
                <a:lnTo>
                  <a:pt x="483015" y="59493"/>
                </a:lnTo>
                <a:lnTo>
                  <a:pt x="407981" y="25504"/>
                </a:lnTo>
                <a:lnTo>
                  <a:pt x="323588" y="8484"/>
                </a:lnTo>
                <a:lnTo>
                  <a:pt x="276685" y="4242"/>
                </a:lnTo>
                <a:lnTo>
                  <a:pt x="234488" y="0"/>
                </a:lnTo>
                <a:close/>
              </a:path>
            </a:pathLst>
          </a:custGeom>
          <a:solidFill>
            <a:srgbClr val="8BC53E"/>
          </a:solidFill>
        </p:spPr>
        <p:txBody>
          <a:bodyPr wrap="square" lIns="0" tIns="0" rIns="0" bIns="0" rtlCol="0"/>
          <a:lstStyle/>
          <a:p>
            <a:endParaRPr/>
          </a:p>
        </p:txBody>
      </p:sp>
      <p:sp>
        <p:nvSpPr>
          <p:cNvPr id="17" name="object 17"/>
          <p:cNvSpPr/>
          <p:nvPr/>
        </p:nvSpPr>
        <p:spPr>
          <a:xfrm>
            <a:off x="9859737" y="4608274"/>
            <a:ext cx="168813" cy="153001"/>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9756572" y="4123741"/>
            <a:ext cx="150068" cy="131764"/>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9207909" y="4859025"/>
            <a:ext cx="253233" cy="136006"/>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31445" y="5006245"/>
            <a:ext cx="2206625" cy="407034"/>
          </a:xfrm>
          <a:custGeom>
            <a:avLst/>
            <a:gdLst/>
            <a:ahLst/>
            <a:cxnLst/>
            <a:rect l="l" t="t" r="r" b="b"/>
            <a:pathLst>
              <a:path w="2206625" h="407035">
                <a:moveTo>
                  <a:pt x="2134554" y="0"/>
                </a:moveTo>
                <a:lnTo>
                  <a:pt x="71930" y="0"/>
                </a:lnTo>
                <a:lnTo>
                  <a:pt x="46035" y="32109"/>
                </a:lnTo>
                <a:lnTo>
                  <a:pt x="25895" y="69939"/>
                </a:lnTo>
                <a:lnTo>
                  <a:pt x="11508" y="112059"/>
                </a:lnTo>
                <a:lnTo>
                  <a:pt x="2877" y="157040"/>
                </a:lnTo>
                <a:lnTo>
                  <a:pt x="0" y="203450"/>
                </a:lnTo>
                <a:lnTo>
                  <a:pt x="2877" y="249861"/>
                </a:lnTo>
                <a:lnTo>
                  <a:pt x="11508" y="294842"/>
                </a:lnTo>
                <a:lnTo>
                  <a:pt x="25895" y="336962"/>
                </a:lnTo>
                <a:lnTo>
                  <a:pt x="46035" y="374792"/>
                </a:lnTo>
                <a:lnTo>
                  <a:pt x="71930" y="406901"/>
                </a:lnTo>
                <a:lnTo>
                  <a:pt x="2134554" y="406901"/>
                </a:lnTo>
                <a:lnTo>
                  <a:pt x="2160449" y="374792"/>
                </a:lnTo>
                <a:lnTo>
                  <a:pt x="2180590" y="336962"/>
                </a:lnTo>
                <a:lnTo>
                  <a:pt x="2194976" y="294842"/>
                </a:lnTo>
                <a:lnTo>
                  <a:pt x="2203608" y="249861"/>
                </a:lnTo>
                <a:lnTo>
                  <a:pt x="2206485" y="203450"/>
                </a:lnTo>
                <a:lnTo>
                  <a:pt x="2203608" y="157040"/>
                </a:lnTo>
                <a:lnTo>
                  <a:pt x="2194976" y="112059"/>
                </a:lnTo>
                <a:lnTo>
                  <a:pt x="2180590" y="69939"/>
                </a:lnTo>
                <a:lnTo>
                  <a:pt x="2160449" y="32109"/>
                </a:lnTo>
                <a:lnTo>
                  <a:pt x="2134554" y="0"/>
                </a:lnTo>
                <a:close/>
              </a:path>
            </a:pathLst>
          </a:custGeom>
          <a:solidFill>
            <a:srgbClr val="FFD100"/>
          </a:solidFill>
        </p:spPr>
        <p:txBody>
          <a:bodyPr wrap="square" lIns="0" tIns="0" rIns="0" bIns="0" rtlCol="0"/>
          <a:lstStyle/>
          <a:p>
            <a:endParaRPr/>
          </a:p>
        </p:txBody>
      </p:sp>
      <p:sp>
        <p:nvSpPr>
          <p:cNvPr id="3" name="object 3"/>
          <p:cNvSpPr/>
          <p:nvPr/>
        </p:nvSpPr>
        <p:spPr>
          <a:xfrm>
            <a:off x="1031391" y="3274121"/>
            <a:ext cx="1303020" cy="407670"/>
          </a:xfrm>
          <a:custGeom>
            <a:avLst/>
            <a:gdLst/>
            <a:ahLst/>
            <a:cxnLst/>
            <a:rect l="l" t="t" r="r" b="b"/>
            <a:pathLst>
              <a:path w="1303020" h="407670">
                <a:moveTo>
                  <a:pt x="1230504" y="0"/>
                </a:moveTo>
                <a:lnTo>
                  <a:pt x="71984" y="0"/>
                </a:lnTo>
                <a:lnTo>
                  <a:pt x="46069" y="32133"/>
                </a:lnTo>
                <a:lnTo>
                  <a:pt x="25914" y="69991"/>
                </a:lnTo>
                <a:lnTo>
                  <a:pt x="11517" y="112143"/>
                </a:lnTo>
                <a:lnTo>
                  <a:pt x="2879" y="157157"/>
                </a:lnTo>
                <a:lnTo>
                  <a:pt x="0" y="203603"/>
                </a:lnTo>
                <a:lnTo>
                  <a:pt x="2879" y="250048"/>
                </a:lnTo>
                <a:lnTo>
                  <a:pt x="11517" y="295063"/>
                </a:lnTo>
                <a:lnTo>
                  <a:pt x="25914" y="337215"/>
                </a:lnTo>
                <a:lnTo>
                  <a:pt x="46069" y="375073"/>
                </a:lnTo>
                <a:lnTo>
                  <a:pt x="71984" y="407206"/>
                </a:lnTo>
                <a:lnTo>
                  <a:pt x="1230504" y="407206"/>
                </a:lnTo>
                <a:lnTo>
                  <a:pt x="1256419" y="375073"/>
                </a:lnTo>
                <a:lnTo>
                  <a:pt x="1276574" y="337215"/>
                </a:lnTo>
                <a:lnTo>
                  <a:pt x="1290971" y="295063"/>
                </a:lnTo>
                <a:lnTo>
                  <a:pt x="1299609" y="250048"/>
                </a:lnTo>
                <a:lnTo>
                  <a:pt x="1302489" y="203603"/>
                </a:lnTo>
                <a:lnTo>
                  <a:pt x="1299609" y="157157"/>
                </a:lnTo>
                <a:lnTo>
                  <a:pt x="1290971" y="112143"/>
                </a:lnTo>
                <a:lnTo>
                  <a:pt x="1276574" y="69991"/>
                </a:lnTo>
                <a:lnTo>
                  <a:pt x="1256419" y="32133"/>
                </a:lnTo>
                <a:lnTo>
                  <a:pt x="1230504" y="0"/>
                </a:lnTo>
                <a:close/>
              </a:path>
            </a:pathLst>
          </a:custGeom>
          <a:solidFill>
            <a:srgbClr val="FFD100"/>
          </a:solidFill>
        </p:spPr>
        <p:txBody>
          <a:bodyPr wrap="square" lIns="0" tIns="0" rIns="0" bIns="0" rtlCol="0"/>
          <a:lstStyle/>
          <a:p>
            <a:endParaRPr/>
          </a:p>
        </p:txBody>
      </p:sp>
      <p:sp>
        <p:nvSpPr>
          <p:cNvPr id="4" name="object 4"/>
          <p:cNvSpPr/>
          <p:nvPr/>
        </p:nvSpPr>
        <p:spPr>
          <a:xfrm>
            <a:off x="1031445" y="1896651"/>
            <a:ext cx="1743075" cy="407034"/>
          </a:xfrm>
          <a:custGeom>
            <a:avLst/>
            <a:gdLst/>
            <a:ahLst/>
            <a:cxnLst/>
            <a:rect l="l" t="t" r="r" b="b"/>
            <a:pathLst>
              <a:path w="1743075" h="407035">
                <a:moveTo>
                  <a:pt x="1670681" y="0"/>
                </a:moveTo>
                <a:lnTo>
                  <a:pt x="71930" y="0"/>
                </a:lnTo>
                <a:lnTo>
                  <a:pt x="46035" y="32109"/>
                </a:lnTo>
                <a:lnTo>
                  <a:pt x="25895" y="69939"/>
                </a:lnTo>
                <a:lnTo>
                  <a:pt x="11508" y="112059"/>
                </a:lnTo>
                <a:lnTo>
                  <a:pt x="2877" y="157040"/>
                </a:lnTo>
                <a:lnTo>
                  <a:pt x="0" y="203451"/>
                </a:lnTo>
                <a:lnTo>
                  <a:pt x="2877" y="249862"/>
                </a:lnTo>
                <a:lnTo>
                  <a:pt x="11508" y="294842"/>
                </a:lnTo>
                <a:lnTo>
                  <a:pt x="25895" y="336962"/>
                </a:lnTo>
                <a:lnTo>
                  <a:pt x="46035" y="374792"/>
                </a:lnTo>
                <a:lnTo>
                  <a:pt x="71930" y="406901"/>
                </a:lnTo>
                <a:lnTo>
                  <a:pt x="1670681" y="406901"/>
                </a:lnTo>
                <a:lnTo>
                  <a:pt x="1696576" y="374792"/>
                </a:lnTo>
                <a:lnTo>
                  <a:pt x="1716717" y="336962"/>
                </a:lnTo>
                <a:lnTo>
                  <a:pt x="1731103" y="294842"/>
                </a:lnTo>
                <a:lnTo>
                  <a:pt x="1739735" y="249862"/>
                </a:lnTo>
                <a:lnTo>
                  <a:pt x="1742612" y="203451"/>
                </a:lnTo>
                <a:lnTo>
                  <a:pt x="1739735" y="157040"/>
                </a:lnTo>
                <a:lnTo>
                  <a:pt x="1731103" y="112059"/>
                </a:lnTo>
                <a:lnTo>
                  <a:pt x="1716717" y="69939"/>
                </a:lnTo>
                <a:lnTo>
                  <a:pt x="1696576" y="32109"/>
                </a:lnTo>
                <a:lnTo>
                  <a:pt x="1670681" y="0"/>
                </a:lnTo>
                <a:close/>
              </a:path>
            </a:pathLst>
          </a:custGeom>
          <a:solidFill>
            <a:srgbClr val="FFD100"/>
          </a:solidFill>
        </p:spPr>
        <p:txBody>
          <a:bodyPr wrap="square" lIns="0" tIns="0" rIns="0" bIns="0" rtlCol="0"/>
          <a:lstStyle/>
          <a:p>
            <a:endParaRPr/>
          </a:p>
        </p:txBody>
      </p:sp>
      <p:sp>
        <p:nvSpPr>
          <p:cNvPr id="5" name="object 5"/>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7" name="object 7"/>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8" name="object 8"/>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05612" y="559308"/>
            <a:ext cx="4271772" cy="548639"/>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770636" y="1728084"/>
            <a:ext cx="9071610" cy="4615815"/>
          </a:xfrm>
          <a:prstGeom prst="rect">
            <a:avLst/>
          </a:prstGeom>
        </p:spPr>
        <p:txBody>
          <a:bodyPr vert="horz" wrap="square" lIns="0" tIns="64769" rIns="0" bIns="0" rtlCol="0">
            <a:spAutoFit/>
          </a:bodyPr>
          <a:lstStyle/>
          <a:p>
            <a:pPr marL="332740" indent="-320040">
              <a:lnSpc>
                <a:spcPct val="100000"/>
              </a:lnSpc>
              <a:spcBef>
                <a:spcPts val="509"/>
              </a:spcBef>
              <a:buClr>
                <a:srgbClr val="C19E67"/>
              </a:buClr>
              <a:buSzPct val="79687"/>
              <a:buFont typeface="Wingdings 2"/>
              <a:buChar char=""/>
              <a:tabLst>
                <a:tab pos="332105" algn="l"/>
                <a:tab pos="332740" algn="l"/>
              </a:tabLst>
            </a:pPr>
            <a:r>
              <a:rPr sz="3200" spc="-10" dirty="0">
                <a:latin typeface="Corbel"/>
                <a:cs typeface="Corbel"/>
              </a:rPr>
              <a:t>Backdoor</a:t>
            </a:r>
            <a:endParaRPr sz="3200">
              <a:latin typeface="Corbel"/>
              <a:cs typeface="Corbel"/>
            </a:endParaRPr>
          </a:p>
          <a:p>
            <a:pPr marL="625475" lvl="1" indent="-274320">
              <a:lnSpc>
                <a:spcPct val="100000"/>
              </a:lnSpc>
              <a:spcBef>
                <a:spcPts val="350"/>
              </a:spcBef>
              <a:buClr>
                <a:srgbClr val="5FB5CC"/>
              </a:buClr>
              <a:buSzPct val="89285"/>
              <a:buFont typeface="Wingdings"/>
              <a:buChar char=""/>
              <a:tabLst>
                <a:tab pos="625475" algn="l"/>
                <a:tab pos="626110" algn="l"/>
              </a:tabLst>
            </a:pPr>
            <a:r>
              <a:rPr sz="2800" spc="-10" dirty="0">
                <a:latin typeface="Corbel"/>
                <a:cs typeface="Corbel"/>
              </a:rPr>
              <a:t>Attack </a:t>
            </a:r>
            <a:r>
              <a:rPr sz="2800" spc="-5" dirty="0">
                <a:latin typeface="Corbel"/>
                <a:cs typeface="Corbel"/>
              </a:rPr>
              <a:t>is able to </a:t>
            </a:r>
            <a:r>
              <a:rPr sz="2800" spc="-10" dirty="0">
                <a:latin typeface="Corbel"/>
                <a:cs typeface="Corbel"/>
              </a:rPr>
              <a:t>control </a:t>
            </a:r>
            <a:r>
              <a:rPr sz="2800" spc="-5" dirty="0">
                <a:latin typeface="Corbel"/>
                <a:cs typeface="Corbel"/>
              </a:rPr>
              <a:t>the affected</a:t>
            </a:r>
            <a:r>
              <a:rPr sz="2800" spc="50" dirty="0">
                <a:latin typeface="Corbel"/>
                <a:cs typeface="Corbel"/>
              </a:rPr>
              <a:t> </a:t>
            </a:r>
            <a:r>
              <a:rPr sz="2800" spc="-10" dirty="0">
                <a:latin typeface="Corbel"/>
                <a:cs typeface="Corbel"/>
              </a:rPr>
              <a:t>system</a:t>
            </a:r>
            <a:endParaRPr sz="2800">
              <a:latin typeface="Corbel"/>
              <a:cs typeface="Corbel"/>
            </a:endParaRPr>
          </a:p>
          <a:p>
            <a:pPr lvl="1">
              <a:lnSpc>
                <a:spcPct val="100000"/>
              </a:lnSpc>
              <a:spcBef>
                <a:spcPts val="20"/>
              </a:spcBef>
              <a:buClr>
                <a:srgbClr val="5FB5CC"/>
              </a:buClr>
              <a:buFont typeface="Wingdings"/>
              <a:buChar char=""/>
            </a:pPr>
            <a:endParaRPr sz="285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spc="-5" dirty="0">
                <a:latin typeface="Corbel"/>
                <a:cs typeface="Corbel"/>
              </a:rPr>
              <a:t>Botnet</a:t>
            </a:r>
            <a:endParaRPr sz="3200">
              <a:latin typeface="Corbel"/>
              <a:cs typeface="Corbel"/>
            </a:endParaRPr>
          </a:p>
          <a:p>
            <a:pPr marL="625475" marR="5080" lvl="1" indent="-274320">
              <a:lnSpc>
                <a:spcPts val="3020"/>
              </a:lnSpc>
              <a:spcBef>
                <a:spcPts val="740"/>
              </a:spcBef>
              <a:buClr>
                <a:srgbClr val="5FB5CC"/>
              </a:buClr>
              <a:buSzPct val="89285"/>
              <a:buFont typeface="Wingdings"/>
              <a:buChar char=""/>
              <a:tabLst>
                <a:tab pos="625475" algn="l"/>
                <a:tab pos="626110" algn="l"/>
              </a:tabLst>
            </a:pPr>
            <a:r>
              <a:rPr sz="2800" spc="-5" dirty="0">
                <a:latin typeface="Corbel"/>
                <a:cs typeface="Corbel"/>
              </a:rPr>
              <a:t>All infected </a:t>
            </a:r>
            <a:r>
              <a:rPr sz="2800" spc="-10" dirty="0">
                <a:latin typeface="Corbel"/>
                <a:cs typeface="Corbel"/>
              </a:rPr>
              <a:t>computers </a:t>
            </a:r>
            <a:r>
              <a:rPr sz="2800" spc="-5" dirty="0">
                <a:latin typeface="Corbel"/>
                <a:cs typeface="Corbel"/>
              </a:rPr>
              <a:t>receive instructions from </a:t>
            </a:r>
            <a:r>
              <a:rPr sz="2800" spc="-10" dirty="0">
                <a:latin typeface="Corbel"/>
                <a:cs typeface="Corbel"/>
              </a:rPr>
              <a:t>the same  Command-and-Control </a:t>
            </a:r>
            <a:r>
              <a:rPr sz="2800" spc="-30" dirty="0">
                <a:latin typeface="Corbel"/>
                <a:cs typeface="Corbel"/>
              </a:rPr>
              <a:t>(C&amp;C)</a:t>
            </a:r>
            <a:r>
              <a:rPr sz="2800" spc="40" dirty="0">
                <a:latin typeface="Corbel"/>
                <a:cs typeface="Corbel"/>
              </a:rPr>
              <a:t> </a:t>
            </a:r>
            <a:r>
              <a:rPr sz="2800" spc="-10" dirty="0">
                <a:latin typeface="Corbel"/>
                <a:cs typeface="Corbel"/>
              </a:rPr>
              <a:t>server</a:t>
            </a:r>
            <a:endParaRPr sz="2800">
              <a:latin typeface="Corbel"/>
              <a:cs typeface="Corbel"/>
            </a:endParaRPr>
          </a:p>
          <a:p>
            <a:pPr lvl="1">
              <a:lnSpc>
                <a:spcPct val="100000"/>
              </a:lnSpc>
              <a:spcBef>
                <a:spcPts val="25"/>
              </a:spcBef>
              <a:buClr>
                <a:srgbClr val="5FB5CC"/>
              </a:buClr>
              <a:buFont typeface="Wingdings"/>
              <a:buChar char=""/>
            </a:pPr>
            <a:endParaRPr sz="2600">
              <a:latin typeface="Times New Roman"/>
              <a:cs typeface="Times New Roman"/>
            </a:endParaRPr>
          </a:p>
          <a:p>
            <a:pPr marL="332740" indent="-320040">
              <a:lnSpc>
                <a:spcPct val="100000"/>
              </a:lnSpc>
              <a:spcBef>
                <a:spcPts val="5"/>
              </a:spcBef>
              <a:buClr>
                <a:srgbClr val="C19E67"/>
              </a:buClr>
              <a:buSzPct val="79687"/>
              <a:buFont typeface="Wingdings 2"/>
              <a:buChar char=""/>
              <a:tabLst>
                <a:tab pos="332105" algn="l"/>
                <a:tab pos="332740" algn="l"/>
              </a:tabLst>
            </a:pPr>
            <a:r>
              <a:rPr sz="3200" dirty="0">
                <a:latin typeface="Corbel"/>
                <a:cs typeface="Corbel"/>
              </a:rPr>
              <a:t>Downloader</a:t>
            </a:r>
            <a:endParaRPr sz="3200">
              <a:latin typeface="Corbel"/>
              <a:cs typeface="Corbel"/>
            </a:endParaRPr>
          </a:p>
          <a:p>
            <a:pPr marL="625475" lvl="1" indent="-274320">
              <a:lnSpc>
                <a:spcPct val="100000"/>
              </a:lnSpc>
              <a:spcBef>
                <a:spcPts val="350"/>
              </a:spcBef>
              <a:buClr>
                <a:srgbClr val="5FB5CC"/>
              </a:buClr>
              <a:buSzPct val="89285"/>
              <a:buFont typeface="Wingdings"/>
              <a:buChar char=""/>
              <a:tabLst>
                <a:tab pos="625475" algn="l"/>
                <a:tab pos="626110" algn="l"/>
              </a:tabLst>
            </a:pPr>
            <a:r>
              <a:rPr sz="2800" spc="-5" dirty="0">
                <a:latin typeface="Corbel"/>
                <a:cs typeface="Corbel"/>
              </a:rPr>
              <a:t>Malware </a:t>
            </a:r>
            <a:r>
              <a:rPr sz="2800" spc="-10" dirty="0">
                <a:latin typeface="Corbel"/>
                <a:cs typeface="Corbel"/>
              </a:rPr>
              <a:t>that </a:t>
            </a:r>
            <a:r>
              <a:rPr sz="2800" spc="-5" dirty="0">
                <a:latin typeface="Corbel"/>
                <a:cs typeface="Corbel"/>
              </a:rPr>
              <a:t>exists to download </a:t>
            </a:r>
            <a:r>
              <a:rPr sz="2800" spc="-10" dirty="0">
                <a:latin typeface="Corbel"/>
                <a:cs typeface="Corbel"/>
              </a:rPr>
              <a:t>other</a:t>
            </a:r>
            <a:r>
              <a:rPr sz="2800" spc="65" dirty="0">
                <a:latin typeface="Corbel"/>
                <a:cs typeface="Corbel"/>
              </a:rPr>
              <a:t> </a:t>
            </a:r>
            <a:r>
              <a:rPr sz="2800" spc="-5" dirty="0">
                <a:latin typeface="Corbel"/>
                <a:cs typeface="Corbel"/>
              </a:rPr>
              <a:t>malware</a:t>
            </a:r>
            <a:endParaRPr sz="2800">
              <a:latin typeface="Corbel"/>
              <a:cs typeface="Corbel"/>
            </a:endParaRPr>
          </a:p>
          <a:p>
            <a:pPr marL="625475" lvl="1" indent="-274320">
              <a:lnSpc>
                <a:spcPct val="100000"/>
              </a:lnSpc>
              <a:spcBef>
                <a:spcPts val="335"/>
              </a:spcBef>
              <a:buClr>
                <a:srgbClr val="5FB5CC"/>
              </a:buClr>
              <a:buSzPct val="89285"/>
              <a:buFont typeface="Wingdings"/>
              <a:buChar char=""/>
              <a:tabLst>
                <a:tab pos="625475" algn="l"/>
                <a:tab pos="626110" algn="l"/>
              </a:tabLst>
            </a:pPr>
            <a:r>
              <a:rPr sz="2800" spc="-5" dirty="0">
                <a:latin typeface="Corbel"/>
                <a:cs typeface="Corbel"/>
              </a:rPr>
              <a:t>Used when </a:t>
            </a:r>
            <a:r>
              <a:rPr sz="2800" spc="-15" dirty="0">
                <a:latin typeface="Corbel"/>
                <a:cs typeface="Corbel"/>
              </a:rPr>
              <a:t>attacker </a:t>
            </a:r>
            <a:r>
              <a:rPr sz="2800" spc="-5" dirty="0">
                <a:latin typeface="Corbel"/>
                <a:cs typeface="Corbel"/>
              </a:rPr>
              <a:t>first gains</a:t>
            </a:r>
            <a:r>
              <a:rPr sz="2800" spc="75" dirty="0">
                <a:latin typeface="Corbel"/>
                <a:cs typeface="Corbel"/>
              </a:rPr>
              <a:t> </a:t>
            </a:r>
            <a:r>
              <a:rPr sz="2800" spc="-15" dirty="0">
                <a:latin typeface="Corbel"/>
                <a:cs typeface="Corbel"/>
              </a:rPr>
              <a:t>access</a:t>
            </a:r>
            <a:endParaRPr sz="2800">
              <a:latin typeface="Corbel"/>
              <a:cs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36803" y="4848256"/>
            <a:ext cx="1296670" cy="381635"/>
          </a:xfrm>
          <a:custGeom>
            <a:avLst/>
            <a:gdLst/>
            <a:ahLst/>
            <a:cxnLst/>
            <a:rect l="l" t="t" r="r" b="b"/>
            <a:pathLst>
              <a:path w="1296670" h="381635">
                <a:moveTo>
                  <a:pt x="1229933" y="0"/>
                </a:moveTo>
                <a:lnTo>
                  <a:pt x="66572" y="0"/>
                </a:lnTo>
                <a:lnTo>
                  <a:pt x="39943" y="33787"/>
                </a:lnTo>
                <a:lnTo>
                  <a:pt x="19971" y="74009"/>
                </a:lnTo>
                <a:lnTo>
                  <a:pt x="6657" y="118826"/>
                </a:lnTo>
                <a:lnTo>
                  <a:pt x="0" y="166402"/>
                </a:lnTo>
                <a:lnTo>
                  <a:pt x="0" y="214896"/>
                </a:lnTo>
                <a:lnTo>
                  <a:pt x="6657" y="262471"/>
                </a:lnTo>
                <a:lnTo>
                  <a:pt x="19971" y="307289"/>
                </a:lnTo>
                <a:lnTo>
                  <a:pt x="39943" y="347510"/>
                </a:lnTo>
                <a:lnTo>
                  <a:pt x="66572" y="381298"/>
                </a:lnTo>
                <a:lnTo>
                  <a:pt x="1229933" y="381298"/>
                </a:lnTo>
                <a:lnTo>
                  <a:pt x="1256562" y="347510"/>
                </a:lnTo>
                <a:lnTo>
                  <a:pt x="1276533" y="307289"/>
                </a:lnTo>
                <a:lnTo>
                  <a:pt x="1289848" y="262471"/>
                </a:lnTo>
                <a:lnTo>
                  <a:pt x="1296505" y="214896"/>
                </a:lnTo>
                <a:lnTo>
                  <a:pt x="1296505" y="166402"/>
                </a:lnTo>
                <a:lnTo>
                  <a:pt x="1289848" y="118826"/>
                </a:lnTo>
                <a:lnTo>
                  <a:pt x="1276533" y="74009"/>
                </a:lnTo>
                <a:lnTo>
                  <a:pt x="1256562" y="33787"/>
                </a:lnTo>
                <a:lnTo>
                  <a:pt x="1229933" y="0"/>
                </a:lnTo>
                <a:close/>
              </a:path>
            </a:pathLst>
          </a:custGeom>
          <a:solidFill>
            <a:srgbClr val="FFD100"/>
          </a:solidFill>
        </p:spPr>
        <p:txBody>
          <a:bodyPr wrap="square" lIns="0" tIns="0" rIns="0" bIns="0" rtlCol="0"/>
          <a:lstStyle/>
          <a:p>
            <a:endParaRPr/>
          </a:p>
        </p:txBody>
      </p:sp>
      <p:sp>
        <p:nvSpPr>
          <p:cNvPr id="3" name="object 3"/>
          <p:cNvSpPr/>
          <p:nvPr/>
        </p:nvSpPr>
        <p:spPr>
          <a:xfrm>
            <a:off x="1036803" y="3153187"/>
            <a:ext cx="1604645" cy="381635"/>
          </a:xfrm>
          <a:custGeom>
            <a:avLst/>
            <a:gdLst/>
            <a:ahLst/>
            <a:cxnLst/>
            <a:rect l="l" t="t" r="r" b="b"/>
            <a:pathLst>
              <a:path w="1604645" h="381635">
                <a:moveTo>
                  <a:pt x="1537649" y="0"/>
                </a:moveTo>
                <a:lnTo>
                  <a:pt x="66572" y="0"/>
                </a:lnTo>
                <a:lnTo>
                  <a:pt x="39943" y="33787"/>
                </a:lnTo>
                <a:lnTo>
                  <a:pt x="19971" y="74009"/>
                </a:lnTo>
                <a:lnTo>
                  <a:pt x="6657" y="118826"/>
                </a:lnTo>
                <a:lnTo>
                  <a:pt x="0" y="166402"/>
                </a:lnTo>
                <a:lnTo>
                  <a:pt x="0" y="214896"/>
                </a:lnTo>
                <a:lnTo>
                  <a:pt x="6657" y="262471"/>
                </a:lnTo>
                <a:lnTo>
                  <a:pt x="19971" y="307289"/>
                </a:lnTo>
                <a:lnTo>
                  <a:pt x="39943" y="347510"/>
                </a:lnTo>
                <a:lnTo>
                  <a:pt x="66572" y="381298"/>
                </a:lnTo>
                <a:lnTo>
                  <a:pt x="1537649" y="381298"/>
                </a:lnTo>
                <a:lnTo>
                  <a:pt x="1564278" y="347510"/>
                </a:lnTo>
                <a:lnTo>
                  <a:pt x="1584250" y="307289"/>
                </a:lnTo>
                <a:lnTo>
                  <a:pt x="1597565" y="262471"/>
                </a:lnTo>
                <a:lnTo>
                  <a:pt x="1604222" y="214896"/>
                </a:lnTo>
                <a:lnTo>
                  <a:pt x="1604222" y="166402"/>
                </a:lnTo>
                <a:lnTo>
                  <a:pt x="1597565" y="118826"/>
                </a:lnTo>
                <a:lnTo>
                  <a:pt x="1584250" y="74009"/>
                </a:lnTo>
                <a:lnTo>
                  <a:pt x="1564278" y="33787"/>
                </a:lnTo>
                <a:lnTo>
                  <a:pt x="1537649" y="0"/>
                </a:lnTo>
                <a:close/>
              </a:path>
            </a:pathLst>
          </a:custGeom>
          <a:solidFill>
            <a:srgbClr val="FFD100"/>
          </a:solidFill>
        </p:spPr>
        <p:txBody>
          <a:bodyPr wrap="square" lIns="0" tIns="0" rIns="0" bIns="0" rtlCol="0"/>
          <a:lstStyle/>
          <a:p>
            <a:endParaRPr/>
          </a:p>
        </p:txBody>
      </p:sp>
      <p:sp>
        <p:nvSpPr>
          <p:cNvPr id="4" name="object 4"/>
          <p:cNvSpPr/>
          <p:nvPr/>
        </p:nvSpPr>
        <p:spPr>
          <a:xfrm>
            <a:off x="1036857" y="1894591"/>
            <a:ext cx="3429000" cy="381000"/>
          </a:xfrm>
          <a:custGeom>
            <a:avLst/>
            <a:gdLst/>
            <a:ahLst/>
            <a:cxnLst/>
            <a:rect l="l" t="t" r="r" b="b"/>
            <a:pathLst>
              <a:path w="3429000" h="381000">
                <a:moveTo>
                  <a:pt x="3362421" y="0"/>
                </a:moveTo>
                <a:lnTo>
                  <a:pt x="66518" y="0"/>
                </a:lnTo>
                <a:lnTo>
                  <a:pt x="39911" y="33760"/>
                </a:lnTo>
                <a:lnTo>
                  <a:pt x="19955" y="73949"/>
                </a:lnTo>
                <a:lnTo>
                  <a:pt x="6651" y="118731"/>
                </a:lnTo>
                <a:lnTo>
                  <a:pt x="0" y="166268"/>
                </a:lnTo>
                <a:lnTo>
                  <a:pt x="0" y="214724"/>
                </a:lnTo>
                <a:lnTo>
                  <a:pt x="6651" y="262261"/>
                </a:lnTo>
                <a:lnTo>
                  <a:pt x="19955" y="307043"/>
                </a:lnTo>
                <a:lnTo>
                  <a:pt x="39911" y="347232"/>
                </a:lnTo>
                <a:lnTo>
                  <a:pt x="66518" y="380993"/>
                </a:lnTo>
                <a:lnTo>
                  <a:pt x="3362421" y="380993"/>
                </a:lnTo>
                <a:lnTo>
                  <a:pt x="3389029" y="347232"/>
                </a:lnTo>
                <a:lnTo>
                  <a:pt x="3408985" y="307043"/>
                </a:lnTo>
                <a:lnTo>
                  <a:pt x="3422289" y="262261"/>
                </a:lnTo>
                <a:lnTo>
                  <a:pt x="3428941" y="214724"/>
                </a:lnTo>
                <a:lnTo>
                  <a:pt x="3428941" y="166268"/>
                </a:lnTo>
                <a:lnTo>
                  <a:pt x="3422289" y="118731"/>
                </a:lnTo>
                <a:lnTo>
                  <a:pt x="3408985" y="73949"/>
                </a:lnTo>
                <a:lnTo>
                  <a:pt x="3389029" y="33760"/>
                </a:lnTo>
                <a:lnTo>
                  <a:pt x="3362421" y="0"/>
                </a:lnTo>
                <a:close/>
              </a:path>
            </a:pathLst>
          </a:custGeom>
          <a:solidFill>
            <a:srgbClr val="FFD100"/>
          </a:solidFill>
        </p:spPr>
        <p:txBody>
          <a:bodyPr wrap="square" lIns="0" tIns="0" rIns="0" bIns="0" rtlCol="0"/>
          <a:lstStyle/>
          <a:p>
            <a:endParaRPr/>
          </a:p>
        </p:txBody>
      </p:sp>
      <p:sp>
        <p:nvSpPr>
          <p:cNvPr id="5" name="object 5"/>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7" name="object 7"/>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8" name="object 8"/>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05612" y="559308"/>
            <a:ext cx="4271772" cy="548639"/>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770636" y="1735188"/>
            <a:ext cx="7449184" cy="4361815"/>
          </a:xfrm>
          <a:prstGeom prst="rect">
            <a:avLst/>
          </a:prstGeom>
        </p:spPr>
        <p:txBody>
          <a:bodyPr vert="horz" wrap="square" lIns="0" tIns="61594" rIns="0" bIns="0" rtlCol="0">
            <a:spAutoFit/>
          </a:bodyPr>
          <a:lstStyle/>
          <a:p>
            <a:pPr marL="332740" indent="-320040">
              <a:lnSpc>
                <a:spcPct val="100000"/>
              </a:lnSpc>
              <a:spcBef>
                <a:spcPts val="484"/>
              </a:spcBef>
              <a:buClr>
                <a:srgbClr val="C19E67"/>
              </a:buClr>
              <a:buSzPct val="80000"/>
              <a:buFont typeface="Wingdings 2"/>
              <a:buChar char=""/>
              <a:tabLst>
                <a:tab pos="332105" algn="l"/>
                <a:tab pos="332740" algn="l"/>
              </a:tabLst>
            </a:pPr>
            <a:r>
              <a:rPr sz="3000" spc="-5" dirty="0">
                <a:latin typeface="Corbel"/>
                <a:cs typeface="Corbel"/>
              </a:rPr>
              <a:t>Information-Stealing</a:t>
            </a:r>
            <a:endParaRPr sz="3000">
              <a:latin typeface="Corbel"/>
              <a:cs typeface="Corbel"/>
            </a:endParaRPr>
          </a:p>
          <a:p>
            <a:pPr marL="625475" lvl="1" indent="-274320">
              <a:lnSpc>
                <a:spcPct val="100000"/>
              </a:lnSpc>
              <a:spcBef>
                <a:spcPts val="340"/>
              </a:spcBef>
              <a:buClr>
                <a:srgbClr val="5FB5CC"/>
              </a:buClr>
              <a:buSzPct val="90384"/>
              <a:buFont typeface="Wingdings"/>
              <a:buChar char=""/>
              <a:tabLst>
                <a:tab pos="625475" algn="l"/>
                <a:tab pos="626110" algn="l"/>
              </a:tabLst>
            </a:pPr>
            <a:r>
              <a:rPr sz="2600" dirty="0">
                <a:latin typeface="Corbel"/>
                <a:cs typeface="Corbel"/>
              </a:rPr>
              <a:t>Sniffers, </a:t>
            </a:r>
            <a:r>
              <a:rPr sz="2600" spc="-10" dirty="0">
                <a:latin typeface="Corbel"/>
                <a:cs typeface="Corbel"/>
              </a:rPr>
              <a:t>keyloggers,</a:t>
            </a:r>
            <a:r>
              <a:rPr sz="2600" spc="-55" dirty="0">
                <a:latin typeface="Corbel"/>
                <a:cs typeface="Corbel"/>
              </a:rPr>
              <a:t> </a:t>
            </a:r>
            <a:r>
              <a:rPr sz="2600" dirty="0">
                <a:latin typeface="Corbel"/>
                <a:cs typeface="Corbel"/>
              </a:rPr>
              <a:t>etc.</a:t>
            </a:r>
            <a:endParaRPr sz="2600">
              <a:latin typeface="Corbel"/>
              <a:cs typeface="Corbel"/>
            </a:endParaRPr>
          </a:p>
          <a:p>
            <a:pPr lvl="1">
              <a:lnSpc>
                <a:spcPct val="100000"/>
              </a:lnSpc>
              <a:spcBef>
                <a:spcPts val="35"/>
              </a:spcBef>
              <a:buClr>
                <a:srgbClr val="5FB5CC"/>
              </a:buClr>
              <a:buFont typeface="Wingdings"/>
              <a:buChar char=""/>
            </a:pPr>
            <a:endParaRPr sz="2450">
              <a:latin typeface="Times New Roman"/>
              <a:cs typeface="Times New Roman"/>
            </a:endParaRPr>
          </a:p>
          <a:p>
            <a:pPr marL="332740" indent="-320040">
              <a:lnSpc>
                <a:spcPct val="100000"/>
              </a:lnSpc>
              <a:buClr>
                <a:srgbClr val="C19E67"/>
              </a:buClr>
              <a:buSzPct val="80000"/>
              <a:buFont typeface="Wingdings 2"/>
              <a:buChar char=""/>
              <a:tabLst>
                <a:tab pos="332105" algn="l"/>
                <a:tab pos="332740" algn="l"/>
              </a:tabLst>
            </a:pPr>
            <a:r>
              <a:rPr sz="3000" spc="-5" dirty="0">
                <a:latin typeface="Corbel"/>
                <a:cs typeface="Corbel"/>
              </a:rPr>
              <a:t>Launcher</a:t>
            </a:r>
            <a:endParaRPr sz="3000">
              <a:latin typeface="Corbel"/>
              <a:cs typeface="Corbel"/>
            </a:endParaRPr>
          </a:p>
          <a:p>
            <a:pPr marL="625475" lvl="1" indent="-274320">
              <a:lnSpc>
                <a:spcPct val="100000"/>
              </a:lnSpc>
              <a:spcBef>
                <a:spcPts val="345"/>
              </a:spcBef>
              <a:buClr>
                <a:srgbClr val="5FB5CC"/>
              </a:buClr>
              <a:buSzPct val="90384"/>
              <a:buFont typeface="Wingdings"/>
              <a:buChar char=""/>
              <a:tabLst>
                <a:tab pos="625475" algn="l"/>
                <a:tab pos="626110" algn="l"/>
              </a:tabLst>
            </a:pPr>
            <a:r>
              <a:rPr sz="2600" dirty="0">
                <a:latin typeface="Corbel"/>
                <a:cs typeface="Corbel"/>
              </a:rPr>
              <a:t>Program </a:t>
            </a:r>
            <a:r>
              <a:rPr sz="2600" spc="-5" dirty="0">
                <a:latin typeface="Corbel"/>
                <a:cs typeface="Corbel"/>
              </a:rPr>
              <a:t>that launches other</a:t>
            </a:r>
            <a:r>
              <a:rPr sz="2600" spc="-35" dirty="0">
                <a:latin typeface="Corbel"/>
                <a:cs typeface="Corbel"/>
              </a:rPr>
              <a:t> </a:t>
            </a:r>
            <a:r>
              <a:rPr sz="2600" spc="-5" dirty="0">
                <a:latin typeface="Corbel"/>
                <a:cs typeface="Corbel"/>
              </a:rPr>
              <a:t>malware</a:t>
            </a:r>
            <a:endParaRPr sz="2600">
              <a:latin typeface="Corbel"/>
              <a:cs typeface="Corbel"/>
            </a:endParaRPr>
          </a:p>
          <a:p>
            <a:pPr marL="625475" lvl="1" indent="-274320">
              <a:lnSpc>
                <a:spcPct val="100000"/>
              </a:lnSpc>
              <a:spcBef>
                <a:spcPts val="310"/>
              </a:spcBef>
              <a:buClr>
                <a:srgbClr val="5FB5CC"/>
              </a:buClr>
              <a:buSzPct val="90384"/>
              <a:buFont typeface="Wingdings"/>
              <a:buChar char=""/>
              <a:tabLst>
                <a:tab pos="625475" algn="l"/>
                <a:tab pos="626110" algn="l"/>
              </a:tabLst>
            </a:pPr>
            <a:r>
              <a:rPr sz="2600" dirty="0">
                <a:latin typeface="Corbel"/>
                <a:cs typeface="Corbel"/>
              </a:rPr>
              <a:t>Uses </a:t>
            </a:r>
            <a:r>
              <a:rPr sz="2600" spc="-5" dirty="0">
                <a:latin typeface="Corbel"/>
                <a:cs typeface="Corbel"/>
              </a:rPr>
              <a:t>non-traditional techniques to </a:t>
            </a:r>
            <a:r>
              <a:rPr sz="2600" dirty="0">
                <a:latin typeface="Corbel"/>
                <a:cs typeface="Corbel"/>
              </a:rPr>
              <a:t>ensure</a:t>
            </a:r>
            <a:r>
              <a:rPr sz="2600" spc="-50" dirty="0">
                <a:latin typeface="Corbel"/>
                <a:cs typeface="Corbel"/>
              </a:rPr>
              <a:t> </a:t>
            </a:r>
            <a:r>
              <a:rPr sz="2600" spc="-5" dirty="0">
                <a:latin typeface="Corbel"/>
                <a:cs typeface="Corbel"/>
              </a:rPr>
              <a:t>stealth</a:t>
            </a:r>
            <a:endParaRPr sz="2600">
              <a:latin typeface="Corbel"/>
              <a:cs typeface="Corbel"/>
            </a:endParaRPr>
          </a:p>
          <a:p>
            <a:pPr lvl="1">
              <a:lnSpc>
                <a:spcPct val="100000"/>
              </a:lnSpc>
              <a:spcBef>
                <a:spcPts val="35"/>
              </a:spcBef>
              <a:buClr>
                <a:srgbClr val="5FB5CC"/>
              </a:buClr>
              <a:buFont typeface="Wingdings"/>
              <a:buChar char=""/>
            </a:pPr>
            <a:endParaRPr sz="2450">
              <a:latin typeface="Times New Roman"/>
              <a:cs typeface="Times New Roman"/>
            </a:endParaRPr>
          </a:p>
          <a:p>
            <a:pPr marL="332740" indent="-320040">
              <a:lnSpc>
                <a:spcPct val="100000"/>
              </a:lnSpc>
              <a:buClr>
                <a:srgbClr val="C19E67"/>
              </a:buClr>
              <a:buSzPct val="80000"/>
              <a:buFont typeface="Wingdings 2"/>
              <a:buChar char=""/>
              <a:tabLst>
                <a:tab pos="332105" algn="l"/>
                <a:tab pos="332740" algn="l"/>
              </a:tabLst>
            </a:pPr>
            <a:r>
              <a:rPr sz="3000" spc="-15" dirty="0">
                <a:latin typeface="Corbel"/>
                <a:cs typeface="Corbel"/>
              </a:rPr>
              <a:t>Rootkit</a:t>
            </a:r>
            <a:endParaRPr sz="3000">
              <a:latin typeface="Corbel"/>
              <a:cs typeface="Corbel"/>
            </a:endParaRPr>
          </a:p>
          <a:p>
            <a:pPr marL="625475" lvl="1" indent="-274320">
              <a:lnSpc>
                <a:spcPct val="100000"/>
              </a:lnSpc>
              <a:spcBef>
                <a:spcPts val="340"/>
              </a:spcBef>
              <a:buClr>
                <a:srgbClr val="5FB5CC"/>
              </a:buClr>
              <a:buSzPct val="90384"/>
              <a:buFont typeface="Wingdings"/>
              <a:buChar char=""/>
              <a:tabLst>
                <a:tab pos="625475" algn="l"/>
                <a:tab pos="626110" algn="l"/>
              </a:tabLst>
            </a:pPr>
            <a:r>
              <a:rPr sz="2600" spc="-5" dirty="0">
                <a:latin typeface="Corbel"/>
                <a:cs typeface="Corbel"/>
              </a:rPr>
              <a:t>Malware </a:t>
            </a:r>
            <a:r>
              <a:rPr sz="2600" dirty="0">
                <a:latin typeface="Corbel"/>
                <a:cs typeface="Corbel"/>
              </a:rPr>
              <a:t>that </a:t>
            </a:r>
            <a:r>
              <a:rPr sz="2600" spc="-5" dirty="0">
                <a:latin typeface="Corbel"/>
                <a:cs typeface="Corbel"/>
              </a:rPr>
              <a:t>conceals the </a:t>
            </a:r>
            <a:r>
              <a:rPr sz="2600" dirty="0">
                <a:latin typeface="Corbel"/>
                <a:cs typeface="Corbel"/>
              </a:rPr>
              <a:t>existence </a:t>
            </a:r>
            <a:r>
              <a:rPr sz="2600" spc="-5" dirty="0">
                <a:latin typeface="Corbel"/>
                <a:cs typeface="Corbel"/>
              </a:rPr>
              <a:t>of other</a:t>
            </a:r>
            <a:r>
              <a:rPr sz="2600" spc="-75" dirty="0">
                <a:latin typeface="Corbel"/>
                <a:cs typeface="Corbel"/>
              </a:rPr>
              <a:t> </a:t>
            </a:r>
            <a:r>
              <a:rPr sz="2600" spc="-5" dirty="0">
                <a:latin typeface="Corbel"/>
                <a:cs typeface="Corbel"/>
              </a:rPr>
              <a:t>code</a:t>
            </a:r>
            <a:endParaRPr sz="2600">
              <a:latin typeface="Corbel"/>
              <a:cs typeface="Corbel"/>
            </a:endParaRPr>
          </a:p>
          <a:p>
            <a:pPr marL="625475" lvl="1" indent="-274320">
              <a:lnSpc>
                <a:spcPct val="100000"/>
              </a:lnSpc>
              <a:spcBef>
                <a:spcPts val="315"/>
              </a:spcBef>
              <a:buClr>
                <a:srgbClr val="5FB5CC"/>
              </a:buClr>
              <a:buSzPct val="90384"/>
              <a:buFont typeface="Wingdings"/>
              <a:buChar char=""/>
              <a:tabLst>
                <a:tab pos="625475" algn="l"/>
                <a:tab pos="626110" algn="l"/>
              </a:tabLst>
            </a:pPr>
            <a:r>
              <a:rPr sz="2600" spc="-5" dirty="0">
                <a:latin typeface="Corbel"/>
                <a:cs typeface="Corbel"/>
              </a:rPr>
              <a:t>Often paired with </a:t>
            </a:r>
            <a:r>
              <a:rPr sz="2600" dirty="0">
                <a:latin typeface="Corbel"/>
                <a:cs typeface="Corbel"/>
              </a:rPr>
              <a:t>a</a:t>
            </a:r>
            <a:r>
              <a:rPr sz="2600" spc="-10" dirty="0">
                <a:latin typeface="Corbel"/>
                <a:cs typeface="Corbel"/>
              </a:rPr>
              <a:t> </a:t>
            </a:r>
            <a:r>
              <a:rPr sz="2600" spc="-5" dirty="0">
                <a:latin typeface="Corbel"/>
                <a:cs typeface="Corbel"/>
              </a:rPr>
              <a:t>backdoor</a:t>
            </a:r>
            <a:endParaRPr sz="2600">
              <a:latin typeface="Corbel"/>
              <a:cs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2759" y="5529380"/>
            <a:ext cx="2232660" cy="342900"/>
          </a:xfrm>
          <a:custGeom>
            <a:avLst/>
            <a:gdLst/>
            <a:ahLst/>
            <a:cxnLst/>
            <a:rect l="l" t="t" r="r" b="b"/>
            <a:pathLst>
              <a:path w="2232660" h="342900">
                <a:moveTo>
                  <a:pt x="2171522" y="0"/>
                </a:moveTo>
                <a:lnTo>
                  <a:pt x="60616" y="0"/>
                </a:lnTo>
                <a:lnTo>
                  <a:pt x="34096" y="34623"/>
                </a:lnTo>
                <a:lnTo>
                  <a:pt x="15154" y="76308"/>
                </a:lnTo>
                <a:lnTo>
                  <a:pt x="3788" y="122701"/>
                </a:lnTo>
                <a:lnTo>
                  <a:pt x="0" y="171447"/>
                </a:lnTo>
                <a:lnTo>
                  <a:pt x="3788" y="220194"/>
                </a:lnTo>
                <a:lnTo>
                  <a:pt x="15154" y="266587"/>
                </a:lnTo>
                <a:lnTo>
                  <a:pt x="34096" y="308271"/>
                </a:lnTo>
                <a:lnTo>
                  <a:pt x="60616" y="342894"/>
                </a:lnTo>
                <a:lnTo>
                  <a:pt x="2171522" y="342894"/>
                </a:lnTo>
                <a:lnTo>
                  <a:pt x="2198042" y="308271"/>
                </a:lnTo>
                <a:lnTo>
                  <a:pt x="2216984" y="266587"/>
                </a:lnTo>
                <a:lnTo>
                  <a:pt x="2228350" y="220194"/>
                </a:lnTo>
                <a:lnTo>
                  <a:pt x="2232138" y="171447"/>
                </a:lnTo>
                <a:lnTo>
                  <a:pt x="2228350" y="122701"/>
                </a:lnTo>
                <a:lnTo>
                  <a:pt x="2216984" y="76308"/>
                </a:lnTo>
                <a:lnTo>
                  <a:pt x="2198042" y="34623"/>
                </a:lnTo>
                <a:lnTo>
                  <a:pt x="2171522" y="0"/>
                </a:lnTo>
                <a:close/>
              </a:path>
            </a:pathLst>
          </a:custGeom>
          <a:solidFill>
            <a:srgbClr val="FFD100"/>
          </a:solidFill>
        </p:spPr>
        <p:txBody>
          <a:bodyPr wrap="square" lIns="0" tIns="0" rIns="0" bIns="0" rtlCol="0"/>
          <a:lstStyle/>
          <a:p>
            <a:endParaRPr/>
          </a:p>
        </p:txBody>
      </p:sp>
      <p:sp>
        <p:nvSpPr>
          <p:cNvPr id="3" name="object 3"/>
          <p:cNvSpPr/>
          <p:nvPr/>
        </p:nvSpPr>
        <p:spPr>
          <a:xfrm>
            <a:off x="1042759" y="4504973"/>
            <a:ext cx="2225675" cy="342900"/>
          </a:xfrm>
          <a:custGeom>
            <a:avLst/>
            <a:gdLst/>
            <a:ahLst/>
            <a:cxnLst/>
            <a:rect l="l" t="t" r="r" b="b"/>
            <a:pathLst>
              <a:path w="2225675" h="342900">
                <a:moveTo>
                  <a:pt x="2164518" y="0"/>
                </a:moveTo>
                <a:lnTo>
                  <a:pt x="60616" y="0"/>
                </a:lnTo>
                <a:lnTo>
                  <a:pt x="34096" y="34623"/>
                </a:lnTo>
                <a:lnTo>
                  <a:pt x="15154" y="76308"/>
                </a:lnTo>
                <a:lnTo>
                  <a:pt x="3788" y="122701"/>
                </a:lnTo>
                <a:lnTo>
                  <a:pt x="0" y="171447"/>
                </a:lnTo>
                <a:lnTo>
                  <a:pt x="3788" y="220193"/>
                </a:lnTo>
                <a:lnTo>
                  <a:pt x="15154" y="266586"/>
                </a:lnTo>
                <a:lnTo>
                  <a:pt x="34096" y="308271"/>
                </a:lnTo>
                <a:lnTo>
                  <a:pt x="60616" y="342894"/>
                </a:lnTo>
                <a:lnTo>
                  <a:pt x="2164518" y="342894"/>
                </a:lnTo>
                <a:lnTo>
                  <a:pt x="2191038" y="308271"/>
                </a:lnTo>
                <a:lnTo>
                  <a:pt x="2209980" y="266586"/>
                </a:lnTo>
                <a:lnTo>
                  <a:pt x="2221346" y="220193"/>
                </a:lnTo>
                <a:lnTo>
                  <a:pt x="2225134" y="171447"/>
                </a:lnTo>
                <a:lnTo>
                  <a:pt x="2221346" y="122701"/>
                </a:lnTo>
                <a:lnTo>
                  <a:pt x="2209980" y="76308"/>
                </a:lnTo>
                <a:lnTo>
                  <a:pt x="2191038" y="34623"/>
                </a:lnTo>
                <a:lnTo>
                  <a:pt x="2164518" y="0"/>
                </a:lnTo>
                <a:close/>
              </a:path>
            </a:pathLst>
          </a:custGeom>
          <a:solidFill>
            <a:srgbClr val="FFD100"/>
          </a:solidFill>
        </p:spPr>
        <p:txBody>
          <a:bodyPr wrap="square" lIns="0" tIns="0" rIns="0" bIns="0" rtlCol="0"/>
          <a:lstStyle/>
          <a:p>
            <a:endParaRPr/>
          </a:p>
        </p:txBody>
      </p:sp>
      <p:sp>
        <p:nvSpPr>
          <p:cNvPr id="4" name="object 4"/>
          <p:cNvSpPr/>
          <p:nvPr/>
        </p:nvSpPr>
        <p:spPr>
          <a:xfrm>
            <a:off x="1042759" y="2883056"/>
            <a:ext cx="2161540" cy="342900"/>
          </a:xfrm>
          <a:custGeom>
            <a:avLst/>
            <a:gdLst/>
            <a:ahLst/>
            <a:cxnLst/>
            <a:rect l="l" t="t" r="r" b="b"/>
            <a:pathLst>
              <a:path w="2161540" h="342900">
                <a:moveTo>
                  <a:pt x="2100876" y="0"/>
                </a:moveTo>
                <a:lnTo>
                  <a:pt x="60616" y="0"/>
                </a:lnTo>
                <a:lnTo>
                  <a:pt x="34096" y="34623"/>
                </a:lnTo>
                <a:lnTo>
                  <a:pt x="15154" y="76308"/>
                </a:lnTo>
                <a:lnTo>
                  <a:pt x="3788" y="122701"/>
                </a:lnTo>
                <a:lnTo>
                  <a:pt x="0" y="171447"/>
                </a:lnTo>
                <a:lnTo>
                  <a:pt x="3788" y="220193"/>
                </a:lnTo>
                <a:lnTo>
                  <a:pt x="15154" y="266586"/>
                </a:lnTo>
                <a:lnTo>
                  <a:pt x="34096" y="308271"/>
                </a:lnTo>
                <a:lnTo>
                  <a:pt x="60616" y="342894"/>
                </a:lnTo>
                <a:lnTo>
                  <a:pt x="2100876" y="342894"/>
                </a:lnTo>
                <a:lnTo>
                  <a:pt x="2127395" y="308271"/>
                </a:lnTo>
                <a:lnTo>
                  <a:pt x="2146338" y="266586"/>
                </a:lnTo>
                <a:lnTo>
                  <a:pt x="2157703" y="220193"/>
                </a:lnTo>
                <a:lnTo>
                  <a:pt x="2161492" y="171447"/>
                </a:lnTo>
                <a:lnTo>
                  <a:pt x="2157703" y="122701"/>
                </a:lnTo>
                <a:lnTo>
                  <a:pt x="2146338" y="76308"/>
                </a:lnTo>
                <a:lnTo>
                  <a:pt x="2127395" y="34623"/>
                </a:lnTo>
                <a:lnTo>
                  <a:pt x="2100876" y="0"/>
                </a:lnTo>
                <a:close/>
              </a:path>
            </a:pathLst>
          </a:custGeom>
          <a:solidFill>
            <a:srgbClr val="FFD100"/>
          </a:solidFill>
        </p:spPr>
        <p:txBody>
          <a:bodyPr wrap="square" lIns="0" tIns="0" rIns="0" bIns="0" rtlCol="0"/>
          <a:lstStyle/>
          <a:p>
            <a:endParaRPr/>
          </a:p>
        </p:txBody>
      </p:sp>
      <p:sp>
        <p:nvSpPr>
          <p:cNvPr id="5" name="object 5"/>
          <p:cNvSpPr/>
          <p:nvPr/>
        </p:nvSpPr>
        <p:spPr>
          <a:xfrm>
            <a:off x="1042759" y="1858928"/>
            <a:ext cx="1612265" cy="342900"/>
          </a:xfrm>
          <a:custGeom>
            <a:avLst/>
            <a:gdLst/>
            <a:ahLst/>
            <a:cxnLst/>
            <a:rect l="l" t="t" r="r" b="b"/>
            <a:pathLst>
              <a:path w="1612264" h="342900">
                <a:moveTo>
                  <a:pt x="1551558" y="0"/>
                </a:moveTo>
                <a:lnTo>
                  <a:pt x="60616" y="0"/>
                </a:lnTo>
                <a:lnTo>
                  <a:pt x="34096" y="34623"/>
                </a:lnTo>
                <a:lnTo>
                  <a:pt x="15154" y="76308"/>
                </a:lnTo>
                <a:lnTo>
                  <a:pt x="3788" y="122701"/>
                </a:lnTo>
                <a:lnTo>
                  <a:pt x="0" y="171447"/>
                </a:lnTo>
                <a:lnTo>
                  <a:pt x="3788" y="220193"/>
                </a:lnTo>
                <a:lnTo>
                  <a:pt x="15154" y="266586"/>
                </a:lnTo>
                <a:lnTo>
                  <a:pt x="34096" y="308271"/>
                </a:lnTo>
                <a:lnTo>
                  <a:pt x="60616" y="342894"/>
                </a:lnTo>
                <a:lnTo>
                  <a:pt x="1551558" y="342894"/>
                </a:lnTo>
                <a:lnTo>
                  <a:pt x="1578077" y="308271"/>
                </a:lnTo>
                <a:lnTo>
                  <a:pt x="1597020" y="266586"/>
                </a:lnTo>
                <a:lnTo>
                  <a:pt x="1608385" y="220193"/>
                </a:lnTo>
                <a:lnTo>
                  <a:pt x="1612174" y="171447"/>
                </a:lnTo>
                <a:lnTo>
                  <a:pt x="1608385" y="122701"/>
                </a:lnTo>
                <a:lnTo>
                  <a:pt x="1597020" y="76308"/>
                </a:lnTo>
                <a:lnTo>
                  <a:pt x="1578077" y="34623"/>
                </a:lnTo>
                <a:lnTo>
                  <a:pt x="1551558" y="0"/>
                </a:lnTo>
                <a:close/>
              </a:path>
            </a:pathLst>
          </a:custGeom>
          <a:solidFill>
            <a:srgbClr val="FFD100"/>
          </a:solidFill>
        </p:spPr>
        <p:txBody>
          <a:bodyPr wrap="square" lIns="0" tIns="0" rIns="0" bIns="0" rtlCol="0"/>
          <a:lstStyle/>
          <a:p>
            <a:endParaRPr/>
          </a:p>
        </p:txBody>
      </p:sp>
      <p:sp>
        <p:nvSpPr>
          <p:cNvPr id="6" name="object 6"/>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8" name="object 8"/>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9" name="object 9"/>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05612" y="559308"/>
            <a:ext cx="4271772" cy="548639"/>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770636" y="1758441"/>
            <a:ext cx="10297795" cy="4474845"/>
          </a:xfrm>
          <a:prstGeom prst="rect">
            <a:avLst/>
          </a:prstGeom>
        </p:spPr>
        <p:txBody>
          <a:bodyPr vert="horz" wrap="square" lIns="0" tIns="12700" rIns="0" bIns="0" rtlCol="0">
            <a:spAutoFit/>
          </a:bodyPr>
          <a:lstStyle/>
          <a:p>
            <a:pPr marL="332740" indent="-320040">
              <a:lnSpc>
                <a:spcPct val="100000"/>
              </a:lnSpc>
              <a:spcBef>
                <a:spcPts val="100"/>
              </a:spcBef>
              <a:buClr>
                <a:srgbClr val="C19E67"/>
              </a:buClr>
              <a:buSzPct val="79629"/>
              <a:buFont typeface="Wingdings 2"/>
              <a:buChar char=""/>
              <a:tabLst>
                <a:tab pos="332105" algn="l"/>
                <a:tab pos="332740" algn="l"/>
              </a:tabLst>
            </a:pPr>
            <a:r>
              <a:rPr sz="2700" dirty="0">
                <a:latin typeface="Corbel"/>
                <a:cs typeface="Corbel"/>
              </a:rPr>
              <a:t>Scareware</a:t>
            </a:r>
          </a:p>
          <a:p>
            <a:pPr marL="625475" lvl="1" indent="-274320">
              <a:lnSpc>
                <a:spcPct val="100000"/>
              </a:lnSpc>
              <a:spcBef>
                <a:spcPts val="10"/>
              </a:spcBef>
              <a:buClr>
                <a:srgbClr val="5FB5CC"/>
              </a:buClr>
              <a:buSzPct val="89583"/>
              <a:buFont typeface="Wingdings"/>
              <a:buChar char=""/>
              <a:tabLst>
                <a:tab pos="625475" algn="l"/>
                <a:tab pos="626110" algn="l"/>
              </a:tabLst>
            </a:pPr>
            <a:r>
              <a:rPr sz="2400" spc="-5" dirty="0">
                <a:latin typeface="Corbel"/>
                <a:cs typeface="Corbel"/>
              </a:rPr>
              <a:t>Attempts to frighten </a:t>
            </a:r>
            <a:r>
              <a:rPr sz="2400" dirty="0">
                <a:latin typeface="Corbel"/>
                <a:cs typeface="Corbel"/>
              </a:rPr>
              <a:t>user </a:t>
            </a:r>
            <a:r>
              <a:rPr sz="2400" spc="-5" dirty="0">
                <a:latin typeface="Corbel"/>
                <a:cs typeface="Corbel"/>
              </a:rPr>
              <a:t>into</a:t>
            </a:r>
            <a:r>
              <a:rPr sz="2400" spc="5" dirty="0">
                <a:latin typeface="Corbel"/>
                <a:cs typeface="Corbel"/>
              </a:rPr>
              <a:t> </a:t>
            </a:r>
            <a:r>
              <a:rPr sz="2400" dirty="0">
                <a:latin typeface="Corbel"/>
                <a:cs typeface="Corbel"/>
              </a:rPr>
              <a:t>action</a:t>
            </a:r>
          </a:p>
          <a:p>
            <a:pPr marL="332740" indent="-320040">
              <a:lnSpc>
                <a:spcPct val="100000"/>
              </a:lnSpc>
              <a:spcBef>
                <a:spcPts val="1935"/>
              </a:spcBef>
              <a:buClr>
                <a:srgbClr val="C19E67"/>
              </a:buClr>
              <a:buSzPct val="79629"/>
              <a:buFont typeface="Wingdings 2"/>
              <a:buChar char=""/>
              <a:tabLst>
                <a:tab pos="332105" algn="l"/>
                <a:tab pos="332740" algn="l"/>
              </a:tabLst>
            </a:pPr>
            <a:r>
              <a:rPr sz="2700" spc="-5" dirty="0">
                <a:latin typeface="Corbel"/>
                <a:cs typeface="Corbel"/>
              </a:rPr>
              <a:t>Ransomware</a:t>
            </a:r>
            <a:endParaRPr sz="2700" dirty="0">
              <a:latin typeface="Corbel"/>
              <a:cs typeface="Corbel"/>
            </a:endParaRPr>
          </a:p>
          <a:p>
            <a:pPr marL="625475" lvl="1" indent="-274320">
              <a:lnSpc>
                <a:spcPts val="2595"/>
              </a:lnSpc>
              <a:spcBef>
                <a:spcPts val="10"/>
              </a:spcBef>
              <a:buClr>
                <a:srgbClr val="5FB5CC"/>
              </a:buClr>
              <a:buSzPct val="89583"/>
              <a:buFont typeface="Wingdings"/>
              <a:buChar char=""/>
              <a:tabLst>
                <a:tab pos="625475" algn="l"/>
                <a:tab pos="626110" algn="l"/>
              </a:tabLst>
            </a:pPr>
            <a:r>
              <a:rPr sz="2400" spc="-5" dirty="0">
                <a:latin typeface="Corbel"/>
                <a:cs typeface="Corbel"/>
              </a:rPr>
              <a:t>Malware that restricts </a:t>
            </a:r>
            <a:r>
              <a:rPr sz="2400" spc="-10" dirty="0">
                <a:latin typeface="Corbel"/>
                <a:cs typeface="Corbel"/>
              </a:rPr>
              <a:t>access </a:t>
            </a:r>
            <a:r>
              <a:rPr sz="2400" spc="-5" dirty="0">
                <a:latin typeface="Corbel"/>
                <a:cs typeface="Corbel"/>
              </a:rPr>
              <a:t>to the infected </a:t>
            </a:r>
            <a:r>
              <a:rPr sz="2400" dirty="0">
                <a:latin typeface="Corbel"/>
                <a:cs typeface="Corbel"/>
              </a:rPr>
              <a:t>computer </a:t>
            </a:r>
            <a:r>
              <a:rPr sz="2400" spc="-5" dirty="0">
                <a:latin typeface="Corbel"/>
                <a:cs typeface="Corbel"/>
              </a:rPr>
              <a:t>and demands </a:t>
            </a:r>
            <a:r>
              <a:rPr sz="2400" spc="-10" dirty="0">
                <a:latin typeface="Corbel"/>
                <a:cs typeface="Corbel"/>
              </a:rPr>
              <a:t>the</a:t>
            </a:r>
            <a:r>
              <a:rPr sz="2400" spc="100" dirty="0">
                <a:latin typeface="Corbel"/>
                <a:cs typeface="Corbel"/>
              </a:rPr>
              <a:t> </a:t>
            </a:r>
            <a:r>
              <a:rPr sz="2400" dirty="0">
                <a:latin typeface="Corbel"/>
                <a:cs typeface="Corbel"/>
              </a:rPr>
              <a:t>user</a:t>
            </a:r>
          </a:p>
          <a:p>
            <a:pPr marL="625475">
              <a:lnSpc>
                <a:spcPts val="2595"/>
              </a:lnSpc>
            </a:pPr>
            <a:r>
              <a:rPr sz="2400" dirty="0">
                <a:latin typeface="Corbel"/>
                <a:cs typeface="Corbel"/>
              </a:rPr>
              <a:t>pay a </a:t>
            </a:r>
            <a:r>
              <a:rPr sz="2400" spc="-5" dirty="0">
                <a:latin typeface="Corbel"/>
                <a:cs typeface="Corbel"/>
              </a:rPr>
              <a:t>ransom to </a:t>
            </a:r>
            <a:r>
              <a:rPr sz="2400" dirty="0">
                <a:latin typeface="Corbel"/>
                <a:cs typeface="Corbel"/>
              </a:rPr>
              <a:t>regain</a:t>
            </a:r>
            <a:r>
              <a:rPr sz="2400" spc="-35" dirty="0">
                <a:latin typeface="Corbel"/>
                <a:cs typeface="Corbel"/>
              </a:rPr>
              <a:t> </a:t>
            </a:r>
            <a:r>
              <a:rPr sz="2400" spc="-10" dirty="0">
                <a:latin typeface="Corbel"/>
                <a:cs typeface="Corbel"/>
              </a:rPr>
              <a:t>access</a:t>
            </a:r>
            <a:r>
              <a:rPr lang="en-US" sz="2400" spc="-10" dirty="0">
                <a:latin typeface="Corbel"/>
                <a:cs typeface="Corbel"/>
              </a:rPr>
              <a:t>.  </a:t>
            </a:r>
            <a:r>
              <a:rPr lang="en-US" sz="2400" spc="-10" dirty="0">
                <a:latin typeface="Corbel"/>
                <a:cs typeface="Corbel"/>
                <a:hlinkClick r:id="rId5"/>
              </a:rPr>
              <a:t>Ransomware as a Service (RaaS)</a:t>
            </a:r>
            <a:endParaRPr sz="2400" dirty="0">
              <a:latin typeface="Corbel"/>
              <a:cs typeface="Corbel"/>
            </a:endParaRPr>
          </a:p>
          <a:p>
            <a:pPr marL="890269" lvl="2" indent="-228600">
              <a:lnSpc>
                <a:spcPct val="100000"/>
              </a:lnSpc>
              <a:spcBef>
                <a:spcPts val="15"/>
              </a:spcBef>
              <a:buClr>
                <a:srgbClr val="E66C7C"/>
              </a:buClr>
              <a:buFont typeface="Arial"/>
              <a:buChar char="▪"/>
              <a:tabLst>
                <a:tab pos="890269" algn="l"/>
                <a:tab pos="890905" algn="l"/>
              </a:tabLst>
            </a:pPr>
            <a:r>
              <a:rPr sz="2000" spc="-5" dirty="0">
                <a:latin typeface="Corbel"/>
                <a:cs typeface="Corbel"/>
              </a:rPr>
              <a:t>They typically do </a:t>
            </a:r>
            <a:r>
              <a:rPr sz="2000" dirty="0">
                <a:latin typeface="Corbel"/>
                <a:cs typeface="Corbel"/>
              </a:rPr>
              <a:t>release </a:t>
            </a:r>
            <a:r>
              <a:rPr sz="2000" spc="-5" dirty="0">
                <a:latin typeface="Corbel"/>
                <a:cs typeface="Corbel"/>
              </a:rPr>
              <a:t>your </a:t>
            </a:r>
            <a:r>
              <a:rPr sz="2000" dirty="0">
                <a:latin typeface="Corbel"/>
                <a:cs typeface="Corbel"/>
              </a:rPr>
              <a:t>files! </a:t>
            </a:r>
            <a:r>
              <a:rPr sz="2000" spc="-10" dirty="0">
                <a:latin typeface="Corbel"/>
                <a:cs typeface="Corbel"/>
              </a:rPr>
              <a:t>Hackers </a:t>
            </a:r>
            <a:r>
              <a:rPr sz="2000" dirty="0">
                <a:latin typeface="Corbel"/>
                <a:cs typeface="Corbel"/>
              </a:rPr>
              <a:t>you </a:t>
            </a:r>
            <a:r>
              <a:rPr sz="2000" spc="-5" dirty="0">
                <a:latin typeface="Corbel"/>
                <a:cs typeface="Corbel"/>
              </a:rPr>
              <a:t>can</a:t>
            </a:r>
            <a:r>
              <a:rPr sz="2000" spc="-30" dirty="0">
                <a:latin typeface="Corbel"/>
                <a:cs typeface="Corbel"/>
              </a:rPr>
              <a:t> </a:t>
            </a:r>
            <a:r>
              <a:rPr sz="2000" spc="-5" dirty="0">
                <a:latin typeface="Corbel"/>
                <a:cs typeface="Corbel"/>
              </a:rPr>
              <a:t>trust</a:t>
            </a:r>
            <a:r>
              <a:rPr lang="en-US" sz="2000" spc="-5" dirty="0">
                <a:latin typeface="Corbel"/>
                <a:cs typeface="Corbel"/>
              </a:rPr>
              <a:t> </a:t>
            </a:r>
            <a:r>
              <a:rPr lang="en-US" sz="2000" spc="-5" dirty="0">
                <a:latin typeface="Corbel"/>
                <a:cs typeface="Corbel"/>
                <a:hlinkClick r:id="rId6"/>
              </a:rPr>
              <a:t>but not always</a:t>
            </a:r>
            <a:r>
              <a:rPr lang="en-US" sz="2000" spc="-5" dirty="0">
                <a:latin typeface="Corbel"/>
                <a:cs typeface="Corbel"/>
              </a:rPr>
              <a:t>!</a:t>
            </a:r>
            <a:endParaRPr sz="2000" dirty="0">
              <a:latin typeface="Corbel"/>
              <a:cs typeface="Corbel"/>
            </a:endParaRPr>
          </a:p>
          <a:p>
            <a:pPr marL="332740" indent="-320040">
              <a:lnSpc>
                <a:spcPct val="100000"/>
              </a:lnSpc>
              <a:spcBef>
                <a:spcPts val="1914"/>
              </a:spcBef>
              <a:buClr>
                <a:srgbClr val="C19E67"/>
              </a:buClr>
              <a:buSzPct val="79629"/>
              <a:buFont typeface="Wingdings 2"/>
              <a:buChar char=""/>
              <a:tabLst>
                <a:tab pos="332105" algn="l"/>
                <a:tab pos="332740" algn="l"/>
              </a:tabLst>
            </a:pPr>
            <a:r>
              <a:rPr sz="2700" spc="-5" dirty="0">
                <a:latin typeface="Corbel"/>
                <a:cs typeface="Corbel"/>
              </a:rPr>
              <a:t>Spam-Sending</a:t>
            </a:r>
            <a:endParaRPr sz="2700" dirty="0">
              <a:latin typeface="Corbel"/>
              <a:cs typeface="Corbel"/>
            </a:endParaRPr>
          </a:p>
          <a:p>
            <a:pPr marL="625475" lvl="1" indent="-274320">
              <a:lnSpc>
                <a:spcPct val="100000"/>
              </a:lnSpc>
              <a:spcBef>
                <a:spcPts val="15"/>
              </a:spcBef>
              <a:buClr>
                <a:srgbClr val="5FB5CC"/>
              </a:buClr>
              <a:buSzPct val="89583"/>
              <a:buFont typeface="Wingdings"/>
              <a:buChar char=""/>
              <a:tabLst>
                <a:tab pos="625475" algn="l"/>
                <a:tab pos="626110" algn="l"/>
              </a:tabLst>
            </a:pPr>
            <a:r>
              <a:rPr sz="2400" spc="-10" dirty="0">
                <a:latin typeface="Corbel"/>
                <a:cs typeface="Corbel"/>
              </a:rPr>
              <a:t>Attacker </a:t>
            </a:r>
            <a:r>
              <a:rPr sz="2400" dirty="0">
                <a:latin typeface="Corbel"/>
                <a:cs typeface="Corbel"/>
              </a:rPr>
              <a:t>rents </a:t>
            </a:r>
            <a:r>
              <a:rPr sz="2400" spc="-5" dirty="0">
                <a:latin typeface="Corbel"/>
                <a:cs typeface="Corbel"/>
              </a:rPr>
              <a:t>machine </a:t>
            </a:r>
            <a:r>
              <a:rPr sz="2400" spc="-10" dirty="0">
                <a:latin typeface="Corbel"/>
                <a:cs typeface="Corbel"/>
              </a:rPr>
              <a:t>to </a:t>
            </a:r>
            <a:r>
              <a:rPr sz="2400" spc="-5" dirty="0">
                <a:latin typeface="Corbel"/>
                <a:cs typeface="Corbel"/>
              </a:rPr>
              <a:t>spammers</a:t>
            </a:r>
            <a:endParaRPr sz="2400" dirty="0">
              <a:latin typeface="Corbel"/>
              <a:cs typeface="Corbel"/>
            </a:endParaRPr>
          </a:p>
          <a:p>
            <a:pPr marL="332740" indent="-320040">
              <a:lnSpc>
                <a:spcPct val="100000"/>
              </a:lnSpc>
              <a:spcBef>
                <a:spcPts val="1935"/>
              </a:spcBef>
              <a:buClr>
                <a:srgbClr val="C19E67"/>
              </a:buClr>
              <a:buSzPct val="79629"/>
              <a:buFont typeface="Wingdings 2"/>
              <a:buChar char=""/>
              <a:tabLst>
                <a:tab pos="332105" algn="l"/>
                <a:tab pos="332740" algn="l"/>
              </a:tabLst>
            </a:pPr>
            <a:r>
              <a:rPr sz="2700" spc="-25" dirty="0">
                <a:latin typeface="Corbel"/>
                <a:cs typeface="Corbel"/>
              </a:rPr>
              <a:t>Worms </a:t>
            </a:r>
            <a:r>
              <a:rPr sz="2700" spc="-5" dirty="0">
                <a:latin typeface="Corbel"/>
                <a:cs typeface="Corbel"/>
              </a:rPr>
              <a:t>or virus</a:t>
            </a:r>
            <a:endParaRPr sz="2700" dirty="0">
              <a:latin typeface="Corbel"/>
              <a:cs typeface="Corbel"/>
            </a:endParaRPr>
          </a:p>
          <a:p>
            <a:pPr marL="625475" lvl="1" indent="-274320">
              <a:lnSpc>
                <a:spcPct val="100000"/>
              </a:lnSpc>
              <a:spcBef>
                <a:spcPts val="10"/>
              </a:spcBef>
              <a:buClr>
                <a:srgbClr val="5FB5CC"/>
              </a:buClr>
              <a:buSzPct val="89583"/>
              <a:buFont typeface="Wingdings"/>
              <a:buChar char=""/>
              <a:tabLst>
                <a:tab pos="625475" algn="l"/>
                <a:tab pos="626110" algn="l"/>
              </a:tabLst>
            </a:pPr>
            <a:r>
              <a:rPr sz="2400" spc="-5" dirty="0">
                <a:latin typeface="Corbel"/>
                <a:cs typeface="Corbel"/>
              </a:rPr>
              <a:t>Malware that can copy itself </a:t>
            </a:r>
            <a:r>
              <a:rPr sz="2400" dirty="0">
                <a:latin typeface="Corbel"/>
                <a:cs typeface="Corbel"/>
              </a:rPr>
              <a:t>and </a:t>
            </a:r>
            <a:r>
              <a:rPr sz="2400" spc="-5" dirty="0">
                <a:latin typeface="Corbel"/>
                <a:cs typeface="Corbel"/>
              </a:rPr>
              <a:t>infect other</a:t>
            </a:r>
            <a:r>
              <a:rPr sz="2400" spc="0" dirty="0">
                <a:latin typeface="Corbel"/>
                <a:cs typeface="Corbel"/>
              </a:rPr>
              <a:t> </a:t>
            </a:r>
            <a:r>
              <a:rPr sz="2400" spc="-5" dirty="0">
                <a:latin typeface="Corbel"/>
                <a:cs typeface="Corbel"/>
              </a:rPr>
              <a:t>systems</a:t>
            </a:r>
            <a:endParaRPr sz="2400" dirty="0">
              <a:latin typeface="Corbel"/>
              <a:cs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31445" y="1945419"/>
            <a:ext cx="996950" cy="407034"/>
          </a:xfrm>
          <a:custGeom>
            <a:avLst/>
            <a:gdLst/>
            <a:ahLst/>
            <a:cxnLst/>
            <a:rect l="l" t="t" r="r" b="b"/>
            <a:pathLst>
              <a:path w="996950" h="407035">
                <a:moveTo>
                  <a:pt x="924813" y="0"/>
                </a:moveTo>
                <a:lnTo>
                  <a:pt x="71930" y="0"/>
                </a:lnTo>
                <a:lnTo>
                  <a:pt x="46035" y="32109"/>
                </a:lnTo>
                <a:lnTo>
                  <a:pt x="25895" y="69939"/>
                </a:lnTo>
                <a:lnTo>
                  <a:pt x="11508" y="112059"/>
                </a:lnTo>
                <a:lnTo>
                  <a:pt x="2877" y="157040"/>
                </a:lnTo>
                <a:lnTo>
                  <a:pt x="0" y="203450"/>
                </a:lnTo>
                <a:lnTo>
                  <a:pt x="2877" y="249861"/>
                </a:lnTo>
                <a:lnTo>
                  <a:pt x="11508" y="294842"/>
                </a:lnTo>
                <a:lnTo>
                  <a:pt x="25895" y="336962"/>
                </a:lnTo>
                <a:lnTo>
                  <a:pt x="46035" y="374792"/>
                </a:lnTo>
                <a:lnTo>
                  <a:pt x="71930" y="406901"/>
                </a:lnTo>
                <a:lnTo>
                  <a:pt x="924813" y="406901"/>
                </a:lnTo>
                <a:lnTo>
                  <a:pt x="950708" y="374792"/>
                </a:lnTo>
                <a:lnTo>
                  <a:pt x="970849" y="336962"/>
                </a:lnTo>
                <a:lnTo>
                  <a:pt x="985235" y="294842"/>
                </a:lnTo>
                <a:lnTo>
                  <a:pt x="993867" y="249861"/>
                </a:lnTo>
                <a:lnTo>
                  <a:pt x="996744" y="203450"/>
                </a:lnTo>
                <a:lnTo>
                  <a:pt x="993867" y="157040"/>
                </a:lnTo>
                <a:lnTo>
                  <a:pt x="985235" y="112059"/>
                </a:lnTo>
                <a:lnTo>
                  <a:pt x="970849" y="69939"/>
                </a:lnTo>
                <a:lnTo>
                  <a:pt x="950708" y="32109"/>
                </a:lnTo>
                <a:lnTo>
                  <a:pt x="924813" y="0"/>
                </a:lnTo>
                <a:close/>
              </a:path>
            </a:pathLst>
          </a:custGeom>
          <a:solidFill>
            <a:srgbClr val="FFD100"/>
          </a:solidFill>
        </p:spPr>
        <p:txBody>
          <a:bodyPr wrap="square" lIns="0" tIns="0" rIns="0" bIns="0" rtlCol="0"/>
          <a:lstStyle/>
          <a:p>
            <a:endParaRPr/>
          </a:p>
        </p:txBody>
      </p:sp>
      <p:sp>
        <p:nvSpPr>
          <p:cNvPr id="3" name="object 3"/>
          <p:cNvSpPr/>
          <p:nvPr/>
        </p:nvSpPr>
        <p:spPr>
          <a:xfrm>
            <a:off x="1031445" y="3823368"/>
            <a:ext cx="1177925" cy="407034"/>
          </a:xfrm>
          <a:custGeom>
            <a:avLst/>
            <a:gdLst/>
            <a:ahLst/>
            <a:cxnLst/>
            <a:rect l="l" t="t" r="r" b="b"/>
            <a:pathLst>
              <a:path w="1177925" h="407035">
                <a:moveTo>
                  <a:pt x="1105481" y="0"/>
                </a:moveTo>
                <a:lnTo>
                  <a:pt x="71930" y="0"/>
                </a:lnTo>
                <a:lnTo>
                  <a:pt x="46035" y="32109"/>
                </a:lnTo>
                <a:lnTo>
                  <a:pt x="25895" y="69939"/>
                </a:lnTo>
                <a:lnTo>
                  <a:pt x="11508" y="112059"/>
                </a:lnTo>
                <a:lnTo>
                  <a:pt x="2877" y="157040"/>
                </a:lnTo>
                <a:lnTo>
                  <a:pt x="0" y="203450"/>
                </a:lnTo>
                <a:lnTo>
                  <a:pt x="2877" y="249861"/>
                </a:lnTo>
                <a:lnTo>
                  <a:pt x="11508" y="294842"/>
                </a:lnTo>
                <a:lnTo>
                  <a:pt x="25895" y="336962"/>
                </a:lnTo>
                <a:lnTo>
                  <a:pt x="46035" y="374792"/>
                </a:lnTo>
                <a:lnTo>
                  <a:pt x="71930" y="406901"/>
                </a:lnTo>
                <a:lnTo>
                  <a:pt x="1105481" y="406901"/>
                </a:lnTo>
                <a:lnTo>
                  <a:pt x="1131376" y="374792"/>
                </a:lnTo>
                <a:lnTo>
                  <a:pt x="1151516" y="336962"/>
                </a:lnTo>
                <a:lnTo>
                  <a:pt x="1165902" y="294842"/>
                </a:lnTo>
                <a:lnTo>
                  <a:pt x="1174534" y="249861"/>
                </a:lnTo>
                <a:lnTo>
                  <a:pt x="1177411" y="203450"/>
                </a:lnTo>
                <a:lnTo>
                  <a:pt x="1174534" y="157040"/>
                </a:lnTo>
                <a:lnTo>
                  <a:pt x="1165902" y="112059"/>
                </a:lnTo>
                <a:lnTo>
                  <a:pt x="1151516" y="69939"/>
                </a:lnTo>
                <a:lnTo>
                  <a:pt x="1131376" y="32109"/>
                </a:lnTo>
                <a:lnTo>
                  <a:pt x="1105481" y="0"/>
                </a:lnTo>
                <a:close/>
              </a:path>
            </a:pathLst>
          </a:custGeom>
          <a:solidFill>
            <a:srgbClr val="FFD100"/>
          </a:solidFill>
        </p:spPr>
        <p:txBody>
          <a:bodyPr wrap="square" lIns="0" tIns="0" rIns="0" bIns="0" rtlCol="0"/>
          <a:lstStyle/>
          <a:p>
            <a:endParaRPr/>
          </a:p>
        </p:txBody>
      </p:sp>
      <p:sp>
        <p:nvSpPr>
          <p:cNvPr id="4" name="object 4"/>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6" name="object 6"/>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7" name="object 7"/>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05612" y="559308"/>
            <a:ext cx="4271772" cy="548639"/>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770636" y="1727954"/>
            <a:ext cx="9845040" cy="4457700"/>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dirty="0">
                <a:latin typeface="Corbel"/>
                <a:cs typeface="Corbel"/>
              </a:rPr>
              <a:t>Virus</a:t>
            </a:r>
          </a:p>
          <a:p>
            <a:pPr marL="625475" lvl="1" indent="-274320">
              <a:lnSpc>
                <a:spcPct val="100000"/>
              </a:lnSpc>
              <a:spcBef>
                <a:spcPts val="690"/>
              </a:spcBef>
              <a:buClr>
                <a:srgbClr val="5FB5CC"/>
              </a:buClr>
              <a:buSzPct val="89285"/>
              <a:buFont typeface="Wingdings"/>
              <a:buChar char=""/>
              <a:tabLst>
                <a:tab pos="625475" algn="l"/>
                <a:tab pos="626110" algn="l"/>
              </a:tabLst>
            </a:pPr>
            <a:r>
              <a:rPr sz="2800" spc="-25" dirty="0">
                <a:latin typeface="Corbel"/>
                <a:cs typeface="Corbel"/>
              </a:rPr>
              <a:t>Typically </a:t>
            </a:r>
            <a:r>
              <a:rPr sz="2800" spc="-5" dirty="0">
                <a:latin typeface="Corbel"/>
                <a:cs typeface="Corbel"/>
              </a:rPr>
              <a:t>attached to an</a:t>
            </a:r>
            <a:r>
              <a:rPr sz="2800" spc="50" dirty="0">
                <a:latin typeface="Corbel"/>
                <a:cs typeface="Corbel"/>
              </a:rPr>
              <a:t> </a:t>
            </a:r>
            <a:r>
              <a:rPr sz="2800" spc="-5" dirty="0">
                <a:latin typeface="Corbel"/>
                <a:cs typeface="Corbel"/>
              </a:rPr>
              <a:t>executable</a:t>
            </a:r>
            <a:endParaRPr sz="2800" dirty="0">
              <a:latin typeface="Corbel"/>
              <a:cs typeface="Corbel"/>
            </a:endParaRPr>
          </a:p>
          <a:p>
            <a:pPr marL="890269" lvl="2" indent="-228600">
              <a:lnSpc>
                <a:spcPct val="100000"/>
              </a:lnSpc>
              <a:spcBef>
                <a:spcPts val="600"/>
              </a:spcBef>
              <a:buClr>
                <a:srgbClr val="E66C7C"/>
              </a:buClr>
              <a:buFont typeface="Arial"/>
              <a:buChar char="▪"/>
              <a:tabLst>
                <a:tab pos="890905" algn="l"/>
              </a:tabLst>
            </a:pPr>
            <a:r>
              <a:rPr sz="2400" spc="-10" dirty="0">
                <a:latin typeface="Corbel"/>
                <a:cs typeface="Corbel"/>
              </a:rPr>
              <a:t>Requires </a:t>
            </a:r>
            <a:r>
              <a:rPr sz="2400" spc="-5" dirty="0">
                <a:latin typeface="Corbel"/>
                <a:cs typeface="Corbel"/>
              </a:rPr>
              <a:t>human to </a:t>
            </a:r>
            <a:r>
              <a:rPr sz="2400" dirty="0">
                <a:latin typeface="Corbel"/>
                <a:cs typeface="Corbel"/>
              </a:rPr>
              <a:t>run </a:t>
            </a:r>
            <a:r>
              <a:rPr sz="2400" spc="-5" dirty="0">
                <a:latin typeface="Corbel"/>
                <a:cs typeface="Corbel"/>
              </a:rPr>
              <a:t>it, needs human to</a:t>
            </a:r>
            <a:r>
              <a:rPr sz="2400" spc="-20" dirty="0">
                <a:latin typeface="Corbel"/>
                <a:cs typeface="Corbel"/>
              </a:rPr>
              <a:t> </a:t>
            </a:r>
            <a:r>
              <a:rPr sz="2400" spc="-5" dirty="0">
                <a:latin typeface="Corbel"/>
                <a:cs typeface="Corbel"/>
              </a:rPr>
              <a:t>spread</a:t>
            </a:r>
            <a:endParaRPr sz="2400" dirty="0">
              <a:latin typeface="Corbel"/>
              <a:cs typeface="Corbel"/>
            </a:endParaRPr>
          </a:p>
          <a:p>
            <a:pPr lvl="2">
              <a:lnSpc>
                <a:spcPct val="100000"/>
              </a:lnSpc>
              <a:spcBef>
                <a:spcPts val="25"/>
              </a:spcBef>
              <a:buClr>
                <a:srgbClr val="E66C7C"/>
              </a:buClr>
              <a:buFont typeface="Arial"/>
              <a:buChar char="▪"/>
            </a:pPr>
            <a:endParaRPr sz="2950" dirty="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spc="-35" dirty="0">
                <a:latin typeface="Corbel"/>
                <a:cs typeface="Corbel"/>
              </a:rPr>
              <a:t>Worm</a:t>
            </a:r>
            <a:endParaRPr sz="3200" dirty="0">
              <a:latin typeface="Corbel"/>
              <a:cs typeface="Corbel"/>
            </a:endParaRPr>
          </a:p>
          <a:p>
            <a:pPr marL="625475" lvl="1" indent="-274320">
              <a:lnSpc>
                <a:spcPct val="100000"/>
              </a:lnSpc>
              <a:spcBef>
                <a:spcPts val="685"/>
              </a:spcBef>
              <a:buClr>
                <a:srgbClr val="5FB5CC"/>
              </a:buClr>
              <a:buSzPct val="89285"/>
              <a:buFont typeface="Wingdings"/>
              <a:buChar char=""/>
              <a:tabLst>
                <a:tab pos="625475" algn="l"/>
                <a:tab pos="626110" algn="l"/>
              </a:tabLst>
            </a:pPr>
            <a:r>
              <a:rPr sz="2800" spc="-5" dirty="0">
                <a:latin typeface="Corbel"/>
                <a:cs typeface="Corbel"/>
              </a:rPr>
              <a:t>Similar to virus </a:t>
            </a:r>
            <a:r>
              <a:rPr sz="2800" spc="-15" dirty="0">
                <a:latin typeface="Corbel"/>
                <a:cs typeface="Corbel"/>
              </a:rPr>
              <a:t>(considered </a:t>
            </a:r>
            <a:r>
              <a:rPr sz="2800" spc="-5" dirty="0">
                <a:latin typeface="Corbel"/>
                <a:cs typeface="Corbel"/>
              </a:rPr>
              <a:t>sub-class of</a:t>
            </a:r>
            <a:r>
              <a:rPr sz="2800" spc="65" dirty="0">
                <a:latin typeface="Corbel"/>
                <a:cs typeface="Corbel"/>
              </a:rPr>
              <a:t> </a:t>
            </a:r>
            <a:r>
              <a:rPr sz="2800" spc="-5" dirty="0">
                <a:latin typeface="Corbel"/>
                <a:cs typeface="Corbel"/>
              </a:rPr>
              <a:t>virus)</a:t>
            </a:r>
            <a:endParaRPr sz="2800" dirty="0">
              <a:latin typeface="Corbel"/>
              <a:cs typeface="Corbel"/>
            </a:endParaRPr>
          </a:p>
          <a:p>
            <a:pPr marL="625475" lvl="1" indent="-274320">
              <a:lnSpc>
                <a:spcPct val="100000"/>
              </a:lnSpc>
              <a:spcBef>
                <a:spcPts val="675"/>
              </a:spcBef>
              <a:buClr>
                <a:srgbClr val="5FB5CC"/>
              </a:buClr>
              <a:buSzPct val="89285"/>
              <a:buFont typeface="Wingdings"/>
              <a:buChar char=""/>
              <a:tabLst>
                <a:tab pos="625475" algn="l"/>
                <a:tab pos="626110" algn="l"/>
              </a:tabLst>
            </a:pPr>
            <a:r>
              <a:rPr sz="2800" spc="-5" dirty="0">
                <a:latin typeface="Corbel"/>
                <a:cs typeface="Corbel"/>
              </a:rPr>
              <a:t>Does not require human</a:t>
            </a:r>
            <a:r>
              <a:rPr sz="2800" spc="0" dirty="0">
                <a:latin typeface="Corbel"/>
                <a:cs typeface="Corbel"/>
              </a:rPr>
              <a:t> </a:t>
            </a:r>
            <a:r>
              <a:rPr sz="2800" spc="-5" dirty="0">
                <a:latin typeface="Corbel"/>
                <a:cs typeface="Corbel"/>
              </a:rPr>
              <a:t>interaction</a:t>
            </a:r>
            <a:endParaRPr sz="2800" dirty="0">
              <a:latin typeface="Corbel"/>
              <a:cs typeface="Corbel"/>
            </a:endParaRPr>
          </a:p>
          <a:p>
            <a:pPr marL="625475" marR="5080" lvl="1" indent="-274320">
              <a:lnSpc>
                <a:spcPct val="100000"/>
              </a:lnSpc>
              <a:spcBef>
                <a:spcPts val="675"/>
              </a:spcBef>
              <a:buClr>
                <a:srgbClr val="5FB5CC"/>
              </a:buClr>
              <a:buSzPct val="89285"/>
              <a:buFont typeface="Wingdings"/>
              <a:buChar char=""/>
              <a:tabLst>
                <a:tab pos="625475" algn="l"/>
                <a:tab pos="626110" algn="l"/>
              </a:tabLst>
            </a:pPr>
            <a:r>
              <a:rPr sz="2800" spc="-60" dirty="0">
                <a:latin typeface="Corbel"/>
                <a:cs typeface="Corbel"/>
              </a:rPr>
              <a:t>Takes </a:t>
            </a:r>
            <a:r>
              <a:rPr sz="2800" spc="-5" dirty="0">
                <a:latin typeface="Corbel"/>
                <a:cs typeface="Corbel"/>
              </a:rPr>
              <a:t>advantage of file or information </a:t>
            </a:r>
            <a:r>
              <a:rPr sz="2800" spc="-10" dirty="0">
                <a:latin typeface="Corbel"/>
                <a:cs typeface="Corbel"/>
              </a:rPr>
              <a:t>transport </a:t>
            </a:r>
            <a:r>
              <a:rPr sz="2800" spc="-5" dirty="0">
                <a:latin typeface="Corbel"/>
                <a:cs typeface="Corbel"/>
              </a:rPr>
              <a:t>features of </a:t>
            </a:r>
            <a:r>
              <a:rPr sz="2800" spc="-10" dirty="0">
                <a:latin typeface="Corbel"/>
                <a:cs typeface="Corbel"/>
              </a:rPr>
              <a:t>the  </a:t>
            </a:r>
            <a:r>
              <a:rPr sz="2800" spc="-5" dirty="0">
                <a:latin typeface="Corbel"/>
                <a:cs typeface="Corbel"/>
              </a:rPr>
              <a:t>infected</a:t>
            </a:r>
            <a:r>
              <a:rPr sz="2800" spc="-10" dirty="0">
                <a:latin typeface="Corbel"/>
                <a:cs typeface="Corbel"/>
              </a:rPr>
              <a:t> system</a:t>
            </a:r>
            <a:endParaRPr sz="2800" dirty="0">
              <a:latin typeface="Corbel"/>
              <a:cs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p:txBody>
          <a:bodyPr/>
          <a:lstStyle/>
          <a:p>
            <a:r>
              <a:rPr lang="en-CA" dirty="0"/>
              <a:t>Viruses</a:t>
            </a:r>
          </a:p>
        </p:txBody>
      </p:sp>
      <p:sp>
        <p:nvSpPr>
          <p:cNvPr id="3" name="Content Placeholder 2">
            <a:extLst>
              <a:ext uri="{FF2B5EF4-FFF2-40B4-BE49-F238E27FC236}">
                <a16:creationId xmlns:a16="http://schemas.microsoft.com/office/drawing/2014/main" id="{FE319FF7-1628-4C7B-A615-82AB9848CE67}"/>
              </a:ext>
            </a:extLst>
          </p:cNvPr>
          <p:cNvSpPr>
            <a:spLocks noGrp="1"/>
          </p:cNvSpPr>
          <p:nvPr>
            <p:ph idx="1"/>
          </p:nvPr>
        </p:nvSpPr>
        <p:spPr/>
        <p:txBody>
          <a:bodyPr>
            <a:normAutofit/>
          </a:bodyPr>
          <a:lstStyle/>
          <a:p>
            <a:r>
              <a:rPr lang="en-US" dirty="0"/>
              <a:t>Core Components of a Virus</a:t>
            </a:r>
          </a:p>
          <a:p>
            <a:pPr lvl="1"/>
            <a:r>
              <a:rPr lang="en-US" b="1" dirty="0"/>
              <a:t>Payload: </a:t>
            </a:r>
            <a:r>
              <a:rPr lang="en-US" dirty="0"/>
              <a:t>The part of the virus that performs the malicious action (e.g., deleting files, stealing data).</a:t>
            </a:r>
          </a:p>
          <a:p>
            <a:pPr lvl="1"/>
            <a:r>
              <a:rPr lang="en-US" b="1" dirty="0"/>
              <a:t>Replication Mechanism: </a:t>
            </a:r>
            <a:r>
              <a:rPr lang="en-US" dirty="0"/>
              <a:t>Code that allows the virus to copy itself to other files or systems.</a:t>
            </a:r>
          </a:p>
          <a:p>
            <a:pPr lvl="1"/>
            <a:r>
              <a:rPr lang="en-US" b="1" dirty="0"/>
              <a:t>Trigger: </a:t>
            </a:r>
            <a:r>
              <a:rPr lang="en-US" dirty="0"/>
              <a:t>A condition that activates the payload (e.g., a specific date or user action).</a:t>
            </a:r>
          </a:p>
          <a:p>
            <a:pPr lvl="1"/>
            <a:r>
              <a:rPr lang="en-US" b="1" dirty="0"/>
              <a:t>Obfuscation: </a:t>
            </a:r>
            <a:r>
              <a:rPr lang="en-US" dirty="0"/>
              <a:t>Techniques used to hide the virus from detection (e.g., encryption, polymorphism).</a:t>
            </a:r>
          </a:p>
        </p:txBody>
      </p:sp>
    </p:spTree>
    <p:extLst>
      <p:ext uri="{BB962C8B-B14F-4D97-AF65-F5344CB8AC3E}">
        <p14:creationId xmlns:p14="http://schemas.microsoft.com/office/powerpoint/2010/main" val="417480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p:txBody>
          <a:bodyPr/>
          <a:lstStyle/>
          <a:p>
            <a:r>
              <a:rPr lang="en-CA" dirty="0"/>
              <a:t>Viruses</a:t>
            </a:r>
          </a:p>
        </p:txBody>
      </p:sp>
      <p:sp>
        <p:nvSpPr>
          <p:cNvPr id="3" name="Content Placeholder 2">
            <a:extLst>
              <a:ext uri="{FF2B5EF4-FFF2-40B4-BE49-F238E27FC236}">
                <a16:creationId xmlns:a16="http://schemas.microsoft.com/office/drawing/2014/main" id="{FE319FF7-1628-4C7B-A615-82AB9848CE67}"/>
              </a:ext>
            </a:extLst>
          </p:cNvPr>
          <p:cNvSpPr>
            <a:spLocks noGrp="1"/>
          </p:cNvSpPr>
          <p:nvPr>
            <p:ph idx="1"/>
          </p:nvPr>
        </p:nvSpPr>
        <p:spPr/>
        <p:txBody>
          <a:bodyPr>
            <a:normAutofit/>
          </a:bodyPr>
          <a:lstStyle/>
          <a:p>
            <a:r>
              <a:rPr lang="en-US" dirty="0"/>
              <a:t>Programming Languages Used</a:t>
            </a:r>
          </a:p>
          <a:p>
            <a:pPr lvl="1"/>
            <a:r>
              <a:rPr lang="en-US" dirty="0"/>
              <a:t>Low-level languages like Assembly for stealth and control.</a:t>
            </a:r>
          </a:p>
          <a:p>
            <a:pPr lvl="1"/>
            <a:r>
              <a:rPr lang="en-US" dirty="0"/>
              <a:t>High-level languages like C/C++, Python, or JavaScript for portability and ease of development.</a:t>
            </a:r>
          </a:p>
          <a:p>
            <a:pPr lvl="1"/>
            <a:r>
              <a:rPr lang="en-US" dirty="0"/>
              <a:t>Scripting languages like VBScript or PowerShell for targeting Windows environments.</a:t>
            </a:r>
          </a:p>
        </p:txBody>
      </p:sp>
    </p:spTree>
    <p:extLst>
      <p:ext uri="{BB962C8B-B14F-4D97-AF65-F5344CB8AC3E}">
        <p14:creationId xmlns:p14="http://schemas.microsoft.com/office/powerpoint/2010/main" val="406105828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TotalTime>
  <Words>1483</Words>
  <Application>Microsoft Office PowerPoint</Application>
  <PresentationFormat>Widescreen</PresentationFormat>
  <Paragraphs>263</Paragraphs>
  <Slides>35</Slides>
  <Notes>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35</vt:i4>
      </vt:variant>
    </vt:vector>
  </HeadingPairs>
  <TitlesOfParts>
    <vt:vector size="45" baseType="lpstr">
      <vt:lpstr>Arial</vt:lpstr>
      <vt:lpstr>Calibri</vt:lpstr>
      <vt:lpstr>Corbel</vt:lpstr>
      <vt:lpstr>Times New Roman</vt:lpstr>
      <vt:lpstr>Wingdings</vt:lpstr>
      <vt:lpstr>Wingdings 2</vt:lpstr>
      <vt:lpstr>Wingdings 3</vt:lpstr>
      <vt:lpstr>Office Theme</vt:lpstr>
      <vt:lpstr>Module</vt:lpstr>
      <vt:lpstr>1_Office Theme</vt:lpstr>
      <vt:lpstr>PowerPoint Presentation</vt:lpstr>
      <vt:lpstr>PowerPoint Presentation</vt:lpstr>
      <vt:lpstr>What is Malware?</vt:lpstr>
      <vt:lpstr>PowerPoint Presentation</vt:lpstr>
      <vt:lpstr>PowerPoint Presentation</vt:lpstr>
      <vt:lpstr>PowerPoint Presentation</vt:lpstr>
      <vt:lpstr>PowerPoint Presentation</vt:lpstr>
      <vt:lpstr>Viruses</vt:lpstr>
      <vt:lpstr>Viruses</vt:lpstr>
      <vt:lpstr>Viruses</vt:lpstr>
      <vt:lpstr>Viruses</vt:lpstr>
      <vt:lpstr>Viruses</vt:lpstr>
      <vt:lpstr>PowerPoint Presentation</vt:lpstr>
      <vt:lpstr>PowerPoint Presentation</vt:lpstr>
      <vt:lpstr>Examples of Malware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Symptoms of Malware</vt:lpstr>
      <vt:lpstr>Introduction and Defence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Allison</dc:creator>
  <cp:lastModifiedBy>Baljeet</cp:lastModifiedBy>
  <cp:revision>48</cp:revision>
  <dcterms:created xsi:type="dcterms:W3CDTF">2018-05-10T13:33:15Z</dcterms:created>
  <dcterms:modified xsi:type="dcterms:W3CDTF">2025-08-12T19:42:03Z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2016-05-23T00:00:00Z</vt:filetime>
  </property>
  <property fmtid="{D5CDD505-2E9C-101B-9397-08002B2CF9AE}" pid="3" name="Creator">
    <vt:lpwstr>Microsoft® PowerPoint® 2013</vt:lpwstr>
  </property>
  <property fmtid="{D5CDD505-2E9C-101B-9397-08002B2CF9AE}" pid="4" name="LastSaved">
    <vt:filetime>2018-05-10T00:00:00Z</vt:filetime>
  </property>
</Properties>
</file>