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 id="2147483678" r:id="rId3"/>
  </p:sldMasterIdLst>
  <p:notesMasterIdLst>
    <p:notesMasterId r:id="rId30"/>
  </p:notesMasterIdLst>
  <p:sldIdLst>
    <p:sldId id="256" r:id="rId4"/>
    <p:sldId id="293" r:id="rId5"/>
    <p:sldId id="386" r:id="rId6"/>
    <p:sldId id="388" r:id="rId7"/>
    <p:sldId id="387" r:id="rId8"/>
    <p:sldId id="401" r:id="rId9"/>
    <p:sldId id="402" r:id="rId10"/>
    <p:sldId id="403" r:id="rId11"/>
    <p:sldId id="389" r:id="rId12"/>
    <p:sldId id="390" r:id="rId13"/>
    <p:sldId id="404" r:id="rId14"/>
    <p:sldId id="391" r:id="rId15"/>
    <p:sldId id="392" r:id="rId16"/>
    <p:sldId id="393" r:id="rId17"/>
    <p:sldId id="405" r:id="rId18"/>
    <p:sldId id="394" r:id="rId19"/>
    <p:sldId id="395" r:id="rId20"/>
    <p:sldId id="396" r:id="rId21"/>
    <p:sldId id="399" r:id="rId22"/>
    <p:sldId id="406" r:id="rId23"/>
    <p:sldId id="397" r:id="rId24"/>
    <p:sldId id="400" r:id="rId25"/>
    <p:sldId id="407" r:id="rId26"/>
    <p:sldId id="408" r:id="rId27"/>
    <p:sldId id="398" r:id="rId28"/>
    <p:sldId id="287" r:id="rId2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816" y="-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BA606D6-1039-4ECA-B26C-3FE247B2FF48}" type="datetimeFigureOut">
              <a:rPr lang="en-CA" smtClean="0"/>
              <a:t>2024-05-27</a:t>
            </a:fld>
            <a:endParaRPr lang="en-CA"/>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3B8667E-7420-4841-98F7-897CA8116E73}" type="slidenum">
              <a:rPr lang="en-CA" smtClean="0"/>
              <a:t>‹#›</a:t>
            </a:fld>
            <a:endParaRPr lang="en-CA"/>
          </a:p>
        </p:txBody>
      </p:sp>
    </p:spTree>
    <p:extLst>
      <p:ext uri="{BB962C8B-B14F-4D97-AF65-F5344CB8AC3E}">
        <p14:creationId xmlns:p14="http://schemas.microsoft.com/office/powerpoint/2010/main" val="4008609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view.officeapps.live.com/op/view.aspx?src=https%3A%2F%2Foercommons.s3.amazonaws.com%2Fmedia%2Fcourseware%2Frelatedresource%2Ffile%2F4._unit1_lesson2_identifyingtheattack_activity_examples_v1.1_hAcagXv.docx%3FResponseContentDisposition%3Dattachment%253Bfilename%253D%25224._unit1_lesson2_identifyingtheattack_activity_examples_v1.1_hAcagXv.docx%2522&amp;wdOrigin=BROWSELINK"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view.officeapps.live.com/op/view.aspx?src=https%3A%2F%2Foercommons.s3.amazonaws.com%2Fmedia%2Fcourseware%2Frelatedresource%2Ffile%2F4._unit1_lesson2_identifyingtheattack_activity_examples_v1.1_hAcagXv.docx%3FResponseContentDisposition%3Dattachment%253Bfilename%253D%25224._unit1_lesson2_identifyingtheattack_activity_examples_v1.1_hAcagXv.docx%2522&amp;wdOrigin=BROWSELINK"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979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01865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Charles </a:t>
            </a:r>
            <a:r>
              <a:rPr lang="en-US" dirty="0" err="1">
                <a:effectLst/>
              </a:rPr>
              <a:t>Pfleeger</a:t>
            </a:r>
            <a:r>
              <a:rPr lang="en-US" dirty="0">
                <a:effectLst/>
              </a:rPr>
              <a:t>, Shari Lawrence </a:t>
            </a:r>
            <a:r>
              <a:rPr lang="en-US" dirty="0" err="1">
                <a:effectLst/>
              </a:rPr>
              <a:t>Pfleeger</a:t>
            </a:r>
            <a:r>
              <a:rPr lang="en-US" dirty="0">
                <a:effectLst/>
              </a:rPr>
              <a:t>, Lizzie Coles-Kemp. (2023). </a:t>
            </a:r>
            <a:r>
              <a:rPr lang="en-US" i="1" dirty="0">
                <a:effectLst/>
              </a:rPr>
              <a:t>Security in Computing</a:t>
            </a:r>
            <a:r>
              <a:rPr lang="en-US" dirty="0">
                <a:effectLst/>
              </a:rPr>
              <a:t> (6th ed.). O’Reilly.</a:t>
            </a:r>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04971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46889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09632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4521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46111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48434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236009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38103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54393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92856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8392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4._unit1_lesson2_identifyingtheattack_activity_examples_v1.1_hAcagXv.docx (live.com)</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67722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4._unit1_lesson2_identifyingtheattack_activity_examples_v1.1_hAcagXv.docx (live.com)</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71123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69690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4218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30787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07710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24335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77407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effectLst/>
              </a:rPr>
              <a:t>Charles </a:t>
            </a:r>
            <a:r>
              <a:rPr lang="en-US" dirty="0" err="1">
                <a:effectLst/>
              </a:rPr>
              <a:t>Pfleeger</a:t>
            </a:r>
            <a:r>
              <a:rPr lang="en-US" dirty="0">
                <a:effectLst/>
              </a:rPr>
              <a:t>, Shari Lawrence </a:t>
            </a:r>
            <a:r>
              <a:rPr lang="en-US" dirty="0" err="1">
                <a:effectLst/>
              </a:rPr>
              <a:t>Pfleeger</a:t>
            </a:r>
            <a:r>
              <a:rPr lang="en-US" dirty="0">
                <a:effectLst/>
              </a:rPr>
              <a:t>, Lizzie Coles-Kemp. (2023). </a:t>
            </a:r>
            <a:r>
              <a:rPr lang="en-US" i="1" dirty="0">
                <a:effectLst/>
              </a:rPr>
              <a:t>Security in Computing</a:t>
            </a:r>
            <a:r>
              <a:rPr lang="en-US" dirty="0">
                <a:effectLst/>
              </a:rPr>
              <a:t> (6th ed.). O’Reilly.</a:t>
            </a:r>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72768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effectLst/>
              </a:rPr>
              <a:t>Charles </a:t>
            </a:r>
            <a:r>
              <a:rPr lang="en-US" dirty="0" err="1">
                <a:effectLst/>
              </a:rPr>
              <a:t>Pfleeger</a:t>
            </a:r>
            <a:r>
              <a:rPr lang="en-US" dirty="0">
                <a:effectLst/>
              </a:rPr>
              <a:t>, Shari Lawrence </a:t>
            </a:r>
            <a:r>
              <a:rPr lang="en-US" dirty="0" err="1">
                <a:effectLst/>
              </a:rPr>
              <a:t>Pfleeger</a:t>
            </a:r>
            <a:r>
              <a:rPr lang="en-US" dirty="0">
                <a:effectLst/>
              </a:rPr>
              <a:t>, Lizzie Coles-Kemp. (2023). </a:t>
            </a:r>
            <a:r>
              <a:rPr lang="en-US" i="1" dirty="0">
                <a:effectLst/>
              </a:rPr>
              <a:t>Security in Computing</a:t>
            </a:r>
            <a:r>
              <a:rPr lang="en-US" dirty="0">
                <a:effectLst/>
              </a:rPr>
              <a:t> (6th ed.). O’Reilly.</a:t>
            </a:r>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E5925-E773-475D-BE0C-AE80C011627D}" type="slidenum">
              <a:rPr kumimoji="0" lang="en-CA"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CA"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42149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3E3E3E"/>
                </a:solidFill>
                <a:latin typeface="Corbel"/>
                <a:cs typeface="Corbel"/>
              </a:defRPr>
            </a:lvl1pPr>
          </a:lstStyle>
          <a:p>
            <a:pPr marL="12700">
              <a:lnSpc>
                <a:spcPts val="1230"/>
              </a:lnSpc>
            </a:pPr>
            <a:r>
              <a:rPr spc="-20" dirty="0"/>
              <a:t>Dr. </a:t>
            </a:r>
            <a:r>
              <a:rPr spc="-5" dirty="0"/>
              <a:t>David </a:t>
            </a:r>
            <a:r>
              <a:rPr dirty="0"/>
              <a:t>S.</a:t>
            </a:r>
            <a:r>
              <a:rPr spc="-170" dirty="0"/>
              <a:t> </a:t>
            </a:r>
            <a:r>
              <a:rPr spc="-5" dirty="0"/>
              <a:t>Allison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5/27/2024</a:t>
            </a:fld>
            <a:endParaRPr lang="en-US"/>
          </a:p>
        </p:txBody>
      </p:sp>
      <p:sp>
        <p:nvSpPr>
          <p:cNvPr id="6" name="Holder 6"/>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90" dirty="0"/>
              <a:t> </a:t>
            </a:r>
            <a:r>
              <a:rPr spc="-5" dirty="0"/>
              <a:t>32</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40F88DF-E9CA-45CB-AC40-A0AC40F07306}" type="datetime1">
              <a:rPr lang="en-CA" smtClean="0"/>
              <a:t>2024-05-27</a:t>
            </a:fld>
            <a:endParaRPr lang="en-CA" dirty="0"/>
          </a:p>
        </p:txBody>
      </p:sp>
      <p:sp>
        <p:nvSpPr>
          <p:cNvPr id="8" name="Footer Placeholder 7"/>
          <p:cNvSpPr>
            <a:spLocks noGrp="1"/>
          </p:cNvSpPr>
          <p:nvPr>
            <p:ph type="ftr" sz="quarter" idx="11"/>
          </p:nvPr>
        </p:nvSpPr>
        <p:spPr/>
        <p:txBody>
          <a:bodyPr/>
          <a:lstStyle/>
          <a:p>
            <a:r>
              <a:rPr lang="en-CA" dirty="0"/>
              <a:t>Prof. Name</a:t>
            </a:r>
          </a:p>
        </p:txBody>
      </p:sp>
      <p:sp>
        <p:nvSpPr>
          <p:cNvPr id="9" name="Slide Number Placeholder 8"/>
          <p:cNvSpPr>
            <a:spLocks noGrp="1"/>
          </p:cNvSpPr>
          <p:nvPr>
            <p:ph type="sldNum" sz="quarter" idx="12"/>
          </p:nvPr>
        </p:nvSpPr>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1273002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830D1F4-870A-4006-9A5B-A549A487169D}" type="datetime1">
              <a:rPr lang="en-CA" smtClean="0"/>
              <a:t>2024-05-27</a:t>
            </a:fld>
            <a:endParaRPr lang="en-CA" dirty="0"/>
          </a:p>
        </p:txBody>
      </p:sp>
      <p:sp>
        <p:nvSpPr>
          <p:cNvPr id="4" name="Footer Placeholder 3"/>
          <p:cNvSpPr>
            <a:spLocks noGrp="1"/>
          </p:cNvSpPr>
          <p:nvPr>
            <p:ph type="ftr" sz="quarter" idx="11"/>
          </p:nvPr>
        </p:nvSpPr>
        <p:spPr/>
        <p:txBody>
          <a:bodyPr/>
          <a:lstStyle/>
          <a:p>
            <a:r>
              <a:rPr lang="en-CA" dirty="0"/>
              <a:t>Prof. Name</a:t>
            </a:r>
          </a:p>
        </p:txBody>
      </p:sp>
      <p:sp>
        <p:nvSpPr>
          <p:cNvPr id="5" name="Slide Number Placeholder 4"/>
          <p:cNvSpPr>
            <a:spLocks noGrp="1"/>
          </p:cNvSpPr>
          <p:nvPr>
            <p:ph type="sldNum" sz="quarter" idx="12"/>
          </p:nvPr>
        </p:nvSpPr>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3919070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12D47-2E1C-4920-8DE6-368501F35F7C}" type="datetime1">
              <a:rPr lang="en-CA" smtClean="0"/>
              <a:t>2024-05-27</a:t>
            </a:fld>
            <a:endParaRPr lang="en-CA" dirty="0"/>
          </a:p>
        </p:txBody>
      </p:sp>
      <p:sp>
        <p:nvSpPr>
          <p:cNvPr id="3" name="Footer Placeholder 2"/>
          <p:cNvSpPr>
            <a:spLocks noGrp="1"/>
          </p:cNvSpPr>
          <p:nvPr>
            <p:ph type="ftr" sz="quarter" idx="11"/>
          </p:nvPr>
        </p:nvSpPr>
        <p:spPr/>
        <p:txBody>
          <a:bodyPr/>
          <a:lstStyle/>
          <a:p>
            <a:r>
              <a:rPr lang="en-CA" dirty="0"/>
              <a:t>Prof. Name</a:t>
            </a:r>
          </a:p>
        </p:txBody>
      </p:sp>
      <p:sp>
        <p:nvSpPr>
          <p:cNvPr id="4" name="Slide Number Placeholder 3"/>
          <p:cNvSpPr>
            <a:spLocks noGrp="1"/>
          </p:cNvSpPr>
          <p:nvPr>
            <p:ph type="sldNum" sz="quarter" idx="12"/>
          </p:nvPr>
        </p:nvSpPr>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1561989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0CB1B5D-9409-4DFB-B134-D521B49196DB}" type="datetime1">
              <a:rPr lang="en-CA" smtClean="0"/>
              <a:t>2024-05-27</a:t>
            </a:fld>
            <a:endParaRPr lang="en-CA" dirty="0"/>
          </a:p>
        </p:txBody>
      </p:sp>
      <p:sp>
        <p:nvSpPr>
          <p:cNvPr id="6" name="Footer Placeholder 5"/>
          <p:cNvSpPr>
            <a:spLocks noGrp="1"/>
          </p:cNvSpPr>
          <p:nvPr>
            <p:ph type="ftr" sz="quarter" idx="11"/>
          </p:nvPr>
        </p:nvSpPr>
        <p:spPr/>
        <p:txBody>
          <a:bodyPr/>
          <a:lstStyle/>
          <a:p>
            <a:r>
              <a:rPr lang="en-CA" dirty="0"/>
              <a:t>Prof. Name</a:t>
            </a:r>
          </a:p>
        </p:txBody>
      </p:sp>
      <p:sp>
        <p:nvSpPr>
          <p:cNvPr id="7" name="Slide Number Placeholder 6"/>
          <p:cNvSpPr>
            <a:spLocks noGrp="1"/>
          </p:cNvSpPr>
          <p:nvPr>
            <p:ph type="sldNum" sz="quarter" idx="12"/>
          </p:nvPr>
        </p:nvSpPr>
        <p:spPr/>
        <p:txBody>
          <a:bodyPr/>
          <a:lstStyle/>
          <a:p>
            <a:fld id="{7BAE8EB9-66BB-41AC-AC43-D6139A5E9D03}" type="slidenum">
              <a:rPr lang="en-CA" smtClean="0"/>
              <a:pPr/>
              <a:t>‹#›</a:t>
            </a:fld>
            <a:endParaRPr lang="en-CA" dirty="0"/>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Tree>
    <p:extLst>
      <p:ext uri="{BB962C8B-B14F-4D97-AF65-F5344CB8AC3E}">
        <p14:creationId xmlns:p14="http://schemas.microsoft.com/office/powerpoint/2010/main" val="1505214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a:t>Click icon to add picture</a:t>
            </a:r>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9C84310E-0A52-4F32-ABCD-1CB0277903A8}" type="datetime1">
              <a:rPr lang="en-CA" smtClean="0"/>
              <a:t>2024-05-27</a:t>
            </a:fld>
            <a:endParaRPr lang="en-CA" dirty="0"/>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r>
              <a:rPr lang="en-CA" dirty="0"/>
              <a:t>Prof. Name</a:t>
            </a:r>
          </a:p>
        </p:txBody>
      </p:sp>
      <p:sp>
        <p:nvSpPr>
          <p:cNvPr id="7" name="Slide Number Placeholder 6"/>
          <p:cNvSpPr>
            <a:spLocks noGrp="1"/>
          </p:cNvSpPr>
          <p:nvPr>
            <p:ph type="sldNum" sz="quarter" idx="12"/>
          </p:nvPr>
        </p:nvSpPr>
        <p:spPr>
          <a:xfrm>
            <a:off x="11119104" y="1170432"/>
            <a:ext cx="978485" cy="201168"/>
          </a:xfrm>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2902379322"/>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3C900EA-58DE-48F3-90BB-0BFC8EBCF9A7}" type="datetime1">
              <a:rPr lang="en-CA" smtClean="0"/>
              <a:t>2024-05-27</a:t>
            </a:fld>
            <a:endParaRPr lang="en-CA" dirty="0"/>
          </a:p>
        </p:txBody>
      </p:sp>
      <p:sp>
        <p:nvSpPr>
          <p:cNvPr id="5" name="Footer Placeholder 4"/>
          <p:cNvSpPr>
            <a:spLocks noGrp="1"/>
          </p:cNvSpPr>
          <p:nvPr>
            <p:ph type="ftr" sz="quarter" idx="11"/>
          </p:nvPr>
        </p:nvSpPr>
        <p:spPr/>
        <p:txBody>
          <a:bodyPr/>
          <a:lstStyle/>
          <a:p>
            <a:r>
              <a:rPr lang="en-CA" dirty="0"/>
              <a:t>Prof. Name</a:t>
            </a:r>
          </a:p>
        </p:txBody>
      </p:sp>
      <p:sp>
        <p:nvSpPr>
          <p:cNvPr id="6" name="Slide Number Placeholder 5"/>
          <p:cNvSpPr>
            <a:spLocks noGrp="1"/>
          </p:cNvSpPr>
          <p:nvPr>
            <p:ph type="sldNum" sz="quarter" idx="12"/>
          </p:nvPr>
        </p:nvSpPr>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1331628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Vertical Title 1"/>
          <p:cNvSpPr>
            <a:spLocks noGrp="1"/>
          </p:cNvSpPr>
          <p:nvPr>
            <p:ph type="title" orient="vert"/>
          </p:nvPr>
        </p:nvSpPr>
        <p:spPr>
          <a:xfrm>
            <a:off x="9042400" y="274641"/>
            <a:ext cx="2540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04801"/>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8ABC92-99A6-4F68-A812-75A7DBC3FF10}" type="datetime1">
              <a:rPr lang="en-CA" smtClean="0"/>
              <a:t>2024-05-27</a:t>
            </a:fld>
            <a:endParaRPr lang="en-CA" dirty="0"/>
          </a:p>
        </p:txBody>
      </p:sp>
      <p:sp>
        <p:nvSpPr>
          <p:cNvPr id="5" name="Footer Placeholder 4"/>
          <p:cNvSpPr>
            <a:spLocks noGrp="1"/>
          </p:cNvSpPr>
          <p:nvPr>
            <p:ph type="ftr" sz="quarter" idx="11"/>
          </p:nvPr>
        </p:nvSpPr>
        <p:spPr>
          <a:xfrm>
            <a:off x="3520796" y="6377460"/>
            <a:ext cx="5115205" cy="365125"/>
          </a:xfrm>
        </p:spPr>
        <p:txBody>
          <a:bodyPr/>
          <a:lstStyle/>
          <a:p>
            <a:r>
              <a:rPr lang="en-CA" dirty="0"/>
              <a:t>Prof. Name</a:t>
            </a:r>
          </a:p>
        </p:txBody>
      </p:sp>
      <p:sp>
        <p:nvSpPr>
          <p:cNvPr id="6" name="Slide Number Placeholder 5"/>
          <p:cNvSpPr>
            <a:spLocks noGrp="1"/>
          </p:cNvSpPr>
          <p:nvPr>
            <p:ph type="sldNum" sz="quarter" idx="12"/>
          </p:nvPr>
        </p:nvSpPr>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1430352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5/27/2024</a:t>
            </a:fld>
            <a:endParaRPr lang="en-US"/>
          </a:p>
        </p:txBody>
      </p:sp>
      <p:sp>
        <p:nvSpPr>
          <p:cNvPr id="6" name="Holder 6"/>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extLst>
      <p:ext uri="{BB962C8B-B14F-4D97-AF65-F5344CB8AC3E}">
        <p14:creationId xmlns:p14="http://schemas.microsoft.com/office/powerpoint/2010/main" val="3923307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5/27/2024</a:t>
            </a:fld>
            <a:endParaRPr lang="en-US"/>
          </a:p>
        </p:txBody>
      </p:sp>
      <p:sp>
        <p:nvSpPr>
          <p:cNvPr id="6" name="Holder 6"/>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extLst>
      <p:ext uri="{BB962C8B-B14F-4D97-AF65-F5344CB8AC3E}">
        <p14:creationId xmlns:p14="http://schemas.microsoft.com/office/powerpoint/2010/main" val="28552170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5/27/2024</a:t>
            </a:fld>
            <a:endParaRPr lang="en-US"/>
          </a:p>
        </p:txBody>
      </p:sp>
      <p:sp>
        <p:nvSpPr>
          <p:cNvPr id="7" name="Holder 7"/>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extLst>
      <p:ext uri="{BB962C8B-B14F-4D97-AF65-F5344CB8AC3E}">
        <p14:creationId xmlns:p14="http://schemas.microsoft.com/office/powerpoint/2010/main" val="2269955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0"/>
            <a:ext cx="12192000" cy="2603500"/>
          </a:xfrm>
          <a:custGeom>
            <a:avLst/>
            <a:gdLst/>
            <a:ahLst/>
            <a:cxnLst/>
            <a:rect l="l" t="t" r="r" b="b"/>
            <a:pathLst>
              <a:path w="12192000" h="2603500">
                <a:moveTo>
                  <a:pt x="0" y="2602991"/>
                </a:moveTo>
                <a:lnTo>
                  <a:pt x="12192000" y="2602991"/>
                </a:lnTo>
                <a:lnTo>
                  <a:pt x="12192000" y="0"/>
                </a:lnTo>
                <a:lnTo>
                  <a:pt x="0" y="0"/>
                </a:lnTo>
                <a:lnTo>
                  <a:pt x="0" y="2602991"/>
                </a:lnTo>
                <a:close/>
              </a:path>
            </a:pathLst>
          </a:custGeom>
          <a:solidFill>
            <a:srgbClr val="000000"/>
          </a:solidFill>
        </p:spPr>
        <p:txBody>
          <a:bodyPr wrap="square" lIns="0" tIns="0" rIns="0" bIns="0" rtlCol="0"/>
          <a:lstStyle/>
          <a:p>
            <a:endParaRPr/>
          </a:p>
        </p:txBody>
      </p:sp>
      <p:sp>
        <p:nvSpPr>
          <p:cNvPr id="18" name="bk object 18"/>
          <p:cNvSpPr/>
          <p:nvPr/>
        </p:nvSpPr>
        <p:spPr>
          <a:xfrm>
            <a:off x="0" y="2580132"/>
            <a:ext cx="12192000" cy="112775"/>
          </a:xfrm>
          <a:prstGeom prst="rect">
            <a:avLst/>
          </a:prstGeom>
          <a:blipFill>
            <a:blip r:embed="rId3" cstate="print"/>
            <a:stretch>
              <a:fillRect/>
            </a:stretch>
          </a:blipFill>
        </p:spPr>
        <p:txBody>
          <a:bodyPr wrap="square" lIns="0" tIns="0" rIns="0" bIns="0" rtlCol="0"/>
          <a:lstStyle/>
          <a:p>
            <a:endParaRPr/>
          </a:p>
        </p:txBody>
      </p:sp>
      <p:sp>
        <p:nvSpPr>
          <p:cNvPr id="19" name="bk object 19"/>
          <p:cNvSpPr/>
          <p:nvPr/>
        </p:nvSpPr>
        <p:spPr>
          <a:xfrm>
            <a:off x="0" y="2625851"/>
            <a:ext cx="12192000" cy="0"/>
          </a:xfrm>
          <a:custGeom>
            <a:avLst/>
            <a:gdLst/>
            <a:ahLst/>
            <a:cxnLst/>
            <a:rect l="l" t="t" r="r" b="b"/>
            <a:pathLst>
              <a:path w="12192000">
                <a:moveTo>
                  <a:pt x="0" y="0"/>
                </a:moveTo>
                <a:lnTo>
                  <a:pt x="12192000" y="0"/>
                </a:lnTo>
              </a:path>
            </a:pathLst>
          </a:custGeom>
          <a:ln w="45720">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0" i="0">
                <a:solidFill>
                  <a:schemeClr val="bg1"/>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3E3E3E"/>
                </a:solidFill>
                <a:latin typeface="Corbel"/>
                <a:cs typeface="Corbel"/>
              </a:defRPr>
            </a:lvl1pPr>
          </a:lstStyle>
          <a:p>
            <a:pPr marL="12700">
              <a:lnSpc>
                <a:spcPts val="1230"/>
              </a:lnSpc>
            </a:pPr>
            <a:r>
              <a:rPr spc="-20" dirty="0"/>
              <a:t>Dr. </a:t>
            </a:r>
            <a:r>
              <a:rPr spc="-5" dirty="0"/>
              <a:t>David </a:t>
            </a:r>
            <a:r>
              <a:rPr dirty="0"/>
              <a:t>S.</a:t>
            </a:r>
            <a:r>
              <a:rPr spc="-170" dirty="0"/>
              <a:t> </a:t>
            </a:r>
            <a:r>
              <a:rPr spc="-5" dirty="0"/>
              <a:t>Allison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5/27/2024</a:t>
            </a:fld>
            <a:endParaRPr lang="en-US"/>
          </a:p>
        </p:txBody>
      </p:sp>
      <p:sp>
        <p:nvSpPr>
          <p:cNvPr id="6" name="Holder 6"/>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90" dirty="0"/>
              <a:t> </a:t>
            </a:r>
            <a:r>
              <a:rPr spc="-5" dirty="0"/>
              <a:t>32</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5/27/2024</a:t>
            </a:fld>
            <a:endParaRPr lang="en-US"/>
          </a:p>
        </p:txBody>
      </p:sp>
      <p:sp>
        <p:nvSpPr>
          <p:cNvPr id="5" name="Holder 5"/>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extLst>
      <p:ext uri="{BB962C8B-B14F-4D97-AF65-F5344CB8AC3E}">
        <p14:creationId xmlns:p14="http://schemas.microsoft.com/office/powerpoint/2010/main" val="10188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5/27/2024</a:t>
            </a:fld>
            <a:endParaRPr lang="en-US"/>
          </a:p>
        </p:txBody>
      </p:sp>
      <p:sp>
        <p:nvSpPr>
          <p:cNvPr id="4" name="Holder 4"/>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extLst>
      <p:ext uri="{BB962C8B-B14F-4D97-AF65-F5344CB8AC3E}">
        <p14:creationId xmlns:p14="http://schemas.microsoft.com/office/powerpoint/2010/main" val="2401354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bg1"/>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3E3E3E"/>
                </a:solidFill>
                <a:latin typeface="Corbel"/>
                <a:cs typeface="Corbel"/>
              </a:defRPr>
            </a:lvl1pPr>
          </a:lstStyle>
          <a:p>
            <a:pPr marL="12700">
              <a:lnSpc>
                <a:spcPts val="1230"/>
              </a:lnSpc>
            </a:pPr>
            <a:r>
              <a:rPr spc="-20" dirty="0"/>
              <a:t>Dr. </a:t>
            </a:r>
            <a:r>
              <a:rPr spc="-5" dirty="0"/>
              <a:t>David </a:t>
            </a:r>
            <a:r>
              <a:rPr dirty="0"/>
              <a:t>S.</a:t>
            </a:r>
            <a:r>
              <a:rPr spc="-170" dirty="0"/>
              <a:t> </a:t>
            </a:r>
            <a:r>
              <a:rPr spc="-5" dirty="0"/>
              <a:t>Allison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5/27/2024</a:t>
            </a:fld>
            <a:endParaRPr lang="en-US"/>
          </a:p>
        </p:txBody>
      </p:sp>
      <p:sp>
        <p:nvSpPr>
          <p:cNvPr id="7" name="Holder 7"/>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90" dirty="0"/>
              <a:t> </a:t>
            </a:r>
            <a:r>
              <a:rPr spc="-5" dirty="0"/>
              <a:t>32</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bg1"/>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3E3E3E"/>
                </a:solidFill>
                <a:latin typeface="Corbel"/>
                <a:cs typeface="Corbel"/>
              </a:defRPr>
            </a:lvl1pPr>
          </a:lstStyle>
          <a:p>
            <a:pPr marL="12700">
              <a:lnSpc>
                <a:spcPts val="1230"/>
              </a:lnSpc>
            </a:pPr>
            <a:r>
              <a:rPr spc="-20" dirty="0"/>
              <a:t>Dr. </a:t>
            </a:r>
            <a:r>
              <a:rPr spc="-5" dirty="0"/>
              <a:t>David </a:t>
            </a:r>
            <a:r>
              <a:rPr dirty="0"/>
              <a:t>S.</a:t>
            </a:r>
            <a:r>
              <a:rPr spc="-170" dirty="0"/>
              <a:t> </a:t>
            </a:r>
            <a:r>
              <a:rPr spc="-5" dirty="0"/>
              <a:t>Allison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5/27/2024</a:t>
            </a:fld>
            <a:endParaRPr lang="en-US"/>
          </a:p>
        </p:txBody>
      </p:sp>
      <p:sp>
        <p:nvSpPr>
          <p:cNvPr id="5" name="Holder 5"/>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90" dirty="0"/>
              <a:t> </a:t>
            </a:r>
            <a:r>
              <a:rPr spc="-5" dirty="0"/>
              <a:t>32</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3E3E3E"/>
                </a:solidFill>
                <a:latin typeface="Corbel"/>
                <a:cs typeface="Corbel"/>
              </a:defRPr>
            </a:lvl1pPr>
          </a:lstStyle>
          <a:p>
            <a:pPr marL="12700">
              <a:lnSpc>
                <a:spcPts val="1230"/>
              </a:lnSpc>
            </a:pPr>
            <a:r>
              <a:rPr spc="-20" dirty="0"/>
              <a:t>Dr. </a:t>
            </a:r>
            <a:r>
              <a:rPr spc="-5" dirty="0"/>
              <a:t>David </a:t>
            </a:r>
            <a:r>
              <a:rPr dirty="0"/>
              <a:t>S.</a:t>
            </a:r>
            <a:r>
              <a:rPr spc="-170" dirty="0"/>
              <a:t> </a:t>
            </a:r>
            <a:r>
              <a:rPr spc="-5" dirty="0"/>
              <a:t>Allison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5/27/2024</a:t>
            </a:fld>
            <a:endParaRPr lang="en-US"/>
          </a:p>
        </p:txBody>
      </p:sp>
      <p:sp>
        <p:nvSpPr>
          <p:cNvPr id="4" name="Holder 4"/>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90" dirty="0"/>
              <a:t> </a:t>
            </a:r>
            <a:r>
              <a:rPr spc="-5" dirty="0"/>
              <a:t>32</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baseline="0">
                <a:solidFill>
                  <a:srgbClr val="C19E67"/>
                </a:solidFill>
              </a:defRPr>
            </a:lvl1pPr>
            <a:extLst/>
          </a:lstStyle>
          <a:p>
            <a:r>
              <a:rPr kumimoji="0" lang="en-US" dirty="0"/>
              <a:t>Click to edit Master title style</a:t>
            </a:r>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7CFC8FED-4BFD-4263-AFB3-C838C17DF8F4}" type="datetime1">
              <a:rPr lang="en-CA" smtClean="0"/>
              <a:t>2024-05-27</a:t>
            </a:fld>
            <a:endParaRPr lang="en-CA" dirty="0"/>
          </a:p>
        </p:txBody>
      </p:sp>
      <p:sp>
        <p:nvSpPr>
          <p:cNvPr id="5" name="Footer Placeholder 4"/>
          <p:cNvSpPr>
            <a:spLocks noGrp="1"/>
          </p:cNvSpPr>
          <p:nvPr>
            <p:ph type="ftr" sz="quarter" idx="11"/>
          </p:nvPr>
        </p:nvSpPr>
        <p:spPr/>
        <p:txBody>
          <a:bodyPr/>
          <a:lstStyle/>
          <a:p>
            <a:r>
              <a:rPr lang="en-CA" dirty="0"/>
              <a:t>Prof. Name</a:t>
            </a:r>
          </a:p>
        </p:txBody>
      </p:sp>
      <p:sp>
        <p:nvSpPr>
          <p:cNvPr id="6" name="Slide Number Placeholder 5"/>
          <p:cNvSpPr>
            <a:spLocks noGrp="1"/>
          </p:cNvSpPr>
          <p:nvPr>
            <p:ph type="sldNum" sz="quarter" idx="12"/>
          </p:nvPr>
        </p:nvSpPr>
        <p:spPr/>
        <p:txBody>
          <a:bodyPr/>
          <a:lstStyle/>
          <a:p>
            <a:fld id="{7BAE8EB9-66BB-41AC-AC43-D6139A5E9D03}" type="slidenum">
              <a:rPr lang="en-CA" smtClean="0"/>
              <a:pPr/>
              <a:t>‹#›</a:t>
            </a:fld>
            <a:endParaRPr lang="en-CA" dirty="0"/>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pic>
        <p:nvPicPr>
          <p:cNvPr id="11" name="Picture 2" descr="http://donorreport.conestogacommunity.ca/_images/ConestogaLogo.gif"/>
          <p:cNvPicPr>
            <a:picLocks noChangeAspect="1" noChangeArrowheads="1"/>
          </p:cNvPicPr>
          <p:nvPr userDrawn="1"/>
        </p:nvPicPr>
        <p:blipFill>
          <a:blip r:embed="rId2" cstate="print"/>
          <a:srcRect/>
          <a:stretch>
            <a:fillRect/>
          </a:stretch>
        </p:blipFill>
        <p:spPr bwMode="auto">
          <a:xfrm>
            <a:off x="7496472" y="147079"/>
            <a:ext cx="4648200" cy="1390651"/>
          </a:xfrm>
          <a:prstGeom prst="rect">
            <a:avLst/>
          </a:prstGeom>
          <a:noFill/>
        </p:spPr>
      </p:pic>
    </p:spTree>
    <p:extLst>
      <p:ext uri="{BB962C8B-B14F-4D97-AF65-F5344CB8AC3E}">
        <p14:creationId xmlns:p14="http://schemas.microsoft.com/office/powerpoint/2010/main" val="282204315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lvl1pPr>
              <a:defRPr baseline="0">
                <a:solidFill>
                  <a:srgbClr val="C19E67"/>
                </a:solidFill>
              </a:defRPr>
            </a:lvl1pPr>
            <a:extLst/>
          </a:lstStyle>
          <a:p>
            <a:r>
              <a:rPr kumimoji="0" lang="en-US" dirty="0"/>
              <a:t>Click to edit Master title style</a:t>
            </a:r>
          </a:p>
        </p:txBody>
      </p:sp>
      <p:sp>
        <p:nvSpPr>
          <p:cNvPr id="3" name="Content Placeholder 2"/>
          <p:cNvSpPr>
            <a:spLocks noGrp="1"/>
          </p:cNvSpPr>
          <p:nvPr>
            <p:ph idx="1"/>
          </p:nvPr>
        </p:nvSpPr>
        <p:spPr/>
        <p:txBody>
          <a:bodyPr/>
          <a:lstStyle>
            <a:lvl1pPr>
              <a:buClr>
                <a:srgbClr val="C19E67"/>
              </a:buClr>
              <a:defRPr/>
            </a:lvl1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E7A1E51F-5A07-41AA-A87B-04D451DE8831}" type="datetime1">
              <a:rPr lang="en-CA" smtClean="0"/>
              <a:t>2024-05-27</a:t>
            </a:fld>
            <a:endParaRPr lang="en-CA" dirty="0"/>
          </a:p>
        </p:txBody>
      </p:sp>
      <p:sp>
        <p:nvSpPr>
          <p:cNvPr id="5" name="Footer Placeholder 4"/>
          <p:cNvSpPr>
            <a:spLocks noGrp="1"/>
          </p:cNvSpPr>
          <p:nvPr>
            <p:ph type="ftr" sz="quarter" idx="11"/>
          </p:nvPr>
        </p:nvSpPr>
        <p:spPr/>
        <p:txBody>
          <a:bodyPr/>
          <a:lstStyle/>
          <a:p>
            <a:r>
              <a:rPr lang="en-CA" dirty="0"/>
              <a:t>Prof. Name</a:t>
            </a:r>
          </a:p>
        </p:txBody>
      </p:sp>
      <p:sp>
        <p:nvSpPr>
          <p:cNvPr id="6" name="Slide Number Placeholder 5"/>
          <p:cNvSpPr>
            <a:spLocks noGrp="1"/>
          </p:cNvSpPr>
          <p:nvPr>
            <p:ph type="sldNum" sz="quarter" idx="12"/>
          </p:nvPr>
        </p:nvSpPr>
        <p:spPr>
          <a:xfrm>
            <a:off x="10896533" y="6476999"/>
            <a:ext cx="1021147" cy="274320"/>
          </a:xfrm>
        </p:spPr>
        <p:txBody>
          <a:bodyPr/>
          <a:lstStyle/>
          <a:p>
            <a:fld id="{7BAE8EB9-66BB-41AC-AC43-D6139A5E9D03}" type="slidenum">
              <a:rPr lang="en-CA" smtClean="0"/>
              <a:pPr/>
              <a:t>‹#›</a:t>
            </a:fld>
            <a:r>
              <a:rPr lang="en-CA" dirty="0"/>
              <a:t> of 49</a:t>
            </a:r>
          </a:p>
        </p:txBody>
      </p:sp>
      <p:pic>
        <p:nvPicPr>
          <p:cNvPr id="7" name="Picture 1"/>
          <p:cNvPicPr>
            <a:picLocks noChangeAspect="1" noChangeArrowheads="1"/>
          </p:cNvPicPr>
          <p:nvPr userDrawn="1"/>
        </p:nvPicPr>
        <p:blipFill>
          <a:blip r:embed="rId2" cstate="print"/>
          <a:srcRect/>
          <a:stretch>
            <a:fillRect/>
          </a:stretch>
        </p:blipFill>
        <p:spPr bwMode="auto">
          <a:xfrm>
            <a:off x="10896533" y="17526"/>
            <a:ext cx="1219200" cy="1390650"/>
          </a:xfrm>
          <a:prstGeom prst="rect">
            <a:avLst/>
          </a:prstGeom>
          <a:noFill/>
          <a:ln w="9525">
            <a:noFill/>
            <a:miter lim="800000"/>
            <a:headEnd/>
            <a:tailEnd/>
          </a:ln>
        </p:spPr>
      </p:pic>
    </p:spTree>
    <p:extLst>
      <p:ext uri="{BB962C8B-B14F-4D97-AF65-F5344CB8AC3E}">
        <p14:creationId xmlns:p14="http://schemas.microsoft.com/office/powerpoint/2010/main" val="131520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solidFill>
                  <a:srgbClr val="C19E67"/>
                </a:solidFill>
              </a:defRPr>
            </a:lvl1pPr>
            <a:extLst/>
          </a:lstStyle>
          <a:p>
            <a:r>
              <a:rPr kumimoji="0" lang="en-US" dirty="0"/>
              <a:t>Click to edit Master title style</a:t>
            </a:r>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E379BDC-E460-4ACE-A877-79F2DF7FBBB8}" type="datetime1">
              <a:rPr lang="en-CA" smtClean="0"/>
              <a:t>2024-05-27</a:t>
            </a:fld>
            <a:endParaRPr lang="en-CA" dirty="0"/>
          </a:p>
        </p:txBody>
      </p:sp>
      <p:sp>
        <p:nvSpPr>
          <p:cNvPr id="5" name="Footer Placeholder 4"/>
          <p:cNvSpPr>
            <a:spLocks noGrp="1"/>
          </p:cNvSpPr>
          <p:nvPr>
            <p:ph type="ftr" sz="quarter" idx="11"/>
          </p:nvPr>
        </p:nvSpPr>
        <p:spPr/>
        <p:txBody>
          <a:bodyPr/>
          <a:lstStyle/>
          <a:p>
            <a:r>
              <a:rPr lang="en-CA" dirty="0"/>
              <a:t>Prof. Name</a:t>
            </a:r>
          </a:p>
        </p:txBody>
      </p:sp>
      <p:sp>
        <p:nvSpPr>
          <p:cNvPr id="6" name="Slide Number Placeholder 5"/>
          <p:cNvSpPr>
            <a:spLocks noGrp="1"/>
          </p:cNvSpPr>
          <p:nvPr>
            <p:ph type="sldNum" sz="quarter" idx="12"/>
          </p:nvPr>
        </p:nvSpPr>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21267753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C19E67"/>
                </a:solidFill>
              </a:defRPr>
            </a:lvl1pPr>
            <a:extLst/>
          </a:lstStyle>
          <a:p>
            <a:r>
              <a:rPr kumimoji="0" lang="en-US" dirty="0"/>
              <a:t>Click to edit Master title style</a:t>
            </a:r>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4E3B57F-7A34-4E31-B693-0727C7440550}" type="datetime1">
              <a:rPr lang="en-CA" smtClean="0"/>
              <a:t>2024-05-27</a:t>
            </a:fld>
            <a:endParaRPr lang="en-CA" dirty="0"/>
          </a:p>
        </p:txBody>
      </p:sp>
      <p:sp>
        <p:nvSpPr>
          <p:cNvPr id="6" name="Footer Placeholder 5"/>
          <p:cNvSpPr>
            <a:spLocks noGrp="1"/>
          </p:cNvSpPr>
          <p:nvPr>
            <p:ph type="ftr" sz="quarter" idx="11"/>
          </p:nvPr>
        </p:nvSpPr>
        <p:spPr/>
        <p:txBody>
          <a:bodyPr/>
          <a:lstStyle/>
          <a:p>
            <a:r>
              <a:rPr lang="en-CA" dirty="0"/>
              <a:t>Prof. Name</a:t>
            </a:r>
          </a:p>
        </p:txBody>
      </p:sp>
      <p:sp>
        <p:nvSpPr>
          <p:cNvPr id="7" name="Slide Number Placeholder 6"/>
          <p:cNvSpPr>
            <a:spLocks noGrp="1"/>
          </p:cNvSpPr>
          <p:nvPr>
            <p:ph type="sldNum" sz="quarter" idx="12"/>
          </p:nvPr>
        </p:nvSpPr>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14734531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9.xml"/><Relationship Id="rId7" Type="http://schemas.openxmlformats.org/officeDocument/2006/relationships/image" Target="../media/image2.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21460" y="1799589"/>
            <a:ext cx="9949078" cy="330835"/>
          </a:xfrm>
          <a:prstGeom prst="rect">
            <a:avLst/>
          </a:prstGeom>
        </p:spPr>
        <p:txBody>
          <a:bodyPr wrap="square" lIns="0" tIns="0" rIns="0" bIns="0">
            <a:spAutoFit/>
          </a:bodyPr>
          <a:lstStyle>
            <a:lvl1pPr>
              <a:defRPr sz="2000" b="0" i="0">
                <a:solidFill>
                  <a:schemeClr val="bg1"/>
                </a:solidFill>
                <a:latin typeface="Corbel"/>
                <a:cs typeface="Corbe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554348" y="6586882"/>
            <a:ext cx="1200150" cy="177800"/>
          </a:xfrm>
          <a:prstGeom prst="rect">
            <a:avLst/>
          </a:prstGeom>
        </p:spPr>
        <p:txBody>
          <a:bodyPr wrap="square" lIns="0" tIns="0" rIns="0" bIns="0">
            <a:spAutoFit/>
          </a:bodyPr>
          <a:lstStyle>
            <a:lvl1pPr>
              <a:defRPr sz="1200" b="0" i="0">
                <a:solidFill>
                  <a:srgbClr val="3E3E3E"/>
                </a:solidFill>
                <a:latin typeface="Corbel"/>
                <a:cs typeface="Corbel"/>
              </a:defRPr>
            </a:lvl1pPr>
          </a:lstStyle>
          <a:p>
            <a:pPr marL="12700">
              <a:lnSpc>
                <a:spcPts val="1230"/>
              </a:lnSpc>
            </a:pPr>
            <a:r>
              <a:rPr spc="-20" dirty="0"/>
              <a:t>Dr. </a:t>
            </a:r>
            <a:r>
              <a:rPr spc="-5" dirty="0"/>
              <a:t>David </a:t>
            </a:r>
            <a:r>
              <a:rPr dirty="0"/>
              <a:t>S.</a:t>
            </a:r>
            <a:r>
              <a:rPr spc="-170" dirty="0"/>
              <a:t> </a:t>
            </a:r>
            <a:r>
              <a:rPr spc="-5" dirty="0"/>
              <a:t>Allison</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5/27/2024</a:t>
            </a:fld>
            <a:endParaRPr lang="en-US"/>
          </a:p>
        </p:txBody>
      </p:sp>
      <p:sp>
        <p:nvSpPr>
          <p:cNvPr id="6" name="Holder 6"/>
          <p:cNvSpPr>
            <a:spLocks noGrp="1"/>
          </p:cNvSpPr>
          <p:nvPr>
            <p:ph type="sldNum" sz="quarter" idx="7"/>
          </p:nvPr>
        </p:nvSpPr>
        <p:spPr>
          <a:xfrm>
            <a:off x="11313159" y="6586882"/>
            <a:ext cx="527684" cy="177800"/>
          </a:xfrm>
          <a:prstGeom prst="rect">
            <a:avLst/>
          </a:prstGeom>
        </p:spPr>
        <p:txBody>
          <a:bodyPr wrap="square" lIns="0" tIns="0" rIns="0" bIns="0">
            <a:spAutoFit/>
          </a:bodyPr>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90" dirty="0"/>
              <a:t> </a:t>
            </a:r>
            <a:r>
              <a:rPr spc="-5" dirty="0"/>
              <a:t>32</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F15CC5D-494D-4BA2-9971-57BEF54477B9}" type="datetime1">
              <a:rPr lang="en-CA" smtClean="0"/>
              <a:t>2024-05-27</a:t>
            </a:fld>
            <a:endParaRPr lang="en-CA" dirty="0"/>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CA" dirty="0"/>
              <a:t>Prof. Name</a:t>
            </a:r>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BAE8EB9-66BB-41AC-AC43-D6139A5E9D03}" type="slidenum">
              <a:rPr lang="en-CA" smtClean="0"/>
              <a:pPr/>
              <a:t>‹#›</a:t>
            </a:fld>
            <a:endParaRPr lang="en-CA" dirty="0"/>
          </a:p>
        </p:txBody>
      </p:sp>
    </p:spTree>
    <p:extLst>
      <p:ext uri="{BB962C8B-B14F-4D97-AF65-F5344CB8AC3E}">
        <p14:creationId xmlns:p14="http://schemas.microsoft.com/office/powerpoint/2010/main" val="55825746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l" rtl="0" eaLnBrk="1" latinLnBrk="0" hangingPunct="1">
        <a:spcBef>
          <a:spcPct val="0"/>
        </a:spcBef>
        <a:buNone/>
        <a:defRPr kumimoji="0" sz="4500" b="1" kern="1200" baseline="0">
          <a:solidFill>
            <a:srgbClr val="C19E67"/>
          </a:solidFill>
          <a:effectLst/>
          <a:latin typeface="+mj-lt"/>
          <a:ea typeface="+mj-ea"/>
          <a:cs typeface="+mj-cs"/>
        </a:defRPr>
      </a:lvl1pPr>
      <a:extLst/>
    </p:titleStyle>
    <p:bodyStyle>
      <a:lvl1pPr marL="438912" indent="-320040" algn="l" rtl="0" eaLnBrk="1" latinLnBrk="0" hangingPunct="1">
        <a:spcBef>
          <a:spcPts val="0"/>
        </a:spcBef>
        <a:buClr>
          <a:srgbClr val="C19E67"/>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412747"/>
            <a:ext cx="12192000" cy="112775"/>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18" name="bk object 18"/>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19" name="bk object 19"/>
          <p:cNvSpPr/>
          <p:nvPr/>
        </p:nvSpPr>
        <p:spPr>
          <a:xfrm>
            <a:off x="10896600" y="18288"/>
            <a:ext cx="1219200" cy="1389887"/>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609600" y="274320"/>
            <a:ext cx="10972800" cy="10972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5/27/2024</a:t>
            </a:fld>
            <a:endParaRPr lang="en-US"/>
          </a:p>
        </p:txBody>
      </p:sp>
      <p:sp>
        <p:nvSpPr>
          <p:cNvPr id="6" name="Holder 6"/>
          <p:cNvSpPr>
            <a:spLocks noGrp="1"/>
          </p:cNvSpPr>
          <p:nvPr>
            <p:ph type="sldNum" sz="quarter" idx="7"/>
          </p:nvPr>
        </p:nvSpPr>
        <p:spPr>
          <a:xfrm>
            <a:off x="11317731" y="6586882"/>
            <a:ext cx="523240" cy="177800"/>
          </a:xfrm>
          <a:prstGeom prst="rect">
            <a:avLst/>
          </a:prstGeom>
        </p:spPr>
        <p:txBody>
          <a:bodyPr wrap="square" lIns="0" tIns="0" rIns="0" bIns="0">
            <a:spAutoFit/>
          </a:bodyPr>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extLst>
      <p:ext uri="{BB962C8B-B14F-4D97-AF65-F5344CB8AC3E}">
        <p14:creationId xmlns:p14="http://schemas.microsoft.com/office/powerpoint/2010/main" val="73361623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bankinfosecurity.com/new-in-depth-analysis-anthem-breach-a-9627"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arstechnica.com/information-technology/2015/07/fiat-chrysler-connected-car-bug-lets-hackers-take-over-jeep-remotely/"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939" y="-30480"/>
            <a:ext cx="12192000" cy="5135880"/>
          </a:xfrm>
          <a:custGeom>
            <a:avLst/>
            <a:gdLst/>
            <a:ahLst/>
            <a:cxnLst/>
            <a:rect l="l" t="t" r="r" b="b"/>
            <a:pathLst>
              <a:path w="12192000" h="5135880">
                <a:moveTo>
                  <a:pt x="0" y="5135880"/>
                </a:moveTo>
                <a:lnTo>
                  <a:pt x="12192000" y="5135880"/>
                </a:lnTo>
                <a:lnTo>
                  <a:pt x="12192000" y="0"/>
                </a:lnTo>
                <a:lnTo>
                  <a:pt x="0" y="0"/>
                </a:lnTo>
                <a:lnTo>
                  <a:pt x="0" y="5135880"/>
                </a:lnTo>
                <a:close/>
              </a:path>
            </a:pathLst>
          </a:custGeom>
          <a:solidFill>
            <a:srgbClr val="000000"/>
          </a:solidFill>
        </p:spPr>
        <p:txBody>
          <a:bodyPr wrap="square" lIns="0" tIns="0" rIns="0" bIns="0" rtlCol="0"/>
          <a:lstStyle/>
          <a:p>
            <a:endParaRPr lang="en-US"/>
          </a:p>
        </p:txBody>
      </p:sp>
      <p:sp>
        <p:nvSpPr>
          <p:cNvPr id="4" name="object 4"/>
          <p:cNvSpPr/>
          <p:nvPr/>
        </p:nvSpPr>
        <p:spPr>
          <a:xfrm>
            <a:off x="0" y="5105400"/>
            <a:ext cx="12192000" cy="1127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5151120"/>
            <a:ext cx="12192000" cy="0"/>
          </a:xfrm>
          <a:custGeom>
            <a:avLst/>
            <a:gdLst/>
            <a:ahLst/>
            <a:cxnLst/>
            <a:rect l="l" t="t" r="r" b="b"/>
            <a:pathLst>
              <a:path w="12192000">
                <a:moveTo>
                  <a:pt x="0" y="0"/>
                </a:moveTo>
                <a:lnTo>
                  <a:pt x="12192000" y="0"/>
                </a:lnTo>
              </a:path>
            </a:pathLst>
          </a:custGeom>
          <a:ln w="45719">
            <a:solidFill>
              <a:srgbClr val="FFFFFF"/>
            </a:solidFill>
          </a:ln>
        </p:spPr>
        <p:txBody>
          <a:bodyPr wrap="square" lIns="0" tIns="0" rIns="0" bIns="0" rtlCol="0"/>
          <a:lstStyle/>
          <a:p>
            <a:endParaRPr/>
          </a:p>
        </p:txBody>
      </p:sp>
      <p:sp>
        <p:nvSpPr>
          <p:cNvPr id="6" name="object 6"/>
          <p:cNvSpPr/>
          <p:nvPr/>
        </p:nvSpPr>
        <p:spPr>
          <a:xfrm>
            <a:off x="7496556" y="147828"/>
            <a:ext cx="4648200" cy="1389888"/>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1020572" y="2385187"/>
            <a:ext cx="4465828" cy="641842"/>
          </a:xfrm>
          <a:prstGeom prst="rect">
            <a:avLst/>
          </a:prstGeom>
        </p:spPr>
        <p:txBody>
          <a:bodyPr vert="horz" wrap="square" lIns="0" tIns="13335" rIns="0" bIns="0" rtlCol="0">
            <a:spAutoFit/>
          </a:bodyPr>
          <a:lstStyle/>
          <a:p>
            <a:pPr marL="12700">
              <a:lnSpc>
                <a:spcPct val="100000"/>
              </a:lnSpc>
              <a:spcBef>
                <a:spcPts val="105"/>
              </a:spcBef>
            </a:pPr>
            <a:r>
              <a:rPr lang="en-US" sz="2000" b="1" dirty="0">
                <a:solidFill>
                  <a:srgbClr val="FFFFFF"/>
                </a:solidFill>
                <a:latin typeface="Corbel"/>
                <a:cs typeface="Corbel"/>
              </a:rPr>
              <a:t>SECU8010</a:t>
            </a:r>
          </a:p>
          <a:p>
            <a:pPr marL="12700">
              <a:lnSpc>
                <a:spcPct val="100000"/>
              </a:lnSpc>
              <a:spcBef>
                <a:spcPts val="105"/>
              </a:spcBef>
            </a:pPr>
            <a:r>
              <a:rPr lang="en-US" sz="2000" b="1" dirty="0">
                <a:solidFill>
                  <a:srgbClr val="FFFFFF"/>
                </a:solidFill>
                <a:latin typeface="Corbel"/>
                <a:cs typeface="Corbel"/>
              </a:rPr>
              <a:t>Fundamentals of InfoSec</a:t>
            </a:r>
            <a:r>
              <a:rPr lang="en-US" sz="2000" b="1">
                <a:solidFill>
                  <a:srgbClr val="FFFFFF"/>
                </a:solidFill>
                <a:latin typeface="Corbel"/>
                <a:cs typeface="Corbel"/>
              </a:rPr>
              <a:t>	</a:t>
            </a:r>
            <a:endParaRPr lang="en-US" sz="2000" b="1" dirty="0">
              <a:solidFill>
                <a:srgbClr val="FFFFFF"/>
              </a:solidFill>
              <a:latin typeface="Corbel"/>
              <a:cs typeface="Corbel"/>
            </a:endParaRPr>
          </a:p>
        </p:txBody>
      </p:sp>
      <p:sp>
        <p:nvSpPr>
          <p:cNvPr id="10" name="Subtitle 2">
            <a:extLst>
              <a:ext uri="{FF2B5EF4-FFF2-40B4-BE49-F238E27FC236}">
                <a16:creationId xmlns:a16="http://schemas.microsoft.com/office/drawing/2014/main" id="{7FAD3AF8-DFB0-40CA-B159-D9A55EDFF0BB}"/>
              </a:ext>
            </a:extLst>
          </p:cNvPr>
          <p:cNvSpPr txBox="1">
            <a:spLocks/>
          </p:cNvSpPr>
          <p:nvPr/>
        </p:nvSpPr>
        <p:spPr>
          <a:xfrm>
            <a:off x="8458200" y="5445224"/>
            <a:ext cx="3470448" cy="1042939"/>
          </a:xfrm>
          <a:prstGeom prst="rect">
            <a:avLst/>
          </a:prstGeom>
        </p:spPr>
        <p:txBody>
          <a:bodyPr vert="horz" lIns="118872" tIns="0" rIns="45720" bIns="0" rtlCol="0" anchor="b">
            <a:normAutofit/>
          </a:bodyPr>
          <a:lstStyle>
            <a:lvl1pPr marL="0" indent="0" algn="l" rtl="0" eaLnBrk="1" latinLnBrk="0" hangingPunct="1">
              <a:spcBef>
                <a:spcPts val="0"/>
              </a:spcBef>
              <a:buClr>
                <a:srgbClr val="C19E67"/>
              </a:buClr>
              <a:buSzPct val="80000"/>
              <a:buFont typeface="Wingdings 2"/>
              <a:buNone/>
              <a:defRPr kumimoji="0" sz="2000" kern="1200">
                <a:solidFill>
                  <a:srgbClr val="FFFFFF"/>
                </a:solidFill>
                <a:latin typeface="+mn-lt"/>
                <a:ea typeface="+mn-ea"/>
                <a:cs typeface="+mn-cs"/>
              </a:defRPr>
            </a:lvl1pPr>
            <a:lvl2pPr marL="457200" indent="0" algn="ctr" rtl="0" eaLnBrk="1" latinLnBrk="0" hangingPunct="1">
              <a:spcBef>
                <a:spcPct val="20000"/>
              </a:spcBef>
              <a:buClr>
                <a:schemeClr val="accent2"/>
              </a:buClr>
              <a:buSzPct val="90000"/>
              <a:buFont typeface="Wingdings"/>
              <a:buNone/>
              <a:defRPr kumimoji="0" sz="2800" kern="1200">
                <a:solidFill>
                  <a:schemeClr val="tx1">
                    <a:tint val="75000"/>
                  </a:schemeClr>
                </a:solidFill>
                <a:latin typeface="+mn-lt"/>
                <a:ea typeface="+mn-ea"/>
                <a:cs typeface="+mn-cs"/>
              </a:defRPr>
            </a:lvl2pPr>
            <a:lvl3pPr marL="914400" indent="0" algn="ctr" rtl="0" eaLnBrk="1" latinLnBrk="0" hangingPunct="1">
              <a:spcBef>
                <a:spcPct val="20000"/>
              </a:spcBef>
              <a:buClr>
                <a:schemeClr val="accent3"/>
              </a:buClr>
              <a:buFont typeface="Arial"/>
              <a:buNone/>
              <a:defRPr kumimoji="0" sz="2400" kern="1200">
                <a:solidFill>
                  <a:schemeClr val="tx1">
                    <a:tint val="75000"/>
                  </a:schemeClr>
                </a:solidFill>
                <a:latin typeface="+mn-lt"/>
                <a:ea typeface="+mn-ea"/>
                <a:cs typeface="+mn-cs"/>
              </a:defRPr>
            </a:lvl3pPr>
            <a:lvl4pPr marL="1371600" indent="0" algn="ctr" rtl="0" eaLnBrk="1" latinLnBrk="0" hangingPunct="1">
              <a:spcBef>
                <a:spcPct val="20000"/>
              </a:spcBef>
              <a:buClr>
                <a:schemeClr val="accent4"/>
              </a:buClr>
              <a:buFont typeface="Arial"/>
              <a:buNone/>
              <a:defRPr kumimoji="0" sz="2000" kern="1200">
                <a:solidFill>
                  <a:schemeClr val="tx1">
                    <a:tint val="75000"/>
                  </a:schemeClr>
                </a:solidFill>
                <a:latin typeface="+mn-lt"/>
                <a:ea typeface="+mn-ea"/>
                <a:cs typeface="+mn-cs"/>
              </a:defRPr>
            </a:lvl4pPr>
            <a:lvl5pPr marL="1828800" indent="0" algn="ctr" rtl="0" eaLnBrk="1" latinLnBrk="0" hangingPunct="1">
              <a:spcBef>
                <a:spcPct val="20000"/>
              </a:spcBef>
              <a:buClr>
                <a:schemeClr val="accent5"/>
              </a:buClr>
              <a:buFont typeface="Wingdings 3"/>
              <a:buNone/>
              <a:defRPr kumimoji="0" lang="en-US" sz="2000" kern="1200">
                <a:solidFill>
                  <a:schemeClr val="tx1">
                    <a:tint val="75000"/>
                  </a:schemeClr>
                </a:solidFill>
                <a:latin typeface="+mn-lt"/>
                <a:ea typeface="+mn-ea"/>
                <a:cs typeface="+mn-cs"/>
              </a:defRPr>
            </a:lvl5pPr>
            <a:lvl6pPr marL="2286000" indent="0" algn="ctr" rtl="0" eaLnBrk="1" latinLnBrk="0" hangingPunct="1">
              <a:spcBef>
                <a:spcPct val="20000"/>
              </a:spcBef>
              <a:buClr>
                <a:schemeClr val="accent6"/>
              </a:buClr>
              <a:buSzPct val="100000"/>
              <a:buFont typeface="Wingdings 2"/>
              <a:buNone/>
              <a:defRPr kumimoji="0" sz="2000" kern="1200">
                <a:solidFill>
                  <a:schemeClr val="tx1">
                    <a:tint val="75000"/>
                  </a:schemeClr>
                </a:solidFill>
                <a:latin typeface="+mn-lt"/>
                <a:ea typeface="+mn-ea"/>
                <a:cs typeface="+mn-cs"/>
              </a:defRPr>
            </a:lvl6pPr>
            <a:lvl7pPr marL="2743200" indent="0" algn="ctr" rtl="0" eaLnBrk="1" latinLnBrk="0" hangingPunct="1">
              <a:spcBef>
                <a:spcPct val="20000"/>
              </a:spcBef>
              <a:buClr>
                <a:schemeClr val="accent1"/>
              </a:buClr>
              <a:buSzPct val="100000"/>
              <a:buFont typeface="Wingdings 2"/>
              <a:buNone/>
              <a:defRPr kumimoji="0" sz="1800" kern="1200">
                <a:solidFill>
                  <a:schemeClr val="tx1">
                    <a:tint val="75000"/>
                  </a:schemeClr>
                </a:solidFill>
                <a:latin typeface="+mn-lt"/>
                <a:ea typeface="+mn-ea"/>
                <a:cs typeface="+mn-cs"/>
              </a:defRPr>
            </a:lvl7pPr>
            <a:lvl8pPr marL="3200400" indent="0" algn="ctr" rtl="0" eaLnBrk="1" latinLnBrk="0" hangingPunct="1">
              <a:spcBef>
                <a:spcPct val="20000"/>
              </a:spcBef>
              <a:buClr>
                <a:schemeClr val="accent2"/>
              </a:buClr>
              <a:buFont typeface="Wingdings 2" pitchFamily="18" charset="2"/>
              <a:buNone/>
              <a:defRPr kumimoji="0" sz="1800" kern="1200">
                <a:solidFill>
                  <a:schemeClr val="tx1">
                    <a:tint val="75000"/>
                  </a:schemeClr>
                </a:solidFill>
                <a:latin typeface="+mn-lt"/>
                <a:ea typeface="+mn-ea"/>
                <a:cs typeface="+mn-cs"/>
              </a:defRPr>
            </a:lvl8pPr>
            <a:lvl9pPr marL="3657600" indent="0" algn="ctr" rtl="0" eaLnBrk="1" latinLnBrk="0" hangingPunct="1">
              <a:spcBef>
                <a:spcPct val="20000"/>
              </a:spcBef>
              <a:buClr>
                <a:schemeClr val="accent3"/>
              </a:buClr>
              <a:buFont typeface="Wingdings 2" pitchFamily="18" charset="2"/>
              <a:buNone/>
              <a:defRPr kumimoji="0" sz="1800" kern="1200" baseline="0">
                <a:solidFill>
                  <a:schemeClr val="tx1">
                    <a:tint val="75000"/>
                  </a:schemeClr>
                </a:solidFill>
                <a:latin typeface="+mn-lt"/>
                <a:ea typeface="+mn-ea"/>
                <a:cs typeface="+mn-cs"/>
              </a:defRPr>
            </a:lvl9pPr>
            <a:extLst/>
          </a:lstStyle>
          <a:p>
            <a:r>
              <a:rPr lang="en-CA" b="1" dirty="0">
                <a:solidFill>
                  <a:schemeClr val="accent5"/>
                </a:solidFill>
              </a:rPr>
              <a:t>Baljeet S. Bilkhu, </a:t>
            </a:r>
            <a:r>
              <a:rPr lang="en-CA" b="1" dirty="0" err="1">
                <a:solidFill>
                  <a:schemeClr val="accent5"/>
                </a:solidFill>
              </a:rPr>
              <a:t>BASc</a:t>
            </a:r>
            <a:r>
              <a:rPr lang="en-CA" b="1" dirty="0">
                <a:solidFill>
                  <a:schemeClr val="accent5"/>
                </a:solidFill>
              </a:rPr>
              <a:t>., </a:t>
            </a:r>
            <a:r>
              <a:rPr lang="en-CA" b="1" dirty="0" err="1">
                <a:solidFill>
                  <a:schemeClr val="accent5"/>
                </a:solidFill>
              </a:rPr>
              <a:t>MScIS</a:t>
            </a:r>
            <a:endParaRPr lang="en-CA" b="1" dirty="0">
              <a:solidFill>
                <a:schemeClr val="accent5"/>
              </a:solidFill>
            </a:endParaRPr>
          </a:p>
          <a:p>
            <a:r>
              <a:rPr lang="en-CA" b="1" dirty="0">
                <a:solidFill>
                  <a:schemeClr val="accent5"/>
                </a:solidFill>
              </a:rPr>
              <a:t>bbilkhu@conestogac.on.ca</a:t>
            </a:r>
          </a:p>
        </p:txBody>
      </p:sp>
      <p:sp>
        <p:nvSpPr>
          <p:cNvPr id="14" name="Title 1">
            <a:extLst>
              <a:ext uri="{FF2B5EF4-FFF2-40B4-BE49-F238E27FC236}">
                <a16:creationId xmlns:a16="http://schemas.microsoft.com/office/drawing/2014/main" id="{BE54811A-1D30-E37C-9223-6668C5A5E349}"/>
              </a:ext>
            </a:extLst>
          </p:cNvPr>
          <p:cNvSpPr txBox="1">
            <a:spLocks/>
          </p:cNvSpPr>
          <p:nvPr/>
        </p:nvSpPr>
        <p:spPr>
          <a:xfrm>
            <a:off x="914400" y="3503994"/>
            <a:ext cx="10808415" cy="1673352"/>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7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CA" sz="4700" b="1" i="0" u="none" strike="noStrike" kern="1200" cap="none" spc="0" normalizeH="0" baseline="0" noProof="0" dirty="0">
                <a:ln>
                  <a:noFill/>
                </a:ln>
                <a:solidFill>
                  <a:srgbClr val="C19E67"/>
                </a:solidFill>
                <a:effectLst/>
                <a:uLnTx/>
                <a:uFillTx/>
                <a:latin typeface="Corbel"/>
                <a:ea typeface="+mj-ea"/>
                <a:cs typeface="+mj-cs"/>
              </a:rPr>
              <a:t>Unit 03 – The CIA Framework</a:t>
            </a:r>
          </a:p>
        </p:txBody>
      </p:sp>
      <p:sp>
        <p:nvSpPr>
          <p:cNvPr id="15" name="Title 1">
            <a:extLst>
              <a:ext uri="{FF2B5EF4-FFF2-40B4-BE49-F238E27FC236}">
                <a16:creationId xmlns:a16="http://schemas.microsoft.com/office/drawing/2014/main" id="{CB436701-59CE-058B-25E8-B968EB7FF7F7}"/>
              </a:ext>
            </a:extLst>
          </p:cNvPr>
          <p:cNvSpPr txBox="1">
            <a:spLocks/>
          </p:cNvSpPr>
          <p:nvPr/>
        </p:nvSpPr>
        <p:spPr>
          <a:xfrm>
            <a:off x="879613" y="5218175"/>
            <a:ext cx="10808415" cy="725424"/>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7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CA" sz="4000" b="1" i="0" u="none" strike="noStrike" kern="1200" cap="none" spc="0" normalizeH="0" baseline="0" noProof="0" dirty="0">
                <a:ln>
                  <a:noFill/>
                </a:ln>
                <a:solidFill>
                  <a:schemeClr val="bg2"/>
                </a:solidFill>
                <a:effectLst/>
                <a:uLnTx/>
                <a:uFillTx/>
                <a:latin typeface="Corbel"/>
                <a:ea typeface="+mj-ea"/>
                <a:cs typeface="+mj-cs"/>
              </a:rPr>
              <a:t>Confidentiality, Integrity and Availability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a:xfrm>
            <a:off x="228600" y="152400"/>
            <a:ext cx="10972800" cy="1252728"/>
          </a:xfrm>
        </p:spPr>
        <p:txBody>
          <a:bodyPr/>
          <a:lstStyle/>
          <a:p>
            <a:r>
              <a:rPr lang="en-CA" dirty="0"/>
              <a:t>Failures in Confidentiality</a:t>
            </a:r>
          </a:p>
        </p:txBody>
      </p:sp>
      <p:sp>
        <p:nvSpPr>
          <p:cNvPr id="6" name="Content Placeholder 5">
            <a:extLst>
              <a:ext uri="{FF2B5EF4-FFF2-40B4-BE49-F238E27FC236}">
                <a16:creationId xmlns:a16="http://schemas.microsoft.com/office/drawing/2014/main" id="{DF7C63C9-DF96-411C-B5CD-311945B52D06}"/>
              </a:ext>
            </a:extLst>
          </p:cNvPr>
          <p:cNvSpPr>
            <a:spLocks noGrp="1"/>
          </p:cNvSpPr>
          <p:nvPr>
            <p:ph idx="1"/>
          </p:nvPr>
        </p:nvSpPr>
        <p:spPr/>
        <p:txBody>
          <a:bodyPr/>
          <a:lstStyle/>
          <a:p>
            <a:endParaRPr lang="en-CA" dirty="0"/>
          </a:p>
          <a:p>
            <a:endParaRPr lang="en-CA" dirty="0"/>
          </a:p>
        </p:txBody>
      </p:sp>
      <p:sp>
        <p:nvSpPr>
          <p:cNvPr id="5" name="object 3">
            <a:extLst>
              <a:ext uri="{FF2B5EF4-FFF2-40B4-BE49-F238E27FC236}">
                <a16:creationId xmlns:a16="http://schemas.microsoft.com/office/drawing/2014/main" id="{80E3FE6E-4B77-13AA-82D7-779788E218DB}"/>
              </a:ext>
            </a:extLst>
          </p:cNvPr>
          <p:cNvSpPr txBox="1">
            <a:spLocks/>
          </p:cNvSpPr>
          <p:nvPr/>
        </p:nvSpPr>
        <p:spPr>
          <a:xfrm>
            <a:off x="381003" y="1775190"/>
            <a:ext cx="11521440" cy="4854209"/>
          </a:xfrm>
          <a:prstGeom prst="rect">
            <a:avLst/>
          </a:prstGeom>
        </p:spPr>
        <p:txBody>
          <a:bodyPr vert="horz" wrap="square" lIns="0" tIns="13335" rIns="0" bIns="0" rtlCol="0">
            <a:normAutofit fontScale="85000" lnSpcReduction="10000"/>
          </a:bodyPr>
          <a:lstStyle/>
          <a:p>
            <a:pPr marL="332740" marR="5080" lvl="0" indent="-320040">
              <a:spcBef>
                <a:spcPts val="105"/>
              </a:spcBef>
              <a:buClr>
                <a:srgbClr val="C19E67"/>
              </a:buClr>
              <a:buSzPct val="79687"/>
              <a:buFont typeface="Wingdings 2"/>
              <a:buChar char=""/>
              <a:tabLst>
                <a:tab pos="332105" algn="l"/>
                <a:tab pos="332740" algn="l"/>
              </a:tabLst>
              <a:defRPr/>
            </a:pPr>
            <a:r>
              <a:rPr lang="en-US" sz="3200" dirty="0">
                <a:solidFill>
                  <a:prstClr val="black"/>
                </a:solidFill>
                <a:cs typeface="Corbel"/>
              </a:rPr>
              <a:t>An unauthorized person, process or program accesses some data or system.</a:t>
            </a:r>
          </a:p>
          <a:p>
            <a:pPr marL="332740" marR="5080" lvl="0" indent="-320040">
              <a:spcBef>
                <a:spcPts val="105"/>
              </a:spcBef>
              <a:buClr>
                <a:srgbClr val="C19E67"/>
              </a:buClr>
              <a:buSzPct val="79687"/>
              <a:buFont typeface="Wingdings 2"/>
              <a:buChar char=""/>
              <a:tabLst>
                <a:tab pos="332105" algn="l"/>
                <a:tab pos="332740" algn="l"/>
              </a:tabLst>
              <a:defRPr/>
            </a:pPr>
            <a:endParaRPr lang="en-US" sz="3200" dirty="0">
              <a:solidFill>
                <a:prstClr val="black"/>
              </a:solidFill>
              <a:cs typeface="Corbel"/>
            </a:endParaRPr>
          </a:p>
          <a:p>
            <a:pPr marL="332740" marR="5080" lvl="0" indent="-320040">
              <a:spcBef>
                <a:spcPts val="105"/>
              </a:spcBef>
              <a:buClr>
                <a:srgbClr val="C19E67"/>
              </a:buClr>
              <a:buSzPct val="79687"/>
              <a:buFont typeface="Wingdings 2"/>
              <a:buChar char=""/>
              <a:tabLst>
                <a:tab pos="332105" algn="l"/>
                <a:tab pos="332740" algn="l"/>
              </a:tabLst>
              <a:defRPr/>
            </a:pPr>
            <a:r>
              <a:rPr lang="en-US" sz="3200" dirty="0">
                <a:solidFill>
                  <a:prstClr val="black"/>
                </a:solidFill>
                <a:cs typeface="Corbel"/>
              </a:rPr>
              <a:t>A person authorized to access certain data is able to access another aspect of data to which they are not authorized</a:t>
            </a:r>
          </a:p>
          <a:p>
            <a:pPr marL="12700" marR="5080" lvl="0">
              <a:spcBef>
                <a:spcPts val="105"/>
              </a:spcBef>
              <a:buClr>
                <a:srgbClr val="C19E67"/>
              </a:buClr>
              <a:buSzPct val="79687"/>
              <a:tabLst>
                <a:tab pos="332105" algn="l"/>
                <a:tab pos="332740" algn="l"/>
              </a:tabLst>
              <a:defRPr/>
            </a:pPr>
            <a:endParaRPr lang="en-US" sz="3200" dirty="0">
              <a:solidFill>
                <a:prstClr val="black"/>
              </a:solidFill>
              <a:cs typeface="Corbel"/>
            </a:endParaRPr>
          </a:p>
          <a:p>
            <a:pPr marL="332740" marR="5080" lvl="0" indent="-320040">
              <a:spcBef>
                <a:spcPts val="105"/>
              </a:spcBef>
              <a:buClr>
                <a:srgbClr val="C19E67"/>
              </a:buClr>
              <a:buSzPct val="79687"/>
              <a:buFont typeface="Wingdings 2"/>
              <a:buChar char=""/>
              <a:tabLst>
                <a:tab pos="332105" algn="l"/>
                <a:tab pos="332740" algn="l"/>
              </a:tabLst>
              <a:defRPr/>
            </a:pPr>
            <a:r>
              <a:rPr lang="en-US" sz="3200" dirty="0">
                <a:solidFill>
                  <a:prstClr val="black"/>
                </a:solidFill>
                <a:cs typeface="Corbel"/>
              </a:rPr>
              <a:t>An unauthorized person accesses an approximate data value</a:t>
            </a:r>
          </a:p>
          <a:p>
            <a:pPr marL="789940" marR="5080" lvl="1" indent="-320040">
              <a:spcBef>
                <a:spcPts val="105"/>
              </a:spcBef>
              <a:buClr>
                <a:srgbClr val="C19E67"/>
              </a:buClr>
              <a:buSzPct val="79687"/>
              <a:buFont typeface="Wingdings 2"/>
              <a:buChar char=""/>
              <a:tabLst>
                <a:tab pos="332105" algn="l"/>
                <a:tab pos="332740" algn="l"/>
              </a:tabLst>
              <a:defRPr/>
            </a:pPr>
            <a:r>
              <a:rPr lang="en-US" sz="3200" dirty="0">
                <a:solidFill>
                  <a:prstClr val="black"/>
                </a:solidFill>
                <a:cs typeface="Corbel"/>
              </a:rPr>
              <a:t>For example, not knowing someone’s exact salary but knowing that the salary falls in a particular range or exceeds a particular amount.</a:t>
            </a:r>
          </a:p>
          <a:p>
            <a:pPr marL="332740" marR="5080" lvl="0" indent="-320040">
              <a:spcBef>
                <a:spcPts val="105"/>
              </a:spcBef>
              <a:buClr>
                <a:srgbClr val="C19E67"/>
              </a:buClr>
              <a:buSzPct val="79687"/>
              <a:buFont typeface="Wingdings 2"/>
              <a:buChar char=""/>
              <a:tabLst>
                <a:tab pos="332105" algn="l"/>
                <a:tab pos="332740" algn="l"/>
              </a:tabLst>
              <a:defRPr/>
            </a:pPr>
            <a:endParaRPr lang="en-US" sz="3200" dirty="0">
              <a:solidFill>
                <a:prstClr val="black"/>
              </a:solidFill>
              <a:cs typeface="Corbel"/>
            </a:endParaRPr>
          </a:p>
          <a:p>
            <a:pPr marL="332740" marR="5080" lvl="0" indent="-320040">
              <a:spcBef>
                <a:spcPts val="105"/>
              </a:spcBef>
              <a:buClr>
                <a:srgbClr val="C19E67"/>
              </a:buClr>
              <a:buSzPct val="79687"/>
              <a:buFont typeface="Wingdings 2"/>
              <a:buChar char=""/>
              <a:tabLst>
                <a:tab pos="332105" algn="l"/>
                <a:tab pos="332740" algn="l"/>
              </a:tabLst>
              <a:defRPr/>
            </a:pPr>
            <a:r>
              <a:rPr lang="en-US" sz="3200" dirty="0">
                <a:solidFill>
                  <a:prstClr val="black"/>
                </a:solidFill>
                <a:cs typeface="Corbel"/>
              </a:rPr>
              <a:t>An unauthorized person learns the existence of a piece of data </a:t>
            </a:r>
          </a:p>
          <a:p>
            <a:pPr marL="789940" marR="5080" lvl="1" indent="-320040">
              <a:spcBef>
                <a:spcPts val="105"/>
              </a:spcBef>
              <a:buClr>
                <a:srgbClr val="C19E67"/>
              </a:buClr>
              <a:buSzPct val="79687"/>
              <a:buFont typeface="Wingdings 2"/>
              <a:buChar char=""/>
              <a:tabLst>
                <a:tab pos="332105" algn="l"/>
                <a:tab pos="332740" algn="l"/>
              </a:tabLst>
              <a:defRPr/>
            </a:pPr>
            <a:r>
              <a:rPr lang="en-US" sz="3200" dirty="0">
                <a:solidFill>
                  <a:prstClr val="black"/>
                </a:solidFill>
                <a:cs typeface="Corbel"/>
              </a:rPr>
              <a:t>For example, knowing that a company is developing a certain new product</a:t>
            </a:r>
            <a:endParaRPr kumimoji="0" sz="3200" b="0" i="0" u="none" strike="noStrike" kern="1200" cap="none" spc="0" normalizeH="0" baseline="0" noProof="0" dirty="0">
              <a:ln>
                <a:noFill/>
              </a:ln>
              <a:solidFill>
                <a:prstClr val="black"/>
              </a:solidFill>
              <a:effectLst/>
              <a:uLnTx/>
              <a:uFillTx/>
              <a:latin typeface="Corbel"/>
              <a:ea typeface="+mn-ea"/>
              <a:cs typeface="Corbel"/>
            </a:endParaRPr>
          </a:p>
        </p:txBody>
      </p:sp>
    </p:spTree>
    <p:extLst>
      <p:ext uri="{BB962C8B-B14F-4D97-AF65-F5344CB8AC3E}">
        <p14:creationId xmlns:p14="http://schemas.microsoft.com/office/powerpoint/2010/main" val="1426154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a:xfrm>
            <a:off x="228600" y="152400"/>
            <a:ext cx="10972800" cy="1252728"/>
          </a:xfrm>
        </p:spPr>
        <p:txBody>
          <a:bodyPr/>
          <a:lstStyle/>
          <a:p>
            <a:r>
              <a:rPr lang="en-CA" dirty="0"/>
              <a:t>Failures in Confidentiality - Example</a:t>
            </a:r>
          </a:p>
        </p:txBody>
      </p:sp>
      <p:sp>
        <p:nvSpPr>
          <p:cNvPr id="6" name="Content Placeholder 5">
            <a:extLst>
              <a:ext uri="{FF2B5EF4-FFF2-40B4-BE49-F238E27FC236}">
                <a16:creationId xmlns:a16="http://schemas.microsoft.com/office/drawing/2014/main" id="{DF7C63C9-DF96-411C-B5CD-311945B52D06}"/>
              </a:ext>
            </a:extLst>
          </p:cNvPr>
          <p:cNvSpPr>
            <a:spLocks noGrp="1"/>
          </p:cNvSpPr>
          <p:nvPr>
            <p:ph idx="1"/>
          </p:nvPr>
        </p:nvSpPr>
        <p:spPr/>
        <p:txBody>
          <a:bodyPr/>
          <a:lstStyle/>
          <a:p>
            <a:endParaRPr lang="en-CA" dirty="0"/>
          </a:p>
          <a:p>
            <a:endParaRPr lang="en-CA" dirty="0"/>
          </a:p>
        </p:txBody>
      </p:sp>
      <p:sp>
        <p:nvSpPr>
          <p:cNvPr id="5" name="object 3">
            <a:extLst>
              <a:ext uri="{FF2B5EF4-FFF2-40B4-BE49-F238E27FC236}">
                <a16:creationId xmlns:a16="http://schemas.microsoft.com/office/drawing/2014/main" id="{80E3FE6E-4B77-13AA-82D7-779788E218DB}"/>
              </a:ext>
            </a:extLst>
          </p:cNvPr>
          <p:cNvSpPr txBox="1">
            <a:spLocks/>
          </p:cNvSpPr>
          <p:nvPr/>
        </p:nvSpPr>
        <p:spPr>
          <a:xfrm>
            <a:off x="381003" y="1775190"/>
            <a:ext cx="11521440" cy="4854209"/>
          </a:xfrm>
          <a:prstGeom prst="rect">
            <a:avLst/>
          </a:prstGeom>
        </p:spPr>
        <p:txBody>
          <a:bodyPr vert="horz" wrap="square" lIns="0" tIns="13335" rIns="0" bIns="0" rtlCol="0">
            <a:normAutofit/>
          </a:bodyPr>
          <a:lstStyle/>
          <a:p>
            <a:pPr marL="332740" marR="5080" lvl="0" indent="-320040">
              <a:spcBef>
                <a:spcPts val="105"/>
              </a:spcBef>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A software keylogger program (malware) is downloaded and installed on a computer on a public computer (say in a Library).</a:t>
            </a:r>
          </a:p>
          <a:p>
            <a:pPr marL="332740" marR="5080" lvl="0" indent="-320040">
              <a:spcBef>
                <a:spcPts val="105"/>
              </a:spcBef>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spcBef>
                <a:spcPts val="105"/>
              </a:spcBef>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The software has the capability of capturing keystrokes, screenshots, URLs, and even copies of emails.</a:t>
            </a:r>
          </a:p>
          <a:p>
            <a:pPr marL="332740" marR="5080" lvl="0" indent="-320040">
              <a:spcBef>
                <a:spcPts val="105"/>
              </a:spcBef>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spcBef>
                <a:spcPts val="105"/>
              </a:spcBef>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The attacker captures confidential information either through file transfer or possibly automated email reports from the compromised computer.</a:t>
            </a:r>
          </a:p>
          <a:p>
            <a:pPr marL="332740" marR="5080" lvl="0" indent="-320040">
              <a:spcBef>
                <a:spcPts val="105"/>
              </a:spcBef>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spcBef>
                <a:spcPts val="105"/>
              </a:spcBef>
              <a:buClr>
                <a:srgbClr val="C19E67"/>
              </a:buClr>
              <a:buSzPct val="79687"/>
              <a:buFont typeface="Wingdings 2"/>
              <a:buChar char=""/>
              <a:tabLst>
                <a:tab pos="332105" algn="l"/>
                <a:tab pos="332740" algn="l"/>
              </a:tabLst>
              <a:defRPr/>
            </a:pPr>
            <a:endParaRPr kumimoji="0" sz="3200" b="0" i="0" u="none" strike="noStrike" kern="1200" cap="none" spc="0" normalizeH="0" baseline="0" noProof="0" dirty="0">
              <a:ln>
                <a:noFill/>
              </a:ln>
              <a:solidFill>
                <a:prstClr val="black"/>
              </a:solidFill>
              <a:effectLst/>
              <a:uLnTx/>
              <a:uFillTx/>
              <a:latin typeface="Corbel"/>
              <a:ea typeface="+mn-ea"/>
              <a:cs typeface="Corbel"/>
            </a:endParaRPr>
          </a:p>
        </p:txBody>
      </p:sp>
    </p:spTree>
    <p:extLst>
      <p:ext uri="{BB962C8B-B14F-4D97-AF65-F5344CB8AC3E}">
        <p14:creationId xmlns:p14="http://schemas.microsoft.com/office/powerpoint/2010/main" val="427430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a:xfrm>
            <a:off x="228600" y="152400"/>
            <a:ext cx="10972800" cy="1252728"/>
          </a:xfrm>
        </p:spPr>
        <p:txBody>
          <a:bodyPr/>
          <a:lstStyle/>
          <a:p>
            <a:r>
              <a:rPr lang="en-CA" dirty="0"/>
              <a:t>Controlling Confidentiality</a:t>
            </a:r>
          </a:p>
        </p:txBody>
      </p:sp>
      <p:sp>
        <p:nvSpPr>
          <p:cNvPr id="6" name="Content Placeholder 5">
            <a:extLst>
              <a:ext uri="{FF2B5EF4-FFF2-40B4-BE49-F238E27FC236}">
                <a16:creationId xmlns:a16="http://schemas.microsoft.com/office/drawing/2014/main" id="{DF7C63C9-DF96-411C-B5CD-311945B52D06}"/>
              </a:ext>
            </a:extLst>
          </p:cNvPr>
          <p:cNvSpPr>
            <a:spLocks noGrp="1"/>
          </p:cNvSpPr>
          <p:nvPr>
            <p:ph idx="1"/>
          </p:nvPr>
        </p:nvSpPr>
        <p:spPr/>
        <p:txBody>
          <a:bodyPr/>
          <a:lstStyle/>
          <a:p>
            <a:endParaRPr lang="en-CA" dirty="0"/>
          </a:p>
          <a:p>
            <a:endParaRPr lang="en-CA" dirty="0"/>
          </a:p>
        </p:txBody>
      </p:sp>
      <p:sp>
        <p:nvSpPr>
          <p:cNvPr id="5" name="object 3">
            <a:extLst>
              <a:ext uri="{FF2B5EF4-FFF2-40B4-BE49-F238E27FC236}">
                <a16:creationId xmlns:a16="http://schemas.microsoft.com/office/drawing/2014/main" id="{80E3FE6E-4B77-13AA-82D7-779788E218DB}"/>
              </a:ext>
            </a:extLst>
          </p:cNvPr>
          <p:cNvSpPr txBox="1">
            <a:spLocks/>
          </p:cNvSpPr>
          <p:nvPr/>
        </p:nvSpPr>
        <p:spPr>
          <a:xfrm>
            <a:off x="381003" y="1775190"/>
            <a:ext cx="11521440" cy="4854209"/>
          </a:xfrm>
          <a:prstGeom prst="rect">
            <a:avLst/>
          </a:prstGeom>
        </p:spPr>
        <p:txBody>
          <a:bodyPr vert="horz" wrap="square" lIns="0" tIns="13335" rIns="0" bIns="0" rtlCol="0">
            <a:normAutofit/>
          </a:bodyPr>
          <a:lstStyle/>
          <a:p>
            <a:pPr marL="332740" marR="5080" lvl="0" indent="-320040">
              <a:spcBef>
                <a:spcPts val="105"/>
              </a:spcBef>
              <a:buClr>
                <a:srgbClr val="C19E67"/>
              </a:buClr>
              <a:buSzPct val="79687"/>
              <a:buFont typeface="Wingdings 2"/>
              <a:buChar char=""/>
              <a:tabLst>
                <a:tab pos="332105" algn="l"/>
                <a:tab pos="332740" algn="l"/>
              </a:tabLst>
              <a:defRPr/>
            </a:pPr>
            <a:r>
              <a:rPr lang="en-US" sz="3200" dirty="0">
                <a:solidFill>
                  <a:prstClr val="black"/>
                </a:solidFill>
                <a:cs typeface="Corbel"/>
              </a:rPr>
              <a:t>One of the most effective ways of controlling / administering confidentiality is through access control:</a:t>
            </a:r>
            <a:endParaRPr lang="en-US" sz="3200" dirty="0">
              <a:solidFill>
                <a:prstClr val="black"/>
              </a:solidFill>
              <a:latin typeface="Corbel"/>
              <a:cs typeface="Corbel"/>
            </a:endParaRPr>
          </a:p>
          <a:p>
            <a:pPr marL="789940" marR="5080" lvl="1" indent="-320040">
              <a:spcBef>
                <a:spcPts val="105"/>
              </a:spcBef>
              <a:buClr>
                <a:srgbClr val="C19E67"/>
              </a:buClr>
              <a:buSzPct val="79687"/>
              <a:buFont typeface="Wingdings 2"/>
              <a:buChar char=""/>
              <a:tabLst>
                <a:tab pos="332105" algn="l"/>
                <a:tab pos="332740" algn="l"/>
              </a:tabLst>
              <a:defRPr/>
            </a:pPr>
            <a:r>
              <a:rPr lang="en-US" sz="2800" dirty="0">
                <a:solidFill>
                  <a:prstClr val="black"/>
                </a:solidFill>
                <a:latin typeface="Corbel"/>
                <a:cs typeface="Corbel"/>
              </a:rPr>
              <a:t>Only providing access to those that require it.  Often implemented in database systems such as Role Based Access Control</a:t>
            </a:r>
          </a:p>
          <a:p>
            <a:pPr marL="332740" marR="5080" indent="-320040">
              <a:spcBef>
                <a:spcPts val="105"/>
              </a:spcBef>
              <a:buClr>
                <a:srgbClr val="C19E67"/>
              </a:buClr>
              <a:buSzPct val="79687"/>
              <a:buFont typeface="Wingdings 2"/>
              <a:buChar char=""/>
              <a:tabLst>
                <a:tab pos="332105" algn="l"/>
                <a:tab pos="332740" algn="l"/>
              </a:tabLst>
              <a:defRPr/>
            </a:pPr>
            <a:endParaRPr lang="en-US" sz="3200" dirty="0">
              <a:solidFill>
                <a:prstClr val="black"/>
              </a:solidFill>
              <a:latin typeface="Corbel"/>
              <a:cs typeface="Corbel"/>
            </a:endParaRPr>
          </a:p>
          <a:p>
            <a:pPr marL="332740" marR="5080" indent="-320040">
              <a:spcBef>
                <a:spcPts val="105"/>
              </a:spcBef>
              <a:buClr>
                <a:srgbClr val="C19E67"/>
              </a:buClr>
              <a:buSzPct val="79687"/>
              <a:buFont typeface="Wingdings 2"/>
              <a:buChar char=""/>
              <a:tabLst>
                <a:tab pos="332105" algn="l"/>
                <a:tab pos="332740" algn="l"/>
              </a:tabLst>
              <a:defRPr/>
            </a:pPr>
            <a:r>
              <a:rPr lang="en-US" sz="3200" dirty="0">
                <a:solidFill>
                  <a:prstClr val="black"/>
                </a:solidFill>
                <a:latin typeface="Corbel"/>
                <a:cs typeface="Corbel"/>
              </a:rPr>
              <a:t>Other ways include using MFA (Multi Factor Authentication)</a:t>
            </a:r>
          </a:p>
          <a:p>
            <a:pPr marL="332740" marR="5080" indent="-320040">
              <a:spcBef>
                <a:spcPts val="105"/>
              </a:spcBef>
              <a:buClr>
                <a:srgbClr val="C19E67"/>
              </a:buClr>
              <a:buSzPct val="79687"/>
              <a:buFont typeface="Wingdings 2"/>
              <a:buChar char=""/>
              <a:tabLst>
                <a:tab pos="332105" algn="l"/>
                <a:tab pos="332740" algn="l"/>
              </a:tabLst>
              <a:defRPr/>
            </a:pPr>
            <a:endParaRPr lang="en-US" sz="3200" dirty="0">
              <a:solidFill>
                <a:prstClr val="black"/>
              </a:solidFill>
              <a:latin typeface="Corbel"/>
              <a:cs typeface="Corbel"/>
            </a:endParaRPr>
          </a:p>
          <a:p>
            <a:pPr marL="332740" marR="5080" indent="-320040">
              <a:spcBef>
                <a:spcPts val="105"/>
              </a:spcBef>
              <a:buClr>
                <a:srgbClr val="C19E67"/>
              </a:buClr>
              <a:buSzPct val="79687"/>
              <a:buFont typeface="Wingdings 2"/>
              <a:buChar char=""/>
              <a:tabLst>
                <a:tab pos="332105" algn="l"/>
                <a:tab pos="332740" algn="l"/>
              </a:tabLst>
              <a:defRPr/>
            </a:pPr>
            <a:r>
              <a:rPr lang="en-US" sz="3200" dirty="0">
                <a:solidFill>
                  <a:prstClr val="black"/>
                </a:solidFill>
                <a:latin typeface="Corbel"/>
                <a:cs typeface="Corbel"/>
              </a:rPr>
              <a:t>Encryption – keeping data safe and from unauthorized access while in storage and/or in transit</a:t>
            </a:r>
            <a:endParaRPr lang="en-US" sz="3200" dirty="0">
              <a:solidFill>
                <a:prstClr val="black"/>
              </a:solidFill>
              <a:cs typeface="Corbel"/>
            </a:endParaRPr>
          </a:p>
        </p:txBody>
      </p:sp>
    </p:spTree>
    <p:extLst>
      <p:ext uri="{BB962C8B-B14F-4D97-AF65-F5344CB8AC3E}">
        <p14:creationId xmlns:p14="http://schemas.microsoft.com/office/powerpoint/2010/main" val="3137493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a:xfrm>
            <a:off x="228600" y="152400"/>
            <a:ext cx="10972800" cy="1252728"/>
          </a:xfrm>
        </p:spPr>
        <p:txBody>
          <a:bodyPr/>
          <a:lstStyle/>
          <a:p>
            <a:r>
              <a:rPr lang="en-CA" dirty="0"/>
              <a:t>Integrity</a:t>
            </a:r>
          </a:p>
        </p:txBody>
      </p:sp>
      <p:sp>
        <p:nvSpPr>
          <p:cNvPr id="6" name="Content Placeholder 5">
            <a:extLst>
              <a:ext uri="{FF2B5EF4-FFF2-40B4-BE49-F238E27FC236}">
                <a16:creationId xmlns:a16="http://schemas.microsoft.com/office/drawing/2014/main" id="{DF7C63C9-DF96-411C-B5CD-311945B52D06}"/>
              </a:ext>
            </a:extLst>
          </p:cNvPr>
          <p:cNvSpPr>
            <a:spLocks noGrp="1"/>
          </p:cNvSpPr>
          <p:nvPr>
            <p:ph idx="1"/>
          </p:nvPr>
        </p:nvSpPr>
        <p:spPr/>
        <p:txBody>
          <a:bodyPr/>
          <a:lstStyle/>
          <a:p>
            <a:endParaRPr lang="en-CA" dirty="0"/>
          </a:p>
          <a:p>
            <a:endParaRPr lang="en-CA" dirty="0"/>
          </a:p>
        </p:txBody>
      </p:sp>
      <p:sp>
        <p:nvSpPr>
          <p:cNvPr id="5" name="object 3">
            <a:extLst>
              <a:ext uri="{FF2B5EF4-FFF2-40B4-BE49-F238E27FC236}">
                <a16:creationId xmlns:a16="http://schemas.microsoft.com/office/drawing/2014/main" id="{80E3FE6E-4B77-13AA-82D7-779788E218DB}"/>
              </a:ext>
            </a:extLst>
          </p:cNvPr>
          <p:cNvSpPr txBox="1">
            <a:spLocks/>
          </p:cNvSpPr>
          <p:nvPr/>
        </p:nvSpPr>
        <p:spPr>
          <a:xfrm>
            <a:off x="381003" y="1775190"/>
            <a:ext cx="11521440" cy="4854209"/>
          </a:xfrm>
          <a:prstGeom prst="rect">
            <a:avLst/>
          </a:prstGeom>
        </p:spPr>
        <p:txBody>
          <a:bodyPr vert="horz" wrap="square" lIns="0" tIns="13335" rIns="0" bIns="0" rtlCol="0">
            <a:normAutofit/>
          </a:bodyPr>
          <a:lstStyle/>
          <a:p>
            <a:pPr marL="332740" marR="5080" lvl="0" indent="-320040">
              <a:spcBef>
                <a:spcPts val="105"/>
              </a:spcBef>
              <a:buClr>
                <a:srgbClr val="C19E67"/>
              </a:buClr>
              <a:buSzPct val="79687"/>
              <a:buFont typeface="Wingdings 2"/>
              <a:buChar char=""/>
              <a:tabLst>
                <a:tab pos="332105" algn="l"/>
                <a:tab pos="332740" algn="l"/>
              </a:tabLst>
              <a:defRPr/>
            </a:pPr>
            <a:endParaRPr lang="en-US" sz="3200" dirty="0">
              <a:solidFill>
                <a:prstClr val="black"/>
              </a:solidFill>
              <a:cs typeface="Corbel"/>
            </a:endParaRPr>
          </a:p>
        </p:txBody>
      </p:sp>
      <p:sp>
        <p:nvSpPr>
          <p:cNvPr id="4" name="TextBox 3">
            <a:extLst>
              <a:ext uri="{FF2B5EF4-FFF2-40B4-BE49-F238E27FC236}">
                <a16:creationId xmlns:a16="http://schemas.microsoft.com/office/drawing/2014/main" id="{49C059DF-A648-524C-DE59-48E32301839E}"/>
              </a:ext>
            </a:extLst>
          </p:cNvPr>
          <p:cNvSpPr txBox="1"/>
          <p:nvPr/>
        </p:nvSpPr>
        <p:spPr>
          <a:xfrm>
            <a:off x="276305" y="1590280"/>
            <a:ext cx="11763295" cy="4995432"/>
          </a:xfrm>
          <a:prstGeom prst="rect">
            <a:avLst/>
          </a:prstGeom>
          <a:noFill/>
        </p:spPr>
        <p:txBody>
          <a:bodyPr wrap="square">
            <a:normAutofit lnSpcReduction="10000"/>
          </a:bodyPr>
          <a:lstStyle/>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In terms of Integrity, when we say that something has integrity, we are often referring it to be correct, precise and unchanged.</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lang="en-US" sz="3200" dirty="0">
              <a:solidFill>
                <a:prstClr val="black"/>
              </a:solidFill>
              <a:latin typeface="Corbel"/>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lang="en-US" sz="3200" dirty="0">
                <a:solidFill>
                  <a:prstClr val="black"/>
                </a:solidFill>
                <a:latin typeface="Corbel"/>
                <a:cs typeface="Corbel"/>
              </a:rPr>
              <a:t>We can also think about the data/systems that we have as being consistent, accurate and only modified by authorized individuals, or processes.</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lang="en-US" sz="3200" dirty="0">
              <a:solidFill>
                <a:prstClr val="black"/>
              </a:solidFill>
              <a:latin typeface="Corbel"/>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lang="en-US" sz="3200" dirty="0">
                <a:solidFill>
                  <a:prstClr val="black"/>
                </a:solidFill>
                <a:latin typeface="Corbel"/>
                <a:cs typeface="Corbel"/>
              </a:rPr>
              <a:t>Another way to look at Integrity of a system is to consider what actions are authorized, the separation and protection of resources, and detection and correction of errors. </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p:txBody>
      </p:sp>
    </p:spTree>
    <p:extLst>
      <p:ext uri="{BB962C8B-B14F-4D97-AF65-F5344CB8AC3E}">
        <p14:creationId xmlns:p14="http://schemas.microsoft.com/office/powerpoint/2010/main" val="3041900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a:xfrm>
            <a:off x="228600" y="152400"/>
            <a:ext cx="10972800" cy="1252728"/>
          </a:xfrm>
        </p:spPr>
        <p:txBody>
          <a:bodyPr/>
          <a:lstStyle/>
          <a:p>
            <a:r>
              <a:rPr lang="en-CA" dirty="0"/>
              <a:t>Failures in Integrity</a:t>
            </a:r>
          </a:p>
        </p:txBody>
      </p:sp>
      <p:sp>
        <p:nvSpPr>
          <p:cNvPr id="6" name="Content Placeholder 5">
            <a:extLst>
              <a:ext uri="{FF2B5EF4-FFF2-40B4-BE49-F238E27FC236}">
                <a16:creationId xmlns:a16="http://schemas.microsoft.com/office/drawing/2014/main" id="{DF7C63C9-DF96-411C-B5CD-311945B52D06}"/>
              </a:ext>
            </a:extLst>
          </p:cNvPr>
          <p:cNvSpPr>
            <a:spLocks noGrp="1"/>
          </p:cNvSpPr>
          <p:nvPr>
            <p:ph idx="1"/>
          </p:nvPr>
        </p:nvSpPr>
        <p:spPr/>
        <p:txBody>
          <a:bodyPr/>
          <a:lstStyle/>
          <a:p>
            <a:endParaRPr lang="en-CA" dirty="0"/>
          </a:p>
          <a:p>
            <a:endParaRPr lang="en-CA" dirty="0"/>
          </a:p>
        </p:txBody>
      </p:sp>
      <p:sp>
        <p:nvSpPr>
          <p:cNvPr id="5" name="object 3">
            <a:extLst>
              <a:ext uri="{FF2B5EF4-FFF2-40B4-BE49-F238E27FC236}">
                <a16:creationId xmlns:a16="http://schemas.microsoft.com/office/drawing/2014/main" id="{80E3FE6E-4B77-13AA-82D7-779788E218DB}"/>
              </a:ext>
            </a:extLst>
          </p:cNvPr>
          <p:cNvSpPr txBox="1">
            <a:spLocks/>
          </p:cNvSpPr>
          <p:nvPr/>
        </p:nvSpPr>
        <p:spPr>
          <a:xfrm>
            <a:off x="381003" y="1775190"/>
            <a:ext cx="11521440" cy="4854209"/>
          </a:xfrm>
          <a:prstGeom prst="rect">
            <a:avLst/>
          </a:prstGeom>
        </p:spPr>
        <p:txBody>
          <a:bodyPr vert="horz" wrap="square" lIns="0" tIns="13335" rIns="0" bIns="0" rtlCol="0">
            <a:normAutofit/>
          </a:bodyPr>
          <a:lstStyle/>
          <a:p>
            <a:pPr marL="332740" marR="5080" lvl="0" indent="-320040">
              <a:spcBef>
                <a:spcPts val="105"/>
              </a:spcBef>
              <a:buClr>
                <a:srgbClr val="C19E67"/>
              </a:buClr>
              <a:buSzPct val="79687"/>
              <a:buFont typeface="Wingdings 2"/>
              <a:buChar char=""/>
              <a:tabLst>
                <a:tab pos="332105" algn="l"/>
                <a:tab pos="332740" algn="l"/>
              </a:tabLst>
              <a:defRPr/>
            </a:pPr>
            <a:endParaRPr lang="en-US" sz="3200" dirty="0">
              <a:solidFill>
                <a:prstClr val="black"/>
              </a:solidFill>
              <a:cs typeface="Corbel"/>
            </a:endParaRPr>
          </a:p>
        </p:txBody>
      </p:sp>
      <p:sp>
        <p:nvSpPr>
          <p:cNvPr id="4" name="TextBox 3">
            <a:extLst>
              <a:ext uri="{FF2B5EF4-FFF2-40B4-BE49-F238E27FC236}">
                <a16:creationId xmlns:a16="http://schemas.microsoft.com/office/drawing/2014/main" id="{49C059DF-A648-524C-DE59-48E32301839E}"/>
              </a:ext>
            </a:extLst>
          </p:cNvPr>
          <p:cNvSpPr txBox="1"/>
          <p:nvPr/>
        </p:nvSpPr>
        <p:spPr>
          <a:xfrm>
            <a:off x="276305" y="1590280"/>
            <a:ext cx="11763295" cy="4995432"/>
          </a:xfrm>
          <a:prstGeom prst="rect">
            <a:avLst/>
          </a:prstGeom>
          <a:noFill/>
        </p:spPr>
        <p:txBody>
          <a:bodyPr wrap="square">
            <a:normAutofit fontScale="92500" lnSpcReduction="20000"/>
          </a:bodyPr>
          <a:lstStyle/>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Deserialization of Untrusted Data: Deserialization converts a sequence of byte streams to their original form (objects). If untrusted data is deserialized without proper validation, it can lead to security vulnerabilities.</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Reliance on Cookies without Validation and Integrity Checking:</a:t>
            </a:r>
          </a:p>
          <a:p>
            <a:pPr marL="789940" marR="5080" lvl="1" indent="-320040">
              <a:spcBef>
                <a:spcPts val="105"/>
              </a:spcBef>
              <a:buClr>
                <a:srgbClr val="C19E67"/>
              </a:buClr>
              <a:buSzPct val="79687"/>
              <a:buFont typeface="Wingdings 2"/>
              <a:buChar char=""/>
              <a:tabLst>
                <a:tab pos="332105" algn="l"/>
                <a:tab pos="332740" algn="l"/>
              </a:tabLst>
              <a:defRPr/>
            </a:pPr>
            <a:r>
              <a:rPr kumimoji="0" lang="en-US" sz="3000" b="0" i="0" u="none" strike="noStrike" kern="1200" cap="none" spc="0" normalizeH="0" baseline="0" noProof="0" dirty="0">
                <a:ln>
                  <a:noFill/>
                </a:ln>
                <a:solidFill>
                  <a:prstClr val="black"/>
                </a:solidFill>
                <a:effectLst/>
                <a:uLnTx/>
                <a:uFillTx/>
                <a:latin typeface="Corbel"/>
                <a:ea typeface="+mn-ea"/>
                <a:cs typeface="Corbel"/>
              </a:rPr>
              <a:t>Applications that rely solely on cookies without proper validation and integrity checking are susceptible to security risks.</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Downloading Code without performing Integrity Checks: Downloading code from untrusted sources or </a:t>
            </a:r>
            <a:r>
              <a:rPr lang="en-US" sz="3200" dirty="0">
                <a:solidFill>
                  <a:prstClr val="black"/>
                </a:solidFill>
                <a:latin typeface="Corbel"/>
                <a:cs typeface="Corbel"/>
              </a:rPr>
              <a:t>C</a:t>
            </a:r>
            <a:r>
              <a:rPr kumimoji="0" lang="en-US" sz="3200" b="0" i="0" u="none" strike="noStrike" kern="1200" cap="none" spc="0" normalizeH="0" baseline="0" noProof="0" dirty="0" err="1">
                <a:ln>
                  <a:noFill/>
                </a:ln>
                <a:solidFill>
                  <a:prstClr val="black"/>
                </a:solidFill>
                <a:effectLst/>
                <a:uLnTx/>
                <a:uFillTx/>
                <a:latin typeface="Corbel"/>
                <a:ea typeface="+mn-ea"/>
                <a:cs typeface="Corbel"/>
              </a:rPr>
              <a:t>ontent</a:t>
            </a:r>
            <a:r>
              <a:rPr kumimoji="0" lang="en-US" sz="3200" b="0" i="0" u="none" strike="noStrike" kern="1200" cap="none" spc="0" normalizeH="0" baseline="0" noProof="0" dirty="0">
                <a:ln>
                  <a:noFill/>
                </a:ln>
                <a:solidFill>
                  <a:prstClr val="black"/>
                </a:solidFill>
                <a:effectLst/>
                <a:uLnTx/>
                <a:uFillTx/>
                <a:latin typeface="Corbel"/>
                <a:ea typeface="+mn-ea"/>
                <a:cs typeface="Corbel"/>
              </a:rPr>
              <a:t> Delivery Networks (CDNs) without performing integrity checks can result in the execution of malicious code.</a:t>
            </a:r>
          </a:p>
        </p:txBody>
      </p:sp>
    </p:spTree>
    <p:extLst>
      <p:ext uri="{BB962C8B-B14F-4D97-AF65-F5344CB8AC3E}">
        <p14:creationId xmlns:p14="http://schemas.microsoft.com/office/powerpoint/2010/main" val="3336070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a:xfrm>
            <a:off x="228600" y="152400"/>
            <a:ext cx="10972800" cy="1252728"/>
          </a:xfrm>
        </p:spPr>
        <p:txBody>
          <a:bodyPr/>
          <a:lstStyle/>
          <a:p>
            <a:r>
              <a:rPr lang="en-CA" dirty="0"/>
              <a:t>Failures in Integrity - Example</a:t>
            </a:r>
          </a:p>
        </p:txBody>
      </p:sp>
      <p:sp>
        <p:nvSpPr>
          <p:cNvPr id="6" name="Content Placeholder 5">
            <a:extLst>
              <a:ext uri="{FF2B5EF4-FFF2-40B4-BE49-F238E27FC236}">
                <a16:creationId xmlns:a16="http://schemas.microsoft.com/office/drawing/2014/main" id="{DF7C63C9-DF96-411C-B5CD-311945B52D06}"/>
              </a:ext>
            </a:extLst>
          </p:cNvPr>
          <p:cNvSpPr>
            <a:spLocks noGrp="1"/>
          </p:cNvSpPr>
          <p:nvPr>
            <p:ph idx="1"/>
          </p:nvPr>
        </p:nvSpPr>
        <p:spPr/>
        <p:txBody>
          <a:bodyPr/>
          <a:lstStyle/>
          <a:p>
            <a:endParaRPr lang="en-CA" dirty="0"/>
          </a:p>
          <a:p>
            <a:endParaRPr lang="en-CA" dirty="0"/>
          </a:p>
        </p:txBody>
      </p:sp>
      <p:sp>
        <p:nvSpPr>
          <p:cNvPr id="5" name="object 3">
            <a:extLst>
              <a:ext uri="{FF2B5EF4-FFF2-40B4-BE49-F238E27FC236}">
                <a16:creationId xmlns:a16="http://schemas.microsoft.com/office/drawing/2014/main" id="{80E3FE6E-4B77-13AA-82D7-779788E218DB}"/>
              </a:ext>
            </a:extLst>
          </p:cNvPr>
          <p:cNvSpPr txBox="1">
            <a:spLocks/>
          </p:cNvSpPr>
          <p:nvPr/>
        </p:nvSpPr>
        <p:spPr>
          <a:xfrm>
            <a:off x="381003" y="1775190"/>
            <a:ext cx="11521440" cy="4854209"/>
          </a:xfrm>
          <a:prstGeom prst="rect">
            <a:avLst/>
          </a:prstGeom>
        </p:spPr>
        <p:txBody>
          <a:bodyPr vert="horz" wrap="square" lIns="0" tIns="13335" rIns="0" bIns="0" rtlCol="0">
            <a:normAutofit/>
          </a:bodyPr>
          <a:lstStyle/>
          <a:p>
            <a:pPr marL="332740" marR="5080" lvl="0" indent="-320040">
              <a:spcBef>
                <a:spcPts val="105"/>
              </a:spcBef>
              <a:buClr>
                <a:srgbClr val="C19E67"/>
              </a:buClr>
              <a:buSzPct val="79687"/>
              <a:buFont typeface="Wingdings 2"/>
              <a:buChar char=""/>
              <a:tabLst>
                <a:tab pos="332105" algn="l"/>
                <a:tab pos="332740" algn="l"/>
              </a:tabLst>
              <a:defRPr/>
            </a:pPr>
            <a:endParaRPr lang="en-US" sz="3200" dirty="0">
              <a:solidFill>
                <a:prstClr val="black"/>
              </a:solidFill>
              <a:cs typeface="Corbel"/>
            </a:endParaRPr>
          </a:p>
        </p:txBody>
      </p:sp>
      <p:sp>
        <p:nvSpPr>
          <p:cNvPr id="4" name="TextBox 3">
            <a:extLst>
              <a:ext uri="{FF2B5EF4-FFF2-40B4-BE49-F238E27FC236}">
                <a16:creationId xmlns:a16="http://schemas.microsoft.com/office/drawing/2014/main" id="{49C059DF-A648-524C-DE59-48E32301839E}"/>
              </a:ext>
            </a:extLst>
          </p:cNvPr>
          <p:cNvSpPr txBox="1"/>
          <p:nvPr/>
        </p:nvSpPr>
        <p:spPr>
          <a:xfrm>
            <a:off x="276305" y="1590280"/>
            <a:ext cx="11763295" cy="4995432"/>
          </a:xfrm>
          <a:prstGeom prst="rect">
            <a:avLst/>
          </a:prstGeom>
          <a:noFill/>
        </p:spPr>
        <p:txBody>
          <a:bodyPr wrap="square">
            <a:normAutofit fontScale="85000" lnSpcReduction="10000"/>
          </a:bodyPr>
          <a:lstStyle/>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A DNS spoofing attack relies upon the distributed nature of the Domain Name System (the translation of domain names to IP addresses).</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The attacker spoofs the IP address DNS entries for a target website on a given DNS server and replaces them with the IP address of a server under their control.</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The attacker then creates files on the server under their control with names matching those on the target server. These files usually contain malicious content.</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The integrity of the DNS system is breached. The user may then unknowingly download files containing malware, which will result in harm.</a:t>
            </a:r>
          </a:p>
        </p:txBody>
      </p:sp>
    </p:spTree>
    <p:extLst>
      <p:ext uri="{BB962C8B-B14F-4D97-AF65-F5344CB8AC3E}">
        <p14:creationId xmlns:p14="http://schemas.microsoft.com/office/powerpoint/2010/main" val="1620847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a:xfrm>
            <a:off x="228600" y="152400"/>
            <a:ext cx="10972800" cy="1252728"/>
          </a:xfrm>
        </p:spPr>
        <p:txBody>
          <a:bodyPr/>
          <a:lstStyle/>
          <a:p>
            <a:r>
              <a:rPr lang="en-CA" dirty="0"/>
              <a:t>Controlling Integrity</a:t>
            </a:r>
          </a:p>
        </p:txBody>
      </p:sp>
      <p:sp>
        <p:nvSpPr>
          <p:cNvPr id="6" name="Content Placeholder 5">
            <a:extLst>
              <a:ext uri="{FF2B5EF4-FFF2-40B4-BE49-F238E27FC236}">
                <a16:creationId xmlns:a16="http://schemas.microsoft.com/office/drawing/2014/main" id="{DF7C63C9-DF96-411C-B5CD-311945B52D06}"/>
              </a:ext>
            </a:extLst>
          </p:cNvPr>
          <p:cNvSpPr>
            <a:spLocks noGrp="1"/>
          </p:cNvSpPr>
          <p:nvPr>
            <p:ph idx="1"/>
          </p:nvPr>
        </p:nvSpPr>
        <p:spPr/>
        <p:txBody>
          <a:bodyPr/>
          <a:lstStyle/>
          <a:p>
            <a:endParaRPr lang="en-CA" dirty="0"/>
          </a:p>
          <a:p>
            <a:endParaRPr lang="en-CA" dirty="0"/>
          </a:p>
        </p:txBody>
      </p:sp>
      <p:sp>
        <p:nvSpPr>
          <p:cNvPr id="5" name="object 3">
            <a:extLst>
              <a:ext uri="{FF2B5EF4-FFF2-40B4-BE49-F238E27FC236}">
                <a16:creationId xmlns:a16="http://schemas.microsoft.com/office/drawing/2014/main" id="{80E3FE6E-4B77-13AA-82D7-779788E218DB}"/>
              </a:ext>
            </a:extLst>
          </p:cNvPr>
          <p:cNvSpPr txBox="1">
            <a:spLocks/>
          </p:cNvSpPr>
          <p:nvPr/>
        </p:nvSpPr>
        <p:spPr>
          <a:xfrm>
            <a:off x="381003" y="1775190"/>
            <a:ext cx="11521440" cy="4854209"/>
          </a:xfrm>
          <a:prstGeom prst="rect">
            <a:avLst/>
          </a:prstGeom>
        </p:spPr>
        <p:txBody>
          <a:bodyPr vert="horz" wrap="square" lIns="0" tIns="13335" rIns="0" bIns="0" rtlCol="0">
            <a:normAutofit/>
          </a:bodyPr>
          <a:lstStyle/>
          <a:p>
            <a:pPr marL="332740" marR="5080" lvl="0" indent="-320040">
              <a:spcBef>
                <a:spcPts val="105"/>
              </a:spcBef>
              <a:buClr>
                <a:srgbClr val="C19E67"/>
              </a:buClr>
              <a:buSzPct val="79687"/>
              <a:buFont typeface="Wingdings 2"/>
              <a:buChar char=""/>
              <a:tabLst>
                <a:tab pos="332105" algn="l"/>
                <a:tab pos="332740" algn="l"/>
              </a:tabLst>
              <a:defRPr/>
            </a:pPr>
            <a:endParaRPr lang="en-US" sz="3200" dirty="0">
              <a:solidFill>
                <a:prstClr val="black"/>
              </a:solidFill>
              <a:cs typeface="Corbel"/>
            </a:endParaRPr>
          </a:p>
        </p:txBody>
      </p:sp>
      <p:sp>
        <p:nvSpPr>
          <p:cNvPr id="4" name="TextBox 3">
            <a:extLst>
              <a:ext uri="{FF2B5EF4-FFF2-40B4-BE49-F238E27FC236}">
                <a16:creationId xmlns:a16="http://schemas.microsoft.com/office/drawing/2014/main" id="{49C059DF-A648-524C-DE59-48E32301839E}"/>
              </a:ext>
            </a:extLst>
          </p:cNvPr>
          <p:cNvSpPr txBox="1"/>
          <p:nvPr/>
        </p:nvSpPr>
        <p:spPr>
          <a:xfrm>
            <a:off x="276305" y="1590280"/>
            <a:ext cx="11763295" cy="4995432"/>
          </a:xfrm>
          <a:prstGeom prst="rect">
            <a:avLst/>
          </a:prstGeom>
          <a:noFill/>
        </p:spPr>
        <p:txBody>
          <a:bodyPr wrap="square">
            <a:normAutofit fontScale="92500" lnSpcReduction="20000"/>
          </a:bodyPr>
          <a:lstStyle/>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Need-to-know access: Grant users and systems access only to the files and programs they need to perform their assigned functions.</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Separation of duties: Ensure that no single user / process has control of a transaction from beginning to end. Assign two or more to be responsible for performing it.</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Employ Encryption: having a system that is encrypted will make it very difficult (if not impossible) to view, let alone change it.  Using </a:t>
            </a:r>
            <a:r>
              <a:rPr kumimoji="0" lang="en-US" sz="3200" b="0" i="0" u="none" strike="noStrike" kern="1200" cap="none" spc="0" normalizeH="0" baseline="0" noProof="0" dirty="0" err="1">
                <a:ln>
                  <a:noFill/>
                </a:ln>
                <a:solidFill>
                  <a:prstClr val="black"/>
                </a:solidFill>
                <a:effectLst/>
                <a:uLnTx/>
                <a:uFillTx/>
                <a:latin typeface="Corbel"/>
                <a:ea typeface="+mn-ea"/>
                <a:cs typeface="Corbel"/>
              </a:rPr>
              <a:t>hashe</a:t>
            </a:r>
            <a:r>
              <a:rPr lang="en-US" sz="3200" dirty="0">
                <a:solidFill>
                  <a:prstClr val="black"/>
                </a:solidFill>
                <a:latin typeface="Corbel"/>
                <a:cs typeface="Corbel"/>
              </a:rPr>
              <a:t>s to maintain the integrity of the data between source and destination</a:t>
            </a: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lang="en-US" sz="3200" dirty="0">
              <a:solidFill>
                <a:prstClr val="black"/>
              </a:solidFill>
              <a:latin typeface="Corbel"/>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Backup Systems and Data: </a:t>
            </a:r>
            <a:r>
              <a:rPr lang="en-US" sz="3200" dirty="0">
                <a:solidFill>
                  <a:prstClr val="black"/>
                </a:solidFill>
                <a:latin typeface="Corbel"/>
                <a:cs typeface="Corbel"/>
              </a:rPr>
              <a:t>when an attack on the Integrity of a system has occurred, can revert to the backup copies of the data</a:t>
            </a: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p:txBody>
      </p:sp>
    </p:spTree>
    <p:extLst>
      <p:ext uri="{BB962C8B-B14F-4D97-AF65-F5344CB8AC3E}">
        <p14:creationId xmlns:p14="http://schemas.microsoft.com/office/powerpoint/2010/main" val="3628993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a:xfrm>
            <a:off x="228600" y="152400"/>
            <a:ext cx="10972800" cy="1252728"/>
          </a:xfrm>
        </p:spPr>
        <p:txBody>
          <a:bodyPr/>
          <a:lstStyle/>
          <a:p>
            <a:r>
              <a:rPr lang="en-CA" dirty="0"/>
              <a:t>Availability</a:t>
            </a:r>
          </a:p>
        </p:txBody>
      </p:sp>
      <p:sp>
        <p:nvSpPr>
          <p:cNvPr id="6" name="Content Placeholder 5">
            <a:extLst>
              <a:ext uri="{FF2B5EF4-FFF2-40B4-BE49-F238E27FC236}">
                <a16:creationId xmlns:a16="http://schemas.microsoft.com/office/drawing/2014/main" id="{DF7C63C9-DF96-411C-B5CD-311945B52D06}"/>
              </a:ext>
            </a:extLst>
          </p:cNvPr>
          <p:cNvSpPr>
            <a:spLocks noGrp="1"/>
          </p:cNvSpPr>
          <p:nvPr>
            <p:ph idx="1"/>
          </p:nvPr>
        </p:nvSpPr>
        <p:spPr/>
        <p:txBody>
          <a:bodyPr/>
          <a:lstStyle/>
          <a:p>
            <a:endParaRPr lang="en-CA" dirty="0"/>
          </a:p>
          <a:p>
            <a:endParaRPr lang="en-CA" dirty="0"/>
          </a:p>
        </p:txBody>
      </p:sp>
      <p:sp>
        <p:nvSpPr>
          <p:cNvPr id="5" name="object 3">
            <a:extLst>
              <a:ext uri="{FF2B5EF4-FFF2-40B4-BE49-F238E27FC236}">
                <a16:creationId xmlns:a16="http://schemas.microsoft.com/office/drawing/2014/main" id="{80E3FE6E-4B77-13AA-82D7-779788E218DB}"/>
              </a:ext>
            </a:extLst>
          </p:cNvPr>
          <p:cNvSpPr txBox="1">
            <a:spLocks/>
          </p:cNvSpPr>
          <p:nvPr/>
        </p:nvSpPr>
        <p:spPr>
          <a:xfrm>
            <a:off x="381003" y="1775190"/>
            <a:ext cx="11521440" cy="4854209"/>
          </a:xfrm>
          <a:prstGeom prst="rect">
            <a:avLst/>
          </a:prstGeom>
        </p:spPr>
        <p:txBody>
          <a:bodyPr vert="horz" wrap="square" lIns="0" tIns="13335" rIns="0" bIns="0" rtlCol="0">
            <a:normAutofit/>
          </a:bodyPr>
          <a:lstStyle/>
          <a:p>
            <a:pPr marL="332740" marR="5080" lvl="0" indent="-320040">
              <a:spcBef>
                <a:spcPts val="105"/>
              </a:spcBef>
              <a:buClr>
                <a:srgbClr val="C19E67"/>
              </a:buClr>
              <a:buSzPct val="79687"/>
              <a:buFont typeface="Wingdings 2"/>
              <a:buChar char=""/>
              <a:tabLst>
                <a:tab pos="332105" algn="l"/>
                <a:tab pos="332740" algn="l"/>
              </a:tabLst>
              <a:defRPr/>
            </a:pPr>
            <a:endParaRPr lang="en-US" sz="3200" dirty="0">
              <a:solidFill>
                <a:prstClr val="black"/>
              </a:solidFill>
              <a:cs typeface="Corbel"/>
            </a:endParaRPr>
          </a:p>
        </p:txBody>
      </p:sp>
      <p:sp>
        <p:nvSpPr>
          <p:cNvPr id="4" name="TextBox 3">
            <a:extLst>
              <a:ext uri="{FF2B5EF4-FFF2-40B4-BE49-F238E27FC236}">
                <a16:creationId xmlns:a16="http://schemas.microsoft.com/office/drawing/2014/main" id="{49C059DF-A648-524C-DE59-48E32301839E}"/>
              </a:ext>
            </a:extLst>
          </p:cNvPr>
          <p:cNvSpPr txBox="1"/>
          <p:nvPr/>
        </p:nvSpPr>
        <p:spPr>
          <a:xfrm>
            <a:off x="276305" y="1590280"/>
            <a:ext cx="11763295" cy="4995432"/>
          </a:xfrm>
          <a:prstGeom prst="rect">
            <a:avLst/>
          </a:prstGeom>
          <a:noFill/>
        </p:spPr>
        <p:txBody>
          <a:bodyPr wrap="square">
            <a:normAutofit fontScale="92500" lnSpcReduction="20000"/>
          </a:bodyPr>
          <a:lstStyle/>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Availability applies both to data and services (that is, to information and to information processing), and, like confidentiality, it is similarly complex. </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The data/system is present in a usable form.</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It has enough capacity to meet the service’s needs.</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It is making clear progress, and, if in wait mode, it has a bounded waiting time.</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The service is completed in an acceptable period of time.</a:t>
            </a:r>
          </a:p>
        </p:txBody>
      </p:sp>
    </p:spTree>
    <p:extLst>
      <p:ext uri="{BB962C8B-B14F-4D97-AF65-F5344CB8AC3E}">
        <p14:creationId xmlns:p14="http://schemas.microsoft.com/office/powerpoint/2010/main" val="2099073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a:xfrm>
            <a:off x="228600" y="152400"/>
            <a:ext cx="10972800" cy="1252728"/>
          </a:xfrm>
        </p:spPr>
        <p:txBody>
          <a:bodyPr/>
          <a:lstStyle/>
          <a:p>
            <a:r>
              <a:rPr lang="en-CA" dirty="0"/>
              <a:t>Availability</a:t>
            </a:r>
          </a:p>
        </p:txBody>
      </p:sp>
      <p:sp>
        <p:nvSpPr>
          <p:cNvPr id="6" name="Content Placeholder 5">
            <a:extLst>
              <a:ext uri="{FF2B5EF4-FFF2-40B4-BE49-F238E27FC236}">
                <a16:creationId xmlns:a16="http://schemas.microsoft.com/office/drawing/2014/main" id="{DF7C63C9-DF96-411C-B5CD-311945B52D06}"/>
              </a:ext>
            </a:extLst>
          </p:cNvPr>
          <p:cNvSpPr>
            <a:spLocks noGrp="1"/>
          </p:cNvSpPr>
          <p:nvPr>
            <p:ph idx="1"/>
          </p:nvPr>
        </p:nvSpPr>
        <p:spPr/>
        <p:txBody>
          <a:bodyPr/>
          <a:lstStyle/>
          <a:p>
            <a:endParaRPr lang="en-CA" dirty="0"/>
          </a:p>
          <a:p>
            <a:endParaRPr lang="en-CA" dirty="0"/>
          </a:p>
        </p:txBody>
      </p:sp>
      <p:sp>
        <p:nvSpPr>
          <p:cNvPr id="5" name="object 3">
            <a:extLst>
              <a:ext uri="{FF2B5EF4-FFF2-40B4-BE49-F238E27FC236}">
                <a16:creationId xmlns:a16="http://schemas.microsoft.com/office/drawing/2014/main" id="{80E3FE6E-4B77-13AA-82D7-779788E218DB}"/>
              </a:ext>
            </a:extLst>
          </p:cNvPr>
          <p:cNvSpPr txBox="1">
            <a:spLocks/>
          </p:cNvSpPr>
          <p:nvPr/>
        </p:nvSpPr>
        <p:spPr>
          <a:xfrm>
            <a:off x="381003" y="1775190"/>
            <a:ext cx="11521440" cy="4854209"/>
          </a:xfrm>
          <a:prstGeom prst="rect">
            <a:avLst/>
          </a:prstGeom>
        </p:spPr>
        <p:txBody>
          <a:bodyPr vert="horz" wrap="square" lIns="0" tIns="13335" rIns="0" bIns="0" rtlCol="0">
            <a:normAutofit/>
          </a:bodyPr>
          <a:lstStyle/>
          <a:p>
            <a:pPr marL="332740" marR="5080" lvl="0" indent="-320040">
              <a:spcBef>
                <a:spcPts val="105"/>
              </a:spcBef>
              <a:buClr>
                <a:srgbClr val="C19E67"/>
              </a:buClr>
              <a:buSzPct val="79687"/>
              <a:buFont typeface="Wingdings 2"/>
              <a:buChar char=""/>
              <a:tabLst>
                <a:tab pos="332105" algn="l"/>
                <a:tab pos="332740" algn="l"/>
              </a:tabLst>
              <a:defRPr/>
            </a:pPr>
            <a:endParaRPr lang="en-US" sz="3200" dirty="0">
              <a:solidFill>
                <a:prstClr val="black"/>
              </a:solidFill>
              <a:cs typeface="Corbel"/>
            </a:endParaRPr>
          </a:p>
        </p:txBody>
      </p:sp>
      <p:sp>
        <p:nvSpPr>
          <p:cNvPr id="4" name="TextBox 3">
            <a:extLst>
              <a:ext uri="{FF2B5EF4-FFF2-40B4-BE49-F238E27FC236}">
                <a16:creationId xmlns:a16="http://schemas.microsoft.com/office/drawing/2014/main" id="{49C059DF-A648-524C-DE59-48E32301839E}"/>
              </a:ext>
            </a:extLst>
          </p:cNvPr>
          <p:cNvSpPr txBox="1"/>
          <p:nvPr/>
        </p:nvSpPr>
        <p:spPr>
          <a:xfrm>
            <a:off x="276305" y="1590280"/>
            <a:ext cx="11763295" cy="4995432"/>
          </a:xfrm>
          <a:prstGeom prst="rect">
            <a:avLst/>
          </a:prstGeom>
          <a:noFill/>
        </p:spPr>
        <p:txBody>
          <a:bodyPr wrap="square">
            <a:normAutofit fontScale="77500" lnSpcReduction="20000"/>
          </a:bodyPr>
          <a:lstStyle/>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There is a timely response to our requests.  (Timely can be highly subjective in itself)</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Resources are allocated fairly so that some requesters are not favored over others.</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Concurrency is controlled; that is, simultaneous access, deadlock management, and exclusive access are supported as required.</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The service or system involved follows a philosophy of fault tolerance, whereby hardware or software faults lead to graceful cessation of service or to work-arounds rather than to crashes and abrupt loss of information</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The service or system can be used easily and in the way it was intended to be used. (This description is an aspect of usability. An unusable system may also cause an availability failure.)</a:t>
            </a:r>
          </a:p>
        </p:txBody>
      </p:sp>
    </p:spTree>
    <p:extLst>
      <p:ext uri="{BB962C8B-B14F-4D97-AF65-F5344CB8AC3E}">
        <p14:creationId xmlns:p14="http://schemas.microsoft.com/office/powerpoint/2010/main" val="2661474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a:xfrm>
            <a:off x="228600" y="152400"/>
            <a:ext cx="10972800" cy="1252728"/>
          </a:xfrm>
        </p:spPr>
        <p:txBody>
          <a:bodyPr/>
          <a:lstStyle/>
          <a:p>
            <a:r>
              <a:rPr lang="en-CA" dirty="0"/>
              <a:t>Failures in Availability</a:t>
            </a:r>
          </a:p>
        </p:txBody>
      </p:sp>
      <p:sp>
        <p:nvSpPr>
          <p:cNvPr id="6" name="Content Placeholder 5">
            <a:extLst>
              <a:ext uri="{FF2B5EF4-FFF2-40B4-BE49-F238E27FC236}">
                <a16:creationId xmlns:a16="http://schemas.microsoft.com/office/drawing/2014/main" id="{DF7C63C9-DF96-411C-B5CD-311945B52D06}"/>
              </a:ext>
            </a:extLst>
          </p:cNvPr>
          <p:cNvSpPr>
            <a:spLocks noGrp="1"/>
          </p:cNvSpPr>
          <p:nvPr>
            <p:ph idx="1"/>
          </p:nvPr>
        </p:nvSpPr>
        <p:spPr/>
        <p:txBody>
          <a:bodyPr/>
          <a:lstStyle/>
          <a:p>
            <a:endParaRPr lang="en-CA" dirty="0"/>
          </a:p>
          <a:p>
            <a:endParaRPr lang="en-CA" dirty="0"/>
          </a:p>
        </p:txBody>
      </p:sp>
      <p:sp>
        <p:nvSpPr>
          <p:cNvPr id="5" name="object 3">
            <a:extLst>
              <a:ext uri="{FF2B5EF4-FFF2-40B4-BE49-F238E27FC236}">
                <a16:creationId xmlns:a16="http://schemas.microsoft.com/office/drawing/2014/main" id="{80E3FE6E-4B77-13AA-82D7-779788E218DB}"/>
              </a:ext>
            </a:extLst>
          </p:cNvPr>
          <p:cNvSpPr txBox="1">
            <a:spLocks/>
          </p:cNvSpPr>
          <p:nvPr/>
        </p:nvSpPr>
        <p:spPr>
          <a:xfrm>
            <a:off x="381003" y="1775190"/>
            <a:ext cx="11521440" cy="4854209"/>
          </a:xfrm>
          <a:prstGeom prst="rect">
            <a:avLst/>
          </a:prstGeom>
        </p:spPr>
        <p:txBody>
          <a:bodyPr vert="horz" wrap="square" lIns="0" tIns="13335" rIns="0" bIns="0" rtlCol="0">
            <a:normAutofit/>
          </a:bodyPr>
          <a:lstStyle/>
          <a:p>
            <a:pPr marL="332740" marR="5080" lvl="0" indent="-320040">
              <a:spcBef>
                <a:spcPts val="105"/>
              </a:spcBef>
              <a:buClr>
                <a:srgbClr val="C19E67"/>
              </a:buClr>
              <a:buSzPct val="79687"/>
              <a:buFont typeface="Wingdings 2"/>
              <a:buChar char=""/>
              <a:tabLst>
                <a:tab pos="332105" algn="l"/>
                <a:tab pos="332740" algn="l"/>
              </a:tabLst>
              <a:defRPr/>
            </a:pPr>
            <a:endParaRPr lang="en-US" sz="3200" dirty="0">
              <a:solidFill>
                <a:prstClr val="black"/>
              </a:solidFill>
              <a:cs typeface="Corbel"/>
            </a:endParaRPr>
          </a:p>
        </p:txBody>
      </p:sp>
      <p:sp>
        <p:nvSpPr>
          <p:cNvPr id="4" name="TextBox 3">
            <a:extLst>
              <a:ext uri="{FF2B5EF4-FFF2-40B4-BE49-F238E27FC236}">
                <a16:creationId xmlns:a16="http://schemas.microsoft.com/office/drawing/2014/main" id="{49C059DF-A648-524C-DE59-48E32301839E}"/>
              </a:ext>
            </a:extLst>
          </p:cNvPr>
          <p:cNvSpPr txBox="1"/>
          <p:nvPr/>
        </p:nvSpPr>
        <p:spPr>
          <a:xfrm>
            <a:off x="276305" y="1590280"/>
            <a:ext cx="11763295" cy="4995432"/>
          </a:xfrm>
          <a:prstGeom prst="rect">
            <a:avLst/>
          </a:prstGeom>
          <a:noFill/>
        </p:spPr>
        <p:txBody>
          <a:bodyPr wrap="square">
            <a:noAutofit/>
          </a:bodyPr>
          <a:lstStyle/>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2400" b="1" i="0" u="none" strike="noStrike" kern="1200" cap="none" spc="0" normalizeH="0" baseline="0" noProof="0" dirty="0">
                <a:ln>
                  <a:noFill/>
                </a:ln>
                <a:solidFill>
                  <a:prstClr val="black"/>
                </a:solidFill>
                <a:effectLst/>
                <a:uLnTx/>
                <a:uFillTx/>
                <a:latin typeface="Corbel"/>
                <a:ea typeface="+mn-ea"/>
                <a:cs typeface="Corbel"/>
              </a:rPr>
              <a:t>Hardware Failures: </a:t>
            </a:r>
            <a:r>
              <a:rPr kumimoji="0" lang="en-US" sz="2400" b="0" i="0" u="none" strike="noStrike" kern="1200" cap="none" spc="0" normalizeH="0" baseline="0" noProof="0" dirty="0">
                <a:ln>
                  <a:noFill/>
                </a:ln>
                <a:solidFill>
                  <a:prstClr val="black"/>
                </a:solidFill>
                <a:effectLst/>
                <a:uLnTx/>
                <a:uFillTx/>
                <a:latin typeface="Corbel"/>
                <a:ea typeface="+mn-ea"/>
                <a:cs typeface="Corbel"/>
              </a:rPr>
              <a:t>Hardware components, such as servers, network devices, or storage systems, can fail due to manufacturing defects, wear and tear, power outages, or other issues.</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2400" b="1" i="0" u="none" strike="noStrike" kern="1200" cap="none" spc="0" normalizeH="0" baseline="0" noProof="0" dirty="0">
                <a:ln>
                  <a:noFill/>
                </a:ln>
                <a:solidFill>
                  <a:prstClr val="black"/>
                </a:solidFill>
                <a:effectLst/>
                <a:uLnTx/>
                <a:uFillTx/>
                <a:latin typeface="Corbel"/>
                <a:ea typeface="+mn-ea"/>
                <a:cs typeface="Corbel"/>
              </a:rPr>
              <a:t>Software Failures: </a:t>
            </a:r>
            <a:r>
              <a:rPr kumimoji="0" lang="en-US" sz="2400" b="0" i="0" u="none" strike="noStrike" kern="1200" cap="none" spc="0" normalizeH="0" baseline="0" noProof="0" dirty="0">
                <a:ln>
                  <a:noFill/>
                </a:ln>
                <a:solidFill>
                  <a:prstClr val="black"/>
                </a:solidFill>
                <a:effectLst/>
                <a:uLnTx/>
                <a:uFillTx/>
                <a:latin typeface="Corbel"/>
                <a:ea typeface="+mn-ea"/>
                <a:cs typeface="Corbel"/>
              </a:rPr>
              <a:t>Software defects, compatibility issues, or vulnerabilities can lead to system failures and impact availability.</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2400" b="1" i="0" u="none" strike="noStrike" kern="1200" cap="none" spc="0" normalizeH="0" baseline="0" noProof="0" dirty="0">
                <a:ln>
                  <a:noFill/>
                </a:ln>
                <a:solidFill>
                  <a:prstClr val="black"/>
                </a:solidFill>
                <a:effectLst/>
                <a:uLnTx/>
                <a:uFillTx/>
                <a:latin typeface="Corbel"/>
                <a:ea typeface="+mn-ea"/>
                <a:cs typeface="Corbel"/>
              </a:rPr>
              <a:t>Network Failures: </a:t>
            </a:r>
            <a:r>
              <a:rPr kumimoji="0" lang="en-US" sz="2400" b="0" i="0" u="none" strike="noStrike" kern="1200" cap="none" spc="0" normalizeH="0" baseline="0" noProof="0" dirty="0">
                <a:ln>
                  <a:noFill/>
                </a:ln>
                <a:solidFill>
                  <a:prstClr val="black"/>
                </a:solidFill>
                <a:effectLst/>
                <a:uLnTx/>
                <a:uFillTx/>
                <a:latin typeface="Corbel"/>
                <a:ea typeface="+mn-ea"/>
                <a:cs typeface="Corbel"/>
              </a:rPr>
              <a:t>Network outages, congestion, or misconfigurations can disrupt communication between systems and affect availability.</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2400" b="1" i="0" u="none" strike="noStrike" kern="1200" cap="none" spc="0" normalizeH="0" baseline="0" noProof="0" dirty="0">
                <a:ln>
                  <a:noFill/>
                </a:ln>
                <a:solidFill>
                  <a:prstClr val="black"/>
                </a:solidFill>
                <a:effectLst/>
                <a:uLnTx/>
                <a:uFillTx/>
                <a:latin typeface="Corbel"/>
                <a:ea typeface="+mn-ea"/>
                <a:cs typeface="Corbel"/>
              </a:rPr>
              <a:t>Human Errors: </a:t>
            </a:r>
            <a:r>
              <a:rPr kumimoji="0" lang="en-US" sz="2400" b="0" i="0" u="none" strike="noStrike" kern="1200" cap="none" spc="0" normalizeH="0" baseline="0" noProof="0" dirty="0">
                <a:ln>
                  <a:noFill/>
                </a:ln>
                <a:solidFill>
                  <a:prstClr val="black"/>
                </a:solidFill>
                <a:effectLst/>
                <a:uLnTx/>
                <a:uFillTx/>
                <a:latin typeface="Corbel"/>
                <a:ea typeface="+mn-ea"/>
                <a:cs typeface="Corbel"/>
              </a:rPr>
              <a:t>Mistakes made by system administrators, developers, or users can inadvertently cause system failures and downtime.</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2400" b="1" i="0" u="none" strike="noStrike" kern="1200" cap="none" spc="0" normalizeH="0" baseline="0" noProof="0" dirty="0">
                <a:ln>
                  <a:noFill/>
                </a:ln>
                <a:solidFill>
                  <a:prstClr val="black"/>
                </a:solidFill>
                <a:effectLst/>
                <a:uLnTx/>
                <a:uFillTx/>
                <a:latin typeface="Corbel"/>
                <a:ea typeface="+mn-ea"/>
                <a:cs typeface="Corbel"/>
              </a:rPr>
              <a:t>Cybersecurity Incidents: </a:t>
            </a:r>
            <a:r>
              <a:rPr kumimoji="0" lang="en-US" sz="2400" b="0" i="0" u="none" strike="noStrike" kern="1200" cap="none" spc="0" normalizeH="0" baseline="0" noProof="0" dirty="0">
                <a:ln>
                  <a:noFill/>
                </a:ln>
                <a:solidFill>
                  <a:prstClr val="black"/>
                </a:solidFill>
                <a:effectLst/>
                <a:uLnTx/>
                <a:uFillTx/>
                <a:latin typeface="Corbel"/>
                <a:ea typeface="+mn-ea"/>
                <a:cs typeface="Corbel"/>
              </a:rPr>
              <a:t>Malicious attacks, such as Distributed Denial of Service (DDoS) attacks or ransomware infections, can render a computing system unavailable.</a:t>
            </a:r>
          </a:p>
        </p:txBody>
      </p:sp>
    </p:spTree>
    <p:extLst>
      <p:ext uri="{BB962C8B-B14F-4D97-AF65-F5344CB8AC3E}">
        <p14:creationId xmlns:p14="http://schemas.microsoft.com/office/powerpoint/2010/main" val="753999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2400" y="1676400"/>
            <a:ext cx="11658600" cy="5568191"/>
          </a:xfrm>
          <a:prstGeom prst="rect">
            <a:avLst/>
          </a:prstGeom>
        </p:spPr>
        <p:txBody>
          <a:bodyPr vert="horz" wrap="square" lIns="0" tIns="12700" rIns="0" bIns="0" rtlCol="0">
            <a:spAutoFit/>
          </a:bodyPr>
          <a:lstStyle/>
          <a:p>
            <a:pPr marL="332740" indent="-320040">
              <a:spcBef>
                <a:spcPts val="100"/>
              </a:spcBef>
              <a:buClr>
                <a:srgbClr val="C19E67"/>
              </a:buClr>
              <a:buSzPct val="79629"/>
              <a:buFont typeface="Wingdings 2"/>
              <a:buChar char=""/>
              <a:tabLst>
                <a:tab pos="332105" algn="l"/>
                <a:tab pos="332740" algn="l"/>
              </a:tabLst>
              <a:defRPr/>
            </a:pPr>
            <a:r>
              <a:rPr kumimoji="0" lang="en-US" sz="2700" b="1" i="0" u="none" strike="noStrike" kern="1200" cap="none" spc="0" normalizeH="0" baseline="0" noProof="0" dirty="0">
                <a:ln>
                  <a:noFill/>
                </a:ln>
                <a:solidFill>
                  <a:prstClr val="black"/>
                </a:solidFill>
                <a:effectLst/>
                <a:uLnTx/>
                <a:uFillTx/>
                <a:latin typeface="Corbel"/>
                <a:ea typeface="+mn-ea"/>
                <a:cs typeface="Corbel"/>
              </a:rPr>
              <a:t>3.0 The CIA Framework </a:t>
            </a: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endParaRPr kumimoji="0" lang="en-US" sz="2700" b="0" i="0" u="none" strike="noStrike" kern="1200" cap="none" spc="0" normalizeH="0" baseline="0" noProof="0" dirty="0">
              <a:ln>
                <a:noFill/>
              </a:ln>
              <a:solidFill>
                <a:prstClr val="black"/>
              </a:solidFill>
              <a:effectLst/>
              <a:uLnTx/>
              <a:uFillTx/>
              <a:latin typeface="Corbel"/>
              <a:ea typeface="+mn-ea"/>
              <a:cs typeface="Corbel"/>
            </a:endParaRP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r>
              <a:rPr kumimoji="0" lang="en-US" sz="2700" b="0" i="0" u="none" strike="noStrike" kern="1200" cap="none" spc="0" normalizeH="0" baseline="0" noProof="0" dirty="0">
                <a:ln>
                  <a:noFill/>
                </a:ln>
                <a:solidFill>
                  <a:prstClr val="black"/>
                </a:solidFill>
                <a:effectLst/>
                <a:uLnTx/>
                <a:uFillTx/>
                <a:latin typeface="Corbel"/>
                <a:ea typeface="+mn-ea"/>
                <a:cs typeface="Corbel"/>
              </a:rPr>
              <a:t> 3.1 Explain the concept of Confidentiality as it relates to InfoSec </a:t>
            </a: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endParaRPr kumimoji="0" lang="en-US" sz="2700" b="0" i="0" u="none" strike="noStrike" kern="1200" cap="none" spc="0" normalizeH="0" baseline="0" noProof="0" dirty="0">
              <a:ln>
                <a:noFill/>
              </a:ln>
              <a:solidFill>
                <a:prstClr val="black"/>
              </a:solidFill>
              <a:effectLst/>
              <a:uLnTx/>
              <a:uFillTx/>
              <a:latin typeface="Corbel"/>
              <a:ea typeface="+mn-ea"/>
              <a:cs typeface="Corbel"/>
            </a:endParaRP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r>
              <a:rPr kumimoji="0" lang="en-US" sz="2700" b="0" i="0" u="none" strike="noStrike" kern="1200" cap="none" spc="0" normalizeH="0" baseline="0" noProof="0" dirty="0">
                <a:ln>
                  <a:noFill/>
                </a:ln>
                <a:solidFill>
                  <a:prstClr val="black"/>
                </a:solidFill>
                <a:effectLst/>
                <a:uLnTx/>
                <a:uFillTx/>
                <a:latin typeface="Corbel"/>
                <a:ea typeface="+mn-ea"/>
                <a:cs typeface="Corbel"/>
              </a:rPr>
              <a:t>3.2  Explain the concept of Integrity as it relates to InfoSec </a:t>
            </a: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endParaRPr kumimoji="0" lang="en-US" sz="2700" b="0" i="0" u="none" strike="noStrike" kern="1200" cap="none" spc="0" normalizeH="0" baseline="0" noProof="0" dirty="0">
              <a:ln>
                <a:noFill/>
              </a:ln>
              <a:solidFill>
                <a:prstClr val="black"/>
              </a:solidFill>
              <a:effectLst/>
              <a:uLnTx/>
              <a:uFillTx/>
              <a:latin typeface="Corbel"/>
              <a:ea typeface="+mn-ea"/>
              <a:cs typeface="Corbel"/>
            </a:endParaRP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r>
              <a:rPr kumimoji="0" lang="en-US" sz="2700" b="0" i="0" u="none" strike="noStrike" kern="1200" cap="none" spc="0" normalizeH="0" baseline="0" noProof="0" dirty="0">
                <a:ln>
                  <a:noFill/>
                </a:ln>
                <a:solidFill>
                  <a:prstClr val="black"/>
                </a:solidFill>
                <a:effectLst/>
                <a:uLnTx/>
                <a:uFillTx/>
                <a:latin typeface="Corbel"/>
                <a:ea typeface="+mn-ea"/>
                <a:cs typeface="Corbel"/>
              </a:rPr>
              <a:t>3.3  Explain the concept of Availability as it relates to InfoSec </a:t>
            </a: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endParaRPr kumimoji="0" lang="en-US" sz="2700" b="0" i="0" u="none" strike="noStrike" kern="1200" cap="none" spc="0" normalizeH="0" baseline="0" noProof="0" dirty="0">
              <a:ln>
                <a:noFill/>
              </a:ln>
              <a:solidFill>
                <a:prstClr val="black"/>
              </a:solidFill>
              <a:effectLst/>
              <a:uLnTx/>
              <a:uFillTx/>
              <a:latin typeface="Corbel"/>
              <a:ea typeface="+mn-ea"/>
              <a:cs typeface="Corbel"/>
            </a:endParaRP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r>
              <a:rPr kumimoji="0" lang="en-US" sz="2700" b="0" i="0" u="none" strike="noStrike" kern="1200" cap="none" spc="0" normalizeH="0" baseline="0" noProof="0" dirty="0">
                <a:ln>
                  <a:noFill/>
                </a:ln>
                <a:solidFill>
                  <a:prstClr val="black"/>
                </a:solidFill>
                <a:effectLst/>
                <a:uLnTx/>
                <a:uFillTx/>
                <a:latin typeface="Corbel"/>
                <a:ea typeface="+mn-ea"/>
                <a:cs typeface="Corbel"/>
              </a:rPr>
              <a:t>3.4 Assess the individual aspects of CIA in a practical, network setting  </a:t>
            </a: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endParaRPr kumimoji="0" lang="en-US" sz="2700" b="0" i="0" u="none" strike="noStrike" kern="1200" cap="none" spc="0" normalizeH="0" baseline="0" noProof="0" dirty="0">
              <a:ln>
                <a:noFill/>
              </a:ln>
              <a:solidFill>
                <a:prstClr val="black"/>
              </a:solidFill>
              <a:effectLst/>
              <a:uLnTx/>
              <a:uFillTx/>
              <a:latin typeface="Corbel"/>
              <a:ea typeface="+mn-ea"/>
              <a:cs typeface="Corbel"/>
            </a:endParaRP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endParaRPr kumimoji="0" lang="en-US" sz="2700" b="0" i="0" u="none" strike="noStrike" kern="1200" cap="none" spc="0" normalizeH="0" baseline="0" noProof="0" dirty="0">
              <a:ln>
                <a:noFill/>
              </a:ln>
              <a:solidFill>
                <a:prstClr val="black"/>
              </a:solidFill>
              <a:effectLst/>
              <a:uLnTx/>
              <a:uFillTx/>
              <a:latin typeface="Corbel"/>
              <a:ea typeface="+mn-ea"/>
              <a:cs typeface="Corbel"/>
            </a:endParaRPr>
          </a:p>
          <a:p>
            <a:pPr marL="332740" marR="0" lvl="0"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endParaRPr kumimoji="0" lang="en-US" sz="2700" b="0" i="0" u="none" strike="noStrike" kern="1200" cap="none" spc="0" normalizeH="0" baseline="0" noProof="0" dirty="0">
              <a:ln>
                <a:noFill/>
              </a:ln>
              <a:solidFill>
                <a:prstClr val="black"/>
              </a:solidFill>
              <a:effectLst/>
              <a:uLnTx/>
              <a:uFillTx/>
              <a:latin typeface="Corbel"/>
              <a:ea typeface="+mn-ea"/>
              <a:cs typeface="Corbel"/>
            </a:endParaRPr>
          </a:p>
          <a:p>
            <a:pPr marL="332740" marR="0" lvl="0"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endParaRPr kumimoji="0" sz="2700" b="0" i="0" u="none" strike="noStrike" kern="1200" cap="none" spc="0" normalizeH="0" baseline="0" noProof="0" dirty="0">
              <a:ln>
                <a:noFill/>
              </a:ln>
              <a:solidFill>
                <a:prstClr val="black"/>
              </a:solidFill>
              <a:effectLst/>
              <a:uLnTx/>
              <a:uFillTx/>
              <a:latin typeface="Corbel"/>
              <a:ea typeface="+mn-ea"/>
              <a:cs typeface="Corbel"/>
            </a:endParaRPr>
          </a:p>
        </p:txBody>
      </p:sp>
      <p:sp>
        <p:nvSpPr>
          <p:cNvPr id="5" name="Title 1">
            <a:extLst>
              <a:ext uri="{FF2B5EF4-FFF2-40B4-BE49-F238E27FC236}">
                <a16:creationId xmlns:a16="http://schemas.microsoft.com/office/drawing/2014/main" id="{E613FFE4-5020-5280-B8E4-70446AFF6EBA}"/>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Today’s Class…</a:t>
            </a:r>
          </a:p>
        </p:txBody>
      </p:sp>
    </p:spTree>
    <p:extLst>
      <p:ext uri="{BB962C8B-B14F-4D97-AF65-F5344CB8AC3E}">
        <p14:creationId xmlns:p14="http://schemas.microsoft.com/office/powerpoint/2010/main" val="3699950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a:xfrm>
            <a:off x="228600" y="152400"/>
            <a:ext cx="10972800" cy="1252728"/>
          </a:xfrm>
        </p:spPr>
        <p:txBody>
          <a:bodyPr/>
          <a:lstStyle/>
          <a:p>
            <a:r>
              <a:rPr lang="en-CA" dirty="0"/>
              <a:t>Failures in Availability - Example</a:t>
            </a:r>
          </a:p>
        </p:txBody>
      </p:sp>
      <p:sp>
        <p:nvSpPr>
          <p:cNvPr id="6" name="Content Placeholder 5">
            <a:extLst>
              <a:ext uri="{FF2B5EF4-FFF2-40B4-BE49-F238E27FC236}">
                <a16:creationId xmlns:a16="http://schemas.microsoft.com/office/drawing/2014/main" id="{DF7C63C9-DF96-411C-B5CD-311945B52D06}"/>
              </a:ext>
            </a:extLst>
          </p:cNvPr>
          <p:cNvSpPr>
            <a:spLocks noGrp="1"/>
          </p:cNvSpPr>
          <p:nvPr>
            <p:ph idx="1"/>
          </p:nvPr>
        </p:nvSpPr>
        <p:spPr/>
        <p:txBody>
          <a:bodyPr/>
          <a:lstStyle/>
          <a:p>
            <a:endParaRPr lang="en-CA" dirty="0"/>
          </a:p>
          <a:p>
            <a:endParaRPr lang="en-CA" dirty="0"/>
          </a:p>
        </p:txBody>
      </p:sp>
      <p:sp>
        <p:nvSpPr>
          <p:cNvPr id="5" name="object 3">
            <a:extLst>
              <a:ext uri="{FF2B5EF4-FFF2-40B4-BE49-F238E27FC236}">
                <a16:creationId xmlns:a16="http://schemas.microsoft.com/office/drawing/2014/main" id="{80E3FE6E-4B77-13AA-82D7-779788E218DB}"/>
              </a:ext>
            </a:extLst>
          </p:cNvPr>
          <p:cNvSpPr txBox="1">
            <a:spLocks/>
          </p:cNvSpPr>
          <p:nvPr/>
        </p:nvSpPr>
        <p:spPr>
          <a:xfrm>
            <a:off x="381003" y="1775190"/>
            <a:ext cx="11521440" cy="4854209"/>
          </a:xfrm>
          <a:prstGeom prst="rect">
            <a:avLst/>
          </a:prstGeom>
        </p:spPr>
        <p:txBody>
          <a:bodyPr vert="horz" wrap="square" lIns="0" tIns="13335" rIns="0" bIns="0" rtlCol="0">
            <a:normAutofit/>
          </a:bodyPr>
          <a:lstStyle/>
          <a:p>
            <a:pPr marL="332740" marR="5080" lvl="0" indent="-320040">
              <a:spcBef>
                <a:spcPts val="105"/>
              </a:spcBef>
              <a:buClr>
                <a:srgbClr val="C19E67"/>
              </a:buClr>
              <a:buSzPct val="79687"/>
              <a:buFont typeface="Wingdings 2"/>
              <a:buChar char=""/>
              <a:tabLst>
                <a:tab pos="332105" algn="l"/>
                <a:tab pos="332740" algn="l"/>
              </a:tabLst>
              <a:defRPr/>
            </a:pPr>
            <a:endParaRPr lang="en-US" sz="3200" dirty="0">
              <a:solidFill>
                <a:prstClr val="black"/>
              </a:solidFill>
              <a:cs typeface="Corbel"/>
            </a:endParaRPr>
          </a:p>
        </p:txBody>
      </p:sp>
      <p:sp>
        <p:nvSpPr>
          <p:cNvPr id="4" name="TextBox 3">
            <a:extLst>
              <a:ext uri="{FF2B5EF4-FFF2-40B4-BE49-F238E27FC236}">
                <a16:creationId xmlns:a16="http://schemas.microsoft.com/office/drawing/2014/main" id="{49C059DF-A648-524C-DE59-48E32301839E}"/>
              </a:ext>
            </a:extLst>
          </p:cNvPr>
          <p:cNvSpPr txBox="1"/>
          <p:nvPr/>
        </p:nvSpPr>
        <p:spPr>
          <a:xfrm>
            <a:off x="276305" y="1590280"/>
            <a:ext cx="11763295" cy="4995432"/>
          </a:xfrm>
          <a:prstGeom prst="rect">
            <a:avLst/>
          </a:prstGeom>
          <a:noFill/>
        </p:spPr>
        <p:txBody>
          <a:bodyPr wrap="square">
            <a:noAutofit/>
          </a:bodyPr>
          <a:lstStyle/>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2400" i="0" u="none" strike="noStrike" kern="1200" cap="none" spc="0" normalizeH="0" baseline="0" noProof="0" dirty="0">
                <a:ln>
                  <a:noFill/>
                </a:ln>
                <a:solidFill>
                  <a:prstClr val="black"/>
                </a:solidFill>
                <a:effectLst/>
                <a:uLnTx/>
                <a:uFillTx/>
                <a:latin typeface="Corbel"/>
                <a:ea typeface="+mn-ea"/>
                <a:cs typeface="Corbel"/>
              </a:rPr>
              <a:t>A Denial of Service (DoS) or Distributed Denial of Service (DDoS) attack occurs when legitimate users are unable to access information systems, devices, or other network resources due to the actions of a malicious cyber threat actor. </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240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2400" i="0" u="none" strike="noStrike" kern="1200" cap="none" spc="0" normalizeH="0" baseline="0" noProof="0" dirty="0">
                <a:ln>
                  <a:noFill/>
                </a:ln>
                <a:solidFill>
                  <a:prstClr val="black"/>
                </a:solidFill>
                <a:effectLst/>
                <a:uLnTx/>
                <a:uFillTx/>
                <a:latin typeface="Corbel"/>
                <a:ea typeface="+mn-ea"/>
                <a:cs typeface="Corbel"/>
              </a:rPr>
              <a:t>Services affected may include email, websites, online accounts (e.g., banking), or other services that rely on the affected computer or network. </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240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2400" i="0" u="none" strike="noStrike" kern="1200" cap="none" spc="0" normalizeH="0" baseline="0" noProof="0" dirty="0">
                <a:ln>
                  <a:noFill/>
                </a:ln>
                <a:solidFill>
                  <a:prstClr val="black"/>
                </a:solidFill>
                <a:effectLst/>
                <a:uLnTx/>
                <a:uFillTx/>
                <a:latin typeface="Corbel"/>
                <a:ea typeface="+mn-ea"/>
                <a:cs typeface="Corbel"/>
              </a:rPr>
              <a:t>A denial-of-service condition is accomplished by flooding the targeted host or network with traffic until the target cannot respond or simply crashes, preventing access for legitimate users. </a:t>
            </a:r>
          </a:p>
        </p:txBody>
      </p:sp>
    </p:spTree>
    <p:extLst>
      <p:ext uri="{BB962C8B-B14F-4D97-AF65-F5344CB8AC3E}">
        <p14:creationId xmlns:p14="http://schemas.microsoft.com/office/powerpoint/2010/main" val="712587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a:xfrm>
            <a:off x="228600" y="152400"/>
            <a:ext cx="10972800" cy="1252728"/>
          </a:xfrm>
        </p:spPr>
        <p:txBody>
          <a:bodyPr/>
          <a:lstStyle/>
          <a:p>
            <a:r>
              <a:rPr lang="en-CA" dirty="0"/>
              <a:t>Controlling Availability</a:t>
            </a:r>
          </a:p>
        </p:txBody>
      </p:sp>
      <p:sp>
        <p:nvSpPr>
          <p:cNvPr id="6" name="Content Placeholder 5">
            <a:extLst>
              <a:ext uri="{FF2B5EF4-FFF2-40B4-BE49-F238E27FC236}">
                <a16:creationId xmlns:a16="http://schemas.microsoft.com/office/drawing/2014/main" id="{DF7C63C9-DF96-411C-B5CD-311945B52D06}"/>
              </a:ext>
            </a:extLst>
          </p:cNvPr>
          <p:cNvSpPr>
            <a:spLocks noGrp="1"/>
          </p:cNvSpPr>
          <p:nvPr>
            <p:ph idx="1"/>
          </p:nvPr>
        </p:nvSpPr>
        <p:spPr/>
        <p:txBody>
          <a:bodyPr/>
          <a:lstStyle/>
          <a:p>
            <a:endParaRPr lang="en-CA" dirty="0"/>
          </a:p>
          <a:p>
            <a:endParaRPr lang="en-CA" dirty="0"/>
          </a:p>
        </p:txBody>
      </p:sp>
      <p:sp>
        <p:nvSpPr>
          <p:cNvPr id="5" name="object 3">
            <a:extLst>
              <a:ext uri="{FF2B5EF4-FFF2-40B4-BE49-F238E27FC236}">
                <a16:creationId xmlns:a16="http://schemas.microsoft.com/office/drawing/2014/main" id="{80E3FE6E-4B77-13AA-82D7-779788E218DB}"/>
              </a:ext>
            </a:extLst>
          </p:cNvPr>
          <p:cNvSpPr txBox="1">
            <a:spLocks/>
          </p:cNvSpPr>
          <p:nvPr/>
        </p:nvSpPr>
        <p:spPr>
          <a:xfrm>
            <a:off x="381003" y="1775190"/>
            <a:ext cx="11521440" cy="4854209"/>
          </a:xfrm>
          <a:prstGeom prst="rect">
            <a:avLst/>
          </a:prstGeom>
        </p:spPr>
        <p:txBody>
          <a:bodyPr vert="horz" wrap="square" lIns="0" tIns="13335" rIns="0" bIns="0" rtlCol="0">
            <a:normAutofit/>
          </a:bodyPr>
          <a:lstStyle/>
          <a:p>
            <a:pPr marL="332740" marR="5080" lvl="0" indent="-320040">
              <a:spcBef>
                <a:spcPts val="105"/>
              </a:spcBef>
              <a:buClr>
                <a:srgbClr val="C19E67"/>
              </a:buClr>
              <a:buSzPct val="79687"/>
              <a:buFont typeface="Wingdings 2"/>
              <a:buChar char=""/>
              <a:tabLst>
                <a:tab pos="332105" algn="l"/>
                <a:tab pos="332740" algn="l"/>
              </a:tabLst>
              <a:defRPr/>
            </a:pPr>
            <a:endParaRPr lang="en-US" sz="3200" dirty="0">
              <a:solidFill>
                <a:prstClr val="black"/>
              </a:solidFill>
              <a:cs typeface="Corbel"/>
            </a:endParaRPr>
          </a:p>
        </p:txBody>
      </p:sp>
      <p:sp>
        <p:nvSpPr>
          <p:cNvPr id="4" name="TextBox 3">
            <a:extLst>
              <a:ext uri="{FF2B5EF4-FFF2-40B4-BE49-F238E27FC236}">
                <a16:creationId xmlns:a16="http://schemas.microsoft.com/office/drawing/2014/main" id="{49C059DF-A648-524C-DE59-48E32301839E}"/>
              </a:ext>
            </a:extLst>
          </p:cNvPr>
          <p:cNvSpPr txBox="1"/>
          <p:nvPr/>
        </p:nvSpPr>
        <p:spPr>
          <a:xfrm>
            <a:off x="276305" y="1590280"/>
            <a:ext cx="11763295" cy="4995432"/>
          </a:xfrm>
          <a:prstGeom prst="rect">
            <a:avLst/>
          </a:prstGeom>
          <a:noFill/>
        </p:spPr>
        <p:txBody>
          <a:bodyPr wrap="square">
            <a:normAutofit fontScale="62500" lnSpcReduction="20000"/>
          </a:bodyPr>
          <a:lstStyle/>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To control the availability of a computing system, we can consider the following measures:</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Redundancy: Implementing redundancy involves duplicating critical components, such as servers, network devices, and storage systems. This redundancy ensures that if one component fails, another can take over its functions, minimizing downtime.</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Fault-tolerant design: Designing systems with fault tolerance in mind helps ensure that they can continue operating even if individual components fail. This can involve using redundant hardware, software failover mechanisms, and automated recovery processes.</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Load balancing: Distributing workloads across multiple servers or resources helps prevent any single component from becoming overwhelmed and causing a system failure. Load balancing can be achieved through various techniques, such as round-robin DNS, hardware load balancers, or software load balancers.</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lang="en-US" sz="3200" dirty="0">
              <a:solidFill>
                <a:prstClr val="black"/>
              </a:solidFill>
              <a:latin typeface="Corbel"/>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Encryption cannot be effectively used here to protect our data/systems from an Availability attack (say a DDoS) due to the fact that network headers / resources cannot be encrypted as they would limit routing and/</a:t>
            </a:r>
            <a:r>
              <a:rPr kumimoji="0" lang="en-US" sz="3200" b="0" i="0" u="none" strike="noStrike" kern="1200" cap="none" spc="0" normalizeH="0" baseline="0" noProof="0">
                <a:ln>
                  <a:noFill/>
                </a:ln>
                <a:solidFill>
                  <a:prstClr val="black"/>
                </a:solidFill>
                <a:effectLst/>
                <a:uLnTx/>
                <a:uFillTx/>
                <a:latin typeface="Corbel"/>
                <a:ea typeface="+mn-ea"/>
                <a:cs typeface="Corbel"/>
              </a:rPr>
              <a:t>or accessibility.</a:t>
            </a: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p:txBody>
      </p:sp>
    </p:spTree>
    <p:extLst>
      <p:ext uri="{BB962C8B-B14F-4D97-AF65-F5344CB8AC3E}">
        <p14:creationId xmlns:p14="http://schemas.microsoft.com/office/powerpoint/2010/main" val="1035599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a:xfrm>
            <a:off x="228600" y="152400"/>
            <a:ext cx="10972800" cy="1252728"/>
          </a:xfrm>
        </p:spPr>
        <p:txBody>
          <a:bodyPr/>
          <a:lstStyle/>
          <a:p>
            <a:r>
              <a:rPr lang="en-CA" dirty="0"/>
              <a:t>Controlling Availability </a:t>
            </a:r>
            <a:r>
              <a:rPr lang="en-CA" sz="2400" dirty="0"/>
              <a:t>(continued…)</a:t>
            </a:r>
          </a:p>
        </p:txBody>
      </p:sp>
      <p:sp>
        <p:nvSpPr>
          <p:cNvPr id="6" name="Content Placeholder 5">
            <a:extLst>
              <a:ext uri="{FF2B5EF4-FFF2-40B4-BE49-F238E27FC236}">
                <a16:creationId xmlns:a16="http://schemas.microsoft.com/office/drawing/2014/main" id="{DF7C63C9-DF96-411C-B5CD-311945B52D06}"/>
              </a:ext>
            </a:extLst>
          </p:cNvPr>
          <p:cNvSpPr>
            <a:spLocks noGrp="1"/>
          </p:cNvSpPr>
          <p:nvPr>
            <p:ph idx="1"/>
          </p:nvPr>
        </p:nvSpPr>
        <p:spPr/>
        <p:txBody>
          <a:bodyPr/>
          <a:lstStyle/>
          <a:p>
            <a:endParaRPr lang="en-CA" dirty="0"/>
          </a:p>
          <a:p>
            <a:endParaRPr lang="en-CA" dirty="0"/>
          </a:p>
        </p:txBody>
      </p:sp>
      <p:sp>
        <p:nvSpPr>
          <p:cNvPr id="5" name="object 3">
            <a:extLst>
              <a:ext uri="{FF2B5EF4-FFF2-40B4-BE49-F238E27FC236}">
                <a16:creationId xmlns:a16="http://schemas.microsoft.com/office/drawing/2014/main" id="{80E3FE6E-4B77-13AA-82D7-779788E218DB}"/>
              </a:ext>
            </a:extLst>
          </p:cNvPr>
          <p:cNvSpPr txBox="1">
            <a:spLocks/>
          </p:cNvSpPr>
          <p:nvPr/>
        </p:nvSpPr>
        <p:spPr>
          <a:xfrm>
            <a:off x="381003" y="1775190"/>
            <a:ext cx="11521440" cy="4854209"/>
          </a:xfrm>
          <a:prstGeom prst="rect">
            <a:avLst/>
          </a:prstGeom>
        </p:spPr>
        <p:txBody>
          <a:bodyPr vert="horz" wrap="square" lIns="0" tIns="13335" rIns="0" bIns="0" rtlCol="0">
            <a:normAutofit/>
          </a:bodyPr>
          <a:lstStyle/>
          <a:p>
            <a:pPr marL="332740" marR="5080" lvl="0" indent="-320040">
              <a:spcBef>
                <a:spcPts val="105"/>
              </a:spcBef>
              <a:buClr>
                <a:srgbClr val="C19E67"/>
              </a:buClr>
              <a:buSzPct val="79687"/>
              <a:buFont typeface="Wingdings 2"/>
              <a:buChar char=""/>
              <a:tabLst>
                <a:tab pos="332105" algn="l"/>
                <a:tab pos="332740" algn="l"/>
              </a:tabLst>
              <a:defRPr/>
            </a:pPr>
            <a:endParaRPr lang="en-US" sz="3200" dirty="0">
              <a:solidFill>
                <a:prstClr val="black"/>
              </a:solidFill>
              <a:cs typeface="Corbel"/>
            </a:endParaRPr>
          </a:p>
        </p:txBody>
      </p:sp>
      <p:sp>
        <p:nvSpPr>
          <p:cNvPr id="4" name="TextBox 3">
            <a:extLst>
              <a:ext uri="{FF2B5EF4-FFF2-40B4-BE49-F238E27FC236}">
                <a16:creationId xmlns:a16="http://schemas.microsoft.com/office/drawing/2014/main" id="{49C059DF-A648-524C-DE59-48E32301839E}"/>
              </a:ext>
            </a:extLst>
          </p:cNvPr>
          <p:cNvSpPr txBox="1"/>
          <p:nvPr/>
        </p:nvSpPr>
        <p:spPr>
          <a:xfrm>
            <a:off x="276305" y="1590280"/>
            <a:ext cx="11763295" cy="4995432"/>
          </a:xfrm>
          <a:prstGeom prst="rect">
            <a:avLst/>
          </a:prstGeom>
          <a:noFill/>
        </p:spPr>
        <p:txBody>
          <a:bodyPr wrap="square">
            <a:normAutofit fontScale="77500" lnSpcReduction="20000"/>
          </a:bodyPr>
          <a:lstStyle/>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Monitoring and alerting: Implementing robust monitoring and alerting systems allows you to proactively identify potential issues before they impact availability. This can involve monitoring resource utilization, network traffic, system logs, and other relevant metrics.</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Backup and disaster recovery: Regularly backing up critical data and implementing disaster recovery plans helps ensure that data can be restored in the event of a system failure or disaster. This includes off-site backups, data replication, and testing the recovery process.</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12700" marR="5080" lvl="0" algn="l" defTabSz="914400" rtl="0" eaLnBrk="1" fontAlgn="auto" latinLnBrk="0" hangingPunct="1">
              <a:lnSpc>
                <a:spcPct val="100000"/>
              </a:lnSpc>
              <a:spcBef>
                <a:spcPts val="105"/>
              </a:spcBef>
              <a:spcAft>
                <a:spcPts val="0"/>
              </a:spcAft>
              <a:buClr>
                <a:srgbClr val="C19E67"/>
              </a:buClr>
              <a:buSzPct val="79687"/>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These measures help improve the availability of computing systems by minimizing downtime and ensuring that critical services remain accessible to users. It’s important to assess the specific requirements of your system and implement appropriate measures accordingly.</a:t>
            </a:r>
          </a:p>
        </p:txBody>
      </p:sp>
    </p:spTree>
    <p:extLst>
      <p:ext uri="{BB962C8B-B14F-4D97-AF65-F5344CB8AC3E}">
        <p14:creationId xmlns:p14="http://schemas.microsoft.com/office/powerpoint/2010/main" val="3873633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a:xfrm>
            <a:off x="228600" y="152400"/>
            <a:ext cx="10972800" cy="1252728"/>
          </a:xfrm>
        </p:spPr>
        <p:txBody>
          <a:bodyPr/>
          <a:lstStyle/>
          <a:p>
            <a:r>
              <a:rPr lang="en-CA" dirty="0"/>
              <a:t>Name the Attack….</a:t>
            </a:r>
            <a:endParaRPr lang="en-CA" sz="2400" dirty="0"/>
          </a:p>
        </p:txBody>
      </p:sp>
      <p:sp>
        <p:nvSpPr>
          <p:cNvPr id="6" name="Content Placeholder 5">
            <a:extLst>
              <a:ext uri="{FF2B5EF4-FFF2-40B4-BE49-F238E27FC236}">
                <a16:creationId xmlns:a16="http://schemas.microsoft.com/office/drawing/2014/main" id="{DF7C63C9-DF96-411C-B5CD-311945B52D06}"/>
              </a:ext>
            </a:extLst>
          </p:cNvPr>
          <p:cNvSpPr>
            <a:spLocks noGrp="1"/>
          </p:cNvSpPr>
          <p:nvPr>
            <p:ph idx="1"/>
          </p:nvPr>
        </p:nvSpPr>
        <p:spPr/>
        <p:txBody>
          <a:bodyPr/>
          <a:lstStyle/>
          <a:p>
            <a:endParaRPr lang="en-CA" dirty="0"/>
          </a:p>
          <a:p>
            <a:endParaRPr lang="en-CA" dirty="0"/>
          </a:p>
        </p:txBody>
      </p:sp>
      <p:sp>
        <p:nvSpPr>
          <p:cNvPr id="5" name="object 3">
            <a:extLst>
              <a:ext uri="{FF2B5EF4-FFF2-40B4-BE49-F238E27FC236}">
                <a16:creationId xmlns:a16="http://schemas.microsoft.com/office/drawing/2014/main" id="{80E3FE6E-4B77-13AA-82D7-779788E218DB}"/>
              </a:ext>
            </a:extLst>
          </p:cNvPr>
          <p:cNvSpPr txBox="1">
            <a:spLocks/>
          </p:cNvSpPr>
          <p:nvPr/>
        </p:nvSpPr>
        <p:spPr>
          <a:xfrm>
            <a:off x="381003" y="1775190"/>
            <a:ext cx="11521440" cy="4854209"/>
          </a:xfrm>
          <a:prstGeom prst="rect">
            <a:avLst/>
          </a:prstGeom>
        </p:spPr>
        <p:txBody>
          <a:bodyPr vert="horz" wrap="square" lIns="0" tIns="13335" rIns="0" bIns="0" rtlCol="0">
            <a:normAutofit/>
          </a:bodyPr>
          <a:lstStyle/>
          <a:p>
            <a:pPr marL="332740" marR="5080" lvl="0" indent="-320040">
              <a:spcBef>
                <a:spcPts val="105"/>
              </a:spcBef>
              <a:buClr>
                <a:srgbClr val="C19E67"/>
              </a:buClr>
              <a:buSzPct val="79687"/>
              <a:buFont typeface="Wingdings 2"/>
              <a:buChar char=""/>
              <a:tabLst>
                <a:tab pos="332105" algn="l"/>
                <a:tab pos="332740" algn="l"/>
              </a:tabLst>
              <a:defRPr/>
            </a:pPr>
            <a:endParaRPr lang="en-US" sz="3200" dirty="0">
              <a:solidFill>
                <a:prstClr val="black"/>
              </a:solidFill>
              <a:cs typeface="Corbel"/>
            </a:endParaRPr>
          </a:p>
        </p:txBody>
      </p:sp>
      <p:sp>
        <p:nvSpPr>
          <p:cNvPr id="4" name="TextBox 3">
            <a:extLst>
              <a:ext uri="{FF2B5EF4-FFF2-40B4-BE49-F238E27FC236}">
                <a16:creationId xmlns:a16="http://schemas.microsoft.com/office/drawing/2014/main" id="{49C059DF-A648-524C-DE59-48E32301839E}"/>
              </a:ext>
            </a:extLst>
          </p:cNvPr>
          <p:cNvSpPr txBox="1"/>
          <p:nvPr/>
        </p:nvSpPr>
        <p:spPr>
          <a:xfrm>
            <a:off x="276305" y="1590280"/>
            <a:ext cx="11763295" cy="4995432"/>
          </a:xfrm>
          <a:prstGeom prst="rect">
            <a:avLst/>
          </a:prstGeom>
          <a:noFill/>
        </p:spPr>
        <p:txBody>
          <a:bodyPr wrap="square">
            <a:normAutofit lnSpcReduction="10000"/>
          </a:bodyPr>
          <a:lstStyle/>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hlinkClick r:id="rId3"/>
              </a:rPr>
              <a:t>Anthem, Inc</a:t>
            </a:r>
            <a:r>
              <a:rPr kumimoji="0" lang="en-US" sz="3200" b="0" i="0" u="none" strike="noStrike" kern="1200" cap="none" spc="0" normalizeH="0" baseline="0" noProof="0" dirty="0">
                <a:ln>
                  <a:noFill/>
                </a:ln>
                <a:solidFill>
                  <a:prstClr val="black"/>
                </a:solidFill>
                <a:effectLst/>
                <a:uLnTx/>
                <a:uFillTx/>
                <a:latin typeface="Corbel"/>
                <a:ea typeface="+mn-ea"/>
                <a:cs typeface="Corbel"/>
              </a:rPr>
              <a:t>. is the largest for-profit managed health care company in the Blue Cross Blue Shield Association. </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In 2014, it was specifically targeted with spear phishing and as a result of the success of the phishing, it was compromised. </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By January 2015, the hackers had obtained nearly 80 million records, including Social Security numbers, birth dates, addresses, email, and employment and income information for Anthem customers and employees, including Anthem’s chief executive.</a:t>
            </a:r>
          </a:p>
        </p:txBody>
      </p:sp>
    </p:spTree>
    <p:extLst>
      <p:ext uri="{BB962C8B-B14F-4D97-AF65-F5344CB8AC3E}">
        <p14:creationId xmlns:p14="http://schemas.microsoft.com/office/powerpoint/2010/main" val="3596297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a:xfrm>
            <a:off x="228600" y="152400"/>
            <a:ext cx="10972800" cy="1252728"/>
          </a:xfrm>
        </p:spPr>
        <p:txBody>
          <a:bodyPr/>
          <a:lstStyle/>
          <a:p>
            <a:r>
              <a:rPr lang="en-CA" dirty="0"/>
              <a:t>Name the Attack(s)….</a:t>
            </a:r>
            <a:endParaRPr lang="en-CA" sz="2400" dirty="0"/>
          </a:p>
        </p:txBody>
      </p:sp>
      <p:sp>
        <p:nvSpPr>
          <p:cNvPr id="6" name="Content Placeholder 5">
            <a:extLst>
              <a:ext uri="{FF2B5EF4-FFF2-40B4-BE49-F238E27FC236}">
                <a16:creationId xmlns:a16="http://schemas.microsoft.com/office/drawing/2014/main" id="{DF7C63C9-DF96-411C-B5CD-311945B52D06}"/>
              </a:ext>
            </a:extLst>
          </p:cNvPr>
          <p:cNvSpPr>
            <a:spLocks noGrp="1"/>
          </p:cNvSpPr>
          <p:nvPr>
            <p:ph idx="1"/>
          </p:nvPr>
        </p:nvSpPr>
        <p:spPr/>
        <p:txBody>
          <a:bodyPr/>
          <a:lstStyle/>
          <a:p>
            <a:endParaRPr lang="en-CA" dirty="0"/>
          </a:p>
          <a:p>
            <a:endParaRPr lang="en-CA" dirty="0"/>
          </a:p>
        </p:txBody>
      </p:sp>
      <p:sp>
        <p:nvSpPr>
          <p:cNvPr id="5" name="object 3">
            <a:extLst>
              <a:ext uri="{FF2B5EF4-FFF2-40B4-BE49-F238E27FC236}">
                <a16:creationId xmlns:a16="http://schemas.microsoft.com/office/drawing/2014/main" id="{80E3FE6E-4B77-13AA-82D7-779788E218DB}"/>
              </a:ext>
            </a:extLst>
          </p:cNvPr>
          <p:cNvSpPr txBox="1">
            <a:spLocks/>
          </p:cNvSpPr>
          <p:nvPr/>
        </p:nvSpPr>
        <p:spPr>
          <a:xfrm>
            <a:off x="381003" y="1775190"/>
            <a:ext cx="11521440" cy="4854209"/>
          </a:xfrm>
          <a:prstGeom prst="rect">
            <a:avLst/>
          </a:prstGeom>
        </p:spPr>
        <p:txBody>
          <a:bodyPr vert="horz" wrap="square" lIns="0" tIns="13335" rIns="0" bIns="0" rtlCol="0">
            <a:normAutofit/>
          </a:bodyPr>
          <a:lstStyle/>
          <a:p>
            <a:pPr marL="332740" marR="5080" lvl="0" indent="-320040">
              <a:spcBef>
                <a:spcPts val="105"/>
              </a:spcBef>
              <a:buClr>
                <a:srgbClr val="C19E67"/>
              </a:buClr>
              <a:buSzPct val="79687"/>
              <a:buFont typeface="Wingdings 2"/>
              <a:buChar char=""/>
              <a:tabLst>
                <a:tab pos="332105" algn="l"/>
                <a:tab pos="332740" algn="l"/>
              </a:tabLst>
              <a:defRPr/>
            </a:pPr>
            <a:endParaRPr lang="en-US" sz="3200" dirty="0">
              <a:solidFill>
                <a:prstClr val="black"/>
              </a:solidFill>
              <a:cs typeface="Corbel"/>
            </a:endParaRPr>
          </a:p>
        </p:txBody>
      </p:sp>
      <p:sp>
        <p:nvSpPr>
          <p:cNvPr id="4" name="TextBox 3">
            <a:extLst>
              <a:ext uri="{FF2B5EF4-FFF2-40B4-BE49-F238E27FC236}">
                <a16:creationId xmlns:a16="http://schemas.microsoft.com/office/drawing/2014/main" id="{49C059DF-A648-524C-DE59-48E32301839E}"/>
              </a:ext>
            </a:extLst>
          </p:cNvPr>
          <p:cNvSpPr txBox="1"/>
          <p:nvPr/>
        </p:nvSpPr>
        <p:spPr>
          <a:xfrm>
            <a:off x="276305" y="1590280"/>
            <a:ext cx="11763295" cy="4995432"/>
          </a:xfrm>
          <a:prstGeom prst="rect">
            <a:avLst/>
          </a:prstGeom>
          <a:noFill/>
        </p:spPr>
        <p:txBody>
          <a:bodyPr wrap="square">
            <a:normAutofit fontScale="70000" lnSpcReduction="20000"/>
          </a:bodyPr>
          <a:lstStyle/>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In 2015, DARPA researchers Charlie Miller and Chris </a:t>
            </a:r>
            <a:r>
              <a:rPr kumimoji="0" lang="en-US" sz="3200" b="0" i="0" u="none" strike="noStrike" kern="1200" cap="none" spc="0" normalizeH="0" baseline="0" noProof="0" dirty="0" err="1">
                <a:ln>
                  <a:noFill/>
                </a:ln>
                <a:solidFill>
                  <a:prstClr val="black"/>
                </a:solidFill>
                <a:effectLst/>
                <a:uLnTx/>
                <a:uFillTx/>
                <a:latin typeface="Corbel"/>
                <a:ea typeface="+mn-ea"/>
                <a:cs typeface="Corbel"/>
              </a:rPr>
              <a:t>Valasek</a:t>
            </a:r>
            <a:r>
              <a:rPr kumimoji="0" lang="en-US" sz="3200" b="0" i="0" u="none" strike="noStrike" kern="1200" cap="none" spc="0" normalizeH="0" baseline="0" noProof="0" dirty="0">
                <a:ln>
                  <a:noFill/>
                </a:ln>
                <a:solidFill>
                  <a:prstClr val="black"/>
                </a:solidFill>
                <a:effectLst/>
                <a:uLnTx/>
                <a:uFillTx/>
                <a:latin typeface="Corbel"/>
                <a:ea typeface="+mn-ea"/>
                <a:cs typeface="Corbel"/>
              </a:rPr>
              <a:t> wirelessly controlled the air conditioning, audio controls and volume, and windshield wipers of a </a:t>
            </a:r>
            <a:r>
              <a:rPr kumimoji="0" lang="en-US" sz="3200" b="0" i="0" u="none" strike="noStrike" kern="1200" cap="none" spc="0" normalizeH="0" baseline="0" noProof="0" dirty="0">
                <a:ln>
                  <a:noFill/>
                </a:ln>
                <a:solidFill>
                  <a:prstClr val="black"/>
                </a:solidFill>
                <a:effectLst/>
                <a:uLnTx/>
                <a:uFillTx/>
                <a:latin typeface="Corbel"/>
                <a:ea typeface="+mn-ea"/>
                <a:cs typeface="Corbel"/>
                <a:hlinkClick r:id="rId3"/>
              </a:rPr>
              <a:t>Jeep Cherokee</a:t>
            </a:r>
            <a:r>
              <a:rPr kumimoji="0" lang="en-US" sz="3200" b="0" i="0" u="none" strike="noStrike" kern="1200" cap="none" spc="0" normalizeH="0" baseline="0" noProof="0" dirty="0">
                <a:ln>
                  <a:noFill/>
                </a:ln>
                <a:solidFill>
                  <a:prstClr val="black"/>
                </a:solidFill>
                <a:effectLst/>
                <a:uLnTx/>
                <a:uFillTx/>
                <a:latin typeface="Corbel"/>
                <a:ea typeface="+mn-ea"/>
                <a:cs typeface="Corbel"/>
              </a:rPr>
              <a:t>. </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They launched the attack on a laptop from their home. They displayed their image on the vehicle’s in-dash display. </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The pair’s hack was even able to disable the brakes and the transmission. An Internet connected computer feature permitted the hackers to obtain the car’s IP address. </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Once inside the vehicle’s system, they were able to remotely rewrite the firmware on a hardware chip in the entertainment system. </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lang="en-US" sz="3200" dirty="0">
              <a:solidFill>
                <a:prstClr val="black"/>
              </a:solidFill>
              <a:latin typeface="Corbel"/>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They exploited a zero-day vulnerability (a vulnerability that does not have a patch), which they researched over a period of months. They shared their research with Chrysler so that a patch could be released.</a:t>
            </a:r>
          </a:p>
        </p:txBody>
      </p:sp>
    </p:spTree>
    <p:extLst>
      <p:ext uri="{BB962C8B-B14F-4D97-AF65-F5344CB8AC3E}">
        <p14:creationId xmlns:p14="http://schemas.microsoft.com/office/powerpoint/2010/main" val="3002630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a:xfrm>
            <a:off x="228600" y="152400"/>
            <a:ext cx="10972800" cy="1252728"/>
          </a:xfrm>
        </p:spPr>
        <p:txBody>
          <a:bodyPr/>
          <a:lstStyle/>
          <a:p>
            <a:r>
              <a:rPr lang="en-CA" dirty="0"/>
              <a:t>Summary</a:t>
            </a:r>
            <a:endParaRPr lang="en-CA" sz="2400" dirty="0"/>
          </a:p>
        </p:txBody>
      </p:sp>
      <p:sp>
        <p:nvSpPr>
          <p:cNvPr id="6" name="Content Placeholder 5">
            <a:extLst>
              <a:ext uri="{FF2B5EF4-FFF2-40B4-BE49-F238E27FC236}">
                <a16:creationId xmlns:a16="http://schemas.microsoft.com/office/drawing/2014/main" id="{DF7C63C9-DF96-411C-B5CD-311945B52D06}"/>
              </a:ext>
            </a:extLst>
          </p:cNvPr>
          <p:cNvSpPr>
            <a:spLocks noGrp="1"/>
          </p:cNvSpPr>
          <p:nvPr>
            <p:ph idx="1"/>
          </p:nvPr>
        </p:nvSpPr>
        <p:spPr/>
        <p:txBody>
          <a:bodyPr/>
          <a:lstStyle/>
          <a:p>
            <a:endParaRPr lang="en-CA" dirty="0"/>
          </a:p>
          <a:p>
            <a:endParaRPr lang="en-CA" dirty="0"/>
          </a:p>
        </p:txBody>
      </p:sp>
      <p:sp>
        <p:nvSpPr>
          <p:cNvPr id="5" name="object 3">
            <a:extLst>
              <a:ext uri="{FF2B5EF4-FFF2-40B4-BE49-F238E27FC236}">
                <a16:creationId xmlns:a16="http://schemas.microsoft.com/office/drawing/2014/main" id="{80E3FE6E-4B77-13AA-82D7-779788E218DB}"/>
              </a:ext>
            </a:extLst>
          </p:cNvPr>
          <p:cNvSpPr txBox="1">
            <a:spLocks/>
          </p:cNvSpPr>
          <p:nvPr/>
        </p:nvSpPr>
        <p:spPr>
          <a:xfrm>
            <a:off x="381003" y="1775190"/>
            <a:ext cx="11521440" cy="4854209"/>
          </a:xfrm>
          <a:prstGeom prst="rect">
            <a:avLst/>
          </a:prstGeom>
        </p:spPr>
        <p:txBody>
          <a:bodyPr vert="horz" wrap="square" lIns="0" tIns="13335" rIns="0" bIns="0" rtlCol="0">
            <a:normAutofit/>
          </a:bodyPr>
          <a:lstStyle/>
          <a:p>
            <a:pPr marL="332740" marR="5080" lvl="0" indent="-320040">
              <a:spcBef>
                <a:spcPts val="105"/>
              </a:spcBef>
              <a:buClr>
                <a:srgbClr val="C19E67"/>
              </a:buClr>
              <a:buSzPct val="79687"/>
              <a:buFont typeface="Wingdings 2"/>
              <a:buChar char=""/>
              <a:tabLst>
                <a:tab pos="332105" algn="l"/>
                <a:tab pos="332740" algn="l"/>
              </a:tabLst>
              <a:defRPr/>
            </a:pPr>
            <a:endParaRPr lang="en-US" sz="3200" dirty="0">
              <a:solidFill>
                <a:prstClr val="black"/>
              </a:solidFill>
              <a:cs typeface="Corbel"/>
            </a:endParaRPr>
          </a:p>
        </p:txBody>
      </p:sp>
      <p:sp>
        <p:nvSpPr>
          <p:cNvPr id="4" name="TextBox 3">
            <a:extLst>
              <a:ext uri="{FF2B5EF4-FFF2-40B4-BE49-F238E27FC236}">
                <a16:creationId xmlns:a16="http://schemas.microsoft.com/office/drawing/2014/main" id="{49C059DF-A648-524C-DE59-48E32301839E}"/>
              </a:ext>
            </a:extLst>
          </p:cNvPr>
          <p:cNvSpPr txBox="1"/>
          <p:nvPr/>
        </p:nvSpPr>
        <p:spPr>
          <a:xfrm>
            <a:off x="276305" y="1590280"/>
            <a:ext cx="11763295" cy="4995432"/>
          </a:xfrm>
          <a:prstGeom prst="rect">
            <a:avLst/>
          </a:prstGeom>
          <a:noFill/>
        </p:spPr>
        <p:txBody>
          <a:bodyPr wrap="square">
            <a:normAutofit fontScale="62500" lnSpcReduction="20000"/>
          </a:bodyPr>
          <a:lstStyle/>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The CIA triad is a widely recognized model in information security. It stands for Confidentiality, Integrity, and Availability. </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1" i="0" u="none" strike="noStrike" kern="1200" cap="none" spc="0" normalizeH="0" baseline="0" noProof="0" dirty="0">
                <a:ln>
                  <a:noFill/>
                </a:ln>
                <a:solidFill>
                  <a:prstClr val="black"/>
                </a:solidFill>
                <a:effectLst/>
                <a:uLnTx/>
                <a:uFillTx/>
                <a:latin typeface="Corbel"/>
                <a:ea typeface="+mn-ea"/>
                <a:cs typeface="Corbel"/>
              </a:rPr>
              <a:t>Confidentiality: </a:t>
            </a:r>
            <a:r>
              <a:rPr kumimoji="0" lang="en-US" sz="3200" b="0" i="0" u="none" strike="noStrike" kern="1200" cap="none" spc="0" normalizeH="0" baseline="0" noProof="0" dirty="0">
                <a:ln>
                  <a:noFill/>
                </a:ln>
                <a:solidFill>
                  <a:prstClr val="black"/>
                </a:solidFill>
                <a:effectLst/>
                <a:uLnTx/>
                <a:uFillTx/>
                <a:latin typeface="Corbel"/>
                <a:ea typeface="+mn-ea"/>
                <a:cs typeface="Corbel"/>
              </a:rPr>
              <a:t>Confidentiality refers to the protection of sensitive information from unauthorized access or disclosure. It ensures that only authorized individuals or systems can access and view confidential data.</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1" i="0" u="none" strike="noStrike" kern="1200" cap="none" spc="0" normalizeH="0" baseline="0" noProof="0" dirty="0">
                <a:ln>
                  <a:noFill/>
                </a:ln>
                <a:solidFill>
                  <a:prstClr val="black"/>
                </a:solidFill>
                <a:effectLst/>
                <a:uLnTx/>
                <a:uFillTx/>
                <a:latin typeface="Corbel"/>
                <a:ea typeface="+mn-ea"/>
                <a:cs typeface="Corbel"/>
              </a:rPr>
              <a:t>Integrity: </a:t>
            </a:r>
            <a:r>
              <a:rPr kumimoji="0" lang="en-US" sz="3200" b="0" i="0" u="none" strike="noStrike" kern="1200" cap="none" spc="0" normalizeH="0" baseline="0" noProof="0" dirty="0">
                <a:ln>
                  <a:noFill/>
                </a:ln>
                <a:solidFill>
                  <a:prstClr val="black"/>
                </a:solidFill>
                <a:effectLst/>
                <a:uLnTx/>
                <a:uFillTx/>
                <a:latin typeface="Corbel"/>
                <a:ea typeface="+mn-ea"/>
                <a:cs typeface="Corbel"/>
              </a:rPr>
              <a:t>Integrity ensures that data remains accurate, complete, and unaltered throughout its lifecycle. It involves protecting data from unauthorized modifications, ensuring its reliability and trustworthiness.</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1" i="0" u="none" strike="noStrike" kern="1200" cap="none" spc="0" normalizeH="0" baseline="0" noProof="0" dirty="0">
                <a:ln>
                  <a:noFill/>
                </a:ln>
                <a:solidFill>
                  <a:prstClr val="black"/>
                </a:solidFill>
                <a:effectLst/>
                <a:uLnTx/>
                <a:uFillTx/>
                <a:latin typeface="Corbel"/>
                <a:ea typeface="+mn-ea"/>
                <a:cs typeface="Corbel"/>
              </a:rPr>
              <a:t>Availability: </a:t>
            </a:r>
            <a:r>
              <a:rPr kumimoji="0" lang="en-US" sz="3200" b="0" i="0" u="none" strike="noStrike" kern="1200" cap="none" spc="0" normalizeH="0" baseline="0" noProof="0" dirty="0">
                <a:ln>
                  <a:noFill/>
                </a:ln>
                <a:solidFill>
                  <a:prstClr val="black"/>
                </a:solidFill>
                <a:effectLst/>
                <a:uLnTx/>
                <a:uFillTx/>
                <a:latin typeface="Corbel"/>
                <a:ea typeface="+mn-ea"/>
                <a:cs typeface="Corbel"/>
              </a:rPr>
              <a:t>Availability ensures that authorized users have timely and uninterrupted access to information and resources when needed. It involves implementing measures to prevent or minimize system downtime, disruptions, or service outages.</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The CIA triad provides a framework for organizations to evaluate and implement security controls to protect their information assets. By addressing these three components, organizations can establish a strong foundation for information security.</a:t>
            </a:r>
          </a:p>
        </p:txBody>
      </p:sp>
    </p:spTree>
    <p:extLst>
      <p:ext uri="{BB962C8B-B14F-4D97-AF65-F5344CB8AC3E}">
        <p14:creationId xmlns:p14="http://schemas.microsoft.com/office/powerpoint/2010/main" val="1720906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412747"/>
            <a:ext cx="12192000" cy="11277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4" name="object 4"/>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5" name="object 5"/>
          <p:cNvSpPr/>
          <p:nvPr/>
        </p:nvSpPr>
        <p:spPr>
          <a:xfrm>
            <a:off x="10896600" y="18288"/>
            <a:ext cx="1219200" cy="138988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05612" y="565404"/>
            <a:ext cx="2711195" cy="542544"/>
          </a:xfrm>
          <a:prstGeom prst="rect">
            <a:avLst/>
          </a:prstGeom>
          <a:blipFill>
            <a:blip r:embed="rId4" cstate="print"/>
            <a:stretch>
              <a:fillRect/>
            </a:stretch>
          </a:blipFill>
        </p:spPr>
        <p:txBody>
          <a:bodyPr wrap="square" lIns="0" tIns="0" rIns="0" bIns="0" rtlCol="0"/>
          <a:lstStyle/>
          <a:p>
            <a:endParaRPr/>
          </a:p>
        </p:txBody>
      </p:sp>
      <p:sp>
        <p:nvSpPr>
          <p:cNvPr id="7" name="object 7"/>
          <p:cNvSpPr txBox="1"/>
          <p:nvPr/>
        </p:nvSpPr>
        <p:spPr>
          <a:xfrm>
            <a:off x="770636" y="1828545"/>
            <a:ext cx="2893060" cy="513715"/>
          </a:xfrm>
          <a:prstGeom prst="rect">
            <a:avLst/>
          </a:prstGeom>
        </p:spPr>
        <p:txBody>
          <a:bodyPr vert="horz" wrap="square" lIns="0" tIns="13335" rIns="0" bIns="0" rtlCol="0">
            <a:spAutoFit/>
          </a:bodyPr>
          <a:lstStyle/>
          <a:p>
            <a:pPr marL="332740" indent="-320040">
              <a:lnSpc>
                <a:spcPct val="100000"/>
              </a:lnSpc>
              <a:spcBef>
                <a:spcPts val="105"/>
              </a:spcBef>
              <a:buClr>
                <a:srgbClr val="C19E67"/>
              </a:buClr>
              <a:buSzPct val="79687"/>
              <a:buFont typeface="Wingdings 2"/>
              <a:buChar char=""/>
              <a:tabLst>
                <a:tab pos="332105" algn="l"/>
                <a:tab pos="332740" algn="l"/>
              </a:tabLst>
            </a:pPr>
            <a:r>
              <a:rPr sz="3200" dirty="0">
                <a:latin typeface="Corbel"/>
                <a:cs typeface="Corbel"/>
              </a:rPr>
              <a:t>Any</a:t>
            </a:r>
            <a:r>
              <a:rPr sz="3200" spc="-35" dirty="0">
                <a:latin typeface="Corbel"/>
                <a:cs typeface="Corbel"/>
              </a:rPr>
              <a:t> </a:t>
            </a:r>
            <a:r>
              <a:rPr sz="3200" spc="-5" dirty="0">
                <a:latin typeface="Corbel"/>
                <a:cs typeface="Corbel"/>
              </a:rPr>
              <a:t>questions?</a:t>
            </a:r>
            <a:endParaRPr sz="3200">
              <a:latin typeface="Corbel"/>
              <a:cs typeface="Corbel"/>
            </a:endParaRPr>
          </a:p>
        </p:txBody>
      </p:sp>
      <p:sp>
        <p:nvSpPr>
          <p:cNvPr id="8" name="object 8"/>
          <p:cNvSpPr/>
          <p:nvPr/>
        </p:nvSpPr>
        <p:spPr>
          <a:xfrm>
            <a:off x="8546694" y="5764322"/>
            <a:ext cx="929005" cy="650875"/>
          </a:xfrm>
          <a:custGeom>
            <a:avLst/>
            <a:gdLst/>
            <a:ahLst/>
            <a:cxnLst/>
            <a:rect l="l" t="t" r="r" b="b"/>
            <a:pathLst>
              <a:path w="929004" h="650875">
                <a:moveTo>
                  <a:pt x="0" y="650286"/>
                </a:moveTo>
                <a:lnTo>
                  <a:pt x="928513" y="650286"/>
                </a:lnTo>
                <a:lnTo>
                  <a:pt x="928513" y="0"/>
                </a:lnTo>
                <a:lnTo>
                  <a:pt x="0" y="0"/>
                </a:lnTo>
                <a:lnTo>
                  <a:pt x="0" y="650286"/>
                </a:lnTo>
                <a:close/>
              </a:path>
            </a:pathLst>
          </a:custGeom>
          <a:solidFill>
            <a:srgbClr val="8BC53E"/>
          </a:solidFill>
        </p:spPr>
        <p:txBody>
          <a:bodyPr wrap="square" lIns="0" tIns="0" rIns="0" bIns="0" rtlCol="0"/>
          <a:lstStyle/>
          <a:p>
            <a:endParaRPr/>
          </a:p>
        </p:txBody>
      </p:sp>
      <p:sp>
        <p:nvSpPr>
          <p:cNvPr id="9" name="object 9"/>
          <p:cNvSpPr/>
          <p:nvPr/>
        </p:nvSpPr>
        <p:spPr>
          <a:xfrm>
            <a:off x="8373191" y="4366007"/>
            <a:ext cx="1313180" cy="786765"/>
          </a:xfrm>
          <a:custGeom>
            <a:avLst/>
            <a:gdLst/>
            <a:ahLst/>
            <a:cxnLst/>
            <a:rect l="l" t="t" r="r" b="b"/>
            <a:pathLst>
              <a:path w="1313179" h="786764">
                <a:moveTo>
                  <a:pt x="778428" y="0"/>
                </a:moveTo>
                <a:lnTo>
                  <a:pt x="651839" y="8509"/>
                </a:lnTo>
                <a:lnTo>
                  <a:pt x="581484" y="16994"/>
                </a:lnTo>
                <a:lnTo>
                  <a:pt x="515836" y="29746"/>
                </a:lnTo>
                <a:lnTo>
                  <a:pt x="393899" y="63760"/>
                </a:lnTo>
                <a:lnTo>
                  <a:pt x="281375" y="114744"/>
                </a:lnTo>
                <a:lnTo>
                  <a:pt x="229792" y="140248"/>
                </a:lnTo>
                <a:lnTo>
                  <a:pt x="187568" y="169995"/>
                </a:lnTo>
                <a:lnTo>
                  <a:pt x="145372" y="204009"/>
                </a:lnTo>
                <a:lnTo>
                  <a:pt x="107855" y="237998"/>
                </a:lnTo>
                <a:lnTo>
                  <a:pt x="75017" y="272013"/>
                </a:lnTo>
                <a:lnTo>
                  <a:pt x="51593" y="306002"/>
                </a:lnTo>
                <a:lnTo>
                  <a:pt x="28141" y="344258"/>
                </a:lnTo>
                <a:lnTo>
                  <a:pt x="14076" y="382515"/>
                </a:lnTo>
                <a:lnTo>
                  <a:pt x="4687" y="420771"/>
                </a:lnTo>
                <a:lnTo>
                  <a:pt x="0" y="463270"/>
                </a:lnTo>
                <a:lnTo>
                  <a:pt x="4687" y="501527"/>
                </a:lnTo>
                <a:lnTo>
                  <a:pt x="18755" y="539783"/>
                </a:lnTo>
                <a:lnTo>
                  <a:pt x="56272" y="607787"/>
                </a:lnTo>
                <a:lnTo>
                  <a:pt x="84403" y="637533"/>
                </a:lnTo>
                <a:lnTo>
                  <a:pt x="121920" y="667280"/>
                </a:lnTo>
                <a:lnTo>
                  <a:pt x="159437" y="692785"/>
                </a:lnTo>
                <a:lnTo>
                  <a:pt x="201634" y="714021"/>
                </a:lnTo>
                <a:lnTo>
                  <a:pt x="248537" y="735283"/>
                </a:lnTo>
                <a:lnTo>
                  <a:pt x="300120" y="752278"/>
                </a:lnTo>
                <a:lnTo>
                  <a:pt x="356382" y="765030"/>
                </a:lnTo>
                <a:lnTo>
                  <a:pt x="412671" y="773540"/>
                </a:lnTo>
                <a:lnTo>
                  <a:pt x="473640" y="782025"/>
                </a:lnTo>
                <a:lnTo>
                  <a:pt x="534581" y="786292"/>
                </a:lnTo>
                <a:lnTo>
                  <a:pt x="665905" y="777782"/>
                </a:lnTo>
                <a:lnTo>
                  <a:pt x="731553" y="769298"/>
                </a:lnTo>
                <a:lnTo>
                  <a:pt x="797201" y="756545"/>
                </a:lnTo>
                <a:lnTo>
                  <a:pt x="862849" y="739526"/>
                </a:lnTo>
                <a:lnTo>
                  <a:pt x="923817" y="722531"/>
                </a:lnTo>
                <a:lnTo>
                  <a:pt x="980079" y="697027"/>
                </a:lnTo>
                <a:lnTo>
                  <a:pt x="1083244" y="646018"/>
                </a:lnTo>
                <a:lnTo>
                  <a:pt x="1130148" y="616271"/>
                </a:lnTo>
                <a:lnTo>
                  <a:pt x="1172344" y="582282"/>
                </a:lnTo>
                <a:lnTo>
                  <a:pt x="1237992" y="514279"/>
                </a:lnTo>
                <a:lnTo>
                  <a:pt x="1266150" y="480265"/>
                </a:lnTo>
                <a:lnTo>
                  <a:pt x="1284895" y="442008"/>
                </a:lnTo>
                <a:lnTo>
                  <a:pt x="1298961" y="403777"/>
                </a:lnTo>
                <a:lnTo>
                  <a:pt x="1308347" y="365520"/>
                </a:lnTo>
                <a:lnTo>
                  <a:pt x="1313026" y="323021"/>
                </a:lnTo>
                <a:lnTo>
                  <a:pt x="1308347" y="284765"/>
                </a:lnTo>
                <a:lnTo>
                  <a:pt x="1298961" y="246508"/>
                </a:lnTo>
                <a:lnTo>
                  <a:pt x="1280216" y="212519"/>
                </a:lnTo>
                <a:lnTo>
                  <a:pt x="1256764" y="178505"/>
                </a:lnTo>
                <a:lnTo>
                  <a:pt x="1228633" y="148758"/>
                </a:lnTo>
                <a:lnTo>
                  <a:pt x="1195796" y="119012"/>
                </a:lnTo>
                <a:lnTo>
                  <a:pt x="1153599" y="93507"/>
                </a:lnTo>
                <a:lnTo>
                  <a:pt x="1111403" y="72245"/>
                </a:lnTo>
                <a:lnTo>
                  <a:pt x="1064500" y="51008"/>
                </a:lnTo>
                <a:lnTo>
                  <a:pt x="1012917" y="33989"/>
                </a:lnTo>
                <a:lnTo>
                  <a:pt x="961334" y="21262"/>
                </a:lnTo>
                <a:lnTo>
                  <a:pt x="900366" y="12752"/>
                </a:lnTo>
                <a:lnTo>
                  <a:pt x="844104" y="4242"/>
                </a:lnTo>
                <a:lnTo>
                  <a:pt x="778428" y="0"/>
                </a:lnTo>
                <a:close/>
              </a:path>
            </a:pathLst>
          </a:custGeom>
          <a:solidFill>
            <a:srgbClr val="000000"/>
          </a:solidFill>
        </p:spPr>
        <p:txBody>
          <a:bodyPr wrap="square" lIns="0" tIns="0" rIns="0" bIns="0" rtlCol="0"/>
          <a:lstStyle/>
          <a:p>
            <a:endParaRPr/>
          </a:p>
        </p:txBody>
      </p:sp>
      <p:sp>
        <p:nvSpPr>
          <p:cNvPr id="10" name="object 10"/>
          <p:cNvSpPr/>
          <p:nvPr/>
        </p:nvSpPr>
        <p:spPr>
          <a:xfrm>
            <a:off x="8889027" y="4544513"/>
            <a:ext cx="220395" cy="255018"/>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9357977" y="4527518"/>
            <a:ext cx="173492" cy="199767"/>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8556080" y="5050283"/>
            <a:ext cx="1435100" cy="807720"/>
          </a:xfrm>
          <a:custGeom>
            <a:avLst/>
            <a:gdLst/>
            <a:ahLst/>
            <a:cxnLst/>
            <a:rect l="l" t="t" r="r" b="b"/>
            <a:pathLst>
              <a:path w="1435100" h="807720">
                <a:moveTo>
                  <a:pt x="1188609" y="518521"/>
                </a:moveTo>
                <a:lnTo>
                  <a:pt x="1045744" y="518521"/>
                </a:lnTo>
                <a:lnTo>
                  <a:pt x="1073875" y="552536"/>
                </a:lnTo>
                <a:lnTo>
                  <a:pt x="1130136" y="629049"/>
                </a:lnTo>
                <a:lnTo>
                  <a:pt x="1186426" y="722531"/>
                </a:lnTo>
                <a:lnTo>
                  <a:pt x="1205171" y="765055"/>
                </a:lnTo>
                <a:lnTo>
                  <a:pt x="1209878" y="786292"/>
                </a:lnTo>
                <a:lnTo>
                  <a:pt x="1209878" y="807554"/>
                </a:lnTo>
                <a:lnTo>
                  <a:pt x="1256753" y="807554"/>
                </a:lnTo>
                <a:lnTo>
                  <a:pt x="1322401" y="790535"/>
                </a:lnTo>
                <a:lnTo>
                  <a:pt x="1359918" y="773540"/>
                </a:lnTo>
                <a:lnTo>
                  <a:pt x="1397435" y="748036"/>
                </a:lnTo>
                <a:lnTo>
                  <a:pt x="1434953" y="709804"/>
                </a:lnTo>
                <a:lnTo>
                  <a:pt x="1416208" y="705537"/>
                </a:lnTo>
                <a:lnTo>
                  <a:pt x="1378691" y="692785"/>
                </a:lnTo>
                <a:lnTo>
                  <a:pt x="1355239" y="688542"/>
                </a:lnTo>
                <a:lnTo>
                  <a:pt x="1256753" y="688542"/>
                </a:lnTo>
                <a:lnTo>
                  <a:pt x="1242688" y="633291"/>
                </a:lnTo>
                <a:lnTo>
                  <a:pt x="1219236" y="578040"/>
                </a:lnTo>
                <a:lnTo>
                  <a:pt x="1188609" y="518521"/>
                </a:lnTo>
                <a:close/>
              </a:path>
              <a:path w="1435100" h="807720">
                <a:moveTo>
                  <a:pt x="28130" y="85022"/>
                </a:moveTo>
                <a:lnTo>
                  <a:pt x="18744" y="119012"/>
                </a:lnTo>
                <a:lnTo>
                  <a:pt x="14065" y="161510"/>
                </a:lnTo>
                <a:lnTo>
                  <a:pt x="4679" y="216762"/>
                </a:lnTo>
                <a:lnTo>
                  <a:pt x="0" y="276280"/>
                </a:lnTo>
                <a:lnTo>
                  <a:pt x="4679" y="344283"/>
                </a:lnTo>
                <a:lnTo>
                  <a:pt x="9386" y="412287"/>
                </a:lnTo>
                <a:lnTo>
                  <a:pt x="28130" y="484532"/>
                </a:lnTo>
                <a:lnTo>
                  <a:pt x="56261" y="552536"/>
                </a:lnTo>
                <a:lnTo>
                  <a:pt x="98485" y="612029"/>
                </a:lnTo>
                <a:lnTo>
                  <a:pt x="126616" y="641801"/>
                </a:lnTo>
                <a:lnTo>
                  <a:pt x="192264" y="688542"/>
                </a:lnTo>
                <a:lnTo>
                  <a:pt x="229781" y="705537"/>
                </a:lnTo>
                <a:lnTo>
                  <a:pt x="271978" y="722531"/>
                </a:lnTo>
                <a:lnTo>
                  <a:pt x="323560" y="735283"/>
                </a:lnTo>
                <a:lnTo>
                  <a:pt x="440791" y="743793"/>
                </a:lnTo>
                <a:lnTo>
                  <a:pt x="576794" y="735283"/>
                </a:lnTo>
                <a:lnTo>
                  <a:pt x="656507" y="718289"/>
                </a:lnTo>
                <a:lnTo>
                  <a:pt x="740928" y="701294"/>
                </a:lnTo>
                <a:lnTo>
                  <a:pt x="759672" y="688542"/>
                </a:lnTo>
                <a:lnTo>
                  <a:pt x="1045744" y="518521"/>
                </a:lnTo>
                <a:lnTo>
                  <a:pt x="1188609" y="518521"/>
                </a:lnTo>
                <a:lnTo>
                  <a:pt x="1186426" y="514279"/>
                </a:lnTo>
                <a:lnTo>
                  <a:pt x="1170331" y="488775"/>
                </a:lnTo>
                <a:lnTo>
                  <a:pt x="778445" y="488775"/>
                </a:lnTo>
                <a:lnTo>
                  <a:pt x="859996" y="148758"/>
                </a:lnTo>
                <a:lnTo>
                  <a:pt x="393915" y="148758"/>
                </a:lnTo>
                <a:lnTo>
                  <a:pt x="309495" y="144516"/>
                </a:lnTo>
                <a:lnTo>
                  <a:pt x="220395" y="131764"/>
                </a:lnTo>
                <a:lnTo>
                  <a:pt x="126616" y="114769"/>
                </a:lnTo>
                <a:lnTo>
                  <a:pt x="28130" y="85022"/>
                </a:lnTo>
                <a:close/>
              </a:path>
              <a:path w="1435100" h="807720">
                <a:moveTo>
                  <a:pt x="1322401" y="684300"/>
                </a:moveTo>
                <a:lnTo>
                  <a:pt x="1289591" y="684300"/>
                </a:lnTo>
                <a:lnTo>
                  <a:pt x="1256753" y="688542"/>
                </a:lnTo>
                <a:lnTo>
                  <a:pt x="1355239" y="688542"/>
                </a:lnTo>
                <a:lnTo>
                  <a:pt x="1322401" y="684300"/>
                </a:lnTo>
                <a:close/>
              </a:path>
              <a:path w="1435100" h="807720">
                <a:moveTo>
                  <a:pt x="984775" y="369788"/>
                </a:moveTo>
                <a:lnTo>
                  <a:pt x="942579" y="369788"/>
                </a:lnTo>
                <a:lnTo>
                  <a:pt x="778445" y="488775"/>
                </a:lnTo>
                <a:lnTo>
                  <a:pt x="1170331" y="488775"/>
                </a:lnTo>
                <a:lnTo>
                  <a:pt x="1167654" y="484532"/>
                </a:lnTo>
                <a:lnTo>
                  <a:pt x="1116071" y="425039"/>
                </a:lnTo>
                <a:lnTo>
                  <a:pt x="1055102" y="386782"/>
                </a:lnTo>
                <a:lnTo>
                  <a:pt x="984775" y="369788"/>
                </a:lnTo>
                <a:close/>
              </a:path>
              <a:path w="1435100" h="807720">
                <a:moveTo>
                  <a:pt x="895675" y="0"/>
                </a:moveTo>
                <a:lnTo>
                  <a:pt x="834707" y="38256"/>
                </a:lnTo>
                <a:lnTo>
                  <a:pt x="764379" y="72270"/>
                </a:lnTo>
                <a:lnTo>
                  <a:pt x="717476" y="93507"/>
                </a:lnTo>
                <a:lnTo>
                  <a:pt x="665893" y="110502"/>
                </a:lnTo>
                <a:lnTo>
                  <a:pt x="609632" y="123254"/>
                </a:lnTo>
                <a:lnTo>
                  <a:pt x="543956" y="136006"/>
                </a:lnTo>
                <a:lnTo>
                  <a:pt x="473629" y="144516"/>
                </a:lnTo>
                <a:lnTo>
                  <a:pt x="393915" y="148758"/>
                </a:lnTo>
                <a:lnTo>
                  <a:pt x="859996" y="148758"/>
                </a:lnTo>
                <a:lnTo>
                  <a:pt x="895675" y="0"/>
                </a:lnTo>
                <a:close/>
              </a:path>
            </a:pathLst>
          </a:custGeom>
          <a:solidFill>
            <a:srgbClr val="000000"/>
          </a:solidFill>
        </p:spPr>
        <p:txBody>
          <a:bodyPr wrap="square" lIns="0" tIns="0" rIns="0" bIns="0" rtlCol="0"/>
          <a:lstStyle/>
          <a:p>
            <a:endParaRPr/>
          </a:p>
        </p:txBody>
      </p:sp>
      <p:sp>
        <p:nvSpPr>
          <p:cNvPr id="13" name="object 13"/>
          <p:cNvSpPr/>
          <p:nvPr/>
        </p:nvSpPr>
        <p:spPr>
          <a:xfrm>
            <a:off x="9357977" y="5628323"/>
            <a:ext cx="488315" cy="471805"/>
          </a:xfrm>
          <a:custGeom>
            <a:avLst/>
            <a:gdLst/>
            <a:ahLst/>
            <a:cxnLst/>
            <a:rect l="l" t="t" r="r" b="b"/>
            <a:pathLst>
              <a:path w="488315" h="471804">
                <a:moveTo>
                  <a:pt x="79713" y="0"/>
                </a:moveTo>
                <a:lnTo>
                  <a:pt x="0" y="63760"/>
                </a:lnTo>
                <a:lnTo>
                  <a:pt x="32810" y="80755"/>
                </a:lnTo>
                <a:lnTo>
                  <a:pt x="65648" y="101992"/>
                </a:lnTo>
                <a:lnTo>
                  <a:pt x="103165" y="131764"/>
                </a:lnTo>
                <a:lnTo>
                  <a:pt x="121909" y="153001"/>
                </a:lnTo>
                <a:lnTo>
                  <a:pt x="140682" y="178505"/>
                </a:lnTo>
                <a:lnTo>
                  <a:pt x="154747" y="208252"/>
                </a:lnTo>
                <a:lnTo>
                  <a:pt x="173492" y="242266"/>
                </a:lnTo>
                <a:lnTo>
                  <a:pt x="182878" y="280497"/>
                </a:lnTo>
                <a:lnTo>
                  <a:pt x="192264" y="323021"/>
                </a:lnTo>
                <a:lnTo>
                  <a:pt x="196944" y="369763"/>
                </a:lnTo>
                <a:lnTo>
                  <a:pt x="196944" y="420771"/>
                </a:lnTo>
                <a:lnTo>
                  <a:pt x="206330" y="429256"/>
                </a:lnTo>
                <a:lnTo>
                  <a:pt x="239140" y="446276"/>
                </a:lnTo>
                <a:lnTo>
                  <a:pt x="267298" y="454760"/>
                </a:lnTo>
                <a:lnTo>
                  <a:pt x="295429" y="459028"/>
                </a:lnTo>
                <a:lnTo>
                  <a:pt x="332946" y="467513"/>
                </a:lnTo>
                <a:lnTo>
                  <a:pt x="375143" y="467513"/>
                </a:lnTo>
                <a:lnTo>
                  <a:pt x="412660" y="471780"/>
                </a:lnTo>
                <a:lnTo>
                  <a:pt x="445470" y="471780"/>
                </a:lnTo>
                <a:lnTo>
                  <a:pt x="473629" y="467513"/>
                </a:lnTo>
                <a:lnTo>
                  <a:pt x="482987" y="463270"/>
                </a:lnTo>
                <a:lnTo>
                  <a:pt x="487694" y="459028"/>
                </a:lnTo>
                <a:lnTo>
                  <a:pt x="487694" y="450518"/>
                </a:lnTo>
                <a:lnTo>
                  <a:pt x="478308" y="442008"/>
                </a:lnTo>
                <a:lnTo>
                  <a:pt x="459563" y="429256"/>
                </a:lnTo>
                <a:lnTo>
                  <a:pt x="431405" y="412262"/>
                </a:lnTo>
                <a:lnTo>
                  <a:pt x="337626" y="374005"/>
                </a:lnTo>
                <a:lnTo>
                  <a:pt x="281364" y="255018"/>
                </a:lnTo>
                <a:lnTo>
                  <a:pt x="243847" y="187015"/>
                </a:lnTo>
                <a:lnTo>
                  <a:pt x="201623" y="119012"/>
                </a:lnTo>
                <a:lnTo>
                  <a:pt x="159426" y="59493"/>
                </a:lnTo>
                <a:lnTo>
                  <a:pt x="117230" y="16994"/>
                </a:lnTo>
                <a:lnTo>
                  <a:pt x="98458" y="4242"/>
                </a:lnTo>
                <a:lnTo>
                  <a:pt x="79713" y="0"/>
                </a:lnTo>
                <a:close/>
              </a:path>
            </a:pathLst>
          </a:custGeom>
          <a:solidFill>
            <a:srgbClr val="000000"/>
          </a:solidFill>
        </p:spPr>
        <p:txBody>
          <a:bodyPr wrap="square" lIns="0" tIns="0" rIns="0" bIns="0" rtlCol="0"/>
          <a:lstStyle/>
          <a:p>
            <a:endParaRPr/>
          </a:p>
        </p:txBody>
      </p:sp>
      <p:sp>
        <p:nvSpPr>
          <p:cNvPr id="14" name="object 14"/>
          <p:cNvSpPr/>
          <p:nvPr/>
        </p:nvSpPr>
        <p:spPr>
          <a:xfrm>
            <a:off x="9132875" y="5020536"/>
            <a:ext cx="516255" cy="433705"/>
          </a:xfrm>
          <a:custGeom>
            <a:avLst/>
            <a:gdLst/>
            <a:ahLst/>
            <a:cxnLst/>
            <a:rect l="l" t="t" r="r" b="b"/>
            <a:pathLst>
              <a:path w="516254" h="433704">
                <a:moveTo>
                  <a:pt x="89099" y="306027"/>
                </a:moveTo>
                <a:lnTo>
                  <a:pt x="0" y="386782"/>
                </a:lnTo>
                <a:lnTo>
                  <a:pt x="14065" y="403777"/>
                </a:lnTo>
                <a:lnTo>
                  <a:pt x="28130" y="416529"/>
                </a:lnTo>
                <a:lnTo>
                  <a:pt x="51582" y="425014"/>
                </a:lnTo>
                <a:lnTo>
                  <a:pt x="79713" y="433524"/>
                </a:lnTo>
                <a:lnTo>
                  <a:pt x="140682" y="433524"/>
                </a:lnTo>
                <a:lnTo>
                  <a:pt x="211037" y="429281"/>
                </a:lnTo>
                <a:lnTo>
                  <a:pt x="281364" y="420771"/>
                </a:lnTo>
                <a:lnTo>
                  <a:pt x="337626" y="412262"/>
                </a:lnTo>
                <a:lnTo>
                  <a:pt x="393915" y="399534"/>
                </a:lnTo>
                <a:lnTo>
                  <a:pt x="450177" y="348526"/>
                </a:lnTo>
                <a:lnTo>
                  <a:pt x="453945" y="344258"/>
                </a:lnTo>
                <a:lnTo>
                  <a:pt x="290750" y="344258"/>
                </a:lnTo>
                <a:lnTo>
                  <a:pt x="257912" y="340016"/>
                </a:lnTo>
                <a:lnTo>
                  <a:pt x="220395" y="335774"/>
                </a:lnTo>
                <a:lnTo>
                  <a:pt x="154747" y="323021"/>
                </a:lnTo>
                <a:lnTo>
                  <a:pt x="107844" y="310269"/>
                </a:lnTo>
                <a:lnTo>
                  <a:pt x="89099" y="306027"/>
                </a:lnTo>
                <a:close/>
              </a:path>
              <a:path w="516254" h="433704">
                <a:moveTo>
                  <a:pt x="497080" y="0"/>
                </a:moveTo>
                <a:lnTo>
                  <a:pt x="454884" y="0"/>
                </a:lnTo>
                <a:lnTo>
                  <a:pt x="431432" y="4242"/>
                </a:lnTo>
                <a:lnTo>
                  <a:pt x="403301" y="8509"/>
                </a:lnTo>
                <a:lnTo>
                  <a:pt x="361077" y="51008"/>
                </a:lnTo>
                <a:lnTo>
                  <a:pt x="342333" y="80755"/>
                </a:lnTo>
                <a:lnTo>
                  <a:pt x="337626" y="93507"/>
                </a:lnTo>
                <a:lnTo>
                  <a:pt x="337626" y="102017"/>
                </a:lnTo>
                <a:lnTo>
                  <a:pt x="342333" y="110502"/>
                </a:lnTo>
                <a:lnTo>
                  <a:pt x="347012" y="114769"/>
                </a:lnTo>
                <a:lnTo>
                  <a:pt x="361077" y="123254"/>
                </a:lnTo>
                <a:lnTo>
                  <a:pt x="398594" y="123254"/>
                </a:lnTo>
                <a:lnTo>
                  <a:pt x="417367" y="182772"/>
                </a:lnTo>
                <a:lnTo>
                  <a:pt x="422046" y="229514"/>
                </a:lnTo>
                <a:lnTo>
                  <a:pt x="417367" y="267770"/>
                </a:lnTo>
                <a:lnTo>
                  <a:pt x="403301" y="297517"/>
                </a:lnTo>
                <a:lnTo>
                  <a:pt x="384529" y="318779"/>
                </a:lnTo>
                <a:lnTo>
                  <a:pt x="356398" y="331531"/>
                </a:lnTo>
                <a:lnTo>
                  <a:pt x="323560" y="340016"/>
                </a:lnTo>
                <a:lnTo>
                  <a:pt x="290750" y="344258"/>
                </a:lnTo>
                <a:lnTo>
                  <a:pt x="453945" y="344258"/>
                </a:lnTo>
                <a:lnTo>
                  <a:pt x="468949" y="327264"/>
                </a:lnTo>
                <a:lnTo>
                  <a:pt x="483015" y="301759"/>
                </a:lnTo>
                <a:lnTo>
                  <a:pt x="501760" y="250776"/>
                </a:lnTo>
                <a:lnTo>
                  <a:pt x="506467" y="204009"/>
                </a:lnTo>
                <a:lnTo>
                  <a:pt x="501760" y="161510"/>
                </a:lnTo>
                <a:lnTo>
                  <a:pt x="497080" y="127496"/>
                </a:lnTo>
                <a:lnTo>
                  <a:pt x="487694" y="97750"/>
                </a:lnTo>
                <a:lnTo>
                  <a:pt x="501760" y="72245"/>
                </a:lnTo>
                <a:lnTo>
                  <a:pt x="511146" y="51008"/>
                </a:lnTo>
                <a:lnTo>
                  <a:pt x="515825" y="34014"/>
                </a:lnTo>
                <a:lnTo>
                  <a:pt x="515825" y="21262"/>
                </a:lnTo>
                <a:lnTo>
                  <a:pt x="506467" y="4242"/>
                </a:lnTo>
                <a:lnTo>
                  <a:pt x="497080" y="0"/>
                </a:lnTo>
                <a:close/>
              </a:path>
            </a:pathLst>
          </a:custGeom>
          <a:solidFill>
            <a:srgbClr val="000000"/>
          </a:solidFill>
        </p:spPr>
        <p:txBody>
          <a:bodyPr wrap="square" lIns="0" tIns="0" rIns="0" bIns="0" rtlCol="0"/>
          <a:lstStyle/>
          <a:p>
            <a:endParaRPr/>
          </a:p>
        </p:txBody>
      </p:sp>
      <p:sp>
        <p:nvSpPr>
          <p:cNvPr id="15" name="object 15"/>
          <p:cNvSpPr/>
          <p:nvPr/>
        </p:nvSpPr>
        <p:spPr>
          <a:xfrm>
            <a:off x="8105893" y="4446763"/>
            <a:ext cx="577215" cy="943610"/>
          </a:xfrm>
          <a:custGeom>
            <a:avLst/>
            <a:gdLst/>
            <a:ahLst/>
            <a:cxnLst/>
            <a:rect l="l" t="t" r="r" b="b"/>
            <a:pathLst>
              <a:path w="577215" h="943610">
                <a:moveTo>
                  <a:pt x="271985" y="0"/>
                </a:moveTo>
                <a:lnTo>
                  <a:pt x="211024" y="0"/>
                </a:lnTo>
                <a:lnTo>
                  <a:pt x="173507" y="4242"/>
                </a:lnTo>
                <a:lnTo>
                  <a:pt x="46893" y="131764"/>
                </a:lnTo>
                <a:lnTo>
                  <a:pt x="28137" y="195500"/>
                </a:lnTo>
                <a:lnTo>
                  <a:pt x="14068" y="267770"/>
                </a:lnTo>
                <a:lnTo>
                  <a:pt x="4689" y="352768"/>
                </a:lnTo>
                <a:lnTo>
                  <a:pt x="0" y="446276"/>
                </a:lnTo>
                <a:lnTo>
                  <a:pt x="0" y="493017"/>
                </a:lnTo>
                <a:lnTo>
                  <a:pt x="9378" y="535516"/>
                </a:lnTo>
                <a:lnTo>
                  <a:pt x="18757" y="573773"/>
                </a:lnTo>
                <a:lnTo>
                  <a:pt x="32825" y="612029"/>
                </a:lnTo>
                <a:lnTo>
                  <a:pt x="51583" y="646018"/>
                </a:lnTo>
                <a:lnTo>
                  <a:pt x="576803" y="943536"/>
                </a:lnTo>
                <a:lnTo>
                  <a:pt x="478318" y="765030"/>
                </a:lnTo>
                <a:lnTo>
                  <a:pt x="290732" y="671523"/>
                </a:lnTo>
                <a:lnTo>
                  <a:pt x="164129" y="599277"/>
                </a:lnTo>
                <a:lnTo>
                  <a:pt x="121925" y="578015"/>
                </a:lnTo>
                <a:lnTo>
                  <a:pt x="103166" y="565263"/>
                </a:lnTo>
                <a:lnTo>
                  <a:pt x="98478" y="501527"/>
                </a:lnTo>
                <a:lnTo>
                  <a:pt x="93788" y="442008"/>
                </a:lnTo>
                <a:lnTo>
                  <a:pt x="93788" y="365520"/>
                </a:lnTo>
                <a:lnTo>
                  <a:pt x="107856" y="250751"/>
                </a:lnTo>
                <a:lnTo>
                  <a:pt x="126615" y="187015"/>
                </a:lnTo>
                <a:lnTo>
                  <a:pt x="159439" y="140248"/>
                </a:lnTo>
                <a:lnTo>
                  <a:pt x="182888" y="127496"/>
                </a:lnTo>
                <a:lnTo>
                  <a:pt x="289820" y="127496"/>
                </a:lnTo>
                <a:lnTo>
                  <a:pt x="295439" y="119012"/>
                </a:lnTo>
                <a:lnTo>
                  <a:pt x="389218" y="97750"/>
                </a:lnTo>
                <a:lnTo>
                  <a:pt x="384539" y="76513"/>
                </a:lnTo>
                <a:lnTo>
                  <a:pt x="375153" y="59493"/>
                </a:lnTo>
                <a:lnTo>
                  <a:pt x="361087" y="38256"/>
                </a:lnTo>
                <a:lnTo>
                  <a:pt x="337635" y="16994"/>
                </a:lnTo>
                <a:lnTo>
                  <a:pt x="318891" y="12752"/>
                </a:lnTo>
                <a:lnTo>
                  <a:pt x="300118" y="4242"/>
                </a:lnTo>
                <a:lnTo>
                  <a:pt x="271985" y="0"/>
                </a:lnTo>
                <a:close/>
              </a:path>
              <a:path w="577215" h="943610">
                <a:moveTo>
                  <a:pt x="289820" y="127496"/>
                </a:moveTo>
                <a:lnTo>
                  <a:pt x="182888" y="127496"/>
                </a:lnTo>
                <a:lnTo>
                  <a:pt x="196956" y="136006"/>
                </a:lnTo>
                <a:lnTo>
                  <a:pt x="225092" y="148758"/>
                </a:lnTo>
                <a:lnTo>
                  <a:pt x="243848" y="153001"/>
                </a:lnTo>
                <a:lnTo>
                  <a:pt x="262607" y="148758"/>
                </a:lnTo>
                <a:lnTo>
                  <a:pt x="281374" y="140248"/>
                </a:lnTo>
                <a:lnTo>
                  <a:pt x="289820" y="127496"/>
                </a:lnTo>
                <a:close/>
              </a:path>
            </a:pathLst>
          </a:custGeom>
          <a:solidFill>
            <a:srgbClr val="000000"/>
          </a:solidFill>
        </p:spPr>
        <p:txBody>
          <a:bodyPr wrap="square" lIns="0" tIns="0" rIns="0" bIns="0" rtlCol="0"/>
          <a:lstStyle/>
          <a:p>
            <a:endParaRPr/>
          </a:p>
        </p:txBody>
      </p:sp>
      <p:sp>
        <p:nvSpPr>
          <p:cNvPr id="16" name="object 16"/>
          <p:cNvSpPr/>
          <p:nvPr/>
        </p:nvSpPr>
        <p:spPr>
          <a:xfrm>
            <a:off x="9723735" y="4008997"/>
            <a:ext cx="621665" cy="578485"/>
          </a:xfrm>
          <a:custGeom>
            <a:avLst/>
            <a:gdLst/>
            <a:ahLst/>
            <a:cxnLst/>
            <a:rect l="l" t="t" r="r" b="b"/>
            <a:pathLst>
              <a:path w="621665" h="578485">
                <a:moveTo>
                  <a:pt x="192264" y="318754"/>
                </a:moveTo>
                <a:lnTo>
                  <a:pt x="201650" y="442008"/>
                </a:lnTo>
                <a:lnTo>
                  <a:pt x="211037" y="531274"/>
                </a:lnTo>
                <a:lnTo>
                  <a:pt x="215716" y="578015"/>
                </a:lnTo>
                <a:lnTo>
                  <a:pt x="272005" y="433524"/>
                </a:lnTo>
                <a:lnTo>
                  <a:pt x="501760" y="433524"/>
                </a:lnTo>
                <a:lnTo>
                  <a:pt x="511146" y="425014"/>
                </a:lnTo>
                <a:lnTo>
                  <a:pt x="534597" y="408019"/>
                </a:lnTo>
                <a:lnTo>
                  <a:pt x="572115" y="374005"/>
                </a:lnTo>
                <a:lnTo>
                  <a:pt x="342333" y="374005"/>
                </a:lnTo>
                <a:lnTo>
                  <a:pt x="304816" y="369763"/>
                </a:lnTo>
                <a:lnTo>
                  <a:pt x="272005" y="361253"/>
                </a:lnTo>
                <a:lnTo>
                  <a:pt x="192264" y="318754"/>
                </a:lnTo>
                <a:close/>
              </a:path>
              <a:path w="621665" h="578485">
                <a:moveTo>
                  <a:pt x="501760" y="433524"/>
                </a:moveTo>
                <a:lnTo>
                  <a:pt x="272005" y="433524"/>
                </a:lnTo>
                <a:lnTo>
                  <a:pt x="304816" y="446276"/>
                </a:lnTo>
                <a:lnTo>
                  <a:pt x="332946" y="454760"/>
                </a:lnTo>
                <a:lnTo>
                  <a:pt x="365784" y="463270"/>
                </a:lnTo>
                <a:lnTo>
                  <a:pt x="403301" y="467513"/>
                </a:lnTo>
                <a:lnTo>
                  <a:pt x="426753" y="463270"/>
                </a:lnTo>
                <a:lnTo>
                  <a:pt x="445498" y="459003"/>
                </a:lnTo>
                <a:lnTo>
                  <a:pt x="492401" y="442008"/>
                </a:lnTo>
                <a:lnTo>
                  <a:pt x="501760" y="433524"/>
                </a:lnTo>
                <a:close/>
              </a:path>
              <a:path w="621665" h="578485">
                <a:moveTo>
                  <a:pt x="542116" y="93507"/>
                </a:moveTo>
                <a:lnTo>
                  <a:pt x="234488" y="93507"/>
                </a:lnTo>
                <a:lnTo>
                  <a:pt x="267298" y="97750"/>
                </a:lnTo>
                <a:lnTo>
                  <a:pt x="304816" y="101992"/>
                </a:lnTo>
                <a:lnTo>
                  <a:pt x="370464" y="118986"/>
                </a:lnTo>
                <a:lnTo>
                  <a:pt x="431432" y="140248"/>
                </a:lnTo>
                <a:lnTo>
                  <a:pt x="501760" y="191257"/>
                </a:lnTo>
                <a:lnTo>
                  <a:pt x="525211" y="246508"/>
                </a:lnTo>
                <a:lnTo>
                  <a:pt x="520532" y="267745"/>
                </a:lnTo>
                <a:lnTo>
                  <a:pt x="511146" y="289007"/>
                </a:lnTo>
                <a:lnTo>
                  <a:pt x="492401" y="314512"/>
                </a:lnTo>
                <a:lnTo>
                  <a:pt x="468949" y="331506"/>
                </a:lnTo>
                <a:lnTo>
                  <a:pt x="440819" y="352768"/>
                </a:lnTo>
                <a:lnTo>
                  <a:pt x="407981" y="365520"/>
                </a:lnTo>
                <a:lnTo>
                  <a:pt x="375171" y="374005"/>
                </a:lnTo>
                <a:lnTo>
                  <a:pt x="572115" y="374005"/>
                </a:lnTo>
                <a:lnTo>
                  <a:pt x="600245" y="335748"/>
                </a:lnTo>
                <a:lnTo>
                  <a:pt x="614311" y="314512"/>
                </a:lnTo>
                <a:lnTo>
                  <a:pt x="619018" y="293250"/>
                </a:lnTo>
                <a:lnTo>
                  <a:pt x="621150" y="288410"/>
                </a:lnTo>
                <a:lnTo>
                  <a:pt x="621150" y="201325"/>
                </a:lnTo>
                <a:lnTo>
                  <a:pt x="609632" y="169995"/>
                </a:lnTo>
                <a:lnTo>
                  <a:pt x="581501" y="131739"/>
                </a:lnTo>
                <a:lnTo>
                  <a:pt x="548663" y="97750"/>
                </a:lnTo>
                <a:lnTo>
                  <a:pt x="542116" y="93507"/>
                </a:lnTo>
                <a:close/>
              </a:path>
              <a:path w="621665" h="578485">
                <a:moveTo>
                  <a:pt x="234488" y="0"/>
                </a:moveTo>
                <a:lnTo>
                  <a:pt x="201650" y="0"/>
                </a:lnTo>
                <a:lnTo>
                  <a:pt x="164133" y="4242"/>
                </a:lnTo>
                <a:lnTo>
                  <a:pt x="98485" y="25504"/>
                </a:lnTo>
                <a:lnTo>
                  <a:pt x="37517" y="63735"/>
                </a:lnTo>
                <a:lnTo>
                  <a:pt x="9386" y="97750"/>
                </a:lnTo>
                <a:lnTo>
                  <a:pt x="0" y="114744"/>
                </a:lnTo>
                <a:lnTo>
                  <a:pt x="0" y="140248"/>
                </a:lnTo>
                <a:lnTo>
                  <a:pt x="4706" y="165753"/>
                </a:lnTo>
                <a:lnTo>
                  <a:pt x="18772" y="191257"/>
                </a:lnTo>
                <a:lnTo>
                  <a:pt x="37517" y="212494"/>
                </a:lnTo>
                <a:lnTo>
                  <a:pt x="65648" y="225246"/>
                </a:lnTo>
                <a:lnTo>
                  <a:pt x="117230" y="144491"/>
                </a:lnTo>
                <a:lnTo>
                  <a:pt x="103165" y="136006"/>
                </a:lnTo>
                <a:lnTo>
                  <a:pt x="112551" y="127496"/>
                </a:lnTo>
                <a:lnTo>
                  <a:pt x="140682" y="110502"/>
                </a:lnTo>
                <a:lnTo>
                  <a:pt x="145389" y="110502"/>
                </a:lnTo>
                <a:lnTo>
                  <a:pt x="164133" y="106259"/>
                </a:lnTo>
                <a:lnTo>
                  <a:pt x="182906" y="97750"/>
                </a:lnTo>
                <a:lnTo>
                  <a:pt x="234488" y="93507"/>
                </a:lnTo>
                <a:lnTo>
                  <a:pt x="542116" y="93507"/>
                </a:lnTo>
                <a:lnTo>
                  <a:pt x="515853" y="76488"/>
                </a:lnTo>
                <a:lnTo>
                  <a:pt x="483015" y="59493"/>
                </a:lnTo>
                <a:lnTo>
                  <a:pt x="407981" y="25504"/>
                </a:lnTo>
                <a:lnTo>
                  <a:pt x="323588" y="8484"/>
                </a:lnTo>
                <a:lnTo>
                  <a:pt x="276685" y="4242"/>
                </a:lnTo>
                <a:lnTo>
                  <a:pt x="234488" y="0"/>
                </a:lnTo>
                <a:close/>
              </a:path>
            </a:pathLst>
          </a:custGeom>
          <a:solidFill>
            <a:srgbClr val="8BC53E"/>
          </a:solidFill>
        </p:spPr>
        <p:txBody>
          <a:bodyPr wrap="square" lIns="0" tIns="0" rIns="0" bIns="0" rtlCol="0"/>
          <a:lstStyle/>
          <a:p>
            <a:endParaRPr/>
          </a:p>
        </p:txBody>
      </p:sp>
      <p:sp>
        <p:nvSpPr>
          <p:cNvPr id="17" name="object 17"/>
          <p:cNvSpPr/>
          <p:nvPr/>
        </p:nvSpPr>
        <p:spPr>
          <a:xfrm>
            <a:off x="9859737" y="4608274"/>
            <a:ext cx="168813" cy="153001"/>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9756572" y="4123741"/>
            <a:ext cx="150068" cy="131764"/>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9207909" y="4859025"/>
            <a:ext cx="253233" cy="136006"/>
          </a:xfrm>
          <a:prstGeom prst="rect">
            <a:avLst/>
          </a:prstGeom>
          <a:blipFill>
            <a:blip r:embed="rId9"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p:txBody>
          <a:bodyPr/>
          <a:lstStyle/>
          <a:p>
            <a:r>
              <a:rPr lang="en-CA" dirty="0"/>
              <a:t>Review…</a:t>
            </a:r>
          </a:p>
        </p:txBody>
      </p:sp>
      <p:sp>
        <p:nvSpPr>
          <p:cNvPr id="6" name="Content Placeholder 5">
            <a:extLst>
              <a:ext uri="{FF2B5EF4-FFF2-40B4-BE49-F238E27FC236}">
                <a16:creationId xmlns:a16="http://schemas.microsoft.com/office/drawing/2014/main" id="{DF7C63C9-DF96-411C-B5CD-311945B52D06}"/>
              </a:ext>
            </a:extLst>
          </p:cNvPr>
          <p:cNvSpPr>
            <a:spLocks noGrp="1"/>
          </p:cNvSpPr>
          <p:nvPr>
            <p:ph idx="1"/>
          </p:nvPr>
        </p:nvSpPr>
        <p:spPr/>
        <p:txBody>
          <a:bodyPr/>
          <a:lstStyle/>
          <a:p>
            <a:endParaRPr lang="en-CA" dirty="0"/>
          </a:p>
          <a:p>
            <a:endParaRPr lang="en-CA" dirty="0"/>
          </a:p>
        </p:txBody>
      </p:sp>
      <p:sp>
        <p:nvSpPr>
          <p:cNvPr id="3" name="object 3">
            <a:extLst>
              <a:ext uri="{FF2B5EF4-FFF2-40B4-BE49-F238E27FC236}">
                <a16:creationId xmlns:a16="http://schemas.microsoft.com/office/drawing/2014/main" id="{81678B0C-3959-951F-D115-473293262FBA}"/>
              </a:ext>
            </a:extLst>
          </p:cNvPr>
          <p:cNvSpPr txBox="1"/>
          <p:nvPr/>
        </p:nvSpPr>
        <p:spPr>
          <a:xfrm>
            <a:off x="770636" y="1828545"/>
            <a:ext cx="5197475" cy="3440429"/>
          </a:xfrm>
          <a:prstGeom prst="rect">
            <a:avLst/>
          </a:prstGeom>
        </p:spPr>
        <p:txBody>
          <a:bodyPr vert="horz" wrap="square" lIns="0" tIns="13335" rIns="0" bIns="0" rtlCol="0">
            <a:spAutoFit/>
          </a:bodyPr>
          <a:lstStyle/>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sz="3200" b="0" i="0" u="none" strike="noStrike" kern="1200" cap="none" spc="0" normalizeH="0" baseline="0" noProof="0" dirty="0">
                <a:ln>
                  <a:noFill/>
                </a:ln>
                <a:solidFill>
                  <a:prstClr val="black"/>
                </a:solidFill>
                <a:effectLst/>
                <a:uLnTx/>
                <a:uFillTx/>
                <a:latin typeface="Corbel"/>
                <a:ea typeface="+mn-ea"/>
                <a:cs typeface="Corbel"/>
              </a:rPr>
              <a:t>A widely used </a:t>
            </a:r>
            <a:r>
              <a:rPr kumimoji="0" sz="3200" b="0" i="0" u="none" strike="noStrike" kern="1200" cap="none" spc="-5" normalizeH="0" baseline="0" noProof="0" dirty="0">
                <a:ln>
                  <a:noFill/>
                </a:ln>
                <a:solidFill>
                  <a:prstClr val="black"/>
                </a:solidFill>
                <a:effectLst/>
                <a:uLnTx/>
                <a:uFillTx/>
                <a:latin typeface="Corbel"/>
                <a:ea typeface="+mn-ea"/>
                <a:cs typeface="Corbel"/>
              </a:rPr>
              <a:t>benchmark</a:t>
            </a:r>
            <a:r>
              <a:rPr kumimoji="0" sz="3200" b="0" i="0" u="none" strike="noStrike" kern="1200" cap="none" spc="-85" normalizeH="0" baseline="0" noProof="0" dirty="0">
                <a:ln>
                  <a:noFill/>
                </a:ln>
                <a:solidFill>
                  <a:prstClr val="black"/>
                </a:solidFill>
                <a:effectLst/>
                <a:uLnTx/>
                <a:uFillTx/>
                <a:latin typeface="Corbel"/>
                <a:ea typeface="+mn-ea"/>
                <a:cs typeface="Corbel"/>
              </a:rPr>
              <a:t> </a:t>
            </a:r>
            <a:r>
              <a:rPr kumimoji="0" sz="3200" b="0" i="0" u="none" strike="noStrike" kern="1200" cap="none" spc="0" normalizeH="0" baseline="0" noProof="0" dirty="0">
                <a:ln>
                  <a:noFill/>
                </a:ln>
                <a:solidFill>
                  <a:prstClr val="black"/>
                </a:solidFill>
                <a:effectLst/>
                <a:uLnTx/>
                <a:uFillTx/>
                <a:latin typeface="Corbel"/>
                <a:ea typeface="+mn-ea"/>
                <a:cs typeface="Corbel"/>
              </a:rPr>
              <a:t>for  </a:t>
            </a:r>
            <a:r>
              <a:rPr kumimoji="0" sz="3200" b="0" i="0" u="none" strike="noStrike" kern="1200" cap="none" spc="-5" normalizeH="0" baseline="0" noProof="0" dirty="0">
                <a:ln>
                  <a:noFill/>
                </a:ln>
                <a:solidFill>
                  <a:prstClr val="black"/>
                </a:solidFill>
                <a:effectLst/>
                <a:uLnTx/>
                <a:uFillTx/>
                <a:latin typeface="Corbel"/>
                <a:ea typeface="+mn-ea"/>
                <a:cs typeface="Corbel"/>
              </a:rPr>
              <a:t>evaluating the security of  </a:t>
            </a:r>
            <a:r>
              <a:rPr kumimoji="0" sz="3200" b="0" i="0" u="none" strike="noStrike" kern="1200" cap="none" spc="0" normalizeH="0" baseline="0" noProof="0" dirty="0">
                <a:ln>
                  <a:noFill/>
                </a:ln>
                <a:solidFill>
                  <a:prstClr val="black"/>
                </a:solidFill>
                <a:effectLst/>
                <a:uLnTx/>
                <a:uFillTx/>
                <a:latin typeface="Corbel"/>
                <a:ea typeface="+mn-ea"/>
                <a:cs typeface="Corbel"/>
              </a:rPr>
              <a:t>information</a:t>
            </a:r>
            <a:r>
              <a:rPr kumimoji="0" sz="3200" b="0" i="0" u="none" strike="noStrike" kern="1200" cap="none" spc="-25" normalizeH="0" baseline="0" noProof="0" dirty="0">
                <a:ln>
                  <a:noFill/>
                </a:ln>
                <a:solidFill>
                  <a:prstClr val="black"/>
                </a:solidFill>
                <a:effectLst/>
                <a:uLnTx/>
                <a:uFillTx/>
                <a:latin typeface="Corbel"/>
                <a:ea typeface="+mn-ea"/>
                <a:cs typeface="Corbel"/>
              </a:rPr>
              <a:t> </a:t>
            </a:r>
            <a:r>
              <a:rPr kumimoji="0" sz="3200" b="0" i="0" u="none" strike="noStrike" kern="1200" cap="none" spc="-5" normalizeH="0" baseline="0" noProof="0" dirty="0">
                <a:ln>
                  <a:noFill/>
                </a:ln>
                <a:solidFill>
                  <a:prstClr val="black"/>
                </a:solidFill>
                <a:effectLst/>
                <a:uLnTx/>
                <a:uFillTx/>
                <a:latin typeface="Corbel"/>
                <a:ea typeface="+mn-ea"/>
                <a:cs typeface="Corbel"/>
              </a:rPr>
              <a:t>systems</a:t>
            </a:r>
            <a:endParaRPr kumimoji="0" sz="3200" b="0" i="0" u="none" strike="noStrike" kern="1200" cap="none" spc="0" normalizeH="0" baseline="0" noProof="0" dirty="0">
              <a:ln>
                <a:noFill/>
              </a:ln>
              <a:solidFill>
                <a:prstClr val="black"/>
              </a:solidFill>
              <a:effectLst/>
              <a:uLnTx/>
              <a:uFillTx/>
              <a:latin typeface="Corbel"/>
              <a:ea typeface="+mn-ea"/>
              <a:cs typeface="Corbel"/>
            </a:endParaRPr>
          </a:p>
          <a:p>
            <a:pPr marL="0" marR="0" lvl="0" indent="0" algn="l" defTabSz="914400" rtl="0" eaLnBrk="1" fontAlgn="auto" latinLnBrk="0" hangingPunct="1">
              <a:lnSpc>
                <a:spcPct val="100000"/>
              </a:lnSpc>
              <a:spcBef>
                <a:spcPts val="45"/>
              </a:spcBef>
              <a:spcAft>
                <a:spcPts val="0"/>
              </a:spcAft>
              <a:buClr>
                <a:srgbClr val="C19E67"/>
              </a:buClr>
              <a:buSzTx/>
              <a:buFont typeface="Wingdings 2"/>
              <a:buChar char=""/>
              <a:tabLst/>
              <a:defRPr/>
            </a:pPr>
            <a:endParaRPr kumimoji="0" sz="3300" b="0" i="0" u="none" strike="noStrike" kern="1200" cap="none" spc="0" normalizeH="0" baseline="0" noProof="0" dirty="0">
              <a:ln>
                <a:noFill/>
              </a:ln>
              <a:solidFill>
                <a:prstClr val="black"/>
              </a:solidFill>
              <a:effectLst/>
              <a:uLnTx/>
              <a:uFillTx/>
              <a:latin typeface="Times New Roman"/>
              <a:ea typeface="+mn-ea"/>
              <a:cs typeface="Times New Roman"/>
            </a:endParaRPr>
          </a:p>
          <a:p>
            <a:pPr marL="332740" marR="324485" lvl="0" indent="-320040" algn="just" defTabSz="914400" rtl="0" eaLnBrk="1" fontAlgn="auto" latinLnBrk="0" hangingPunct="1">
              <a:lnSpc>
                <a:spcPct val="100000"/>
              </a:lnSpc>
              <a:spcBef>
                <a:spcPts val="0"/>
              </a:spcBef>
              <a:spcAft>
                <a:spcPts val="0"/>
              </a:spcAft>
              <a:buClr>
                <a:srgbClr val="C19E67"/>
              </a:buClr>
              <a:buSzPct val="79687"/>
              <a:buFont typeface="Wingdings 2"/>
              <a:buChar char=""/>
              <a:tabLst>
                <a:tab pos="332740" algn="l"/>
              </a:tabLst>
              <a:defRPr/>
            </a:pPr>
            <a:r>
              <a:rPr kumimoji="0" sz="3200" b="0" i="0" u="none" strike="noStrike" kern="1200" cap="none" spc="0" normalizeH="0" baseline="0" noProof="0" dirty="0">
                <a:ln>
                  <a:noFill/>
                </a:ln>
                <a:solidFill>
                  <a:prstClr val="black"/>
                </a:solidFill>
                <a:effectLst/>
                <a:uLnTx/>
                <a:uFillTx/>
                <a:latin typeface="Corbel"/>
                <a:ea typeface="+mn-ea"/>
                <a:cs typeface="Corbel"/>
              </a:rPr>
              <a:t>Meant </a:t>
            </a:r>
            <a:r>
              <a:rPr kumimoji="0" sz="3200" b="0" i="0" u="none" strike="noStrike" kern="1200" cap="none" spc="-5" normalizeH="0" baseline="0" noProof="0" dirty="0">
                <a:ln>
                  <a:noFill/>
                </a:ln>
                <a:solidFill>
                  <a:prstClr val="black"/>
                </a:solidFill>
                <a:effectLst/>
                <a:uLnTx/>
                <a:uFillTx/>
                <a:latin typeface="Corbel"/>
                <a:ea typeface="+mn-ea"/>
                <a:cs typeface="Corbel"/>
              </a:rPr>
              <a:t>to </a:t>
            </a:r>
            <a:r>
              <a:rPr kumimoji="0" sz="3200" b="0" i="0" u="none" strike="noStrike" kern="1200" cap="none" spc="0" normalizeH="0" baseline="0" noProof="0" dirty="0">
                <a:ln>
                  <a:noFill/>
                </a:ln>
                <a:solidFill>
                  <a:prstClr val="black"/>
                </a:solidFill>
                <a:effectLst/>
                <a:uLnTx/>
                <a:uFillTx/>
                <a:latin typeface="Corbel"/>
                <a:ea typeface="+mn-ea"/>
                <a:cs typeface="Corbel"/>
              </a:rPr>
              <a:t>guide policies for  information security</a:t>
            </a:r>
            <a:r>
              <a:rPr kumimoji="0" sz="3200" b="0" i="0" u="none" strike="noStrike" kern="1200" cap="none" spc="-80" normalizeH="0" baseline="0" noProof="0" dirty="0">
                <a:ln>
                  <a:noFill/>
                </a:ln>
                <a:solidFill>
                  <a:prstClr val="black"/>
                </a:solidFill>
                <a:effectLst/>
                <a:uLnTx/>
                <a:uFillTx/>
                <a:latin typeface="Corbel"/>
                <a:ea typeface="+mn-ea"/>
                <a:cs typeface="Corbel"/>
              </a:rPr>
              <a:t> </a:t>
            </a:r>
            <a:r>
              <a:rPr kumimoji="0" sz="3200" b="0" i="0" u="none" strike="noStrike" kern="1200" cap="none" spc="0" normalizeH="0" baseline="0" noProof="0" dirty="0">
                <a:ln>
                  <a:noFill/>
                </a:ln>
                <a:solidFill>
                  <a:prstClr val="black"/>
                </a:solidFill>
                <a:effectLst/>
                <a:uLnTx/>
                <a:uFillTx/>
                <a:latin typeface="Corbel"/>
                <a:ea typeface="+mn-ea"/>
                <a:cs typeface="Corbel"/>
              </a:rPr>
              <a:t>within  an</a:t>
            </a:r>
            <a:r>
              <a:rPr kumimoji="0" sz="3200" b="0" i="0" u="none" strike="noStrike" kern="1200" cap="none" spc="-5" normalizeH="0" baseline="0" noProof="0" dirty="0">
                <a:ln>
                  <a:noFill/>
                </a:ln>
                <a:solidFill>
                  <a:prstClr val="black"/>
                </a:solidFill>
                <a:effectLst/>
                <a:uLnTx/>
                <a:uFillTx/>
                <a:latin typeface="Corbel"/>
                <a:ea typeface="+mn-ea"/>
                <a:cs typeface="Corbel"/>
              </a:rPr>
              <a:t> </a:t>
            </a:r>
            <a:r>
              <a:rPr kumimoji="0" sz="3200" b="0" i="0" u="none" strike="noStrike" kern="1200" cap="none" spc="0" normalizeH="0" baseline="0" noProof="0" dirty="0">
                <a:ln>
                  <a:noFill/>
                </a:ln>
                <a:solidFill>
                  <a:prstClr val="black"/>
                </a:solidFill>
                <a:effectLst/>
                <a:uLnTx/>
                <a:uFillTx/>
                <a:latin typeface="Corbel"/>
                <a:ea typeface="+mn-ea"/>
                <a:cs typeface="Corbel"/>
              </a:rPr>
              <a:t>organization</a:t>
            </a:r>
          </a:p>
        </p:txBody>
      </p:sp>
      <p:sp>
        <p:nvSpPr>
          <p:cNvPr id="4" name="object 4">
            <a:extLst>
              <a:ext uri="{FF2B5EF4-FFF2-40B4-BE49-F238E27FC236}">
                <a16:creationId xmlns:a16="http://schemas.microsoft.com/office/drawing/2014/main" id="{AB1BB168-E477-01F6-FB60-18C78D6C03ED}"/>
              </a:ext>
            </a:extLst>
          </p:cNvPr>
          <p:cNvSpPr/>
          <p:nvPr/>
        </p:nvSpPr>
        <p:spPr>
          <a:xfrm>
            <a:off x="6934200" y="1944080"/>
            <a:ext cx="4430648" cy="4287832"/>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3287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p:txBody>
          <a:bodyPr/>
          <a:lstStyle/>
          <a:p>
            <a:r>
              <a:rPr lang="en-CA" dirty="0"/>
              <a:t>Review…</a:t>
            </a:r>
          </a:p>
        </p:txBody>
      </p:sp>
      <p:sp>
        <p:nvSpPr>
          <p:cNvPr id="6" name="Content Placeholder 5">
            <a:extLst>
              <a:ext uri="{FF2B5EF4-FFF2-40B4-BE49-F238E27FC236}">
                <a16:creationId xmlns:a16="http://schemas.microsoft.com/office/drawing/2014/main" id="{DF7C63C9-DF96-411C-B5CD-311945B52D06}"/>
              </a:ext>
            </a:extLst>
          </p:cNvPr>
          <p:cNvSpPr>
            <a:spLocks noGrp="1"/>
          </p:cNvSpPr>
          <p:nvPr>
            <p:ph idx="1"/>
          </p:nvPr>
        </p:nvSpPr>
        <p:spPr/>
        <p:txBody>
          <a:bodyPr/>
          <a:lstStyle/>
          <a:p>
            <a:endParaRPr lang="en-CA" dirty="0"/>
          </a:p>
          <a:p>
            <a:endParaRPr lang="en-CA" dirty="0"/>
          </a:p>
        </p:txBody>
      </p:sp>
      <p:sp>
        <p:nvSpPr>
          <p:cNvPr id="4" name="object 4">
            <a:extLst>
              <a:ext uri="{FF2B5EF4-FFF2-40B4-BE49-F238E27FC236}">
                <a16:creationId xmlns:a16="http://schemas.microsoft.com/office/drawing/2014/main" id="{AB1BB168-E477-01F6-FB60-18C78D6C03ED}"/>
              </a:ext>
            </a:extLst>
          </p:cNvPr>
          <p:cNvSpPr/>
          <p:nvPr/>
        </p:nvSpPr>
        <p:spPr>
          <a:xfrm>
            <a:off x="7696200" y="2127878"/>
            <a:ext cx="4430648" cy="4287832"/>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3">
            <a:extLst>
              <a:ext uri="{FF2B5EF4-FFF2-40B4-BE49-F238E27FC236}">
                <a16:creationId xmlns:a16="http://schemas.microsoft.com/office/drawing/2014/main" id="{80E3FE6E-4B77-13AA-82D7-779788E218DB}"/>
              </a:ext>
            </a:extLst>
          </p:cNvPr>
          <p:cNvSpPr txBox="1"/>
          <p:nvPr/>
        </p:nvSpPr>
        <p:spPr>
          <a:xfrm>
            <a:off x="381000" y="1775191"/>
            <a:ext cx="8373364" cy="5532925"/>
          </a:xfrm>
          <a:prstGeom prst="rect">
            <a:avLst/>
          </a:prstGeom>
        </p:spPr>
        <p:txBody>
          <a:bodyPr vert="horz" wrap="square" lIns="0" tIns="13335" rIns="0" bIns="0" rtlCol="0">
            <a:spAutoFit/>
          </a:bodyPr>
          <a:lstStyle/>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Protect sensitive information by ensuring that our data and systems are kept:</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789940" marR="5080" lvl="1"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lang="en-US" sz="3200" dirty="0">
                <a:solidFill>
                  <a:prstClr val="black"/>
                </a:solidFill>
                <a:latin typeface="Corbel"/>
                <a:cs typeface="Corbel"/>
              </a:rPr>
              <a:t>Accessible by only on a need basis</a:t>
            </a: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789940" marR="5080" lvl="1"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lang="en-US" sz="3200" dirty="0">
                <a:solidFill>
                  <a:prstClr val="black"/>
                </a:solidFill>
                <a:latin typeface="Corbel"/>
                <a:cs typeface="Corbel"/>
              </a:rPr>
              <a:t>Unaltered and valid</a:t>
            </a: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789940" marR="5080" lvl="1"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Always available to only the authorized </a:t>
            </a:r>
          </a:p>
          <a:p>
            <a:pPr marL="789940" marR="5080" lvl="1"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lang="en-US" sz="3200" dirty="0">
              <a:solidFill>
                <a:prstClr val="black"/>
              </a:solidFill>
              <a:latin typeface="Corbel"/>
              <a:cs typeface="Corbel"/>
            </a:endParaRPr>
          </a:p>
          <a:p>
            <a:pPr marL="332740" marR="5080" indent="-320040">
              <a:spcBef>
                <a:spcPts val="105"/>
              </a:spcBef>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Taken together, this framework is often referred to as the “Security Triad” or “CIA Triad”</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789940" marR="5080" lvl="1"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sz="3200" b="0" i="0" u="none" strike="noStrike" kern="1200" cap="none" spc="0" normalizeH="0" baseline="0" noProof="0" dirty="0">
              <a:ln>
                <a:noFill/>
              </a:ln>
              <a:solidFill>
                <a:prstClr val="black"/>
              </a:solidFill>
              <a:effectLst/>
              <a:uLnTx/>
              <a:uFillTx/>
              <a:latin typeface="Corbel"/>
              <a:ea typeface="+mn-ea"/>
              <a:cs typeface="Corbel"/>
            </a:endParaRPr>
          </a:p>
        </p:txBody>
      </p:sp>
    </p:spTree>
    <p:extLst>
      <p:ext uri="{BB962C8B-B14F-4D97-AF65-F5344CB8AC3E}">
        <p14:creationId xmlns:p14="http://schemas.microsoft.com/office/powerpoint/2010/main" val="446648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p:txBody>
          <a:bodyPr/>
          <a:lstStyle/>
          <a:p>
            <a:r>
              <a:rPr lang="en-CA" dirty="0"/>
              <a:t>Application of the CIA Triad</a:t>
            </a:r>
          </a:p>
        </p:txBody>
      </p:sp>
      <p:sp>
        <p:nvSpPr>
          <p:cNvPr id="6" name="Content Placeholder 5">
            <a:extLst>
              <a:ext uri="{FF2B5EF4-FFF2-40B4-BE49-F238E27FC236}">
                <a16:creationId xmlns:a16="http://schemas.microsoft.com/office/drawing/2014/main" id="{DF7C63C9-DF96-411C-B5CD-311945B52D06}"/>
              </a:ext>
            </a:extLst>
          </p:cNvPr>
          <p:cNvSpPr>
            <a:spLocks noGrp="1"/>
          </p:cNvSpPr>
          <p:nvPr>
            <p:ph idx="1"/>
          </p:nvPr>
        </p:nvSpPr>
        <p:spPr/>
        <p:txBody>
          <a:bodyPr/>
          <a:lstStyle/>
          <a:p>
            <a:endParaRPr lang="en-CA" dirty="0"/>
          </a:p>
          <a:p>
            <a:endParaRPr lang="en-CA" dirty="0"/>
          </a:p>
        </p:txBody>
      </p:sp>
      <p:sp>
        <p:nvSpPr>
          <p:cNvPr id="5" name="object 3">
            <a:extLst>
              <a:ext uri="{FF2B5EF4-FFF2-40B4-BE49-F238E27FC236}">
                <a16:creationId xmlns:a16="http://schemas.microsoft.com/office/drawing/2014/main" id="{80E3FE6E-4B77-13AA-82D7-779788E218DB}"/>
              </a:ext>
            </a:extLst>
          </p:cNvPr>
          <p:cNvSpPr txBox="1"/>
          <p:nvPr/>
        </p:nvSpPr>
        <p:spPr>
          <a:xfrm>
            <a:off x="381000" y="1775191"/>
            <a:ext cx="11582400" cy="5014834"/>
          </a:xfrm>
          <a:prstGeom prst="rect">
            <a:avLst/>
          </a:prstGeom>
        </p:spPr>
        <p:txBody>
          <a:bodyPr vert="horz" wrap="square" lIns="0" tIns="13335" rIns="0" bIns="0" rtlCol="0">
            <a:spAutoFit/>
          </a:bodyPr>
          <a:lstStyle/>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Think about your laptop that you have currently…</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lang="en-US" sz="3200" dirty="0">
              <a:solidFill>
                <a:prstClr val="black"/>
              </a:solidFill>
              <a:latin typeface="Corbel"/>
              <a:cs typeface="Corbel"/>
            </a:endParaRPr>
          </a:p>
          <a:p>
            <a:pPr marL="789940" marR="5080" lvl="1" indent="-320040">
              <a:spcBef>
                <a:spcPts val="105"/>
              </a:spcBef>
              <a:buClr>
                <a:srgbClr val="C19E67"/>
              </a:buClr>
              <a:buSzPct val="79687"/>
              <a:buFont typeface="Wingdings 2"/>
              <a:buChar char=""/>
              <a:tabLst>
                <a:tab pos="332105" algn="l"/>
                <a:tab pos="332740" algn="l"/>
              </a:tabLst>
            </a:pPr>
            <a:r>
              <a:rPr lang="en-US" sz="3200" dirty="0">
                <a:solidFill>
                  <a:prstClr val="black"/>
                </a:solidFill>
                <a:latin typeface="Corbel"/>
                <a:cs typeface="Corbel"/>
              </a:rPr>
              <a:t>From a Confidentiality point of view, you want all information on your laptop to remain confidential and not accessible by others</a:t>
            </a:r>
          </a:p>
          <a:p>
            <a:pPr marL="789940" marR="5080" lvl="1" indent="-320040">
              <a:spcBef>
                <a:spcPts val="105"/>
              </a:spcBef>
              <a:buClr>
                <a:srgbClr val="C19E67"/>
              </a:buClr>
              <a:buSzPct val="79687"/>
              <a:buFont typeface="Wingdings 2"/>
              <a:buChar char=""/>
              <a:tabLst>
                <a:tab pos="332105" algn="l"/>
                <a:tab pos="332740" algn="l"/>
              </a:tabLst>
            </a:pPr>
            <a:endParaRPr lang="en-US" sz="3200" dirty="0">
              <a:solidFill>
                <a:prstClr val="black"/>
              </a:solidFill>
              <a:latin typeface="Corbel"/>
              <a:cs typeface="Corbel"/>
            </a:endParaRPr>
          </a:p>
          <a:p>
            <a:pPr marL="789940" marR="5080" lvl="1" indent="-320040">
              <a:spcBef>
                <a:spcPts val="105"/>
              </a:spcBef>
              <a:buClr>
                <a:srgbClr val="C19E67"/>
              </a:buClr>
              <a:buSzPct val="79687"/>
              <a:buFont typeface="Wingdings 2"/>
              <a:buChar char=""/>
              <a:tabLst>
                <a:tab pos="332105" algn="l"/>
                <a:tab pos="332740" algn="l"/>
              </a:tabLst>
            </a:pPr>
            <a:r>
              <a:rPr lang="en-US" sz="3200" dirty="0">
                <a:solidFill>
                  <a:prstClr val="black"/>
                </a:solidFill>
                <a:latin typeface="Corbel"/>
                <a:cs typeface="Corbel"/>
              </a:rPr>
              <a:t>From an Integrity perspective, you certainly don’t want anyone to change your files, emails, pictures, </a:t>
            </a:r>
            <a:r>
              <a:rPr lang="en-US" sz="3200" dirty="0" err="1">
                <a:solidFill>
                  <a:prstClr val="black"/>
                </a:solidFill>
                <a:latin typeface="Corbel"/>
                <a:cs typeface="Corbel"/>
              </a:rPr>
              <a:t>etc</a:t>
            </a:r>
            <a:r>
              <a:rPr lang="en-US" sz="3200" dirty="0">
                <a:solidFill>
                  <a:prstClr val="black"/>
                </a:solidFill>
                <a:latin typeface="Corbel"/>
                <a:cs typeface="Corbel"/>
              </a:rPr>
              <a:t>… </a:t>
            </a:r>
          </a:p>
          <a:p>
            <a:pPr marL="789940" marR="5080" lvl="1" indent="-320040">
              <a:spcBef>
                <a:spcPts val="105"/>
              </a:spcBef>
              <a:buClr>
                <a:srgbClr val="C19E67"/>
              </a:buClr>
              <a:buSzPct val="79687"/>
              <a:buFont typeface="Wingdings 2"/>
              <a:buChar char=""/>
              <a:tabLst>
                <a:tab pos="332105" algn="l"/>
                <a:tab pos="332740" algn="l"/>
              </a:tabLst>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789940" marR="5080" lvl="1" indent="-320040">
              <a:spcBef>
                <a:spcPts val="105"/>
              </a:spcBef>
              <a:buClr>
                <a:srgbClr val="C19E67"/>
              </a:buClr>
              <a:buSzPct val="79687"/>
              <a:buFont typeface="Wingdings 2"/>
              <a:buChar char=""/>
              <a:tabLst>
                <a:tab pos="332105" algn="l"/>
                <a:tab pos="332740" algn="l"/>
              </a:tabLst>
            </a:pPr>
            <a:r>
              <a:rPr lang="en-US" sz="3200" noProof="0" dirty="0">
                <a:solidFill>
                  <a:prstClr val="black"/>
                </a:solidFill>
                <a:latin typeface="Corbel"/>
                <a:cs typeface="Corbel"/>
              </a:rPr>
              <a:t>Finally, from an Availability aspect, you would want your laptop to always be available whenever you want to use it.</a:t>
            </a:r>
            <a:endParaRPr kumimoji="0" sz="3200" b="0" i="0" u="none" strike="noStrike" kern="1200" cap="none" spc="0" normalizeH="0" baseline="0" noProof="0" dirty="0">
              <a:ln>
                <a:noFill/>
              </a:ln>
              <a:solidFill>
                <a:prstClr val="black"/>
              </a:solidFill>
              <a:effectLst/>
              <a:uLnTx/>
              <a:uFillTx/>
              <a:latin typeface="Corbel"/>
              <a:ea typeface="+mn-ea"/>
              <a:cs typeface="Corbel"/>
            </a:endParaRPr>
          </a:p>
        </p:txBody>
      </p:sp>
    </p:spTree>
    <p:extLst>
      <p:ext uri="{BB962C8B-B14F-4D97-AF65-F5344CB8AC3E}">
        <p14:creationId xmlns:p14="http://schemas.microsoft.com/office/powerpoint/2010/main" val="122347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p:txBody>
          <a:bodyPr/>
          <a:lstStyle/>
          <a:p>
            <a:r>
              <a:rPr lang="en-CA" dirty="0"/>
              <a:t>Another Example of the CIA Triad</a:t>
            </a:r>
          </a:p>
        </p:txBody>
      </p:sp>
      <p:sp>
        <p:nvSpPr>
          <p:cNvPr id="6" name="Content Placeholder 5">
            <a:extLst>
              <a:ext uri="{FF2B5EF4-FFF2-40B4-BE49-F238E27FC236}">
                <a16:creationId xmlns:a16="http://schemas.microsoft.com/office/drawing/2014/main" id="{DF7C63C9-DF96-411C-B5CD-311945B52D06}"/>
              </a:ext>
            </a:extLst>
          </p:cNvPr>
          <p:cNvSpPr>
            <a:spLocks noGrp="1"/>
          </p:cNvSpPr>
          <p:nvPr>
            <p:ph idx="1"/>
          </p:nvPr>
        </p:nvSpPr>
        <p:spPr/>
        <p:txBody>
          <a:bodyPr/>
          <a:lstStyle/>
          <a:p>
            <a:endParaRPr lang="en-CA" dirty="0"/>
          </a:p>
          <a:p>
            <a:endParaRPr lang="en-CA" dirty="0"/>
          </a:p>
        </p:txBody>
      </p:sp>
      <p:sp>
        <p:nvSpPr>
          <p:cNvPr id="5" name="object 3">
            <a:extLst>
              <a:ext uri="{FF2B5EF4-FFF2-40B4-BE49-F238E27FC236}">
                <a16:creationId xmlns:a16="http://schemas.microsoft.com/office/drawing/2014/main" id="{80E3FE6E-4B77-13AA-82D7-779788E218DB}"/>
              </a:ext>
            </a:extLst>
          </p:cNvPr>
          <p:cNvSpPr txBox="1"/>
          <p:nvPr/>
        </p:nvSpPr>
        <p:spPr>
          <a:xfrm>
            <a:off x="381000" y="1775191"/>
            <a:ext cx="11582400" cy="2993768"/>
          </a:xfrm>
          <a:prstGeom prst="rect">
            <a:avLst/>
          </a:prstGeom>
        </p:spPr>
        <p:txBody>
          <a:bodyPr vert="horz" wrap="square" lIns="0" tIns="13335" rIns="0" bIns="0" rtlCol="0">
            <a:spAutoFit/>
          </a:bodyPr>
          <a:lstStyle/>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Think about your money in a bank and the ATM at the bank.</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lang="en-US" sz="3200" dirty="0">
              <a:solidFill>
                <a:prstClr val="black"/>
              </a:solidFill>
              <a:latin typeface="Corbel"/>
              <a:cs typeface="Corbel"/>
            </a:endParaRPr>
          </a:p>
          <a:p>
            <a:pPr marL="789940" marR="5080" lvl="1" indent="-320040">
              <a:spcBef>
                <a:spcPts val="105"/>
              </a:spcBef>
              <a:buClr>
                <a:srgbClr val="C19E67"/>
              </a:buClr>
              <a:buSzPct val="79687"/>
              <a:buFont typeface="Wingdings 2"/>
              <a:buChar char=""/>
              <a:tabLst>
                <a:tab pos="332105" algn="l"/>
                <a:tab pos="332740" algn="l"/>
              </a:tabLst>
            </a:pPr>
            <a:r>
              <a:rPr lang="en-US" sz="3200" dirty="0">
                <a:solidFill>
                  <a:prstClr val="black"/>
                </a:solidFill>
                <a:latin typeface="Corbel"/>
                <a:cs typeface="Corbel"/>
              </a:rPr>
              <a:t>From a Confidentiality point of view, </a:t>
            </a:r>
            <a:r>
              <a:rPr lang="en-US" sz="3200" dirty="0">
                <a:solidFill>
                  <a:prstClr val="black"/>
                </a:solidFill>
                <a:cs typeface="Corbel"/>
              </a:rPr>
              <a:t>you need your bank card and a PIN to access your account at the ATM. You want assurance that this is your bank’s ATM and they want to know about you (authentication and authorization)</a:t>
            </a:r>
          </a:p>
        </p:txBody>
      </p:sp>
    </p:spTree>
    <p:extLst>
      <p:ext uri="{BB962C8B-B14F-4D97-AF65-F5344CB8AC3E}">
        <p14:creationId xmlns:p14="http://schemas.microsoft.com/office/powerpoint/2010/main" val="100497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p:txBody>
          <a:bodyPr/>
          <a:lstStyle/>
          <a:p>
            <a:r>
              <a:rPr lang="en-CA" dirty="0"/>
              <a:t>Another Example of the CIA Triad</a:t>
            </a:r>
          </a:p>
        </p:txBody>
      </p:sp>
      <p:sp>
        <p:nvSpPr>
          <p:cNvPr id="6" name="Content Placeholder 5">
            <a:extLst>
              <a:ext uri="{FF2B5EF4-FFF2-40B4-BE49-F238E27FC236}">
                <a16:creationId xmlns:a16="http://schemas.microsoft.com/office/drawing/2014/main" id="{DF7C63C9-DF96-411C-B5CD-311945B52D06}"/>
              </a:ext>
            </a:extLst>
          </p:cNvPr>
          <p:cNvSpPr>
            <a:spLocks noGrp="1"/>
          </p:cNvSpPr>
          <p:nvPr>
            <p:ph idx="1"/>
          </p:nvPr>
        </p:nvSpPr>
        <p:spPr/>
        <p:txBody>
          <a:bodyPr/>
          <a:lstStyle/>
          <a:p>
            <a:endParaRPr lang="en-CA" dirty="0"/>
          </a:p>
          <a:p>
            <a:endParaRPr lang="en-CA" dirty="0"/>
          </a:p>
        </p:txBody>
      </p:sp>
      <p:sp>
        <p:nvSpPr>
          <p:cNvPr id="5" name="object 3">
            <a:extLst>
              <a:ext uri="{FF2B5EF4-FFF2-40B4-BE49-F238E27FC236}">
                <a16:creationId xmlns:a16="http://schemas.microsoft.com/office/drawing/2014/main" id="{80E3FE6E-4B77-13AA-82D7-779788E218DB}"/>
              </a:ext>
            </a:extLst>
          </p:cNvPr>
          <p:cNvSpPr txBox="1"/>
          <p:nvPr/>
        </p:nvSpPr>
        <p:spPr>
          <a:xfrm>
            <a:off x="381000" y="1775191"/>
            <a:ext cx="11582400" cy="2993768"/>
          </a:xfrm>
          <a:prstGeom prst="rect">
            <a:avLst/>
          </a:prstGeom>
        </p:spPr>
        <p:txBody>
          <a:bodyPr vert="horz" wrap="square" lIns="0" tIns="13335" rIns="0" bIns="0" rtlCol="0">
            <a:spAutoFit/>
          </a:bodyPr>
          <a:lstStyle/>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Think about your money in a bank and the ATM at the bank.</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lang="en-US" sz="3200" dirty="0">
              <a:solidFill>
                <a:prstClr val="black"/>
              </a:solidFill>
              <a:latin typeface="Corbel"/>
              <a:cs typeface="Corbel"/>
            </a:endParaRPr>
          </a:p>
          <a:p>
            <a:pPr marL="789940" marR="5080" lvl="1" indent="-320040">
              <a:spcBef>
                <a:spcPts val="105"/>
              </a:spcBef>
              <a:buClr>
                <a:srgbClr val="C19E67"/>
              </a:buClr>
              <a:buSzPct val="79687"/>
              <a:buFont typeface="Wingdings 2"/>
              <a:buChar char=""/>
              <a:tabLst>
                <a:tab pos="332105" algn="l"/>
                <a:tab pos="332740" algn="l"/>
              </a:tabLst>
            </a:pPr>
            <a:r>
              <a:rPr lang="en-US" sz="3200" dirty="0">
                <a:solidFill>
                  <a:prstClr val="black"/>
                </a:solidFill>
                <a:cs typeface="Corbel"/>
              </a:rPr>
              <a:t>From an Integrity aspect, your bank uses software and controls that ensure your account balance is accurate. You want assurance that your transaction is not modified. (file permissions, logging)…such as depositing $1000 only shows $10</a:t>
            </a:r>
          </a:p>
        </p:txBody>
      </p:sp>
    </p:spTree>
    <p:extLst>
      <p:ext uri="{BB962C8B-B14F-4D97-AF65-F5344CB8AC3E}">
        <p14:creationId xmlns:p14="http://schemas.microsoft.com/office/powerpoint/2010/main" val="258689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p:txBody>
          <a:bodyPr/>
          <a:lstStyle/>
          <a:p>
            <a:r>
              <a:rPr lang="en-CA" dirty="0"/>
              <a:t>Another Example of the CIA Triad</a:t>
            </a:r>
          </a:p>
        </p:txBody>
      </p:sp>
      <p:sp>
        <p:nvSpPr>
          <p:cNvPr id="6" name="Content Placeholder 5">
            <a:extLst>
              <a:ext uri="{FF2B5EF4-FFF2-40B4-BE49-F238E27FC236}">
                <a16:creationId xmlns:a16="http://schemas.microsoft.com/office/drawing/2014/main" id="{DF7C63C9-DF96-411C-B5CD-311945B52D06}"/>
              </a:ext>
            </a:extLst>
          </p:cNvPr>
          <p:cNvSpPr>
            <a:spLocks noGrp="1"/>
          </p:cNvSpPr>
          <p:nvPr>
            <p:ph idx="1"/>
          </p:nvPr>
        </p:nvSpPr>
        <p:spPr/>
        <p:txBody>
          <a:bodyPr/>
          <a:lstStyle/>
          <a:p>
            <a:endParaRPr lang="en-CA" dirty="0"/>
          </a:p>
          <a:p>
            <a:endParaRPr lang="en-CA" dirty="0"/>
          </a:p>
        </p:txBody>
      </p:sp>
      <p:sp>
        <p:nvSpPr>
          <p:cNvPr id="5" name="object 3">
            <a:extLst>
              <a:ext uri="{FF2B5EF4-FFF2-40B4-BE49-F238E27FC236}">
                <a16:creationId xmlns:a16="http://schemas.microsoft.com/office/drawing/2014/main" id="{80E3FE6E-4B77-13AA-82D7-779788E218DB}"/>
              </a:ext>
            </a:extLst>
          </p:cNvPr>
          <p:cNvSpPr txBox="1"/>
          <p:nvPr/>
        </p:nvSpPr>
        <p:spPr>
          <a:xfrm>
            <a:off x="381000" y="1775191"/>
            <a:ext cx="11582400" cy="2993768"/>
          </a:xfrm>
          <a:prstGeom prst="rect">
            <a:avLst/>
          </a:prstGeom>
        </p:spPr>
        <p:txBody>
          <a:bodyPr vert="horz" wrap="square" lIns="0" tIns="13335" rIns="0" bIns="0" rtlCol="0">
            <a:spAutoFit/>
          </a:bodyPr>
          <a:lstStyle/>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Think about your money in a bank and the ATM at the bank.</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lang="en-US" sz="3200" dirty="0">
              <a:solidFill>
                <a:prstClr val="black"/>
              </a:solidFill>
              <a:latin typeface="Corbel"/>
              <a:cs typeface="Corbel"/>
            </a:endParaRPr>
          </a:p>
          <a:p>
            <a:pPr marL="789940" marR="5080" lvl="1" indent="-320040">
              <a:spcBef>
                <a:spcPts val="105"/>
              </a:spcBef>
              <a:buClr>
                <a:srgbClr val="C19E67"/>
              </a:buClr>
              <a:buSzPct val="79687"/>
              <a:buFont typeface="Wingdings 2"/>
              <a:buChar char=""/>
              <a:tabLst>
                <a:tab pos="332105" algn="l"/>
                <a:tab pos="332740" algn="l"/>
              </a:tabLst>
            </a:pPr>
            <a:r>
              <a:rPr lang="en-US" sz="3200" dirty="0">
                <a:solidFill>
                  <a:prstClr val="black"/>
                </a:solidFill>
                <a:cs typeface="Corbel"/>
              </a:rPr>
              <a:t>Finally, from an Availability perspective, you want to ensure that the bank’s ATM is accessible and available 24/7 (fault tolerance) in case you get a case hungry at 2:00AM and need a snack but don’t have any money in your purse/wallet </a:t>
            </a:r>
            <a:r>
              <a:rPr lang="en-US" sz="3200" dirty="0">
                <a:solidFill>
                  <a:prstClr val="black"/>
                </a:solidFill>
                <a:cs typeface="Corbel"/>
                <a:sym typeface="Wingdings" panose="05000000000000000000" pitchFamily="2" charset="2"/>
              </a:rPr>
              <a:t></a:t>
            </a:r>
            <a:endParaRPr lang="en-US" sz="3200" dirty="0">
              <a:solidFill>
                <a:prstClr val="black"/>
              </a:solidFill>
              <a:cs typeface="Corbel"/>
            </a:endParaRPr>
          </a:p>
        </p:txBody>
      </p:sp>
    </p:spTree>
    <p:extLst>
      <p:ext uri="{BB962C8B-B14F-4D97-AF65-F5344CB8AC3E}">
        <p14:creationId xmlns:p14="http://schemas.microsoft.com/office/powerpoint/2010/main" val="354251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34B17-6A6E-40FB-AB0B-0634B48E1DE5}"/>
              </a:ext>
            </a:extLst>
          </p:cNvPr>
          <p:cNvSpPr>
            <a:spLocks noGrp="1"/>
          </p:cNvSpPr>
          <p:nvPr>
            <p:ph type="title"/>
          </p:nvPr>
        </p:nvSpPr>
        <p:spPr>
          <a:xfrm>
            <a:off x="228600" y="152400"/>
            <a:ext cx="10972800" cy="1252728"/>
          </a:xfrm>
        </p:spPr>
        <p:txBody>
          <a:bodyPr/>
          <a:lstStyle/>
          <a:p>
            <a:r>
              <a:rPr lang="en-CA" dirty="0"/>
              <a:t>Confidentiality</a:t>
            </a:r>
          </a:p>
        </p:txBody>
      </p:sp>
      <p:sp>
        <p:nvSpPr>
          <p:cNvPr id="6" name="Content Placeholder 5">
            <a:extLst>
              <a:ext uri="{FF2B5EF4-FFF2-40B4-BE49-F238E27FC236}">
                <a16:creationId xmlns:a16="http://schemas.microsoft.com/office/drawing/2014/main" id="{DF7C63C9-DF96-411C-B5CD-311945B52D06}"/>
              </a:ext>
            </a:extLst>
          </p:cNvPr>
          <p:cNvSpPr>
            <a:spLocks noGrp="1"/>
          </p:cNvSpPr>
          <p:nvPr>
            <p:ph idx="1"/>
          </p:nvPr>
        </p:nvSpPr>
        <p:spPr/>
        <p:txBody>
          <a:bodyPr/>
          <a:lstStyle/>
          <a:p>
            <a:endParaRPr lang="en-CA" dirty="0"/>
          </a:p>
          <a:p>
            <a:endParaRPr lang="en-CA" dirty="0"/>
          </a:p>
        </p:txBody>
      </p:sp>
      <p:sp>
        <p:nvSpPr>
          <p:cNvPr id="5" name="object 3">
            <a:extLst>
              <a:ext uri="{FF2B5EF4-FFF2-40B4-BE49-F238E27FC236}">
                <a16:creationId xmlns:a16="http://schemas.microsoft.com/office/drawing/2014/main" id="{80E3FE6E-4B77-13AA-82D7-779788E218DB}"/>
              </a:ext>
            </a:extLst>
          </p:cNvPr>
          <p:cNvSpPr txBox="1">
            <a:spLocks/>
          </p:cNvSpPr>
          <p:nvPr/>
        </p:nvSpPr>
        <p:spPr>
          <a:xfrm>
            <a:off x="381003" y="1775190"/>
            <a:ext cx="11521440" cy="4854209"/>
          </a:xfrm>
          <a:prstGeom prst="rect">
            <a:avLst/>
          </a:prstGeom>
        </p:spPr>
        <p:txBody>
          <a:bodyPr vert="horz" wrap="square" lIns="0" tIns="13335" rIns="0" bIns="0" rtlCol="0">
            <a:normAutofit fontScale="92500" lnSpcReduction="10000"/>
          </a:bodyPr>
          <a:lstStyle/>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For Confidentiality, we are solely</a:t>
            </a:r>
            <a:r>
              <a:rPr kumimoji="0" lang="en-US" sz="3200" b="0" i="0" u="none" strike="noStrike" kern="1200" cap="none" spc="0" normalizeH="0" noProof="0" dirty="0">
                <a:ln>
                  <a:noFill/>
                </a:ln>
                <a:solidFill>
                  <a:prstClr val="black"/>
                </a:solidFill>
                <a:effectLst/>
                <a:uLnTx/>
                <a:uFillTx/>
                <a:latin typeface="Corbel"/>
                <a:ea typeface="+mn-ea"/>
                <a:cs typeface="Corbel"/>
              </a:rPr>
              <a:t> </a:t>
            </a:r>
            <a:r>
              <a:rPr kumimoji="0" lang="en-US" sz="3200" b="0" i="0" u="none" strike="noStrike" kern="1200" cap="none" spc="0" normalizeH="0" baseline="0" noProof="0" dirty="0">
                <a:ln>
                  <a:noFill/>
                </a:ln>
                <a:solidFill>
                  <a:prstClr val="black"/>
                </a:solidFill>
                <a:effectLst/>
                <a:uLnTx/>
                <a:uFillTx/>
                <a:latin typeface="Corbel"/>
                <a:ea typeface="+mn-ea"/>
                <a:cs typeface="Corbel"/>
              </a:rPr>
              <a:t>interested in the ability of our data and systems to be “viewed” or “accessed” by an authorized party.</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lang="en-US" sz="3200" dirty="0">
              <a:solidFill>
                <a:prstClr val="black"/>
              </a:solidFill>
              <a:latin typeface="Corbel"/>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baseline="0" noProof="0" dirty="0">
                <a:ln>
                  <a:noFill/>
                </a:ln>
                <a:solidFill>
                  <a:prstClr val="black"/>
                </a:solidFill>
                <a:effectLst/>
                <a:uLnTx/>
                <a:uFillTx/>
                <a:latin typeface="Corbel"/>
                <a:ea typeface="+mn-ea"/>
                <a:cs typeface="Corbel"/>
              </a:rPr>
              <a:t>Key word here is “authorized”.  Users need</a:t>
            </a:r>
            <a:r>
              <a:rPr kumimoji="0" lang="en-US" sz="3200" b="0" i="0" u="none" strike="noStrike" kern="1200" cap="none" spc="0" normalizeH="0" noProof="0" dirty="0">
                <a:ln>
                  <a:noFill/>
                </a:ln>
                <a:solidFill>
                  <a:prstClr val="black"/>
                </a:solidFill>
                <a:effectLst/>
                <a:uLnTx/>
                <a:uFillTx/>
                <a:latin typeface="Corbel"/>
                <a:ea typeface="+mn-ea"/>
                <a:cs typeface="Corbel"/>
              </a:rPr>
              <a:t> to be authorized to view certain data and/or systems to maintain this aspect.</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lang="en-US" sz="3200" baseline="0" dirty="0">
              <a:solidFill>
                <a:prstClr val="black"/>
              </a:solidFill>
              <a:latin typeface="Corbel"/>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kumimoji="0" lang="en-US" sz="3200" b="0" i="0" u="none" strike="noStrike" kern="1200" cap="none" spc="0" normalizeH="0" noProof="0" dirty="0">
                <a:ln>
                  <a:noFill/>
                </a:ln>
                <a:solidFill>
                  <a:prstClr val="black"/>
                </a:solidFill>
                <a:effectLst/>
                <a:uLnTx/>
                <a:uFillTx/>
                <a:latin typeface="Corbel"/>
                <a:ea typeface="+mn-ea"/>
                <a:cs typeface="Corbel"/>
              </a:rPr>
              <a:t>Another aspect that needs to be considered</a:t>
            </a:r>
            <a:r>
              <a:rPr lang="en-US" sz="3200" dirty="0">
                <a:solidFill>
                  <a:prstClr val="black"/>
                </a:solidFill>
                <a:latin typeface="Corbel"/>
                <a:cs typeface="Corbel"/>
              </a:rPr>
              <a:t> here is “authentication” – as only users that can identify them can be authenticated.</a:t>
            </a: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r>
              <a:rPr lang="en-US" sz="3200" dirty="0">
                <a:solidFill>
                  <a:prstClr val="black"/>
                </a:solidFill>
                <a:latin typeface="Corbel"/>
                <a:cs typeface="Corbel"/>
              </a:rPr>
              <a:t>Normally, you want to authenticate a user/system before applying any authorization (i.e. what are they allowed to do) to them.</a:t>
            </a: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332740" marR="5080" lvl="0"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lang="en-US" sz="3200" b="0" i="0" u="none" strike="noStrike" kern="1200" cap="none" spc="0" normalizeH="0" baseline="0" noProof="0" dirty="0">
              <a:ln>
                <a:noFill/>
              </a:ln>
              <a:solidFill>
                <a:prstClr val="black"/>
              </a:solidFill>
              <a:effectLst/>
              <a:uLnTx/>
              <a:uFillTx/>
              <a:latin typeface="Corbel"/>
              <a:ea typeface="+mn-ea"/>
              <a:cs typeface="Corbel"/>
            </a:endParaRPr>
          </a:p>
          <a:p>
            <a:pPr marL="789940" marR="5080" lvl="1" indent="-320040" algn="l" defTabSz="914400" rtl="0" eaLnBrk="1" fontAlgn="auto" latinLnBrk="0" hangingPunct="1">
              <a:lnSpc>
                <a:spcPct val="100000"/>
              </a:lnSpc>
              <a:spcBef>
                <a:spcPts val="105"/>
              </a:spcBef>
              <a:spcAft>
                <a:spcPts val="0"/>
              </a:spcAft>
              <a:buClr>
                <a:srgbClr val="C19E67"/>
              </a:buClr>
              <a:buSzPct val="79687"/>
              <a:buFont typeface="Wingdings 2"/>
              <a:buChar char=""/>
              <a:tabLst>
                <a:tab pos="332105" algn="l"/>
                <a:tab pos="332740" algn="l"/>
              </a:tabLst>
              <a:defRPr/>
            </a:pPr>
            <a:endParaRPr kumimoji="0" sz="3200" b="0" i="0" u="none" strike="noStrike" kern="1200" cap="none" spc="0" normalizeH="0" baseline="0" noProof="0" dirty="0">
              <a:ln>
                <a:noFill/>
              </a:ln>
              <a:solidFill>
                <a:prstClr val="black"/>
              </a:solidFill>
              <a:effectLst/>
              <a:uLnTx/>
              <a:uFillTx/>
              <a:latin typeface="Corbel"/>
              <a:ea typeface="+mn-ea"/>
              <a:cs typeface="Corbel"/>
            </a:endParaRPr>
          </a:p>
        </p:txBody>
      </p:sp>
    </p:spTree>
    <p:extLst>
      <p:ext uri="{BB962C8B-B14F-4D97-AF65-F5344CB8AC3E}">
        <p14:creationId xmlns:p14="http://schemas.microsoft.com/office/powerpoint/2010/main" val="420150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440</TotalTime>
  <Words>2468</Words>
  <Application>Microsoft Office PowerPoint</Application>
  <PresentationFormat>Widescreen</PresentationFormat>
  <Paragraphs>217</Paragraphs>
  <Slides>26</Slides>
  <Notes>23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26</vt:i4>
      </vt:variant>
    </vt:vector>
  </HeadingPairs>
  <TitlesOfParts>
    <vt:vector size="36" baseType="lpstr">
      <vt:lpstr>Arial</vt:lpstr>
      <vt:lpstr>Calibri</vt:lpstr>
      <vt:lpstr>Corbel</vt:lpstr>
      <vt:lpstr>Times New Roman</vt:lpstr>
      <vt:lpstr>Wingdings</vt:lpstr>
      <vt:lpstr>Wingdings 2</vt:lpstr>
      <vt:lpstr>Wingdings 3</vt:lpstr>
      <vt:lpstr>Office Theme</vt:lpstr>
      <vt:lpstr>Module</vt:lpstr>
      <vt:lpstr>1_Office Theme</vt:lpstr>
      <vt:lpstr>PowerPoint Presentation</vt:lpstr>
      <vt:lpstr>PowerPoint Presentation</vt:lpstr>
      <vt:lpstr>Review…</vt:lpstr>
      <vt:lpstr>Review…</vt:lpstr>
      <vt:lpstr>Application of the CIA Triad</vt:lpstr>
      <vt:lpstr>Another Example of the CIA Triad</vt:lpstr>
      <vt:lpstr>Another Example of the CIA Triad</vt:lpstr>
      <vt:lpstr>Another Example of the CIA Triad</vt:lpstr>
      <vt:lpstr>Confidentiality</vt:lpstr>
      <vt:lpstr>Failures in Confidentiality</vt:lpstr>
      <vt:lpstr>Failures in Confidentiality - Example</vt:lpstr>
      <vt:lpstr>Controlling Confidentiality</vt:lpstr>
      <vt:lpstr>Integrity</vt:lpstr>
      <vt:lpstr>Failures in Integrity</vt:lpstr>
      <vt:lpstr>Failures in Integrity - Example</vt:lpstr>
      <vt:lpstr>Controlling Integrity</vt:lpstr>
      <vt:lpstr>Availability</vt:lpstr>
      <vt:lpstr>Availability</vt:lpstr>
      <vt:lpstr>Failures in Availability</vt:lpstr>
      <vt:lpstr>Failures in Availability - Example</vt:lpstr>
      <vt:lpstr>Controlling Availability</vt:lpstr>
      <vt:lpstr>Controlling Availability (continued…)</vt:lpstr>
      <vt:lpstr>Name the Attack….</vt:lpstr>
      <vt:lpstr>Name the Attack(s)….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Allison</dc:creator>
  <cp:lastModifiedBy>Baljeet Bilkhu</cp:lastModifiedBy>
  <cp:revision>47</cp:revision>
  <dcterms:created xsi:type="dcterms:W3CDTF">2018-05-10T13:33:15Z</dcterms:created>
  <dcterms:modified xsi:type="dcterms:W3CDTF">2024-05-27T20:29:58Z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2016-05-23T00:00:00Z</vt:filetime>
  </property>
  <property fmtid="{D5CDD505-2E9C-101B-9397-08002B2CF9AE}" pid="3" name="Creator">
    <vt:lpwstr>Microsoft® PowerPoint® 2013</vt:lpwstr>
  </property>
  <property fmtid="{D5CDD505-2E9C-101B-9397-08002B2CF9AE}" pid="4" name="LastSaved">
    <vt:filetime>2018-05-10T00:00:00Z</vt:filetime>
  </property>
</Properties>
</file>