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6" r:id="rId2"/>
    <p:sldMasterId id="2147483678" r:id="rId3"/>
    <p:sldMasterId id="2147483690" r:id="rId4"/>
  </p:sldMasterIdLst>
  <p:notesMasterIdLst>
    <p:notesMasterId r:id="rId61"/>
  </p:notesMasterIdLst>
  <p:sldIdLst>
    <p:sldId id="256" r:id="rId5"/>
    <p:sldId id="293" r:id="rId6"/>
    <p:sldId id="350" r:id="rId7"/>
    <p:sldId id="806" r:id="rId8"/>
    <p:sldId id="809" r:id="rId9"/>
    <p:sldId id="807" r:id="rId10"/>
    <p:sldId id="808" r:id="rId11"/>
    <p:sldId id="258" r:id="rId12"/>
    <p:sldId id="259" r:id="rId13"/>
    <p:sldId id="798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352" r:id="rId23"/>
    <p:sldId id="799" r:id="rId24"/>
    <p:sldId id="800" r:id="rId25"/>
    <p:sldId id="801" r:id="rId26"/>
    <p:sldId id="354" r:id="rId27"/>
    <p:sldId id="355" r:id="rId28"/>
    <p:sldId id="268" r:id="rId29"/>
    <p:sldId id="269" r:id="rId30"/>
    <p:sldId id="270" r:id="rId31"/>
    <p:sldId id="739" r:id="rId32"/>
    <p:sldId id="740" r:id="rId33"/>
    <p:sldId id="271" r:id="rId34"/>
    <p:sldId id="272" r:id="rId35"/>
    <p:sldId id="273" r:id="rId36"/>
    <p:sldId id="274" r:id="rId37"/>
    <p:sldId id="275" r:id="rId38"/>
    <p:sldId id="276" r:id="rId39"/>
    <p:sldId id="277" r:id="rId40"/>
    <p:sldId id="278" r:id="rId41"/>
    <p:sldId id="802" r:id="rId42"/>
    <p:sldId id="803" r:id="rId43"/>
    <p:sldId id="279" r:id="rId44"/>
    <p:sldId id="797" r:id="rId45"/>
    <p:sldId id="280" r:id="rId46"/>
    <p:sldId id="281" r:id="rId47"/>
    <p:sldId id="351" r:id="rId48"/>
    <p:sldId id="282" r:id="rId49"/>
    <p:sldId id="283" r:id="rId50"/>
    <p:sldId id="284" r:id="rId51"/>
    <p:sldId id="285" r:id="rId52"/>
    <p:sldId id="804" r:id="rId53"/>
    <p:sldId id="811" r:id="rId54"/>
    <p:sldId id="812" r:id="rId55"/>
    <p:sldId id="813" r:id="rId56"/>
    <p:sldId id="814" r:id="rId57"/>
    <p:sldId id="805" r:id="rId58"/>
    <p:sldId id="810" r:id="rId59"/>
    <p:sldId id="294" r:id="rId60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6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E708C-57E9-4F7A-AC36-68CC27A48E68}" type="doc">
      <dgm:prSet loTypeId="urn:microsoft.com/office/officeart/2005/8/layout/hierarchy1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CA"/>
        </a:p>
      </dgm:t>
    </dgm:pt>
    <dgm:pt modelId="{BBE5D8CE-DBD2-4CF8-BE47-294EFF2831BC}">
      <dgm:prSet phldrT="[Text]" custT="1"/>
      <dgm:spPr/>
      <dgm:t>
        <a:bodyPr/>
        <a:lstStyle/>
        <a:p>
          <a:r>
            <a:rPr lang="en-CA" sz="2800" b="1" dirty="0">
              <a:latin typeface="Corbel" panose="020B0503020204020204" pitchFamily="34" charset="0"/>
            </a:rPr>
            <a:t>Network Attacks</a:t>
          </a:r>
        </a:p>
      </dgm:t>
    </dgm:pt>
    <dgm:pt modelId="{B1AFDD7D-DD4A-45F4-B1CA-D9EDA2D46DF2}" type="parTrans" cxnId="{ABFECDA2-29D8-4DBC-B525-8B8D6C67A97C}">
      <dgm:prSet/>
      <dgm:spPr/>
      <dgm:t>
        <a:bodyPr/>
        <a:lstStyle/>
        <a:p>
          <a:endParaRPr lang="en-CA" sz="2800" b="1">
            <a:latin typeface="Corbel" panose="020B0503020204020204" pitchFamily="34" charset="0"/>
          </a:endParaRPr>
        </a:p>
      </dgm:t>
    </dgm:pt>
    <dgm:pt modelId="{B7687DFF-6DD6-4E21-8CD2-00F243737BE5}" type="sibTrans" cxnId="{ABFECDA2-29D8-4DBC-B525-8B8D6C67A97C}">
      <dgm:prSet/>
      <dgm:spPr/>
      <dgm:t>
        <a:bodyPr/>
        <a:lstStyle/>
        <a:p>
          <a:endParaRPr lang="en-CA" sz="2800" b="1">
            <a:latin typeface="Corbel" panose="020B0503020204020204" pitchFamily="34" charset="0"/>
          </a:endParaRPr>
        </a:p>
      </dgm:t>
    </dgm:pt>
    <dgm:pt modelId="{C7977D55-3579-4BDE-AB4A-CDBB07CDABCC}">
      <dgm:prSet phldrT="[Text]" custT="1"/>
      <dgm:spPr/>
      <dgm:t>
        <a:bodyPr/>
        <a:lstStyle/>
        <a:p>
          <a:r>
            <a:rPr lang="en-CA" sz="2800" b="1" dirty="0">
              <a:latin typeface="Corbel" panose="020B0503020204020204" pitchFamily="34" charset="0"/>
            </a:rPr>
            <a:t>Passive</a:t>
          </a:r>
        </a:p>
      </dgm:t>
    </dgm:pt>
    <dgm:pt modelId="{A41F1C97-E07C-48B8-9320-CF7A35F442C3}" type="parTrans" cxnId="{4D845A36-7A9B-4158-8253-E1D5930A3C70}">
      <dgm:prSet/>
      <dgm:spPr/>
      <dgm:t>
        <a:bodyPr/>
        <a:lstStyle/>
        <a:p>
          <a:endParaRPr lang="en-CA" sz="2800" b="1">
            <a:latin typeface="Corbel" panose="020B0503020204020204" pitchFamily="34" charset="0"/>
          </a:endParaRPr>
        </a:p>
      </dgm:t>
    </dgm:pt>
    <dgm:pt modelId="{FDBF1CA4-F982-4D81-9E94-C8429024A990}" type="sibTrans" cxnId="{4D845A36-7A9B-4158-8253-E1D5930A3C70}">
      <dgm:prSet/>
      <dgm:spPr/>
      <dgm:t>
        <a:bodyPr/>
        <a:lstStyle/>
        <a:p>
          <a:endParaRPr lang="en-CA" sz="2800" b="1">
            <a:latin typeface="Corbel" panose="020B0503020204020204" pitchFamily="34" charset="0"/>
          </a:endParaRPr>
        </a:p>
      </dgm:t>
    </dgm:pt>
    <dgm:pt modelId="{22639C91-21C8-4CC2-9634-50F268BF7707}">
      <dgm:prSet phldrT="[Text]" custT="1"/>
      <dgm:spPr/>
      <dgm:t>
        <a:bodyPr/>
        <a:lstStyle/>
        <a:p>
          <a:r>
            <a:rPr lang="en-CA" sz="2800" b="1" dirty="0">
              <a:latin typeface="Corbel" panose="020B0503020204020204" pitchFamily="34" charset="0"/>
            </a:rPr>
            <a:t>Active</a:t>
          </a:r>
        </a:p>
      </dgm:t>
    </dgm:pt>
    <dgm:pt modelId="{C2A39ECB-0C02-461C-BA57-F8950CE3DF78}" type="parTrans" cxnId="{BF8DBF45-64DE-4FBE-B36A-ADC3194AA25B}">
      <dgm:prSet/>
      <dgm:spPr/>
      <dgm:t>
        <a:bodyPr/>
        <a:lstStyle/>
        <a:p>
          <a:endParaRPr lang="en-CA" sz="2800" b="1">
            <a:latin typeface="Corbel" panose="020B0503020204020204" pitchFamily="34" charset="0"/>
          </a:endParaRPr>
        </a:p>
      </dgm:t>
    </dgm:pt>
    <dgm:pt modelId="{4F8EB2F4-31C5-439D-B136-14BE4C3B8ADD}" type="sibTrans" cxnId="{BF8DBF45-64DE-4FBE-B36A-ADC3194AA25B}">
      <dgm:prSet/>
      <dgm:spPr/>
      <dgm:t>
        <a:bodyPr/>
        <a:lstStyle/>
        <a:p>
          <a:endParaRPr lang="en-CA" sz="2800" b="1">
            <a:latin typeface="Corbel" panose="020B0503020204020204" pitchFamily="34" charset="0"/>
          </a:endParaRPr>
        </a:p>
      </dgm:t>
    </dgm:pt>
    <dgm:pt modelId="{38FA70A9-81DD-4DD4-9B39-92E7A2A2099C}" type="pres">
      <dgm:prSet presAssocID="{DD3E708C-57E9-4F7A-AC36-68CC27A48E6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D46C7B0-B38B-4F1B-B3CB-B94624D9774E}" type="pres">
      <dgm:prSet presAssocID="{BBE5D8CE-DBD2-4CF8-BE47-294EFF2831BC}" presName="hierRoot1" presStyleCnt="0"/>
      <dgm:spPr/>
    </dgm:pt>
    <dgm:pt modelId="{EB260716-CBFA-495F-827B-07E18ED098B8}" type="pres">
      <dgm:prSet presAssocID="{BBE5D8CE-DBD2-4CF8-BE47-294EFF2831BC}" presName="composite" presStyleCnt="0"/>
      <dgm:spPr/>
    </dgm:pt>
    <dgm:pt modelId="{ABFA8F85-4AB0-40AE-9CAC-90EF656DDF40}" type="pres">
      <dgm:prSet presAssocID="{BBE5D8CE-DBD2-4CF8-BE47-294EFF2831BC}" presName="background" presStyleLbl="node0" presStyleIdx="0" presStyleCnt="1"/>
      <dgm:spPr/>
    </dgm:pt>
    <dgm:pt modelId="{42D6B7EC-3975-47FE-8CD5-7B697B589E3E}" type="pres">
      <dgm:prSet presAssocID="{BBE5D8CE-DBD2-4CF8-BE47-294EFF2831BC}" presName="text" presStyleLbl="fgAcc0" presStyleIdx="0" presStyleCnt="1">
        <dgm:presLayoutVars>
          <dgm:chPref val="3"/>
        </dgm:presLayoutVars>
      </dgm:prSet>
      <dgm:spPr/>
    </dgm:pt>
    <dgm:pt modelId="{06587BCB-C3CA-46C0-90DC-C177A704A087}" type="pres">
      <dgm:prSet presAssocID="{BBE5D8CE-DBD2-4CF8-BE47-294EFF2831BC}" presName="hierChild2" presStyleCnt="0"/>
      <dgm:spPr/>
    </dgm:pt>
    <dgm:pt modelId="{9B919B8D-896B-43F4-B21D-18B1267A8573}" type="pres">
      <dgm:prSet presAssocID="{A41F1C97-E07C-48B8-9320-CF7A35F442C3}" presName="Name10" presStyleLbl="parChTrans1D2" presStyleIdx="0" presStyleCnt="2"/>
      <dgm:spPr/>
    </dgm:pt>
    <dgm:pt modelId="{E0F70599-C213-4161-A537-7F09330891D3}" type="pres">
      <dgm:prSet presAssocID="{C7977D55-3579-4BDE-AB4A-CDBB07CDABCC}" presName="hierRoot2" presStyleCnt="0"/>
      <dgm:spPr/>
    </dgm:pt>
    <dgm:pt modelId="{2E9AB9B8-5151-405C-805D-5B17BC924CC7}" type="pres">
      <dgm:prSet presAssocID="{C7977D55-3579-4BDE-AB4A-CDBB07CDABCC}" presName="composite2" presStyleCnt="0"/>
      <dgm:spPr/>
    </dgm:pt>
    <dgm:pt modelId="{2DBEBD09-5893-4B16-B7B6-9061B24AFABA}" type="pres">
      <dgm:prSet presAssocID="{C7977D55-3579-4BDE-AB4A-CDBB07CDABCC}" presName="background2" presStyleLbl="node2" presStyleIdx="0" presStyleCnt="2"/>
      <dgm:spPr/>
    </dgm:pt>
    <dgm:pt modelId="{204CCF7C-7D65-4A9E-8795-EC1C6DABA71F}" type="pres">
      <dgm:prSet presAssocID="{C7977D55-3579-4BDE-AB4A-CDBB07CDABCC}" presName="text2" presStyleLbl="fgAcc2" presStyleIdx="0" presStyleCnt="2">
        <dgm:presLayoutVars>
          <dgm:chPref val="3"/>
        </dgm:presLayoutVars>
      </dgm:prSet>
      <dgm:spPr/>
    </dgm:pt>
    <dgm:pt modelId="{739B83F8-F7B1-411F-98FE-2E5113FF0F6E}" type="pres">
      <dgm:prSet presAssocID="{C7977D55-3579-4BDE-AB4A-CDBB07CDABCC}" presName="hierChild3" presStyleCnt="0"/>
      <dgm:spPr/>
    </dgm:pt>
    <dgm:pt modelId="{F93588F7-4492-43DF-8017-D3C9F55C6903}" type="pres">
      <dgm:prSet presAssocID="{C2A39ECB-0C02-461C-BA57-F8950CE3DF78}" presName="Name10" presStyleLbl="parChTrans1D2" presStyleIdx="1" presStyleCnt="2"/>
      <dgm:spPr/>
    </dgm:pt>
    <dgm:pt modelId="{EA0F8EEE-BD2A-40B8-9045-A41BF6F603FD}" type="pres">
      <dgm:prSet presAssocID="{22639C91-21C8-4CC2-9634-50F268BF7707}" presName="hierRoot2" presStyleCnt="0"/>
      <dgm:spPr/>
    </dgm:pt>
    <dgm:pt modelId="{E2D1F5A7-9016-4449-AC61-23C9685A6653}" type="pres">
      <dgm:prSet presAssocID="{22639C91-21C8-4CC2-9634-50F268BF7707}" presName="composite2" presStyleCnt="0"/>
      <dgm:spPr/>
    </dgm:pt>
    <dgm:pt modelId="{FA754AFF-EFEE-451B-A9F4-3AC11759DE0B}" type="pres">
      <dgm:prSet presAssocID="{22639C91-21C8-4CC2-9634-50F268BF7707}" presName="background2" presStyleLbl="node2" presStyleIdx="1" presStyleCnt="2"/>
      <dgm:spPr/>
    </dgm:pt>
    <dgm:pt modelId="{AF9FA883-3AD9-4DF1-8EB8-D0230F53B702}" type="pres">
      <dgm:prSet presAssocID="{22639C91-21C8-4CC2-9634-50F268BF7707}" presName="text2" presStyleLbl="fgAcc2" presStyleIdx="1" presStyleCnt="2">
        <dgm:presLayoutVars>
          <dgm:chPref val="3"/>
        </dgm:presLayoutVars>
      </dgm:prSet>
      <dgm:spPr/>
    </dgm:pt>
    <dgm:pt modelId="{19B9119A-DD99-4573-94FF-4CFB3AF50E2C}" type="pres">
      <dgm:prSet presAssocID="{22639C91-21C8-4CC2-9634-50F268BF7707}" presName="hierChild3" presStyleCnt="0"/>
      <dgm:spPr/>
    </dgm:pt>
  </dgm:ptLst>
  <dgm:cxnLst>
    <dgm:cxn modelId="{0E0B6C19-F265-4204-99AF-6E2A5DDE5733}" type="presOf" srcId="{BBE5D8CE-DBD2-4CF8-BE47-294EFF2831BC}" destId="{42D6B7EC-3975-47FE-8CD5-7B697B589E3E}" srcOrd="0" destOrd="0" presId="urn:microsoft.com/office/officeart/2005/8/layout/hierarchy1"/>
    <dgm:cxn modelId="{4A95C420-4D26-4C4C-B90E-1541FD59522A}" type="presOf" srcId="{C7977D55-3579-4BDE-AB4A-CDBB07CDABCC}" destId="{204CCF7C-7D65-4A9E-8795-EC1C6DABA71F}" srcOrd="0" destOrd="0" presId="urn:microsoft.com/office/officeart/2005/8/layout/hierarchy1"/>
    <dgm:cxn modelId="{4D845A36-7A9B-4158-8253-E1D5930A3C70}" srcId="{BBE5D8CE-DBD2-4CF8-BE47-294EFF2831BC}" destId="{C7977D55-3579-4BDE-AB4A-CDBB07CDABCC}" srcOrd="0" destOrd="0" parTransId="{A41F1C97-E07C-48B8-9320-CF7A35F442C3}" sibTransId="{FDBF1CA4-F982-4D81-9E94-C8429024A990}"/>
    <dgm:cxn modelId="{F3464D61-3108-4A21-89D5-C21F6BD8F33D}" type="presOf" srcId="{DD3E708C-57E9-4F7A-AC36-68CC27A48E68}" destId="{38FA70A9-81DD-4DD4-9B39-92E7A2A2099C}" srcOrd="0" destOrd="0" presId="urn:microsoft.com/office/officeart/2005/8/layout/hierarchy1"/>
    <dgm:cxn modelId="{C6DF0E45-91C6-4C31-AF15-14206F0E84FA}" type="presOf" srcId="{22639C91-21C8-4CC2-9634-50F268BF7707}" destId="{AF9FA883-3AD9-4DF1-8EB8-D0230F53B702}" srcOrd="0" destOrd="0" presId="urn:microsoft.com/office/officeart/2005/8/layout/hierarchy1"/>
    <dgm:cxn modelId="{BF8DBF45-64DE-4FBE-B36A-ADC3194AA25B}" srcId="{BBE5D8CE-DBD2-4CF8-BE47-294EFF2831BC}" destId="{22639C91-21C8-4CC2-9634-50F268BF7707}" srcOrd="1" destOrd="0" parTransId="{C2A39ECB-0C02-461C-BA57-F8950CE3DF78}" sibTransId="{4F8EB2F4-31C5-439D-B136-14BE4C3B8ADD}"/>
    <dgm:cxn modelId="{AEF5F946-743A-473B-8E9B-FD1BD6BCF040}" type="presOf" srcId="{C2A39ECB-0C02-461C-BA57-F8950CE3DF78}" destId="{F93588F7-4492-43DF-8017-D3C9F55C6903}" srcOrd="0" destOrd="0" presId="urn:microsoft.com/office/officeart/2005/8/layout/hierarchy1"/>
    <dgm:cxn modelId="{ABFECDA2-29D8-4DBC-B525-8B8D6C67A97C}" srcId="{DD3E708C-57E9-4F7A-AC36-68CC27A48E68}" destId="{BBE5D8CE-DBD2-4CF8-BE47-294EFF2831BC}" srcOrd="0" destOrd="0" parTransId="{B1AFDD7D-DD4A-45F4-B1CA-D9EDA2D46DF2}" sibTransId="{B7687DFF-6DD6-4E21-8CD2-00F243737BE5}"/>
    <dgm:cxn modelId="{4D5F23C4-3689-455C-BE16-1D57DF26DA67}" type="presOf" srcId="{A41F1C97-E07C-48B8-9320-CF7A35F442C3}" destId="{9B919B8D-896B-43F4-B21D-18B1267A8573}" srcOrd="0" destOrd="0" presId="urn:microsoft.com/office/officeart/2005/8/layout/hierarchy1"/>
    <dgm:cxn modelId="{2AB1DE7E-321F-43A9-B691-A8133BFA8091}" type="presParOf" srcId="{38FA70A9-81DD-4DD4-9B39-92E7A2A2099C}" destId="{9D46C7B0-B38B-4F1B-B3CB-B94624D9774E}" srcOrd="0" destOrd="0" presId="urn:microsoft.com/office/officeart/2005/8/layout/hierarchy1"/>
    <dgm:cxn modelId="{8D4AD6F1-7574-49A9-A652-56D7CA23F4E8}" type="presParOf" srcId="{9D46C7B0-B38B-4F1B-B3CB-B94624D9774E}" destId="{EB260716-CBFA-495F-827B-07E18ED098B8}" srcOrd="0" destOrd="0" presId="urn:microsoft.com/office/officeart/2005/8/layout/hierarchy1"/>
    <dgm:cxn modelId="{AD37617A-30B3-48B0-BF62-3842A4431B61}" type="presParOf" srcId="{EB260716-CBFA-495F-827B-07E18ED098B8}" destId="{ABFA8F85-4AB0-40AE-9CAC-90EF656DDF40}" srcOrd="0" destOrd="0" presId="urn:microsoft.com/office/officeart/2005/8/layout/hierarchy1"/>
    <dgm:cxn modelId="{7CC340CF-493C-40B9-85BD-D26551DD6BEA}" type="presParOf" srcId="{EB260716-CBFA-495F-827B-07E18ED098B8}" destId="{42D6B7EC-3975-47FE-8CD5-7B697B589E3E}" srcOrd="1" destOrd="0" presId="urn:microsoft.com/office/officeart/2005/8/layout/hierarchy1"/>
    <dgm:cxn modelId="{0215594C-232F-451B-B71F-561F4D1AADDB}" type="presParOf" srcId="{9D46C7B0-B38B-4F1B-B3CB-B94624D9774E}" destId="{06587BCB-C3CA-46C0-90DC-C177A704A087}" srcOrd="1" destOrd="0" presId="urn:microsoft.com/office/officeart/2005/8/layout/hierarchy1"/>
    <dgm:cxn modelId="{51729D3F-D31A-406B-95CC-E2AD958149EA}" type="presParOf" srcId="{06587BCB-C3CA-46C0-90DC-C177A704A087}" destId="{9B919B8D-896B-43F4-B21D-18B1267A8573}" srcOrd="0" destOrd="0" presId="urn:microsoft.com/office/officeart/2005/8/layout/hierarchy1"/>
    <dgm:cxn modelId="{CCD60FE6-634D-49A2-8F19-CB3E4E369739}" type="presParOf" srcId="{06587BCB-C3CA-46C0-90DC-C177A704A087}" destId="{E0F70599-C213-4161-A537-7F09330891D3}" srcOrd="1" destOrd="0" presId="urn:microsoft.com/office/officeart/2005/8/layout/hierarchy1"/>
    <dgm:cxn modelId="{2001431E-D172-4EDD-833B-4351679983C7}" type="presParOf" srcId="{E0F70599-C213-4161-A537-7F09330891D3}" destId="{2E9AB9B8-5151-405C-805D-5B17BC924CC7}" srcOrd="0" destOrd="0" presId="urn:microsoft.com/office/officeart/2005/8/layout/hierarchy1"/>
    <dgm:cxn modelId="{29BC9440-C033-4769-99AE-907F8B0C97B3}" type="presParOf" srcId="{2E9AB9B8-5151-405C-805D-5B17BC924CC7}" destId="{2DBEBD09-5893-4B16-B7B6-9061B24AFABA}" srcOrd="0" destOrd="0" presId="urn:microsoft.com/office/officeart/2005/8/layout/hierarchy1"/>
    <dgm:cxn modelId="{8EBE943D-9A68-4D5E-9325-FC3445453205}" type="presParOf" srcId="{2E9AB9B8-5151-405C-805D-5B17BC924CC7}" destId="{204CCF7C-7D65-4A9E-8795-EC1C6DABA71F}" srcOrd="1" destOrd="0" presId="urn:microsoft.com/office/officeart/2005/8/layout/hierarchy1"/>
    <dgm:cxn modelId="{5C1C77ED-FFEC-4E49-B2E0-A30227BB1563}" type="presParOf" srcId="{E0F70599-C213-4161-A537-7F09330891D3}" destId="{739B83F8-F7B1-411F-98FE-2E5113FF0F6E}" srcOrd="1" destOrd="0" presId="urn:microsoft.com/office/officeart/2005/8/layout/hierarchy1"/>
    <dgm:cxn modelId="{7F80EE4D-E785-4FBE-AA9D-6BCE98FC1F49}" type="presParOf" srcId="{06587BCB-C3CA-46C0-90DC-C177A704A087}" destId="{F93588F7-4492-43DF-8017-D3C9F55C6903}" srcOrd="2" destOrd="0" presId="urn:microsoft.com/office/officeart/2005/8/layout/hierarchy1"/>
    <dgm:cxn modelId="{BD4F3D1D-1949-4005-AA77-C67A3B71AF44}" type="presParOf" srcId="{06587BCB-C3CA-46C0-90DC-C177A704A087}" destId="{EA0F8EEE-BD2A-40B8-9045-A41BF6F603FD}" srcOrd="3" destOrd="0" presId="urn:microsoft.com/office/officeart/2005/8/layout/hierarchy1"/>
    <dgm:cxn modelId="{33954AAF-ADE5-4A10-A40F-C1E71DAF36FE}" type="presParOf" srcId="{EA0F8EEE-BD2A-40B8-9045-A41BF6F603FD}" destId="{E2D1F5A7-9016-4449-AC61-23C9685A6653}" srcOrd="0" destOrd="0" presId="urn:microsoft.com/office/officeart/2005/8/layout/hierarchy1"/>
    <dgm:cxn modelId="{19693F40-548F-4AD8-B8BA-7345DE4D3BDD}" type="presParOf" srcId="{E2D1F5A7-9016-4449-AC61-23C9685A6653}" destId="{FA754AFF-EFEE-451B-A9F4-3AC11759DE0B}" srcOrd="0" destOrd="0" presId="urn:microsoft.com/office/officeart/2005/8/layout/hierarchy1"/>
    <dgm:cxn modelId="{900D47AD-C5B0-4448-A843-032028E7CDC8}" type="presParOf" srcId="{E2D1F5A7-9016-4449-AC61-23C9685A6653}" destId="{AF9FA883-3AD9-4DF1-8EB8-D0230F53B702}" srcOrd="1" destOrd="0" presId="urn:microsoft.com/office/officeart/2005/8/layout/hierarchy1"/>
    <dgm:cxn modelId="{DE8D6FEE-09C6-4370-A96A-E9963B7742C4}" type="presParOf" srcId="{EA0F8EEE-BD2A-40B8-9045-A41BF6F603FD}" destId="{19B9119A-DD99-4573-94FF-4CFB3AF50E2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588F7-4492-43DF-8017-D3C9F55C6903}">
      <dsp:nvSpPr>
        <dsp:cNvPr id="0" name=""/>
        <dsp:cNvSpPr/>
      </dsp:nvSpPr>
      <dsp:spPr>
        <a:xfrm>
          <a:off x="3435325" y="1381359"/>
          <a:ext cx="1327422" cy="6317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0507"/>
              </a:lnTo>
              <a:lnTo>
                <a:pt x="1327422" y="430507"/>
              </a:lnTo>
              <a:lnTo>
                <a:pt x="1327422" y="63173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919B8D-896B-43F4-B21D-18B1267A8573}">
      <dsp:nvSpPr>
        <dsp:cNvPr id="0" name=""/>
        <dsp:cNvSpPr/>
      </dsp:nvSpPr>
      <dsp:spPr>
        <a:xfrm>
          <a:off x="2107902" y="1381359"/>
          <a:ext cx="1327422" cy="631732"/>
        </a:xfrm>
        <a:custGeom>
          <a:avLst/>
          <a:gdLst/>
          <a:ahLst/>
          <a:cxnLst/>
          <a:rect l="0" t="0" r="0" b="0"/>
          <a:pathLst>
            <a:path>
              <a:moveTo>
                <a:pt x="1327422" y="0"/>
              </a:moveTo>
              <a:lnTo>
                <a:pt x="1327422" y="430507"/>
              </a:lnTo>
              <a:lnTo>
                <a:pt x="0" y="430507"/>
              </a:lnTo>
              <a:lnTo>
                <a:pt x="0" y="631732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FA8F85-4AB0-40AE-9CAC-90EF656DDF40}">
      <dsp:nvSpPr>
        <dsp:cNvPr id="0" name=""/>
        <dsp:cNvSpPr/>
      </dsp:nvSpPr>
      <dsp:spPr>
        <a:xfrm>
          <a:off x="2349251" y="2046"/>
          <a:ext cx="2172146" cy="1379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D6B7EC-3975-47FE-8CD5-7B697B589E3E}">
      <dsp:nvSpPr>
        <dsp:cNvPr id="0" name=""/>
        <dsp:cNvSpPr/>
      </dsp:nvSpPr>
      <dsp:spPr>
        <a:xfrm>
          <a:off x="2590601" y="231328"/>
          <a:ext cx="2172146" cy="137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Corbel" panose="020B0503020204020204" pitchFamily="34" charset="0"/>
            </a:rPr>
            <a:t>Network Attacks</a:t>
          </a:r>
        </a:p>
      </dsp:txBody>
      <dsp:txXfrm>
        <a:off x="2631000" y="271727"/>
        <a:ext cx="2091348" cy="1298515"/>
      </dsp:txXfrm>
    </dsp:sp>
    <dsp:sp modelId="{2DBEBD09-5893-4B16-B7B6-9061B24AFABA}">
      <dsp:nvSpPr>
        <dsp:cNvPr id="0" name=""/>
        <dsp:cNvSpPr/>
      </dsp:nvSpPr>
      <dsp:spPr>
        <a:xfrm>
          <a:off x="1021829" y="2013091"/>
          <a:ext cx="2172146" cy="1379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4CCF7C-7D65-4A9E-8795-EC1C6DABA71F}">
      <dsp:nvSpPr>
        <dsp:cNvPr id="0" name=""/>
        <dsp:cNvSpPr/>
      </dsp:nvSpPr>
      <dsp:spPr>
        <a:xfrm>
          <a:off x="1263178" y="2242373"/>
          <a:ext cx="2172146" cy="137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Corbel" panose="020B0503020204020204" pitchFamily="34" charset="0"/>
            </a:rPr>
            <a:t>Passive</a:t>
          </a:r>
        </a:p>
      </dsp:txBody>
      <dsp:txXfrm>
        <a:off x="1303577" y="2282772"/>
        <a:ext cx="2091348" cy="1298515"/>
      </dsp:txXfrm>
    </dsp:sp>
    <dsp:sp modelId="{FA754AFF-EFEE-451B-A9F4-3AC11759DE0B}">
      <dsp:nvSpPr>
        <dsp:cNvPr id="0" name=""/>
        <dsp:cNvSpPr/>
      </dsp:nvSpPr>
      <dsp:spPr>
        <a:xfrm>
          <a:off x="3676674" y="2013091"/>
          <a:ext cx="2172146" cy="13793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6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F9FA883-3AD9-4DF1-8EB8-D0230F53B702}">
      <dsp:nvSpPr>
        <dsp:cNvPr id="0" name=""/>
        <dsp:cNvSpPr/>
      </dsp:nvSpPr>
      <dsp:spPr>
        <a:xfrm>
          <a:off x="3918024" y="2242373"/>
          <a:ext cx="2172146" cy="13793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800" b="1" kern="1200" dirty="0">
              <a:latin typeface="Corbel" panose="020B0503020204020204" pitchFamily="34" charset="0"/>
            </a:rPr>
            <a:t>Active</a:t>
          </a:r>
        </a:p>
      </dsp:txBody>
      <dsp:txXfrm>
        <a:off x="3958423" y="2282772"/>
        <a:ext cx="2091348" cy="1298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33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cert.com/what-is-pki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2894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8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256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2051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8129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7037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110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73585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7224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4377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406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54066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722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34650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357731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919270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r>
              <a:rPr lang="en-US" dirty="0">
                <a:hlinkClick r:id="rId3"/>
              </a:rPr>
              <a:t>What is PKI | Public Key Infrastructure | DigiCert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55904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947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94665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0473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39317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7186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3914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84504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67189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5216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6610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056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2441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689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52675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928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0234-2D71-4830-B089-B091D33A45F1}" type="datetime1">
              <a:rPr lang="en-CA" smtClean="0"/>
              <a:t>2025-08-12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302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2D2D6-FC84-467C-89D5-12C811BEA055}" type="datetime1">
              <a:rPr lang="en-CA" smtClean="0"/>
              <a:t>2025-08-12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299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254C8-ECDE-4705-82C3-FAA0A6821EE1}" type="datetime1">
              <a:rPr lang="en-CA" smtClean="0"/>
              <a:t>2025-08-12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618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7BD99-A14D-4394-A67B-1DD59C1E7654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932933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B7B4978-1BF9-409E-83E4-FA43FF789015}" type="datetime1">
              <a:rPr lang="en-CA" smtClean="0"/>
              <a:t>2025-08-12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75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FBE0-E4D0-4745-AFF5-DDF9FBB65D37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006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DBBE-CDA1-4CE0-97D3-7638EF4240E2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2987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E9C63-0D6C-4DC9-B5BF-ED07FBB8B995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 descr="http://donorreport.conestogacommunity.ca/_images/Conestoga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472" y="147079"/>
            <a:ext cx="4648200" cy="1390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3180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buClr>
                <a:srgbClr val="C19E67"/>
              </a:buClr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15240-27D9-422F-89E1-EFF5392F69C6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533" y="17526"/>
            <a:ext cx="1219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10969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569C1-1592-4C84-A481-1A73B0201D64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5899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15229-077E-4DF6-9FD1-D422A2142466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560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C78DF-4FB6-4986-B95F-8C90CCB4A6B3}" type="datetime1">
              <a:rPr lang="en-CA" smtClean="0"/>
              <a:t>2025-08-12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291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DC0-7763-4FBE-84A9-47BE08A6C111}" type="datetime1">
              <a:rPr lang="en-CA" smtClean="0"/>
              <a:t>2025-08-12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095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4E49-DD50-40A4-AEF3-019E7C051763}" type="datetime1">
              <a:rPr lang="en-CA" smtClean="0"/>
              <a:t>2025-08-12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989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171CD-DF3E-4641-81B4-587BD226444A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256958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BD28314C-DC0C-43AA-A2F9-38E48324EAC7}" type="datetime1">
              <a:rPr lang="en-CA" smtClean="0"/>
              <a:t>2025-08-12</a:t>
            </a:fld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8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248EA-46CD-4B5A-BDD3-B0EDFE8B70F4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929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BA3F0-FC6A-4B07-AB5C-5A9014970030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5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4155279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186930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1361861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310978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804575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1" y="0"/>
            <a:ext cx="12191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81AB5-1059-4A8B-B26C-2FE9448D7418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pic>
        <p:nvPicPr>
          <p:cNvPr id="11" name="Picture 2" descr="http://donorreport.conestogacommunity.ca/_images/ConestogaLogo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96472" y="147079"/>
            <a:ext cx="4648200" cy="13906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1153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19E67"/>
              </a:buClr>
              <a:defRPr/>
            </a:lvl1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78CD9-00C7-4E44-B8A8-9241C2CDD600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</p:spPr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r>
              <a:rPr lang="en-CA" dirty="0"/>
              <a:t> of 9</a:t>
            </a:r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6533" y="17526"/>
            <a:ext cx="12192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411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DB653-CAF5-4B0F-8D71-2292A2E47A0D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27665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C19E67"/>
                </a:solidFill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44FC-D9EC-4C93-883E-E69599E2A24A}" type="datetime1">
              <a:rPr lang="en-CA" smtClean="0"/>
              <a:t>2025-08-12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Prof.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E8EB9-66BB-41AC-AC43-D6139A5E9D03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4493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2747"/>
            <a:ext cx="12192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5846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699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1434465"/>
          </a:xfrm>
          <a:custGeom>
            <a:avLst/>
            <a:gdLst/>
            <a:ahLst/>
            <a:cxnLst/>
            <a:rect l="l" t="t" r="r" b="b"/>
            <a:pathLst>
              <a:path w="12192000" h="1434465">
                <a:moveTo>
                  <a:pt x="0" y="1434084"/>
                </a:moveTo>
                <a:lnTo>
                  <a:pt x="12192000" y="1434084"/>
                </a:lnTo>
                <a:lnTo>
                  <a:pt x="12192000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96600" y="18288"/>
            <a:ext cx="1219200" cy="1389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0636" y="1932855"/>
            <a:ext cx="10650727" cy="432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636" y="2996025"/>
            <a:ext cx="10650727" cy="2904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6207" y="6586882"/>
            <a:ext cx="52514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9525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06F48DF-5377-4362-AA7A-DC725D67DCAF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229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 baseline="0">
          <a:solidFill>
            <a:srgbClr val="C19E67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19E67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1" y="1"/>
            <a:ext cx="12191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6999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48D7560-7563-432B-A40F-FEB0BB3F6F60}" type="datetime1">
              <a:rPr lang="en-CA" smtClean="0"/>
              <a:t>2025-08-12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20796" y="6476999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CA"/>
              <a:t>Prof.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476999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BAE8EB9-66BB-41AC-AC43-D6139A5E9D03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54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 baseline="0">
          <a:solidFill>
            <a:srgbClr val="C19E67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rgbClr val="C19E67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1412747"/>
            <a:ext cx="12192000" cy="1127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435608"/>
            <a:ext cx="12192000" cy="45720"/>
          </a:xfrm>
          <a:custGeom>
            <a:avLst/>
            <a:gdLst/>
            <a:ahLst/>
            <a:cxnLst/>
            <a:rect l="l" t="t" r="r" b="b"/>
            <a:pathLst>
              <a:path w="12192000" h="45719">
                <a:moveTo>
                  <a:pt x="0" y="45720"/>
                </a:moveTo>
                <a:lnTo>
                  <a:pt x="12192000" y="45720"/>
                </a:lnTo>
                <a:lnTo>
                  <a:pt x="12192000" y="0"/>
                </a:lnTo>
                <a:lnTo>
                  <a:pt x="0" y="0"/>
                </a:lnTo>
                <a:lnTo>
                  <a:pt x="0" y="457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1434465"/>
          </a:xfrm>
          <a:custGeom>
            <a:avLst/>
            <a:gdLst/>
            <a:ahLst/>
            <a:cxnLst/>
            <a:rect l="l" t="t" r="r" b="b"/>
            <a:pathLst>
              <a:path w="12192000" h="1434465">
                <a:moveTo>
                  <a:pt x="0" y="1434084"/>
                </a:moveTo>
                <a:lnTo>
                  <a:pt x="12192000" y="1434084"/>
                </a:lnTo>
                <a:lnTo>
                  <a:pt x="12192000" y="0"/>
                </a:lnTo>
                <a:lnTo>
                  <a:pt x="0" y="0"/>
                </a:lnTo>
                <a:lnTo>
                  <a:pt x="0" y="1434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896600" y="18288"/>
            <a:ext cx="1219200" cy="138988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17731" y="6586882"/>
            <a:ext cx="5232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E3E3E"/>
                </a:solidFill>
                <a:latin typeface="Corbel"/>
                <a:cs typeface="Corbel"/>
              </a:defRPr>
            </a:lvl1pPr>
          </a:lstStyle>
          <a:p>
            <a:pPr marL="25400">
              <a:lnSpc>
                <a:spcPts val="1230"/>
              </a:lnSpc>
            </a:pPr>
            <a:fld id="{81D60167-4931-47E6-BA6A-407CBD079E47}" type="slidenum">
              <a:rPr dirty="0"/>
              <a:t>‹#›</a:t>
            </a:fld>
            <a:r>
              <a:rPr dirty="0"/>
              <a:t> </a:t>
            </a:r>
            <a:r>
              <a:rPr spc="-5" dirty="0"/>
              <a:t>of</a:t>
            </a:r>
            <a:r>
              <a:rPr spc="-80" dirty="0"/>
              <a:t> </a:t>
            </a:r>
            <a:r>
              <a:rPr spc="-5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04891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yptii.com/pipes/caesar-ciph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aryhexconverter.com/ascii-text-to-binary-converter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hyperlink" Target="https://en.wikipedia.org/wiki/Block_cipher_mode_of_oper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3MPkc-PFSRI?si=o33R9ZFb90OhF-BO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jmHSVjmvG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igicert.com/what-is-pki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9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happens-in-a-tls-handshake/" TargetMode="Externa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svg"/><Relationship Id="rId10" Type="http://schemas.openxmlformats.org/officeDocument/2006/relationships/image" Target="../media/image18.sv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5135880"/>
          </a:xfrm>
          <a:custGeom>
            <a:avLst/>
            <a:gdLst/>
            <a:ahLst/>
            <a:cxnLst/>
            <a:rect l="l" t="t" r="r" b="b"/>
            <a:pathLst>
              <a:path w="12192000" h="5135880">
                <a:moveTo>
                  <a:pt x="0" y="5135880"/>
                </a:moveTo>
                <a:lnTo>
                  <a:pt x="12192000" y="5135880"/>
                </a:lnTo>
                <a:lnTo>
                  <a:pt x="12192000" y="0"/>
                </a:lnTo>
                <a:lnTo>
                  <a:pt x="0" y="0"/>
                </a:lnTo>
                <a:lnTo>
                  <a:pt x="0" y="513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105400"/>
            <a:ext cx="12192000" cy="112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151120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4698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496556" y="147828"/>
            <a:ext cx="4648200" cy="1389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20572" y="2450429"/>
            <a:ext cx="492302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b="1" dirty="0">
                <a:solidFill>
                  <a:srgbClr val="FFFFFF"/>
                </a:solidFill>
                <a:latin typeface="Corbel"/>
                <a:cs typeface="Corbel"/>
              </a:rPr>
              <a:t>SECU8010</a:t>
            </a:r>
            <a:endParaRPr lang="en-US" sz="2000" b="1" dirty="0">
              <a:latin typeface="Corbel"/>
              <a:cs typeface="Corbel"/>
            </a:endParaRPr>
          </a:p>
          <a:p>
            <a:pPr marL="12700" marR="5080">
              <a:lnSpc>
                <a:spcPct val="100000"/>
              </a:lnSpc>
            </a:pPr>
            <a:r>
              <a:rPr lang="en-US" sz="2000" b="1" spc="-5" dirty="0">
                <a:solidFill>
                  <a:srgbClr val="FFFFFF"/>
                </a:solidFill>
                <a:latin typeface="Corbel"/>
                <a:cs typeface="Corbel"/>
              </a:rPr>
              <a:t>Fundamentals of </a:t>
            </a:r>
            <a:r>
              <a:rPr lang="en-US" sz="2000" b="1" spc="-5">
                <a:solidFill>
                  <a:srgbClr val="FFFFFF"/>
                </a:solidFill>
                <a:latin typeface="Corbel"/>
                <a:cs typeface="Corbel"/>
              </a:rPr>
              <a:t>InfoSec  </a:t>
            </a:r>
            <a:endParaRPr lang="en-US" sz="2000" b="1" spc="-5" dirty="0">
              <a:solidFill>
                <a:srgbClr val="FFFFFF"/>
              </a:solidFill>
              <a:latin typeface="Corbel"/>
              <a:cs typeface="Corbe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51560" y="5414771"/>
            <a:ext cx="2327148" cy="4815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/>
          <p:cNvSpPr txBox="1"/>
          <p:nvPr/>
        </p:nvSpPr>
        <p:spPr>
          <a:xfrm>
            <a:off x="7359142" y="5551932"/>
            <a:ext cx="492302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000" b="1" spc="-5" dirty="0">
                <a:solidFill>
                  <a:schemeClr val="accent5"/>
                </a:solidFill>
                <a:latin typeface="Corbel"/>
                <a:cs typeface="Corbel"/>
              </a:rPr>
              <a:t>Baljeet S. Bilkhu</a:t>
            </a:r>
            <a:r>
              <a:rPr lang="en-CA" sz="2000" b="1" dirty="0">
                <a:solidFill>
                  <a:schemeClr val="accent5"/>
                </a:solidFill>
              </a:rPr>
              <a:t>, </a:t>
            </a:r>
            <a:r>
              <a:rPr lang="en-CA" sz="2000" b="1" i="1" dirty="0" err="1">
                <a:solidFill>
                  <a:schemeClr val="accent5"/>
                </a:solidFill>
              </a:rPr>
              <a:t>BASc</a:t>
            </a:r>
            <a:r>
              <a:rPr lang="en-CA" sz="2000" b="1" i="1" dirty="0">
                <a:solidFill>
                  <a:schemeClr val="accent5"/>
                </a:solidFill>
              </a:rPr>
              <a:t>., </a:t>
            </a:r>
            <a:r>
              <a:rPr lang="en-CA" sz="2000" b="1" i="1" dirty="0" err="1">
                <a:solidFill>
                  <a:schemeClr val="accent5"/>
                </a:solidFill>
              </a:rPr>
              <a:t>MScIS</a:t>
            </a:r>
            <a:endParaRPr lang="en-US" sz="2000" b="1" i="1" spc="-5" dirty="0">
              <a:solidFill>
                <a:schemeClr val="accent5"/>
              </a:solidFill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solidFill>
                  <a:schemeClr val="accent5"/>
                </a:solidFill>
                <a:latin typeface="Corbel"/>
                <a:cs typeface="Corbel"/>
              </a:rPr>
              <a:t>bbilkhu@conestogac.on.ca</a:t>
            </a:r>
            <a:endParaRPr sz="2000" b="1" dirty="0">
              <a:solidFill>
                <a:schemeClr val="accent5"/>
              </a:solidFill>
              <a:latin typeface="Corbel"/>
              <a:cs typeface="Corbel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493C27E-CAB7-ED64-B2D5-F823F4E58559}"/>
              </a:ext>
            </a:extLst>
          </p:cNvPr>
          <p:cNvSpPr txBox="1">
            <a:spLocks/>
          </p:cNvSpPr>
          <p:nvPr/>
        </p:nvSpPr>
        <p:spPr>
          <a:xfrm>
            <a:off x="924673" y="3355848"/>
            <a:ext cx="10808415" cy="1673352"/>
          </a:xfrm>
          <a:prstGeom prst="rect">
            <a:avLst/>
          </a:prstGeo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7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700" b="1" i="0" u="none" strike="noStrike" kern="1200" cap="none" spc="0" normalizeH="0" baseline="0" noProof="0" dirty="0">
                <a:ln>
                  <a:noFill/>
                </a:ln>
                <a:solidFill>
                  <a:srgbClr val="C19E67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Unit 04 – Data Encryption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622249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798639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Pas</a:t>
            </a:r>
            <a:r>
              <a:rPr sz="3200" spc="10" dirty="0">
                <a:latin typeface="Corbel"/>
                <a:cs typeface="Corbel"/>
              </a:rPr>
              <a:t>s</a:t>
            </a:r>
            <a:r>
              <a:rPr sz="3200" dirty="0">
                <a:latin typeface="Corbel"/>
                <a:cs typeface="Corbel"/>
              </a:rPr>
              <a:t>ive</a:t>
            </a:r>
            <a:r>
              <a:rPr sz="3200" spc="-16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ta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ks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–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Monito</a:t>
            </a:r>
            <a:r>
              <a:rPr sz="3200" spc="-20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ing</a:t>
            </a:r>
            <a:r>
              <a:rPr sz="3200" spc="-5" dirty="0">
                <a:latin typeface="Corbel"/>
                <a:cs typeface="Corbel"/>
              </a:rPr>
              <a:t> o</a:t>
            </a:r>
            <a:r>
              <a:rPr sz="3200" dirty="0">
                <a:latin typeface="Corbel"/>
                <a:cs typeface="Corbel"/>
              </a:rPr>
              <a:t>f </a:t>
            </a:r>
            <a:r>
              <a:rPr sz="3200" spc="-5" dirty="0">
                <a:latin typeface="Corbel"/>
                <a:cs typeface="Corbel"/>
              </a:rPr>
              <a:t>transmissions </a:t>
            </a:r>
            <a:r>
              <a:rPr sz="3200" spc="-65" dirty="0">
                <a:latin typeface="Corbel"/>
                <a:cs typeface="Corbel"/>
              </a:rPr>
              <a:t>(</a:t>
            </a:r>
            <a:r>
              <a:rPr sz="3200" dirty="0">
                <a:latin typeface="Corbel"/>
                <a:cs typeface="Corbel"/>
              </a:rPr>
              <a:t>eave</a:t>
            </a:r>
            <a:r>
              <a:rPr sz="3200" spc="5" dirty="0">
                <a:latin typeface="Corbel"/>
                <a:cs typeface="Corbel"/>
              </a:rPr>
              <a:t>s</a:t>
            </a:r>
            <a:r>
              <a:rPr sz="3200" dirty="0">
                <a:latin typeface="Corbel"/>
                <a:cs typeface="Corbel"/>
              </a:rPr>
              <a:t>dropping)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" y="2996025"/>
            <a:ext cx="5017770" cy="8680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orbel"/>
                <a:cs typeface="Corbel"/>
              </a:rPr>
              <a:t>Analy</a:t>
            </a:r>
            <a:r>
              <a:rPr sz="2800" spc="-10" dirty="0">
                <a:latin typeface="Corbel"/>
                <a:cs typeface="Corbel"/>
              </a:rPr>
              <a:t>z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190" dirty="0">
                <a:latin typeface="Corbel"/>
                <a:cs typeface="Corbel"/>
              </a:rPr>
              <a:t> </a:t>
            </a:r>
            <a:r>
              <a:rPr sz="2800" spc="-204" dirty="0">
                <a:latin typeface="Corbel"/>
                <a:cs typeface="Corbel"/>
              </a:rPr>
              <a:t>T</a:t>
            </a:r>
            <a:r>
              <a:rPr sz="2800" spc="-10" dirty="0">
                <a:latin typeface="Corbel"/>
                <a:cs typeface="Corbel"/>
              </a:rPr>
              <a:t>raffic</a:t>
            </a:r>
            <a:endParaRPr sz="280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orbel"/>
                <a:cs typeface="Corbel"/>
              </a:rPr>
              <a:t>Copy/</a:t>
            </a:r>
            <a:r>
              <a:rPr sz="2800" spc="-75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elease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message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contents</a:t>
            </a:r>
            <a:endParaRPr sz="2800">
              <a:latin typeface="Corbel"/>
              <a:cs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0814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622249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10367010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c</a:t>
            </a:r>
            <a:r>
              <a:rPr sz="3200" spc="-5" dirty="0">
                <a:latin typeface="Corbel"/>
                <a:cs typeface="Corbel"/>
              </a:rPr>
              <a:t>tiv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6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ta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ks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–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Mo</a:t>
            </a:r>
            <a:r>
              <a:rPr sz="3200" spc="-10" dirty="0">
                <a:latin typeface="Corbel"/>
                <a:cs typeface="Corbel"/>
              </a:rPr>
              <a:t>d</a:t>
            </a:r>
            <a:r>
              <a:rPr sz="3200" dirty="0">
                <a:latin typeface="Corbel"/>
                <a:cs typeface="Corbel"/>
              </a:rPr>
              <a:t>ificat</a:t>
            </a:r>
            <a:r>
              <a:rPr sz="3200" spc="5" dirty="0">
                <a:latin typeface="Corbel"/>
                <a:cs typeface="Corbel"/>
              </a:rPr>
              <a:t>i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 data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5" dirty="0">
                <a:latin typeface="Corbel"/>
                <a:cs typeface="Corbel"/>
              </a:rPr>
              <a:t>trea</a:t>
            </a:r>
            <a:r>
              <a:rPr sz="3200" dirty="0">
                <a:latin typeface="Corbel"/>
                <a:cs typeface="Corbel"/>
              </a:rPr>
              <a:t>m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r </a:t>
            </a:r>
            <a:r>
              <a:rPr sz="3200" spc="-5" dirty="0">
                <a:latin typeface="Corbel"/>
                <a:cs typeface="Corbel"/>
              </a:rPr>
              <a:t>creatio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 o</a:t>
            </a:r>
            <a:r>
              <a:rPr sz="3200" dirty="0">
                <a:latin typeface="Corbel"/>
                <a:cs typeface="Corbel"/>
              </a:rPr>
              <a:t>f a fal</a:t>
            </a:r>
            <a:r>
              <a:rPr sz="3200" spc="5" dirty="0">
                <a:latin typeface="Corbel"/>
                <a:cs typeface="Corbel"/>
              </a:rPr>
              <a:t>s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da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stre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m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68" y="2996025"/>
            <a:ext cx="4048125" cy="1891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6385" indent="-273685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287020" algn="l"/>
              </a:tabLst>
            </a:pPr>
            <a:r>
              <a:rPr sz="2800" spc="-80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eplay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attack</a:t>
            </a:r>
            <a:endParaRPr sz="280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7020" algn="l"/>
              </a:tabLst>
            </a:pPr>
            <a:r>
              <a:rPr sz="2800" spc="-25" dirty="0">
                <a:latin typeface="Corbel"/>
                <a:cs typeface="Corbel"/>
              </a:rPr>
              <a:t>Mo</a:t>
            </a:r>
            <a:r>
              <a:rPr sz="2800" spc="-15" dirty="0">
                <a:latin typeface="Corbel"/>
                <a:cs typeface="Corbel"/>
              </a:rPr>
              <a:t>dification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messages</a:t>
            </a:r>
            <a:endParaRPr sz="280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7020" algn="l"/>
              </a:tabLst>
            </a:pPr>
            <a:r>
              <a:rPr sz="2800" spc="-15" dirty="0">
                <a:latin typeface="Corbel"/>
                <a:cs typeface="Corbel"/>
              </a:rPr>
              <a:t>Denial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service</a:t>
            </a:r>
            <a:endParaRPr sz="2800">
              <a:latin typeface="Corbel"/>
              <a:cs typeface="Corbel"/>
            </a:endParaRPr>
          </a:p>
          <a:p>
            <a:pPr marL="286385" indent="-273685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287020" algn="l"/>
              </a:tabLst>
            </a:pPr>
            <a:r>
              <a:rPr sz="2800" spc="-20" dirty="0">
                <a:latin typeface="Corbel"/>
                <a:cs typeface="Corbel"/>
              </a:rPr>
              <a:t>Ma</a:t>
            </a:r>
            <a:r>
              <a:rPr sz="2800" spc="-30" dirty="0">
                <a:latin typeface="Corbel"/>
                <a:cs typeface="Corbel"/>
              </a:rPr>
              <a:t>s</a:t>
            </a:r>
            <a:r>
              <a:rPr sz="2800" spc="-20" dirty="0">
                <a:latin typeface="Corbel"/>
                <a:cs typeface="Corbel"/>
              </a:rPr>
              <a:t>querad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4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attack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2619756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975868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On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5" dirty="0">
                <a:latin typeface="Corbel"/>
                <a:cs typeface="Corbel"/>
              </a:rPr>
              <a:t> too</a:t>
            </a:r>
            <a:r>
              <a:rPr sz="3200" dirty="0">
                <a:latin typeface="Corbel"/>
                <a:cs typeface="Corbel"/>
              </a:rPr>
              <a:t>l 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</a:t>
            </a:r>
            <a:r>
              <a:rPr sz="3200" spc="-5" dirty="0">
                <a:latin typeface="Corbel"/>
                <a:cs typeface="Corbel"/>
              </a:rPr>
              <a:t>creat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solutio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15" dirty="0">
                <a:latin typeface="Corbel"/>
                <a:cs typeface="Corbel"/>
              </a:rPr>
              <a:t> 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h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problems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 </a:t>
            </a:r>
            <a:r>
              <a:rPr sz="3200" spc="-5" dirty="0">
                <a:latin typeface="Corbel"/>
                <a:cs typeface="Corbel"/>
              </a:rPr>
              <a:t>network se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urity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396276"/>
            <a:ext cx="6445250" cy="2943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Pr</a:t>
            </a:r>
            <a:r>
              <a:rPr sz="3200" spc="-1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ven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pa</a:t>
            </a:r>
            <a:r>
              <a:rPr sz="3200" spc="5" dirty="0">
                <a:latin typeface="Corbel"/>
                <a:cs typeface="Corbel"/>
              </a:rPr>
              <a:t>s</a:t>
            </a:r>
            <a:r>
              <a:rPr sz="3200" spc="-5" dirty="0">
                <a:latin typeface="Corbel"/>
                <a:cs typeface="Corbel"/>
              </a:rPr>
              <a:t>siv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ne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working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atta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ks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Thre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different</a:t>
            </a:r>
            <a:r>
              <a:rPr sz="3200" spc="-5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ty</a:t>
            </a:r>
            <a:r>
              <a:rPr sz="3200" spc="5" dirty="0">
                <a:latin typeface="Corbel"/>
                <a:cs typeface="Corbel"/>
              </a:rPr>
              <a:t>p</a:t>
            </a:r>
            <a:r>
              <a:rPr sz="3200" dirty="0">
                <a:latin typeface="Corbel"/>
                <a:cs typeface="Corbel"/>
              </a:rPr>
              <a:t>es</a:t>
            </a:r>
            <a:r>
              <a:rPr sz="3200" spc="-5" dirty="0">
                <a:latin typeface="Corbel"/>
                <a:cs typeface="Corbel"/>
              </a:rPr>
              <a:t> o</a:t>
            </a:r>
            <a:r>
              <a:rPr sz="3200" dirty="0">
                <a:latin typeface="Corbel"/>
                <a:cs typeface="Corbel"/>
              </a:rPr>
              <a:t>f encryption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5" dirty="0">
                <a:latin typeface="Corbel"/>
                <a:cs typeface="Corbel"/>
              </a:rPr>
              <a:t>Symmetric</a:t>
            </a:r>
            <a:r>
              <a:rPr sz="2800" spc="-20" dirty="0">
                <a:latin typeface="Corbel"/>
                <a:cs typeface="Corbel"/>
              </a:rPr>
              <a:t>-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Encryption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Asymmetri</a:t>
            </a:r>
            <a:r>
              <a:rPr sz="2800" spc="-15" dirty="0">
                <a:latin typeface="Corbel"/>
                <a:cs typeface="Corbel"/>
              </a:rPr>
              <a:t>c</a:t>
            </a:r>
            <a:r>
              <a:rPr sz="2800" spc="-20" dirty="0">
                <a:latin typeface="Corbel"/>
                <a:cs typeface="Corbel"/>
              </a:rPr>
              <a:t>-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Encryption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H</a:t>
            </a:r>
            <a:r>
              <a:rPr sz="2800" spc="-10" dirty="0">
                <a:latin typeface="Corbel"/>
                <a:cs typeface="Corbel"/>
              </a:rPr>
              <a:t>y</a:t>
            </a:r>
            <a:r>
              <a:rPr sz="2800" spc="-15" dirty="0">
                <a:latin typeface="Corbel"/>
                <a:cs typeface="Corbel"/>
              </a:rPr>
              <a:t>brid</a:t>
            </a:r>
            <a:r>
              <a:rPr sz="2800" spc="-1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Approach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736854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10119995" cy="33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Th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term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cod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cip</a:t>
            </a:r>
            <a:r>
              <a:rPr sz="3200" spc="5" dirty="0">
                <a:latin typeface="Corbel"/>
                <a:cs typeface="Corbel"/>
              </a:rPr>
              <a:t>h</a:t>
            </a:r>
            <a:r>
              <a:rPr sz="3200" dirty="0">
                <a:latin typeface="Corbel"/>
                <a:cs typeface="Corbel"/>
              </a:rPr>
              <a:t>er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ofte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used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erchangea</a:t>
            </a:r>
            <a:r>
              <a:rPr sz="3200" spc="-20" dirty="0">
                <a:latin typeface="Corbel"/>
                <a:cs typeface="Corbel"/>
              </a:rPr>
              <a:t>b</a:t>
            </a:r>
            <a:r>
              <a:rPr sz="3200" dirty="0">
                <a:latin typeface="Corbel"/>
                <a:cs typeface="Corbel"/>
              </a:rPr>
              <a:t>ly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In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commo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sp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ak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ca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synonymous</a:t>
            </a:r>
            <a:r>
              <a:rPr sz="3200" dirty="0">
                <a:latin typeface="Corbel"/>
                <a:cs typeface="Corbel"/>
              </a:rPr>
              <a:t>,</a:t>
            </a:r>
            <a:r>
              <a:rPr sz="3200" spc="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but</a:t>
            </a:r>
            <a:r>
              <a:rPr sz="3200" spc="-5" dirty="0">
                <a:latin typeface="Corbel"/>
                <a:cs typeface="Corbel"/>
              </a:rPr>
              <a:t> th</a:t>
            </a:r>
            <a:r>
              <a:rPr sz="3200" spc="-1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are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 reality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</a:t>
            </a:r>
            <a:r>
              <a:rPr sz="3200" spc="10" dirty="0">
                <a:latin typeface="Corbel"/>
                <a:cs typeface="Corbel"/>
              </a:rPr>
              <a:t>p</a:t>
            </a:r>
            <a:r>
              <a:rPr sz="3200" dirty="0">
                <a:latin typeface="Corbel"/>
                <a:cs typeface="Corbel"/>
              </a:rPr>
              <a:t>arate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ideas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When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discus</a:t>
            </a:r>
            <a:r>
              <a:rPr sz="3200" spc="-5" dirty="0">
                <a:latin typeface="Corbel"/>
                <a:cs typeface="Corbel"/>
              </a:rPr>
              <a:t>si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g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en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ryptio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,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it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importa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eep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them</a:t>
            </a:r>
            <a:endParaRPr sz="32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3200" spc="-5" dirty="0">
                <a:latin typeface="Corbel"/>
                <a:cs typeface="Corbel"/>
              </a:rPr>
              <a:t>sep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rate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736854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59043"/>
            <a:ext cx="1086485" cy="342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29"/>
              <a:buFont typeface="Wingdings 2"/>
              <a:buChar char=""/>
              <a:tabLst>
                <a:tab pos="332740" algn="l"/>
              </a:tabLst>
            </a:pPr>
            <a:r>
              <a:rPr sz="2700" dirty="0">
                <a:latin typeface="Corbel"/>
                <a:cs typeface="Corbel"/>
              </a:rPr>
              <a:t>C</a:t>
            </a:r>
            <a:r>
              <a:rPr sz="2700" spc="-20" dirty="0">
                <a:latin typeface="Corbel"/>
                <a:cs typeface="Corbel"/>
              </a:rPr>
              <a:t>o</a:t>
            </a:r>
            <a:r>
              <a:rPr sz="2700" spc="-10" dirty="0">
                <a:latin typeface="Corbel"/>
                <a:cs typeface="Corbel"/>
              </a:rPr>
              <a:t>d</a:t>
            </a:r>
            <a:r>
              <a:rPr sz="2700" spc="-15" dirty="0">
                <a:latin typeface="Corbel"/>
                <a:cs typeface="Corbel"/>
              </a:rPr>
              <a:t>e</a:t>
            </a:r>
            <a:endParaRPr sz="27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262280"/>
            <a:ext cx="7056120" cy="37204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6110" algn="l"/>
              </a:tabLst>
            </a:pPr>
            <a:r>
              <a:rPr sz="2400" spc="-20" dirty="0">
                <a:latin typeface="Corbel"/>
                <a:cs typeface="Corbel"/>
              </a:rPr>
              <a:t>Th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mapp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 </a:t>
            </a:r>
            <a:r>
              <a:rPr sz="2400" spc="-5" dirty="0">
                <a:latin typeface="Corbel"/>
                <a:cs typeface="Corbel"/>
              </a:rPr>
              <a:t>so</a:t>
            </a:r>
            <a:r>
              <a:rPr sz="2400" spc="5" dirty="0">
                <a:latin typeface="Corbel"/>
                <a:cs typeface="Corbel"/>
              </a:rPr>
              <a:t>m</a:t>
            </a:r>
            <a:r>
              <a:rPr sz="2400" spc="-15" dirty="0">
                <a:latin typeface="Corbel"/>
                <a:cs typeface="Corbel"/>
              </a:rPr>
              <a:t>eth</a:t>
            </a:r>
            <a:r>
              <a:rPr sz="2400" spc="-2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else</a:t>
            </a:r>
            <a:endParaRPr sz="24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6110" algn="l"/>
              </a:tabLst>
            </a:pPr>
            <a:r>
              <a:rPr sz="2400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:</a:t>
            </a:r>
            <a:r>
              <a:rPr sz="2400" spc="-110" dirty="0">
                <a:latin typeface="Corbel"/>
                <a:cs typeface="Corbel"/>
              </a:rPr>
              <a:t> </a:t>
            </a:r>
            <a:r>
              <a:rPr sz="2400" spc="-114" dirty="0">
                <a:latin typeface="Corbel"/>
                <a:cs typeface="Corbel"/>
              </a:rPr>
              <a:t>W</a:t>
            </a:r>
            <a:r>
              <a:rPr sz="2400" spc="-20" dirty="0">
                <a:latin typeface="Corbel"/>
                <a:cs typeface="Corbel"/>
              </a:rPr>
              <a:t>ord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-5" dirty="0">
                <a:latin typeface="Corbel"/>
                <a:cs typeface="Corbel"/>
              </a:rPr>
              <a:t> sentenc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5" dirty="0">
                <a:latin typeface="Corbel"/>
                <a:cs typeface="Corbel"/>
              </a:rPr>
              <a:t>h</a:t>
            </a:r>
            <a:r>
              <a:rPr sz="2400" spc="-10" dirty="0">
                <a:latin typeface="Corbel"/>
                <a:cs typeface="Corbel"/>
              </a:rPr>
              <a:t>rase,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etc.</a:t>
            </a:r>
            <a:endParaRPr sz="24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6110" algn="l"/>
              </a:tabLst>
            </a:pPr>
            <a:r>
              <a:rPr sz="2400" spc="-20" dirty="0">
                <a:latin typeface="Corbel"/>
                <a:cs typeface="Corbel"/>
              </a:rPr>
              <a:t>Som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else:</a:t>
            </a:r>
            <a:r>
              <a:rPr sz="2400" spc="-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Usually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shorte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group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symbols</a:t>
            </a:r>
            <a:endParaRPr sz="2400">
              <a:latin typeface="Corbel"/>
              <a:cs typeface="Corbel"/>
            </a:endParaRPr>
          </a:p>
          <a:p>
            <a:pPr marL="890269" lvl="1" indent="-228600">
              <a:lnSpc>
                <a:spcPct val="100000"/>
              </a:lnSpc>
              <a:spcBef>
                <a:spcPts val="15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000" dirty="0">
                <a:latin typeface="Corbel"/>
                <a:cs typeface="Corbel"/>
              </a:rPr>
              <a:t>Do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spc="-5" dirty="0">
                <a:latin typeface="Corbel"/>
                <a:cs typeface="Corbel"/>
              </a:rPr>
              <a:t>sn</a:t>
            </a:r>
            <a:r>
              <a:rPr sz="2000" dirty="0">
                <a:latin typeface="Corbel"/>
                <a:cs typeface="Corbel"/>
              </a:rPr>
              <a:t>'t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hav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5" dirty="0">
                <a:latin typeface="Corbel"/>
                <a:cs typeface="Corbel"/>
              </a:rPr>
              <a:t> t</a:t>
            </a:r>
            <a:r>
              <a:rPr sz="2000" dirty="0">
                <a:latin typeface="Corbel"/>
                <a:cs typeface="Corbel"/>
              </a:rPr>
              <a:t>o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b</a:t>
            </a:r>
            <a:r>
              <a:rPr sz="2000" dirty="0">
                <a:latin typeface="Corbel"/>
                <a:cs typeface="Corbel"/>
              </a:rPr>
              <a:t>e</a:t>
            </a:r>
            <a:endParaRPr sz="2000">
              <a:latin typeface="Corbel"/>
              <a:cs typeface="Corbel"/>
            </a:endParaRPr>
          </a:p>
          <a:p>
            <a:pPr marL="890269" lvl="1" indent="-228600">
              <a:lnSpc>
                <a:spcPct val="100000"/>
              </a:lnSpc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000" dirty="0">
                <a:latin typeface="Corbel"/>
                <a:cs typeface="Corbel"/>
              </a:rPr>
              <a:t>"When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 </a:t>
            </a:r>
            <a:r>
              <a:rPr sz="2000" spc="-5" dirty="0">
                <a:latin typeface="Corbel"/>
                <a:cs typeface="Corbel"/>
              </a:rPr>
              <a:t>sa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i="1" spc="-5" dirty="0">
                <a:latin typeface="Corbel"/>
                <a:cs typeface="Corbel"/>
              </a:rPr>
              <a:t>re</a:t>
            </a:r>
            <a:r>
              <a:rPr sz="2000" i="1" dirty="0">
                <a:latin typeface="Corbel"/>
                <a:cs typeface="Corbel"/>
              </a:rPr>
              <a:t>d</a:t>
            </a:r>
            <a:r>
              <a:rPr sz="2000" dirty="0">
                <a:latin typeface="Corbel"/>
                <a:cs typeface="Corbel"/>
              </a:rPr>
              <a:t>, I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al</a:t>
            </a:r>
            <a:r>
              <a:rPr sz="2000" spc="5" dirty="0">
                <a:latin typeface="Corbel"/>
                <a:cs typeface="Corbel"/>
              </a:rPr>
              <a:t>l</a:t>
            </a:r>
            <a:r>
              <a:rPr sz="2000" dirty="0">
                <a:latin typeface="Corbel"/>
                <a:cs typeface="Corbel"/>
              </a:rPr>
              <a:t>y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an </a:t>
            </a:r>
            <a:r>
              <a:rPr sz="2000" i="1" dirty="0">
                <a:latin typeface="Corbel"/>
                <a:cs typeface="Corbel"/>
              </a:rPr>
              <a:t>b</a:t>
            </a:r>
            <a:r>
              <a:rPr sz="2000" i="1" spc="-10" dirty="0">
                <a:latin typeface="Corbel"/>
                <a:cs typeface="Corbel"/>
              </a:rPr>
              <a:t>r</a:t>
            </a:r>
            <a:r>
              <a:rPr sz="2000" i="1" spc="-5" dirty="0">
                <a:latin typeface="Corbel"/>
                <a:cs typeface="Corbel"/>
              </a:rPr>
              <a:t>own</a:t>
            </a:r>
            <a:r>
              <a:rPr sz="2000" spc="-5" dirty="0">
                <a:latin typeface="Corbel"/>
                <a:cs typeface="Corbel"/>
              </a:rPr>
              <a:t>."</a:t>
            </a:r>
            <a:endParaRPr sz="20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1720"/>
              </a:spcBef>
              <a:buClr>
                <a:srgbClr val="C19E67"/>
              </a:buClr>
              <a:buSzPct val="79629"/>
              <a:buFont typeface="Wingdings 2"/>
              <a:buChar char=""/>
              <a:tabLst>
                <a:tab pos="332740" algn="l"/>
              </a:tabLst>
            </a:pPr>
            <a:r>
              <a:rPr sz="2700" dirty="0">
                <a:latin typeface="Corbel"/>
                <a:cs typeface="Corbel"/>
              </a:rPr>
              <a:t>C</a:t>
            </a:r>
            <a:r>
              <a:rPr sz="2700" spc="-20" dirty="0">
                <a:latin typeface="Corbel"/>
                <a:cs typeface="Corbel"/>
              </a:rPr>
              <a:t>o</a:t>
            </a:r>
            <a:r>
              <a:rPr sz="2700" spc="-10" dirty="0">
                <a:latin typeface="Corbel"/>
                <a:cs typeface="Corbel"/>
              </a:rPr>
              <a:t>d</a:t>
            </a:r>
            <a:r>
              <a:rPr sz="2700" spc="-15" dirty="0">
                <a:latin typeface="Corbel"/>
                <a:cs typeface="Corbel"/>
              </a:rPr>
              <a:t>e</a:t>
            </a:r>
            <a:r>
              <a:rPr sz="2700" spc="-10" dirty="0">
                <a:latin typeface="Corbel"/>
                <a:cs typeface="Corbel"/>
              </a:rPr>
              <a:t>b</a:t>
            </a:r>
            <a:r>
              <a:rPr sz="2700" spc="-5" dirty="0">
                <a:latin typeface="Corbel"/>
                <a:cs typeface="Corbel"/>
              </a:rPr>
              <a:t>ook</a:t>
            </a:r>
            <a:endParaRPr sz="27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10"/>
              </a:spcBef>
              <a:buClr>
                <a:srgbClr val="5FB5CC"/>
              </a:buClr>
              <a:buSzPct val="89583"/>
              <a:buFont typeface="Wingdings"/>
              <a:buChar char=""/>
              <a:tabLst>
                <a:tab pos="62611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de's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mappi</a:t>
            </a:r>
            <a:r>
              <a:rPr sz="2400" spc="-3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gs</a:t>
            </a:r>
            <a:endParaRPr sz="24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buClr>
                <a:srgbClr val="5FB5CC"/>
              </a:buClr>
              <a:buSzPct val="89583"/>
              <a:buFont typeface="Wingdings"/>
              <a:buChar char=""/>
              <a:tabLst>
                <a:tab pos="62611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cod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req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dirty="0">
                <a:latin typeface="Corbel"/>
                <a:cs typeface="Corbel"/>
              </a:rPr>
              <a:t>ires 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odebook</a:t>
            </a:r>
            <a:endParaRPr sz="24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37"/>
              </a:spcBef>
              <a:buClr>
                <a:srgbClr val="5FB5CC"/>
              </a:buClr>
              <a:buFont typeface="Wingdings"/>
              <a:buChar char=""/>
            </a:pPr>
            <a:endParaRPr sz="19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29"/>
              <a:buFont typeface="Wingdings 2"/>
              <a:buChar char=""/>
              <a:tabLst>
                <a:tab pos="332740" algn="l"/>
              </a:tabLst>
            </a:pPr>
            <a:r>
              <a:rPr sz="2700" dirty="0">
                <a:latin typeface="Corbel"/>
                <a:cs typeface="Corbel"/>
              </a:rPr>
              <a:t>C</a:t>
            </a:r>
            <a:r>
              <a:rPr sz="2700" spc="-20" dirty="0">
                <a:latin typeface="Corbel"/>
                <a:cs typeface="Corbel"/>
              </a:rPr>
              <a:t>o</a:t>
            </a:r>
            <a:r>
              <a:rPr sz="2700" spc="-10" dirty="0">
                <a:latin typeface="Corbel"/>
                <a:cs typeface="Corbel"/>
              </a:rPr>
              <a:t>d</a:t>
            </a:r>
            <a:r>
              <a:rPr sz="2700" spc="-15" dirty="0">
                <a:latin typeface="Corbel"/>
                <a:cs typeface="Corbel"/>
              </a:rPr>
              <a:t>es</a:t>
            </a:r>
            <a:r>
              <a:rPr sz="2700" spc="-25" dirty="0">
                <a:latin typeface="Corbel"/>
                <a:cs typeface="Corbel"/>
              </a:rPr>
              <a:t> </a:t>
            </a:r>
            <a:r>
              <a:rPr sz="2700" spc="-20" dirty="0">
                <a:latin typeface="Corbel"/>
                <a:cs typeface="Corbel"/>
              </a:rPr>
              <a:t>operat</a:t>
            </a:r>
            <a:r>
              <a:rPr sz="2700" spc="-15" dirty="0">
                <a:latin typeface="Corbel"/>
                <a:cs typeface="Corbel"/>
              </a:rPr>
              <a:t>e</a:t>
            </a:r>
            <a:r>
              <a:rPr sz="2700" spc="5" dirty="0">
                <a:latin typeface="Corbel"/>
                <a:cs typeface="Corbel"/>
              </a:rPr>
              <a:t> </a:t>
            </a:r>
            <a:r>
              <a:rPr sz="2700" spc="-5" dirty="0">
                <a:latin typeface="Corbel"/>
                <a:cs typeface="Corbel"/>
              </a:rPr>
              <a:t>o</a:t>
            </a:r>
            <a:r>
              <a:rPr sz="2700" dirty="0">
                <a:latin typeface="Corbel"/>
                <a:cs typeface="Corbel"/>
              </a:rPr>
              <a:t>n</a:t>
            </a:r>
            <a:r>
              <a:rPr sz="2700" spc="-25" dirty="0">
                <a:latin typeface="Corbel"/>
                <a:cs typeface="Corbel"/>
              </a:rPr>
              <a:t> </a:t>
            </a:r>
            <a:r>
              <a:rPr sz="2700" spc="-20" dirty="0">
                <a:latin typeface="Corbel"/>
                <a:cs typeface="Corbel"/>
              </a:rPr>
              <a:t>sema</a:t>
            </a:r>
            <a:r>
              <a:rPr sz="2700" spc="-5" dirty="0">
                <a:latin typeface="Corbel"/>
                <a:cs typeface="Corbel"/>
              </a:rPr>
              <a:t>ntic</a:t>
            </a:r>
            <a:r>
              <a:rPr sz="2700" spc="5" dirty="0">
                <a:latin typeface="Corbel"/>
                <a:cs typeface="Corbel"/>
              </a:rPr>
              <a:t>s</a:t>
            </a:r>
            <a:r>
              <a:rPr sz="2700" spc="-10" dirty="0">
                <a:latin typeface="Corbel"/>
                <a:cs typeface="Corbel"/>
              </a:rPr>
              <a:t>,</a:t>
            </a:r>
            <a:r>
              <a:rPr sz="2700" dirty="0">
                <a:latin typeface="Corbel"/>
                <a:cs typeface="Corbel"/>
              </a:rPr>
              <a:t> </a:t>
            </a:r>
            <a:r>
              <a:rPr sz="2700" spc="-35" dirty="0">
                <a:latin typeface="Corbel"/>
                <a:cs typeface="Corbel"/>
              </a:rPr>
              <a:t>m</a:t>
            </a:r>
            <a:r>
              <a:rPr sz="2700" spc="-15" dirty="0">
                <a:latin typeface="Corbel"/>
                <a:cs typeface="Corbel"/>
              </a:rPr>
              <a:t>eaning</a:t>
            </a:r>
            <a:endParaRPr sz="27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736854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415796" y="1591055"/>
            <a:ext cx="4043172" cy="5120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1224" y="1586483"/>
            <a:ext cx="4052570" cy="5130165"/>
          </a:xfrm>
          <a:custGeom>
            <a:avLst/>
            <a:gdLst/>
            <a:ahLst/>
            <a:cxnLst/>
            <a:rect l="l" t="t" r="r" b="b"/>
            <a:pathLst>
              <a:path w="4052570" h="5130165">
                <a:moveTo>
                  <a:pt x="0" y="5129784"/>
                </a:moveTo>
                <a:lnTo>
                  <a:pt x="4052316" y="5129784"/>
                </a:lnTo>
                <a:lnTo>
                  <a:pt x="4052316" y="0"/>
                </a:lnTo>
                <a:lnTo>
                  <a:pt x="0" y="0"/>
                </a:lnTo>
                <a:lnTo>
                  <a:pt x="0" y="512978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89647" y="1618486"/>
            <a:ext cx="3038855" cy="51221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85076" y="1613914"/>
            <a:ext cx="3048000" cy="5131435"/>
          </a:xfrm>
          <a:custGeom>
            <a:avLst/>
            <a:gdLst/>
            <a:ahLst/>
            <a:cxnLst/>
            <a:rect l="l" t="t" r="r" b="b"/>
            <a:pathLst>
              <a:path w="3048000" h="5131434">
                <a:moveTo>
                  <a:pt x="0" y="5131308"/>
                </a:moveTo>
                <a:lnTo>
                  <a:pt x="3048000" y="5131308"/>
                </a:lnTo>
                <a:lnTo>
                  <a:pt x="3048000" y="0"/>
                </a:lnTo>
                <a:lnTo>
                  <a:pt x="0" y="0"/>
                </a:lnTo>
                <a:lnTo>
                  <a:pt x="0" y="513130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736854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145224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Ciph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r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508344"/>
            <a:ext cx="10365105" cy="3320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Do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no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</a:t>
            </a:r>
            <a:r>
              <a:rPr sz="2800" spc="-10" dirty="0">
                <a:latin typeface="Corbel"/>
                <a:cs typeface="Corbel"/>
              </a:rPr>
              <a:t>v</a:t>
            </a:r>
            <a:r>
              <a:rPr sz="2800" spc="-20" dirty="0">
                <a:latin typeface="Corbel"/>
                <a:cs typeface="Corbel"/>
              </a:rPr>
              <a:t>olv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meaning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Ar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result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mechanical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operations</a:t>
            </a:r>
            <a:r>
              <a:rPr sz="2800" spc="-10" dirty="0">
                <a:latin typeface="Corbel"/>
                <a:cs typeface="Corbel"/>
              </a:rPr>
              <a:t>,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known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algorithms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codeboo</a:t>
            </a:r>
            <a:r>
              <a:rPr sz="2800" spc="-15" dirty="0">
                <a:latin typeface="Corbel"/>
                <a:cs typeface="Corbel"/>
              </a:rPr>
              <a:t>k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is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required,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instead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you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fol</a:t>
            </a:r>
            <a:r>
              <a:rPr sz="2800" spc="-20" dirty="0">
                <a:latin typeface="Corbel"/>
                <a:cs typeface="Corbel"/>
              </a:rPr>
              <a:t>low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serie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instructions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Ever</a:t>
            </a:r>
            <a:r>
              <a:rPr sz="2800" spc="-15" dirty="0">
                <a:latin typeface="Corbel"/>
                <a:cs typeface="Corbel"/>
              </a:rPr>
              <a:t>y </a:t>
            </a:r>
            <a:r>
              <a:rPr sz="2800" spc="-20" dirty="0">
                <a:latin typeface="Corbel"/>
                <a:cs typeface="Corbel"/>
              </a:rPr>
              <a:t>ciphe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algorithm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requires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piece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 </a:t>
            </a:r>
            <a:r>
              <a:rPr sz="2800" spc="-20" dirty="0">
                <a:latin typeface="Corbel"/>
                <a:cs typeface="Corbel"/>
              </a:rPr>
              <a:t>share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information</a:t>
            </a:r>
            <a:endParaRPr sz="2800">
              <a:latin typeface="Corbel"/>
              <a:cs typeface="Corbel"/>
            </a:endParaRPr>
          </a:p>
          <a:p>
            <a:pPr marL="890269" lvl="1" indent="-228600">
              <a:lnSpc>
                <a:spcPct val="100000"/>
              </a:lnSpc>
              <a:spcBef>
                <a:spcPts val="600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k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ow</a:t>
            </a:r>
            <a:r>
              <a:rPr sz="2400" dirty="0">
                <a:latin typeface="Corbel"/>
                <a:cs typeface="Corbel"/>
              </a:rPr>
              <a:t>n as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20" dirty="0">
                <a:latin typeface="Corbel"/>
                <a:cs typeface="Corbel"/>
              </a:rPr>
              <a:t>h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i="1" spc="-40" dirty="0">
                <a:latin typeface="Corbel"/>
                <a:cs typeface="Corbel"/>
              </a:rPr>
              <a:t>k</a:t>
            </a:r>
            <a:r>
              <a:rPr sz="2400" i="1" spc="-20" dirty="0">
                <a:latin typeface="Corbel"/>
                <a:cs typeface="Corbel"/>
              </a:rPr>
              <a:t>ey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"/>
              </a:spcBef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Ciph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rs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opera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n </a:t>
            </a:r>
            <a:r>
              <a:rPr sz="3200" spc="-5" dirty="0">
                <a:latin typeface="Corbel"/>
                <a:cs typeface="Corbel"/>
              </a:rPr>
              <a:t>sy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ta</a:t>
            </a:r>
            <a:r>
              <a:rPr sz="3200" spc="10" dirty="0">
                <a:latin typeface="Corbel"/>
                <a:cs typeface="Corbel"/>
              </a:rPr>
              <a:t>x</a:t>
            </a:r>
            <a:r>
              <a:rPr sz="3200" dirty="0">
                <a:latin typeface="Corbel"/>
                <a:cs typeface="Corbel"/>
              </a:rPr>
              <a:t>,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symbols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0636" y="1932855"/>
            <a:ext cx="8068564" cy="10130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Cae</a:t>
            </a:r>
            <a:r>
              <a:rPr sz="3200" spc="10" dirty="0">
                <a:latin typeface="Corbel"/>
                <a:cs typeface="Corbel"/>
              </a:rPr>
              <a:t>s</a:t>
            </a:r>
            <a:r>
              <a:rPr sz="3200" dirty="0">
                <a:latin typeface="Corbel"/>
                <a:cs typeface="Corbel"/>
              </a:rPr>
              <a:t>ar</a:t>
            </a:r>
            <a:r>
              <a:rPr sz="3200" spc="-1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Ciph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r</a:t>
            </a:r>
          </a:p>
          <a:p>
            <a:pPr marL="625475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5" dirty="0">
                <a:latin typeface="Corbel"/>
                <a:cs typeface="Corbel"/>
              </a:rPr>
              <a:t>Shift</a:t>
            </a:r>
            <a:r>
              <a:rPr sz="2800" spc="-10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Cipher</a:t>
            </a:r>
            <a:r>
              <a:rPr lang="en-US" sz="2800" spc="-20" dirty="0">
                <a:latin typeface="Corbel"/>
                <a:cs typeface="Corbel"/>
              </a:rPr>
              <a:t> – </a:t>
            </a:r>
            <a:r>
              <a:rPr lang="en-US" sz="2800" spc="-20" dirty="0">
                <a:latin typeface="Corbel"/>
                <a:cs typeface="Corbel"/>
                <a:hlinkClick r:id="rId3"/>
              </a:rPr>
              <a:t>try it </a:t>
            </a:r>
            <a:r>
              <a:rPr lang="en-US" sz="2800" spc="-20" dirty="0">
                <a:latin typeface="Corbel"/>
                <a:cs typeface="Corbel"/>
              </a:rPr>
              <a:t>out for yourself!</a:t>
            </a:r>
            <a:endParaRPr sz="2800" dirty="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612" y="565404"/>
            <a:ext cx="7368540" cy="548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112764" y="3285744"/>
            <a:ext cx="4453128" cy="32369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47088" y="3285744"/>
            <a:ext cx="3361944" cy="3360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3110484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1853564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Plai</a:t>
            </a:r>
            <a:r>
              <a:rPr sz="3200" spc="10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te</a:t>
            </a:r>
            <a:r>
              <a:rPr sz="3200" spc="10" dirty="0">
                <a:latin typeface="Corbel"/>
                <a:cs typeface="Corbel"/>
              </a:rPr>
              <a:t>x</a:t>
            </a:r>
            <a:r>
              <a:rPr sz="3200" dirty="0">
                <a:latin typeface="Corbel"/>
                <a:cs typeface="Corbel"/>
              </a:rPr>
              <a:t>t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508344"/>
            <a:ext cx="9419590" cy="3331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0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egular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text</a:t>
            </a:r>
            <a:r>
              <a:rPr sz="2800" spc="-10" dirty="0">
                <a:latin typeface="Corbel"/>
                <a:cs typeface="Corbel"/>
              </a:rPr>
              <a:t>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huma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readable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5" dirty="0">
                <a:latin typeface="Corbel"/>
                <a:cs typeface="Corbel"/>
              </a:rPr>
              <a:t>Unencrypted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text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34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Ciph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rte</a:t>
            </a:r>
            <a:r>
              <a:rPr sz="3200" spc="5" dirty="0">
                <a:latin typeface="Corbel"/>
                <a:cs typeface="Corbel"/>
              </a:rPr>
              <a:t>x</a:t>
            </a:r>
            <a:r>
              <a:rPr sz="3200" dirty="0">
                <a:latin typeface="Corbel"/>
                <a:cs typeface="Corbel"/>
              </a:rPr>
              <a:t>t</a:t>
            </a:r>
            <a:endParaRPr sz="3200">
              <a:latin typeface="Corbel"/>
              <a:cs typeface="Corbel"/>
            </a:endParaRPr>
          </a:p>
          <a:p>
            <a:pPr marL="625475" marR="5080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Plaintex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tha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ha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ha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ci</a:t>
            </a:r>
            <a:r>
              <a:rPr sz="2800" spc="-10" dirty="0">
                <a:latin typeface="Corbel"/>
                <a:cs typeface="Corbel"/>
              </a:rPr>
              <a:t>p</a:t>
            </a:r>
            <a:r>
              <a:rPr sz="2800" spc="-20" dirty="0">
                <a:latin typeface="Corbel"/>
                <a:cs typeface="Corbel"/>
              </a:rPr>
              <a:t>he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ap</a:t>
            </a:r>
            <a:r>
              <a:rPr sz="2800" spc="-10" dirty="0">
                <a:latin typeface="Corbel"/>
                <a:cs typeface="Corbel"/>
              </a:rPr>
              <a:t>plied,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generally</a:t>
            </a:r>
            <a:r>
              <a:rPr sz="2800" spc="-10" dirty="0">
                <a:latin typeface="Corbel"/>
                <a:cs typeface="Corbel"/>
              </a:rPr>
              <a:t> n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</a:t>
            </a:r>
            <a:r>
              <a:rPr sz="2800" spc="-10" dirty="0">
                <a:latin typeface="Corbel"/>
                <a:cs typeface="Corbel"/>
              </a:rPr>
              <a:t>u</a:t>
            </a:r>
            <a:r>
              <a:rPr sz="2800" spc="-20" dirty="0">
                <a:latin typeface="Corbel"/>
                <a:cs typeface="Corbel"/>
              </a:rPr>
              <a:t>man</a:t>
            </a:r>
            <a:r>
              <a:rPr sz="2800" spc="-15" dirty="0">
                <a:latin typeface="Corbel"/>
                <a:cs typeface="Corbel"/>
              </a:rPr>
              <a:t> readable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Encrypte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text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854208"/>
          </a:xfrm>
        </p:spPr>
        <p:txBody>
          <a:bodyPr>
            <a:normAutofit/>
          </a:bodyPr>
          <a:lstStyle/>
          <a:p>
            <a:r>
              <a:rPr lang="en-US" dirty="0"/>
              <a:t>Essentially, cryptography is the use of mathematical algorithms that transform information from plain-text (non-encrypted) into an encrypted format that is not readable (unless the decryption key / methodology is known).</a:t>
            </a:r>
          </a:p>
          <a:p>
            <a:endParaRPr lang="en-US" dirty="0"/>
          </a:p>
          <a:p>
            <a:r>
              <a:rPr lang="en-US" dirty="0"/>
              <a:t>In most mathematical operations involving Cryptography, the XOR operation is used: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0F5064-CB20-CF9A-57A1-661AAEE2B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109128"/>
              </p:ext>
            </p:extLst>
          </p:nvPr>
        </p:nvGraphicFramePr>
        <p:xfrm>
          <a:off x="6066183" y="4833443"/>
          <a:ext cx="48767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2288567176"/>
                    </a:ext>
                  </a:extLst>
                </a:gridCol>
                <a:gridCol w="1574798">
                  <a:extLst>
                    <a:ext uri="{9D8B030D-6E8A-4147-A177-3AD203B41FA5}">
                      <a16:colId xmlns:a16="http://schemas.microsoft.com/office/drawing/2014/main" val="41065529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172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 XOR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50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2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41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368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672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089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2400" y="1676400"/>
            <a:ext cx="11658600" cy="6399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4.0 Data Encryption</a:t>
            </a:r>
          </a:p>
          <a:p>
            <a:pPr marL="3327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endParaRPr kumimoji="0" lang="en-US" sz="27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4.1 Explain the basic concepts of encryption and cryptography in relation to the CIA framework </a:t>
            </a: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4.2 Compare and contrast the various methodologies of encryption </a:t>
            </a: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4.3 Discuss various usages of encryption such as digital signatures and certificates </a:t>
            </a: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4.4 Explain the main concepts around key exchange </a:t>
            </a: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4.5 Demonstrate the fundamentals of bitwise encryption</a:t>
            </a: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/>
                <a:ea typeface="+mn-ea"/>
                <a:cs typeface="Corbel"/>
              </a:rPr>
              <a:t>4.6 Utilize common encryption tools to secure data in storage and/or transit </a:t>
            </a: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789940" marR="0" lvl="1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3327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endParaRPr kumimoji="0" lang="en-US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  <a:p>
            <a:pPr marL="3327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C19E67"/>
              </a:buClr>
              <a:buSzPct val="79629"/>
              <a:buFont typeface="Wingdings 2"/>
              <a:buChar char=""/>
              <a:tabLst>
                <a:tab pos="332105" algn="l"/>
                <a:tab pos="332740" algn="l"/>
              </a:tabLst>
              <a:defRPr/>
            </a:pPr>
            <a:endParaRPr kumimoji="0" sz="2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Corbe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13FFE4-5020-5280-B8E4-70446AFF6EBA}"/>
              </a:ext>
            </a:extLst>
          </p:cNvPr>
          <p:cNvSpPr txBox="1">
            <a:spLocks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1" i="0" u="none" strike="noStrike" kern="1200" cap="none" spc="0" normalizeH="0" baseline="0" noProof="0" dirty="0">
                <a:ln>
                  <a:noFill/>
                </a:ln>
                <a:solidFill>
                  <a:srgbClr val="C19E67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Today’s Class…</a:t>
            </a:r>
          </a:p>
        </p:txBody>
      </p:sp>
    </p:spTree>
    <p:extLst>
      <p:ext uri="{BB962C8B-B14F-4D97-AF65-F5344CB8AC3E}">
        <p14:creationId xmlns:p14="http://schemas.microsoft.com/office/powerpoint/2010/main" val="3699950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Cryptography – Example of a Stream Cipher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625609"/>
          </a:xfrm>
        </p:spPr>
        <p:txBody>
          <a:bodyPr>
            <a:normAutofit/>
          </a:bodyPr>
          <a:lstStyle/>
          <a:p>
            <a:r>
              <a:rPr lang="en-US" dirty="0"/>
              <a:t>Let’s convert some ASCII text into Binary and then encrypt it using an eight-bit key</a:t>
            </a:r>
          </a:p>
          <a:p>
            <a:endParaRPr lang="en-US" dirty="0"/>
          </a:p>
          <a:p>
            <a:r>
              <a:rPr lang="en-US" dirty="0"/>
              <a:t>Suppose, we have the word “HELLO” and we want to encrypt it</a:t>
            </a:r>
          </a:p>
          <a:p>
            <a:endParaRPr lang="en-US" dirty="0"/>
          </a:p>
          <a:p>
            <a:r>
              <a:rPr lang="en-US" dirty="0"/>
              <a:t>First, let’s get it’s </a:t>
            </a:r>
            <a:r>
              <a:rPr lang="en-US" dirty="0">
                <a:hlinkClick r:id="rId2"/>
              </a:rPr>
              <a:t>binary equivalent</a:t>
            </a:r>
            <a:r>
              <a:rPr lang="en-US" dirty="0"/>
              <a:t>: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811B6D-6F6B-8C93-0BB3-7163D362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602485"/>
              </p:ext>
            </p:extLst>
          </p:nvPr>
        </p:nvGraphicFramePr>
        <p:xfrm>
          <a:off x="1752600" y="518160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748437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24802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4191867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49719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915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2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0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8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430000" cy="4625609"/>
          </a:xfrm>
        </p:spPr>
        <p:txBody>
          <a:bodyPr>
            <a:normAutofit/>
          </a:bodyPr>
          <a:lstStyle/>
          <a:p>
            <a:r>
              <a:rPr lang="en-US" dirty="0"/>
              <a:t>Let’s now, pick a random key (also eight-bit in length):  00100011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811B6D-6F6B-8C93-0BB3-7163D362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342283"/>
              </p:ext>
            </p:extLst>
          </p:nvPr>
        </p:nvGraphicFramePr>
        <p:xfrm>
          <a:off x="457200" y="2819400"/>
          <a:ext cx="112014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388257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7484379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248028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4191867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00497198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23915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Plain Text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2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Plain Text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47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XOR’d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Encrypted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CipherText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02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54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Cryptography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430000" cy="4625609"/>
          </a:xfrm>
        </p:spPr>
        <p:txBody>
          <a:bodyPr>
            <a:normAutofit/>
          </a:bodyPr>
          <a:lstStyle/>
          <a:p>
            <a:r>
              <a:rPr lang="en-US" dirty="0"/>
              <a:t>Let’s now, perform the reverse using the same key: 00100011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811B6D-6F6B-8C93-0BB3-7163D362C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110311"/>
              </p:ext>
            </p:extLst>
          </p:nvPr>
        </p:nvGraphicFramePr>
        <p:xfrm>
          <a:off x="495300" y="2514600"/>
          <a:ext cx="11201400" cy="388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388257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7484379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422480286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41918673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004971981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4239156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Plain Text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2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Plain Text 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360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47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XOR’d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Encrypted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CipherText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002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 err="1">
                          <a:solidFill>
                            <a:schemeClr val="tx1"/>
                          </a:solidFill>
                        </a:rPr>
                        <a:t>CipherText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 Binary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01101011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01100110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01101111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01101100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385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Key (from above)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00100011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125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Plain Text Binary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01001000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01000101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01001100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>
                          <a:solidFill>
                            <a:schemeClr val="tx1"/>
                          </a:solidFill>
                        </a:rPr>
                        <a:t>01001111</a:t>
                      </a:r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39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Plain Text ASCII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98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266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Encryption Algorithms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625609"/>
          </a:xfrm>
        </p:spPr>
        <p:txBody>
          <a:bodyPr>
            <a:normAutofit/>
          </a:bodyPr>
          <a:lstStyle/>
          <a:p>
            <a:r>
              <a:rPr lang="en-US" dirty="0"/>
              <a:t>Input the plain text message: P</a:t>
            </a:r>
          </a:p>
          <a:p>
            <a:endParaRPr lang="en-US" dirty="0"/>
          </a:p>
          <a:p>
            <a:r>
              <a:rPr lang="en-US" dirty="0"/>
              <a:t>Input the encryption key: K</a:t>
            </a:r>
          </a:p>
          <a:p>
            <a:endParaRPr lang="en-US" dirty="0"/>
          </a:p>
          <a:p>
            <a:r>
              <a:rPr lang="en-US" dirty="0"/>
              <a:t>Perform the encryption steps using P and K</a:t>
            </a:r>
          </a:p>
          <a:p>
            <a:endParaRPr lang="en-US" dirty="0"/>
          </a:p>
          <a:p>
            <a:r>
              <a:rPr lang="en-US" dirty="0"/>
              <a:t>Generate the ciphertext C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4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Decryption Algorithms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625609"/>
          </a:xfrm>
        </p:spPr>
        <p:txBody>
          <a:bodyPr>
            <a:normAutofit/>
          </a:bodyPr>
          <a:lstStyle/>
          <a:p>
            <a:r>
              <a:rPr lang="en-US" dirty="0"/>
              <a:t>Input the ciphertext C</a:t>
            </a:r>
          </a:p>
          <a:p>
            <a:endParaRPr lang="en-US" dirty="0"/>
          </a:p>
          <a:p>
            <a:r>
              <a:rPr lang="en-US" dirty="0"/>
              <a:t>Input the K, the decryption key</a:t>
            </a:r>
          </a:p>
          <a:p>
            <a:endParaRPr lang="en-US" dirty="0"/>
          </a:p>
          <a:p>
            <a:r>
              <a:rPr lang="en-US" dirty="0"/>
              <a:t>Perform the decryption using C and K</a:t>
            </a:r>
          </a:p>
          <a:p>
            <a:endParaRPr lang="en-US" dirty="0"/>
          </a:p>
          <a:p>
            <a:r>
              <a:rPr lang="en-US" dirty="0"/>
              <a:t>Output the plaintext message 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565404"/>
            <a:ext cx="651205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58142"/>
            <a:ext cx="3823335" cy="381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15" dirty="0">
                <a:latin typeface="Corbel"/>
                <a:cs typeface="Corbel"/>
              </a:rPr>
              <a:t>Secret</a:t>
            </a:r>
            <a:r>
              <a:rPr sz="3000" spc="-30" dirty="0">
                <a:latin typeface="Corbel"/>
                <a:cs typeface="Corbel"/>
              </a:rPr>
              <a:t> </a:t>
            </a:r>
            <a:r>
              <a:rPr sz="3000" spc="-80" dirty="0">
                <a:latin typeface="Corbel"/>
                <a:cs typeface="Corbel"/>
              </a:rPr>
              <a:t>K</a:t>
            </a:r>
            <a:r>
              <a:rPr sz="3000" spc="-30" dirty="0">
                <a:latin typeface="Corbel"/>
                <a:cs typeface="Corbel"/>
              </a:rPr>
              <a:t>e</a:t>
            </a:r>
            <a:r>
              <a:rPr sz="3000" dirty="0">
                <a:latin typeface="Corbel"/>
                <a:cs typeface="Corbel"/>
              </a:rPr>
              <a:t>y</a:t>
            </a:r>
            <a:r>
              <a:rPr sz="3000" spc="-10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E</a:t>
            </a:r>
            <a:r>
              <a:rPr sz="3000" spc="5" dirty="0">
                <a:latin typeface="Corbel"/>
                <a:cs typeface="Corbel"/>
              </a:rPr>
              <a:t>n</a:t>
            </a:r>
            <a:r>
              <a:rPr sz="3000" spc="-5" dirty="0">
                <a:latin typeface="Corbel"/>
                <a:cs typeface="Corbel"/>
              </a:rPr>
              <a:t>c</a:t>
            </a:r>
            <a:r>
              <a:rPr sz="3000" spc="5" dirty="0">
                <a:latin typeface="Corbel"/>
                <a:cs typeface="Corbel"/>
              </a:rPr>
              <a:t>r</a:t>
            </a:r>
            <a:r>
              <a:rPr sz="3000" dirty="0">
                <a:latin typeface="Corbel"/>
                <a:cs typeface="Corbel"/>
              </a:rPr>
              <a:t>yp</a:t>
            </a:r>
            <a:r>
              <a:rPr sz="3000" spc="5" dirty="0">
                <a:latin typeface="Corbel"/>
                <a:cs typeface="Corbel"/>
              </a:rPr>
              <a:t>t</a:t>
            </a:r>
            <a:r>
              <a:rPr sz="3000" dirty="0">
                <a:latin typeface="Corbel"/>
                <a:cs typeface="Corbel"/>
              </a:rPr>
              <a:t>ion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589662"/>
            <a:ext cx="7313930" cy="147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8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5" dirty="0">
                <a:latin typeface="Corbel"/>
                <a:cs typeface="Corbel"/>
              </a:rPr>
              <a:t>Bot</a:t>
            </a:r>
            <a:r>
              <a:rPr sz="3000" dirty="0">
                <a:latin typeface="Corbel"/>
                <a:cs typeface="Corbel"/>
              </a:rPr>
              <a:t>h </a:t>
            </a:r>
            <a:r>
              <a:rPr sz="3000" spc="-5" dirty="0">
                <a:latin typeface="Corbel"/>
                <a:cs typeface="Corbel"/>
              </a:rPr>
              <a:t>t</a:t>
            </a:r>
            <a:r>
              <a:rPr sz="3000" spc="5" dirty="0">
                <a:latin typeface="Corbel"/>
                <a:cs typeface="Corbel"/>
              </a:rPr>
              <a:t>h</a:t>
            </a:r>
            <a:r>
              <a:rPr sz="3000" spc="-15" dirty="0">
                <a:latin typeface="Corbel"/>
                <a:cs typeface="Corbel"/>
              </a:rPr>
              <a:t>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sende</a:t>
            </a:r>
            <a:r>
              <a:rPr sz="3000" spc="-10" dirty="0">
                <a:latin typeface="Corbel"/>
                <a:cs typeface="Corbel"/>
              </a:rPr>
              <a:t>r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and</a:t>
            </a:r>
            <a:r>
              <a:rPr sz="3000" spc="10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receiver </a:t>
            </a:r>
            <a:r>
              <a:rPr sz="3000" spc="-20" dirty="0">
                <a:latin typeface="Corbel"/>
                <a:cs typeface="Corbel"/>
              </a:rPr>
              <a:t>shar</a:t>
            </a:r>
            <a:r>
              <a:rPr sz="3000" spc="-15" dirty="0">
                <a:latin typeface="Corbel"/>
                <a:cs typeface="Corbel"/>
              </a:rPr>
              <a:t>e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th</a:t>
            </a:r>
            <a:r>
              <a:rPr sz="3000" spc="-15" dirty="0">
                <a:latin typeface="Corbel"/>
                <a:cs typeface="Corbel"/>
              </a:rPr>
              <a:t>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25" dirty="0">
                <a:latin typeface="Corbel"/>
                <a:cs typeface="Corbel"/>
              </a:rPr>
              <a:t>same</a:t>
            </a:r>
            <a:r>
              <a:rPr sz="3000" spc="-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encry</a:t>
            </a:r>
            <a:r>
              <a:rPr sz="3000" spc="10" dirty="0">
                <a:latin typeface="Corbel"/>
                <a:cs typeface="Corbel"/>
              </a:rPr>
              <a:t>p</a:t>
            </a:r>
            <a:r>
              <a:rPr sz="3000" spc="-5" dirty="0">
                <a:latin typeface="Corbel"/>
                <a:cs typeface="Corbel"/>
              </a:rPr>
              <a:t>tion</a:t>
            </a:r>
            <a:r>
              <a:rPr sz="3000" spc="5" dirty="0">
                <a:latin typeface="Corbel"/>
                <a:cs typeface="Corbel"/>
              </a:rPr>
              <a:t>/</a:t>
            </a:r>
            <a:r>
              <a:rPr sz="3000" spc="-15" dirty="0">
                <a:latin typeface="Corbel"/>
                <a:cs typeface="Corbel"/>
              </a:rPr>
              <a:t>decr</a:t>
            </a:r>
            <a:r>
              <a:rPr sz="3000" dirty="0">
                <a:latin typeface="Corbel"/>
                <a:cs typeface="Corbel"/>
              </a:rPr>
              <a:t>yption</a:t>
            </a:r>
            <a:r>
              <a:rPr sz="3000" spc="-40" dirty="0">
                <a:latin typeface="Corbel"/>
                <a:cs typeface="Corbel"/>
              </a:rPr>
              <a:t> </a:t>
            </a:r>
            <a:r>
              <a:rPr sz="3000" spc="-70" dirty="0">
                <a:latin typeface="Corbel"/>
                <a:cs typeface="Corbel"/>
              </a:rPr>
              <a:t>k</a:t>
            </a:r>
            <a:r>
              <a:rPr sz="3000" spc="-30" dirty="0">
                <a:latin typeface="Corbel"/>
                <a:cs typeface="Corbel"/>
              </a:rPr>
              <a:t>e</a:t>
            </a:r>
            <a:r>
              <a:rPr sz="3000" dirty="0">
                <a:latin typeface="Corbel"/>
                <a:cs typeface="Corbel"/>
              </a:rPr>
              <a:t>y</a:t>
            </a:r>
            <a:endParaRPr sz="30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spcBef>
                <a:spcPts val="2160"/>
              </a:spcBef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5" dirty="0">
                <a:latin typeface="Corbel"/>
                <a:cs typeface="Corbel"/>
              </a:rPr>
              <a:t>Conventio</a:t>
            </a:r>
            <a:r>
              <a:rPr sz="3000" spc="10" dirty="0">
                <a:latin typeface="Corbel"/>
                <a:cs typeface="Corbel"/>
              </a:rPr>
              <a:t>n</a:t>
            </a:r>
            <a:r>
              <a:rPr sz="3000" spc="-15" dirty="0">
                <a:latin typeface="Corbel"/>
                <a:cs typeface="Corbel"/>
              </a:rPr>
              <a:t>al</a:t>
            </a:r>
            <a:r>
              <a:rPr sz="3000" spc="2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idea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o</a:t>
            </a:r>
            <a:r>
              <a:rPr sz="3000" dirty="0">
                <a:latin typeface="Corbel"/>
                <a:cs typeface="Corbel"/>
              </a:rPr>
              <a:t>f </a:t>
            </a:r>
            <a:r>
              <a:rPr sz="3000" spc="-25" dirty="0">
                <a:latin typeface="Corbel"/>
                <a:cs typeface="Corbel"/>
              </a:rPr>
              <a:t>e</a:t>
            </a:r>
            <a:r>
              <a:rPr sz="3000" spc="-5" dirty="0">
                <a:latin typeface="Corbel"/>
                <a:cs typeface="Corbel"/>
              </a:rPr>
              <a:t>n</a:t>
            </a:r>
            <a:r>
              <a:rPr sz="3000" spc="10" dirty="0">
                <a:latin typeface="Corbel"/>
                <a:cs typeface="Corbel"/>
              </a:rPr>
              <a:t>c</a:t>
            </a:r>
            <a:r>
              <a:rPr sz="3000" dirty="0">
                <a:latin typeface="Corbel"/>
                <a:cs typeface="Corbel"/>
              </a:rPr>
              <a:t>ry</a:t>
            </a:r>
            <a:r>
              <a:rPr sz="3000" spc="10" dirty="0">
                <a:latin typeface="Corbel"/>
                <a:cs typeface="Corbel"/>
              </a:rPr>
              <a:t>p</a:t>
            </a:r>
            <a:r>
              <a:rPr sz="3000" spc="-5" dirty="0">
                <a:latin typeface="Corbel"/>
                <a:cs typeface="Corbel"/>
              </a:rPr>
              <a:t>tion</a:t>
            </a:r>
            <a:endParaRPr sz="30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636" y="5503702"/>
            <a:ext cx="4086225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20" dirty="0">
                <a:latin typeface="Corbel"/>
                <a:cs typeface="Corbel"/>
              </a:rPr>
              <a:t>What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is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th</a:t>
            </a:r>
            <a:r>
              <a:rPr sz="3000" spc="-15" dirty="0">
                <a:latin typeface="Corbel"/>
                <a:cs typeface="Corbel"/>
              </a:rPr>
              <a:t>e</a:t>
            </a:r>
            <a:r>
              <a:rPr sz="3000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d</a:t>
            </a:r>
            <a:r>
              <a:rPr sz="3000" spc="-5" dirty="0">
                <a:latin typeface="Corbel"/>
                <a:cs typeface="Corbel"/>
              </a:rPr>
              <a:t>r</a:t>
            </a:r>
            <a:r>
              <a:rPr sz="3000" spc="-20" dirty="0">
                <a:latin typeface="Corbel"/>
                <a:cs typeface="Corbel"/>
              </a:rPr>
              <a:t>awbac</a:t>
            </a:r>
            <a:r>
              <a:rPr sz="3000" spc="-10" dirty="0">
                <a:latin typeface="Corbel"/>
                <a:cs typeface="Corbel"/>
              </a:rPr>
              <a:t>k</a:t>
            </a:r>
            <a:r>
              <a:rPr sz="3000" dirty="0">
                <a:latin typeface="Corbel"/>
                <a:cs typeface="Corbel"/>
              </a:rPr>
              <a:t>?</a:t>
            </a:r>
            <a:endParaRPr sz="30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6110" algn="l"/>
              </a:tabLst>
            </a:pPr>
            <a:r>
              <a:rPr sz="2600" dirty="0">
                <a:latin typeface="Corbel"/>
                <a:cs typeface="Corbel"/>
              </a:rPr>
              <a:t>M</a:t>
            </a:r>
            <a:r>
              <a:rPr sz="2600" spc="-10" dirty="0">
                <a:latin typeface="Corbel"/>
                <a:cs typeface="Corbel"/>
              </a:rPr>
              <a:t>u</a:t>
            </a:r>
            <a:r>
              <a:rPr sz="2600" spc="-5" dirty="0">
                <a:latin typeface="Corbel"/>
                <a:cs typeface="Corbel"/>
              </a:rPr>
              <a:t>s</a:t>
            </a:r>
            <a:r>
              <a:rPr sz="2600" dirty="0">
                <a:latin typeface="Corbel"/>
                <a:cs typeface="Corbel"/>
              </a:rPr>
              <a:t>t </a:t>
            </a:r>
            <a:r>
              <a:rPr sz="2600" spc="5" dirty="0">
                <a:latin typeface="Corbel"/>
                <a:cs typeface="Corbel"/>
              </a:rPr>
              <a:t>s</a:t>
            </a:r>
            <a:r>
              <a:rPr sz="2600" spc="-5" dirty="0">
                <a:latin typeface="Corbel"/>
                <a:cs typeface="Corbel"/>
              </a:rPr>
              <a:t>har</a:t>
            </a:r>
            <a:r>
              <a:rPr sz="2600" dirty="0">
                <a:latin typeface="Corbel"/>
                <a:cs typeface="Corbel"/>
              </a:rPr>
              <a:t>e</a:t>
            </a:r>
            <a:r>
              <a:rPr sz="2600" spc="-5" dirty="0">
                <a:latin typeface="Corbel"/>
                <a:cs typeface="Corbel"/>
              </a:rPr>
              <a:t> th</a:t>
            </a:r>
            <a:r>
              <a:rPr sz="2600" dirty="0">
                <a:latin typeface="Corbel"/>
                <a:cs typeface="Corbel"/>
              </a:rPr>
              <a:t>e </a:t>
            </a:r>
            <a:r>
              <a:rPr sz="2600" spc="-50" dirty="0">
                <a:latin typeface="Corbel"/>
                <a:cs typeface="Corbel"/>
              </a:rPr>
              <a:t>k</a:t>
            </a:r>
            <a:r>
              <a:rPr sz="2600" spc="-15" dirty="0">
                <a:latin typeface="Corbel"/>
                <a:cs typeface="Corbel"/>
              </a:rPr>
              <a:t>e</a:t>
            </a:r>
            <a:r>
              <a:rPr sz="2600" spc="-135" dirty="0">
                <a:latin typeface="Corbel"/>
                <a:cs typeface="Corbel"/>
              </a:rPr>
              <a:t>y</a:t>
            </a:r>
            <a:r>
              <a:rPr sz="2600" dirty="0">
                <a:latin typeface="Corbel"/>
                <a:cs typeface="Corbel"/>
              </a:rPr>
              <a:t>.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i="1" spc="-5" dirty="0">
                <a:latin typeface="Corbel"/>
                <a:cs typeface="Corbel"/>
              </a:rPr>
              <a:t>Ho</a:t>
            </a:r>
            <a:r>
              <a:rPr sz="2600" i="1" spc="-65" dirty="0">
                <a:latin typeface="Corbel"/>
                <a:cs typeface="Corbel"/>
              </a:rPr>
              <a:t>w</a:t>
            </a:r>
            <a:r>
              <a:rPr sz="2600" i="1" dirty="0">
                <a:latin typeface="Corbel"/>
                <a:cs typeface="Corbel"/>
              </a:rPr>
              <a:t>?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60420" y="4148328"/>
            <a:ext cx="5580887" cy="12969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9066276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10063480" cy="1370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Crypta</a:t>
            </a:r>
            <a:r>
              <a:rPr sz="3200" spc="1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alys</a:t>
            </a:r>
            <a:r>
              <a:rPr sz="3200" spc="5" dirty="0">
                <a:latin typeface="Corbel"/>
                <a:cs typeface="Corbel"/>
              </a:rPr>
              <a:t>i</a:t>
            </a:r>
            <a:r>
              <a:rPr sz="3200" dirty="0">
                <a:latin typeface="Corbel"/>
                <a:cs typeface="Corbel"/>
              </a:rPr>
              <a:t>s</a:t>
            </a:r>
            <a:endParaRPr sz="3200">
              <a:latin typeface="Corbel"/>
              <a:cs typeface="Corbel"/>
            </a:endParaRPr>
          </a:p>
          <a:p>
            <a:pPr marL="625475" marR="5080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0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elies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typ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algorithm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used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along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with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known</a:t>
            </a:r>
            <a:r>
              <a:rPr sz="2800" spc="-10" dirty="0">
                <a:latin typeface="Corbel"/>
                <a:cs typeface="Corbel"/>
              </a:rPr>
              <a:t> p</a:t>
            </a:r>
            <a:r>
              <a:rPr sz="2800" spc="-15" dirty="0">
                <a:latin typeface="Corbel"/>
                <a:cs typeface="Corbel"/>
              </a:rPr>
              <a:t>laintex</a:t>
            </a:r>
            <a:r>
              <a:rPr sz="2800" spc="15" dirty="0">
                <a:latin typeface="Corbel"/>
                <a:cs typeface="Corbel"/>
              </a:rPr>
              <a:t>t</a:t>
            </a:r>
            <a:r>
              <a:rPr sz="2800" spc="-10" dirty="0">
                <a:latin typeface="Corbel"/>
                <a:cs typeface="Corbel"/>
              </a:rPr>
              <a:t>- </a:t>
            </a:r>
            <a:r>
              <a:rPr sz="2800" spc="-20" dirty="0">
                <a:latin typeface="Corbel"/>
                <a:cs typeface="Corbel"/>
              </a:rPr>
              <a:t>ciphertex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pairs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847381"/>
            <a:ext cx="8886825" cy="1895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Brute</a:t>
            </a:r>
            <a:r>
              <a:rPr sz="3200" spc="-15" dirty="0">
                <a:latin typeface="Corbel"/>
                <a:cs typeface="Corbel"/>
              </a:rPr>
              <a:t>-</a:t>
            </a:r>
            <a:r>
              <a:rPr sz="3200" dirty="0">
                <a:latin typeface="Corbel"/>
                <a:cs typeface="Corbel"/>
              </a:rPr>
              <a:t>force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attack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4" dirty="0">
                <a:latin typeface="Corbel"/>
                <a:cs typeface="Corbel"/>
              </a:rPr>
              <a:t>T</a:t>
            </a:r>
            <a:r>
              <a:rPr sz="2800" spc="-15" dirty="0">
                <a:latin typeface="Corbel"/>
                <a:cs typeface="Corbel"/>
              </a:rPr>
              <a:t>ry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every</a:t>
            </a:r>
            <a:r>
              <a:rPr sz="2800" spc="-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possible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attack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M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y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ta</a:t>
            </a:r>
            <a:r>
              <a:rPr sz="2800" spc="-85" dirty="0">
                <a:latin typeface="Corbel"/>
                <a:cs typeface="Corbel"/>
              </a:rPr>
              <a:t>k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unreasonab</a:t>
            </a:r>
            <a:r>
              <a:rPr sz="2800" spc="-30" dirty="0">
                <a:latin typeface="Corbel"/>
                <a:cs typeface="Corbel"/>
              </a:rPr>
              <a:t>l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am</a:t>
            </a:r>
            <a:r>
              <a:rPr sz="2800" spc="-30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unt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time</a:t>
            </a:r>
            <a:endParaRPr sz="2800">
              <a:latin typeface="Corbel"/>
              <a:cs typeface="Corbel"/>
            </a:endParaRPr>
          </a:p>
          <a:p>
            <a:pPr marL="890269" lvl="2" indent="-228600">
              <a:lnSpc>
                <a:spcPct val="100000"/>
              </a:lnSpc>
              <a:spcBef>
                <a:spcPts val="605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</a:t>
            </a:r>
            <a:r>
              <a:rPr sz="2400" dirty="0">
                <a:latin typeface="Corbel"/>
                <a:cs typeface="Corbel"/>
              </a:rPr>
              <a:t>n </a:t>
            </a:r>
            <a:r>
              <a:rPr sz="2400" spc="-15" dirty="0">
                <a:latin typeface="Corbel"/>
                <a:cs typeface="Corbel"/>
              </a:rPr>
              <a:t>be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improved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wi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h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newe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technolog</a:t>
            </a:r>
            <a:r>
              <a:rPr sz="2400" spc="-85" dirty="0">
                <a:latin typeface="Corbel"/>
                <a:cs typeface="Corbel"/>
              </a:rPr>
              <a:t>y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 dict</a:t>
            </a:r>
            <a:r>
              <a:rPr sz="2400" spc="-15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onar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at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acks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565404"/>
            <a:ext cx="6568440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261175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Bloc</a:t>
            </a:r>
            <a:r>
              <a:rPr sz="3200" dirty="0">
                <a:latin typeface="Corbel"/>
                <a:cs typeface="Corbel"/>
              </a:rPr>
              <a:t>k</a:t>
            </a:r>
            <a:r>
              <a:rPr sz="3200" spc="-1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Ciph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rs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508344"/>
            <a:ext cx="8441690" cy="2856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Plaintex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inp</a:t>
            </a:r>
            <a:r>
              <a:rPr sz="2800" spc="-10" dirty="0">
                <a:latin typeface="Corbel"/>
                <a:cs typeface="Corbel"/>
              </a:rPr>
              <a:t>ut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and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ciphertex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out</a:t>
            </a:r>
            <a:r>
              <a:rPr sz="2800" spc="-5" dirty="0">
                <a:latin typeface="Corbel"/>
                <a:cs typeface="Corbel"/>
              </a:rPr>
              <a:t>p</a:t>
            </a:r>
            <a:r>
              <a:rPr sz="2800" spc="-15" dirty="0">
                <a:latin typeface="Corbel"/>
                <a:cs typeface="Corbel"/>
              </a:rPr>
              <a:t>ut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are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e</a:t>
            </a:r>
            <a:r>
              <a:rPr sz="2800" spc="-20" dirty="0">
                <a:latin typeface="Corbel"/>
                <a:cs typeface="Corbel"/>
              </a:rPr>
              <a:t>q</a:t>
            </a:r>
            <a:r>
              <a:rPr sz="2800" spc="-10" dirty="0">
                <a:latin typeface="Corbel"/>
                <a:cs typeface="Corbel"/>
              </a:rPr>
              <a:t>u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si</a:t>
            </a:r>
            <a:r>
              <a:rPr sz="2800" spc="-10" dirty="0">
                <a:latin typeface="Corbel"/>
                <a:cs typeface="Corbel"/>
              </a:rPr>
              <a:t>z</a:t>
            </a:r>
            <a:r>
              <a:rPr sz="2800" spc="-15" dirty="0">
                <a:latin typeface="Corbel"/>
                <a:cs typeface="Corbel"/>
              </a:rPr>
              <a:t>e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Processe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blocks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34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DES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(Data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cryption</a:t>
            </a:r>
            <a:r>
              <a:rPr sz="3200" spc="-9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Sta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dard)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AE</a:t>
            </a:r>
            <a:r>
              <a:rPr sz="3200" dirty="0">
                <a:latin typeface="Corbel"/>
                <a:cs typeface="Corbel"/>
              </a:rPr>
              <a:t>S (Adv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nc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cryption</a:t>
            </a:r>
            <a:r>
              <a:rPr sz="3200" spc="-8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Sta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dard)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9F604-EF4F-4A63-84BF-2EF0C10F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52600"/>
            <a:ext cx="9387408" cy="487679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In cryptography, a </a:t>
            </a:r>
            <a:r>
              <a:rPr lang="en-US" sz="3200" b="1" dirty="0">
                <a:latin typeface="Corbel" panose="020B0503020204020204" pitchFamily="34" charset="0"/>
              </a:rPr>
              <a:t>block cipher</a:t>
            </a:r>
            <a:r>
              <a:rPr lang="en-US" sz="3200" dirty="0">
                <a:latin typeface="Corbel" panose="020B0503020204020204" pitchFamily="34" charset="0"/>
              </a:rPr>
              <a:t> is a symmetric key cipher which operates on fixed-length groups of bits, called </a:t>
            </a:r>
            <a:r>
              <a:rPr lang="en-US" sz="3200" i="1" dirty="0">
                <a:latin typeface="Corbel" panose="020B0503020204020204" pitchFamily="34" charset="0"/>
              </a:rPr>
              <a:t>blocks</a:t>
            </a:r>
            <a:r>
              <a:rPr lang="en-US" sz="3200" dirty="0">
                <a:latin typeface="Corbel" panose="020B0503020204020204" pitchFamily="34" charset="0"/>
              </a:rPr>
              <a:t>, with an unvarying transformation.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rbel" panose="020B0503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When encrypting, a block cipher might take a predefined (implementation specific) block of</a:t>
            </a:r>
            <a:br>
              <a:rPr lang="en-US" sz="3200" dirty="0">
                <a:latin typeface="Corbel" panose="020B0503020204020204" pitchFamily="34" charset="0"/>
              </a:rPr>
            </a:br>
            <a:r>
              <a:rPr lang="en-US" sz="3200" dirty="0">
                <a:latin typeface="Corbel" panose="020B0503020204020204" pitchFamily="34" charset="0"/>
              </a:rPr>
              <a:t> plaintext as input, and output a corresponding </a:t>
            </a:r>
            <a:br>
              <a:rPr lang="en-US" sz="3200" dirty="0">
                <a:latin typeface="Corbel" panose="020B0503020204020204" pitchFamily="34" charset="0"/>
              </a:rPr>
            </a:br>
            <a:r>
              <a:rPr lang="en-US" sz="3200" dirty="0">
                <a:latin typeface="Corbel" panose="020B0503020204020204" pitchFamily="34" charset="0"/>
              </a:rPr>
              <a:t>block of ciphertext of the same size.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Corbel" panose="020B05030202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Corbel" panose="020B0503020204020204" pitchFamily="34" charset="0"/>
              </a:rPr>
              <a:t>The exact transformation is controlled using</a:t>
            </a:r>
            <a:br>
              <a:rPr lang="en-US" sz="3200" dirty="0">
                <a:latin typeface="Corbel" panose="020B0503020204020204" pitchFamily="34" charset="0"/>
              </a:rPr>
            </a:br>
            <a:r>
              <a:rPr lang="en-US" sz="3200" dirty="0">
                <a:latin typeface="Corbel" panose="020B0503020204020204" pitchFamily="34" charset="0"/>
              </a:rPr>
              <a:t> a second input —the </a:t>
            </a:r>
            <a:r>
              <a:rPr lang="en-US" sz="3200" b="1" i="1" dirty="0">
                <a:latin typeface="Corbel" panose="020B0503020204020204" pitchFamily="34" charset="0"/>
              </a:rPr>
              <a:t>secret key</a:t>
            </a:r>
            <a:r>
              <a:rPr lang="en-US" sz="3200" dirty="0">
                <a:latin typeface="Corbel" panose="020B0503020204020204" pitchFamily="34" charset="0"/>
              </a:rPr>
              <a:t>.</a:t>
            </a:r>
            <a:endParaRPr lang="en-CA" sz="32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E952E-F7EA-422A-95AE-EE6D276D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E8EB9-66BB-41AC-AC43-D6139A5E9D03}" type="slidenum">
              <a:rPr lang="en-CA" smtClean="0"/>
              <a:pPr/>
              <a:t>28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CBEEC-919B-464C-A639-58FC94C9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304" y="3068960"/>
            <a:ext cx="2857500" cy="24214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DD83685-6082-9479-8FE0-058B2F07A5A8}"/>
              </a:ext>
            </a:extLst>
          </p:cNvPr>
          <p:cNvSpPr txBox="1">
            <a:spLocks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500" b="1" i="0" u="none" strike="noStrike" kern="1200" cap="none" spc="0" normalizeH="0" baseline="0" noProof="0" dirty="0">
                <a:ln>
                  <a:noFill/>
                </a:ln>
                <a:solidFill>
                  <a:srgbClr val="C19E67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Block Ciphers - details</a:t>
            </a:r>
          </a:p>
        </p:txBody>
      </p:sp>
    </p:spTree>
    <p:extLst>
      <p:ext uri="{BB962C8B-B14F-4D97-AF65-F5344CB8AC3E}">
        <p14:creationId xmlns:p14="http://schemas.microsoft.com/office/powerpoint/2010/main" val="2972797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6AF8E-C027-4441-ACE7-2AE9083C7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116563" cy="4071715"/>
          </a:xfrm>
        </p:spPr>
        <p:txBody>
          <a:bodyPr>
            <a:noAutofit/>
          </a:bodyPr>
          <a:lstStyle/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Decryption is similar: the decryption algorithm takes block of ciphertext together with the secret key, and yields the original block of plaintext.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To encrypt messages longer than the block size, </a:t>
            </a:r>
            <a:br>
              <a:rPr lang="en-US" sz="2400" dirty="0">
                <a:latin typeface="Corbel" panose="020B0503020204020204" pitchFamily="34" charset="0"/>
              </a:rPr>
            </a:b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latin typeface="Corbel" panose="020B0503020204020204" pitchFamily="34" charset="0"/>
                <a:hlinkClick r:id="rId2"/>
              </a:rPr>
              <a:t>mode of operation</a:t>
            </a:r>
            <a:r>
              <a:rPr lang="en-US" sz="2400" dirty="0">
                <a:latin typeface="Corbel" panose="020B0503020204020204" pitchFamily="34" charset="0"/>
                <a:hlinkClick r:id="rId2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is used.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Block ciphers can be contrasted with stream </a:t>
            </a:r>
            <a:br>
              <a:rPr lang="en-US" sz="2400" dirty="0">
                <a:latin typeface="Corbel" panose="020B0503020204020204" pitchFamily="34" charset="0"/>
              </a:rPr>
            </a:br>
            <a:r>
              <a:rPr lang="en-US" sz="2400" dirty="0">
                <a:latin typeface="Corbel" panose="020B0503020204020204" pitchFamily="34" charset="0"/>
              </a:rPr>
              <a:t>ciphers; a stream cipher operates on individual </a:t>
            </a:r>
            <a:br>
              <a:rPr lang="en-US" sz="2400" dirty="0">
                <a:latin typeface="Corbel" panose="020B0503020204020204" pitchFamily="34" charset="0"/>
              </a:rPr>
            </a:br>
            <a:r>
              <a:rPr lang="en-US" sz="2400" dirty="0">
                <a:latin typeface="Corbel" panose="020B0503020204020204" pitchFamily="34" charset="0"/>
              </a:rPr>
              <a:t>digits one at a time, and the transformation </a:t>
            </a:r>
            <a:br>
              <a:rPr lang="en-US" sz="2400" dirty="0">
                <a:latin typeface="Corbel" panose="020B0503020204020204" pitchFamily="34" charset="0"/>
              </a:rPr>
            </a:br>
            <a:r>
              <a:rPr lang="en-US" sz="2400" dirty="0">
                <a:latin typeface="Corbel" panose="020B0503020204020204" pitchFamily="34" charset="0"/>
              </a:rPr>
              <a:t>varies during the encryption.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distinction between the two types is not </a:t>
            </a:r>
            <a:br>
              <a:rPr lang="en-US" sz="2400" dirty="0">
                <a:latin typeface="Corbel" panose="020B0503020204020204" pitchFamily="34" charset="0"/>
              </a:rPr>
            </a:br>
            <a:r>
              <a:rPr lang="en-US" sz="2400" dirty="0">
                <a:latin typeface="Corbel" panose="020B0503020204020204" pitchFamily="34" charset="0"/>
              </a:rPr>
              <a:t>always clear-cut: a block cipher, when used </a:t>
            </a:r>
            <a:br>
              <a:rPr lang="en-US" sz="2400" dirty="0">
                <a:latin typeface="Corbel" panose="020B0503020204020204" pitchFamily="34" charset="0"/>
              </a:rPr>
            </a:br>
            <a:r>
              <a:rPr lang="en-US" sz="2400" dirty="0">
                <a:latin typeface="Corbel" panose="020B0503020204020204" pitchFamily="34" charset="0"/>
              </a:rPr>
              <a:t>in certain modes of operation, acts effectively as a stream cipher.</a:t>
            </a:r>
            <a:endParaRPr lang="en-CA" sz="2400" dirty="0">
              <a:latin typeface="Corbel" panose="020B05030202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EC84-5ECF-4684-A608-FD6A6ED81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6533" y="6476999"/>
            <a:ext cx="102114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AE8EB9-66BB-41AC-AC43-D6139A5E9D03}" type="slidenum">
              <a:rPr lang="en-CA" smtClean="0"/>
              <a:pPr/>
              <a:t>29</a:t>
            </a:fld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4445F-D280-4211-B348-3F25A0DF7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4312" y="2848662"/>
            <a:ext cx="2857500" cy="247866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8447F5C-DBBC-D304-B4AF-7F9D37C8B29A}"/>
              </a:ext>
            </a:extLst>
          </p:cNvPr>
          <p:cNvSpPr txBox="1">
            <a:spLocks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500" b="1" i="0" u="none" strike="noStrike" kern="1200" cap="none" spc="0" normalizeH="0" baseline="0" noProof="0" dirty="0">
                <a:ln>
                  <a:noFill/>
                </a:ln>
                <a:solidFill>
                  <a:srgbClr val="C19E67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Block Ciphers – details continued…</a:t>
            </a:r>
          </a:p>
        </p:txBody>
      </p:sp>
    </p:spTree>
    <p:extLst>
      <p:ext uri="{BB962C8B-B14F-4D97-AF65-F5344CB8AC3E}">
        <p14:creationId xmlns:p14="http://schemas.microsoft.com/office/powerpoint/2010/main" val="856512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B05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Please read the following and tell me what it says:</a:t>
            </a:r>
          </a:p>
          <a:p>
            <a:endParaRPr lang="en-CA" dirty="0"/>
          </a:p>
          <a:p>
            <a:pPr marL="118872" indent="0" algn="ctr">
              <a:buNone/>
            </a:pPr>
            <a:r>
              <a:rPr lang="en-CA" b="1" dirty="0"/>
              <a:t>JYW </a:t>
            </a:r>
            <a:r>
              <a:rPr lang="en-CA" b="1" dirty="0" err="1"/>
              <a:t>pz</a:t>
            </a:r>
            <a:r>
              <a:rPr lang="en-CA" b="1" dirty="0"/>
              <a:t> </a:t>
            </a:r>
            <a:r>
              <a:rPr lang="en-CA" b="1" dirty="0" err="1"/>
              <a:t>hdlzvtl</a:t>
            </a:r>
            <a:r>
              <a:rPr lang="en-CA" b="1" dirty="0"/>
              <a:t>!!!</a:t>
            </a:r>
          </a:p>
          <a:p>
            <a:pPr marL="118872" indent="0" algn="ctr">
              <a:buNone/>
            </a:pPr>
            <a:endParaRPr lang="en-CA" b="1" dirty="0"/>
          </a:p>
          <a:p>
            <a:r>
              <a:rPr lang="en-CA" dirty="0"/>
              <a:t>What???  You’re unable to read it???!</a:t>
            </a:r>
          </a:p>
          <a:p>
            <a:endParaRPr lang="en-CA" dirty="0"/>
          </a:p>
          <a:p>
            <a:r>
              <a:rPr lang="en-CA" dirty="0"/>
              <a:t>Would it help if I give you a deciphering key </a:t>
            </a:r>
            <a:r>
              <a:rPr lang="en-CA" dirty="0">
                <a:sym typeface="Wingdings" panose="05000000000000000000" pitchFamily="2" charset="2"/>
              </a:rPr>
              <a:t> ?</a:t>
            </a:r>
          </a:p>
          <a:p>
            <a:r>
              <a:rPr lang="en-CA" dirty="0">
                <a:sym typeface="Wingdings" panose="05000000000000000000" pitchFamily="2" charset="2"/>
              </a:rPr>
              <a:t>Perform a shift (of only the letters regardless of case): -7 (so that h/H =&gt; a/A, </a:t>
            </a:r>
            <a:r>
              <a:rPr lang="en-CA" dirty="0" err="1">
                <a:sym typeface="Wingdings" panose="05000000000000000000" pitchFamily="2" charset="2"/>
              </a:rPr>
              <a:t>i</a:t>
            </a:r>
            <a:r>
              <a:rPr lang="en-CA" dirty="0">
                <a:sym typeface="Wingdings" panose="05000000000000000000" pitchFamily="2" charset="2"/>
              </a:rPr>
              <a:t>/I =&gt;b/B, </a:t>
            </a:r>
            <a:r>
              <a:rPr lang="en-CA" dirty="0" err="1">
                <a:sym typeface="Wingdings" panose="05000000000000000000" pitchFamily="2" charset="2"/>
              </a:rPr>
              <a:t>etc</a:t>
            </a:r>
            <a:r>
              <a:rPr lang="en-CA" dirty="0">
                <a:sym typeface="Wingdings" panose="05000000000000000000" pitchFamily="2" charset="2"/>
              </a:rPr>
              <a:t>…)</a:t>
            </a:r>
          </a:p>
          <a:p>
            <a:pPr marL="118872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344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70636" y="1932855"/>
            <a:ext cx="7316470" cy="3493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5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si</a:t>
            </a:r>
            <a:r>
              <a:rPr sz="3200" spc="5" dirty="0">
                <a:latin typeface="Corbel"/>
                <a:cs typeface="Corbel"/>
              </a:rPr>
              <a:t>z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56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bits,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blocks are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6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bits</a:t>
            </a: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C19E67"/>
              </a:buClr>
              <a:buFont typeface="Wingdings 2"/>
              <a:buChar char=""/>
            </a:pPr>
            <a:endParaRPr sz="33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Beg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wide</a:t>
            </a:r>
            <a:r>
              <a:rPr sz="3200" spc="5" dirty="0">
                <a:latin typeface="Corbel"/>
                <a:cs typeface="Corbel"/>
              </a:rPr>
              <a:t>s</a:t>
            </a:r>
            <a:r>
              <a:rPr sz="3200" dirty="0">
                <a:latin typeface="Corbel"/>
                <a:cs typeface="Corbel"/>
              </a:rPr>
              <a:t>pread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use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1</a:t>
            </a:r>
            <a:r>
              <a:rPr sz="3200" spc="5" dirty="0">
                <a:latin typeface="Corbel"/>
                <a:cs typeface="Corbel"/>
              </a:rPr>
              <a:t>9</a:t>
            </a:r>
            <a:r>
              <a:rPr sz="3200" dirty="0">
                <a:latin typeface="Corbel"/>
                <a:cs typeface="Corbel"/>
              </a:rPr>
              <a:t>77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lang="en-US" sz="3200" spc="-5" dirty="0">
                <a:latin typeface="Corbel"/>
                <a:cs typeface="Corbel"/>
              </a:rPr>
              <a:t>Work began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1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AE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19</a:t>
            </a:r>
            <a:r>
              <a:rPr sz="3200" dirty="0">
                <a:latin typeface="Corbel"/>
                <a:cs typeface="Corbel"/>
              </a:rPr>
              <a:t>97</a:t>
            </a:r>
          </a:p>
          <a:p>
            <a:pPr>
              <a:lnSpc>
                <a:spcPct val="100000"/>
              </a:lnSpc>
              <a:spcBef>
                <a:spcPts val="47"/>
              </a:spcBef>
              <a:buClr>
                <a:srgbClr val="C19E67"/>
              </a:buClr>
              <a:buFont typeface="Wingdings 2"/>
              <a:buChar char=""/>
            </a:pPr>
            <a:endParaRPr sz="33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In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1</a:t>
            </a:r>
            <a:r>
              <a:rPr sz="3200" spc="5" dirty="0">
                <a:latin typeface="Corbel"/>
                <a:cs typeface="Corbel"/>
              </a:rPr>
              <a:t>9</a:t>
            </a:r>
            <a:r>
              <a:rPr sz="3200" spc="-5" dirty="0">
                <a:latin typeface="Corbel"/>
                <a:cs typeface="Corbel"/>
              </a:rPr>
              <a:t>9</a:t>
            </a:r>
            <a:r>
              <a:rPr sz="3200" dirty="0">
                <a:latin typeface="Corbel"/>
                <a:cs typeface="Corbel"/>
              </a:rPr>
              <a:t>8 </a:t>
            </a:r>
            <a:r>
              <a:rPr lang="en-US" sz="3200" spc="-5" dirty="0">
                <a:latin typeface="Corbel"/>
                <a:cs typeface="Corbel"/>
              </a:rPr>
              <a:t>DES was broken!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9860D2-E251-2CC4-E23C-84E4DB438BA0}"/>
              </a:ext>
            </a:extLst>
          </p:cNvPr>
          <p:cNvSpPr txBox="1">
            <a:spLocks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CA" kern="0">
                <a:solidFill>
                  <a:sysClr val="windowText" lastClr="000000"/>
                </a:solidFill>
              </a:rPr>
              <a:t>Cryptography</a:t>
            </a:r>
            <a:endParaRPr lang="en-CA" kern="0" dirty="0">
              <a:solidFill>
                <a:sysClr val="windowText" lastClr="00000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8555C2-72E1-B664-B047-4BBFC3B3ACFB}"/>
              </a:ext>
            </a:extLst>
          </p:cNvPr>
          <p:cNvSpPr txBox="1">
            <a:spLocks/>
          </p:cNvSpPr>
          <p:nvPr/>
        </p:nvSpPr>
        <p:spPr>
          <a:xfrm>
            <a:off x="609600" y="155448"/>
            <a:ext cx="10972800" cy="1252728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500" b="1" kern="1200" baseline="0">
                <a:solidFill>
                  <a:srgbClr val="C19E67"/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500" b="1" i="0" u="none" strike="noStrike" kern="1200" cap="none" spc="0" normalizeH="0" baseline="0" noProof="0" dirty="0">
                <a:ln>
                  <a:noFill/>
                </a:ln>
                <a:solidFill>
                  <a:srgbClr val="C19E67"/>
                </a:solidFill>
                <a:effectLst/>
                <a:uLnTx/>
                <a:uFillTx/>
                <a:latin typeface="Corbel"/>
                <a:ea typeface="+mj-ea"/>
                <a:cs typeface="+mj-cs"/>
              </a:rPr>
              <a:t>DES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89787"/>
            <a:ext cx="2407920" cy="3947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652462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AE</a:t>
            </a:r>
            <a:r>
              <a:rPr sz="3200" dirty="0">
                <a:latin typeface="Corbel"/>
                <a:cs typeface="Corbel"/>
              </a:rPr>
              <a:t>S bec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me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offici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st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nd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rd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6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001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908215"/>
            <a:ext cx="10583164" cy="2980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AE</a:t>
            </a:r>
            <a:r>
              <a:rPr sz="3200" dirty="0">
                <a:latin typeface="Corbel"/>
                <a:cs typeface="Corbel"/>
              </a:rPr>
              <a:t>S uses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12</a:t>
            </a:r>
            <a:r>
              <a:rPr sz="3200" dirty="0">
                <a:latin typeface="Corbel"/>
                <a:cs typeface="Corbel"/>
              </a:rPr>
              <a:t>8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bit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block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siz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and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12</a:t>
            </a:r>
            <a:r>
              <a:rPr sz="3200" dirty="0">
                <a:latin typeface="Corbel"/>
                <a:cs typeface="Corbel"/>
              </a:rPr>
              <a:t>8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bit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C19E67"/>
              </a:buClr>
              <a:buFont typeface="Wingdings 2"/>
              <a:buChar char=""/>
            </a:pPr>
            <a:endParaRPr sz="330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lang="en-US" sz="3200" spc="-65" dirty="0">
                <a:latin typeface="Corbel"/>
                <a:cs typeface="Corbel"/>
              </a:rPr>
              <a:t>now</a:t>
            </a:r>
            <a:r>
              <a:rPr sz="3200" dirty="0">
                <a:latin typeface="Corbel"/>
                <a:cs typeface="Corbel"/>
              </a:rPr>
              <a:t>,</a:t>
            </a:r>
            <a:r>
              <a:rPr sz="3200" spc="-1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AE</a:t>
            </a:r>
            <a:r>
              <a:rPr sz="3200" dirty="0">
                <a:latin typeface="Corbel"/>
                <a:cs typeface="Corbel"/>
              </a:rPr>
              <a:t>S is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stil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unbro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en</a:t>
            </a:r>
          </a:p>
          <a:p>
            <a:pPr marL="625475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Ther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are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3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now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practical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attacks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spc="-12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AES</a:t>
            </a:r>
            <a:endParaRPr sz="2800" dirty="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Fo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now</a:t>
            </a:r>
            <a:endParaRPr sz="2800" dirty="0">
              <a:latin typeface="Corbel"/>
              <a:cs typeface="Corbel"/>
            </a:endParaRPr>
          </a:p>
          <a:p>
            <a:pPr marL="890269" lvl="2" indent="-228600">
              <a:lnSpc>
                <a:spcPct val="100000"/>
              </a:lnSpc>
              <a:spcBef>
                <a:spcPts val="605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110" dirty="0">
                <a:latin typeface="Corbel"/>
                <a:cs typeface="Corbel"/>
              </a:rPr>
              <a:t>P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al</a:t>
            </a:r>
            <a:r>
              <a:rPr sz="2400" spc="-30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ays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try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dirty="0">
                <a:latin typeface="Corbel"/>
                <a:cs typeface="Corbel"/>
              </a:rPr>
              <a:t>!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3601212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0636" y="2908215"/>
            <a:ext cx="10574655" cy="1383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245" dirty="0">
                <a:latin typeface="Corbel"/>
                <a:cs typeface="Corbel"/>
              </a:rPr>
              <a:t>Y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u do</a:t>
            </a:r>
            <a:r>
              <a:rPr sz="3200" spc="-5" dirty="0">
                <a:latin typeface="Corbel"/>
                <a:cs typeface="Corbel"/>
              </a:rPr>
              <a:t> no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ne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memorize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</a:t>
            </a:r>
            <a:r>
              <a:rPr sz="3200" dirty="0">
                <a:latin typeface="Corbel"/>
                <a:cs typeface="Corbel"/>
              </a:rPr>
              <a:t>e algorithm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0" dirty="0">
                <a:latin typeface="Corbel"/>
                <a:cs typeface="Corbel"/>
              </a:rPr>
              <a:t>I </a:t>
            </a:r>
            <a:r>
              <a:rPr sz="2800" spc="-15" dirty="0">
                <a:latin typeface="Corbel"/>
                <a:cs typeface="Corbel"/>
              </a:rPr>
              <a:t>present </a:t>
            </a:r>
            <a:r>
              <a:rPr sz="2800" spc="-10" dirty="0">
                <a:latin typeface="Corbel"/>
                <a:cs typeface="Corbel"/>
              </a:rPr>
              <a:t>it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illustrate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si</a:t>
            </a:r>
            <a:r>
              <a:rPr sz="2800" spc="-35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ple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manipulation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operation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behind</a:t>
            </a:r>
            <a:r>
              <a:rPr sz="2800" spc="-10" dirty="0">
                <a:latin typeface="Corbel"/>
                <a:cs typeface="Corbel"/>
              </a:rPr>
              <a:t> it</a:t>
            </a:r>
            <a:endParaRPr sz="2800">
              <a:latin typeface="Corbel"/>
              <a:cs typeface="Corbel"/>
            </a:endParaRPr>
          </a:p>
          <a:p>
            <a:pPr marL="890269" lvl="2" indent="-228600">
              <a:lnSpc>
                <a:spcPct val="100000"/>
              </a:lnSpc>
              <a:spcBef>
                <a:spcPts val="600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5" dirty="0">
                <a:latin typeface="Corbel"/>
                <a:cs typeface="Corbel"/>
              </a:rPr>
              <a:t>sh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fts,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lookups,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etc.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86C35-DE51-1E4B-CD99-FFF9DFACE018}"/>
              </a:ext>
            </a:extLst>
          </p:cNvPr>
          <p:cNvSpPr txBox="1"/>
          <p:nvPr/>
        </p:nvSpPr>
        <p:spPr>
          <a:xfrm>
            <a:off x="1252101" y="2057400"/>
            <a:ext cx="6109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https://youtu.be/3MPkc-PFSRI?si=o33R9ZFb90OhF-BO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3934967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10424795" cy="894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Symmetri</a:t>
            </a:r>
            <a:r>
              <a:rPr sz="3200" spc="-15" dirty="0">
                <a:latin typeface="Corbel"/>
                <a:cs typeface="Corbel"/>
              </a:rPr>
              <a:t>c-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spc="-1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encryption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requires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both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parties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</a:t>
            </a:r>
            <a:r>
              <a:rPr sz="3200" spc="-5" dirty="0">
                <a:latin typeface="Corbel"/>
                <a:cs typeface="Corbel"/>
              </a:rPr>
              <a:t>shar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5" dirty="0">
                <a:latin typeface="Corbel"/>
                <a:cs typeface="Corbel"/>
              </a:rPr>
              <a:t> the sam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996025"/>
            <a:ext cx="7746365" cy="29044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5" dirty="0">
                <a:latin typeface="Corbel"/>
                <a:cs typeface="Corbel"/>
              </a:rPr>
              <a:t>Must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protect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thes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from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others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1"/>
              </a:spcBef>
            </a:pPr>
            <a:endParaRPr sz="34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Ho</a:t>
            </a:r>
            <a:r>
              <a:rPr sz="3200" spc="-60" dirty="0">
                <a:latin typeface="Corbel"/>
                <a:cs typeface="Corbel"/>
              </a:rPr>
              <a:t>w</a:t>
            </a:r>
            <a:r>
              <a:rPr sz="3200" dirty="0">
                <a:latin typeface="Corbel"/>
                <a:cs typeface="Corbel"/>
              </a:rPr>
              <a:t>?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5" dirty="0">
                <a:latin typeface="Corbel"/>
                <a:cs typeface="Corbel"/>
              </a:rPr>
              <a:t>Selected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by</a:t>
            </a:r>
            <a:r>
              <a:rPr sz="2800" spc="-114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,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given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B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somehow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Thir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party</a:t>
            </a:r>
            <a:r>
              <a:rPr sz="2800" spc="-10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coul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p</a:t>
            </a:r>
            <a:r>
              <a:rPr sz="2800" spc="-15" dirty="0">
                <a:latin typeface="Corbel"/>
                <a:cs typeface="Corbel"/>
              </a:rPr>
              <a:t>rovide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85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both</a:t>
            </a:r>
            <a:r>
              <a:rPr sz="2800" spc="-1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A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and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Many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issues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with</a:t>
            </a:r>
            <a:r>
              <a:rPr sz="2800" spc="-5" dirty="0">
                <a:latin typeface="Corbel"/>
                <a:cs typeface="Corbel"/>
              </a:rPr>
              <a:t> t</a:t>
            </a:r>
            <a:r>
              <a:rPr sz="2800" spc="-20" dirty="0">
                <a:latin typeface="Corbel"/>
                <a:cs typeface="Corbel"/>
              </a:rPr>
              <a:t>his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6825996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107355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lang="en-US" sz="3200" spc="-5" dirty="0">
                <a:latin typeface="Corbel"/>
                <a:cs typeface="Corbel"/>
              </a:rPr>
              <a:t>Also known as </a:t>
            </a:r>
            <a:r>
              <a:rPr sz="3200" spc="-5" dirty="0">
                <a:latin typeface="Corbel"/>
                <a:cs typeface="Corbel"/>
              </a:rPr>
              <a:t>Publi</a:t>
            </a:r>
            <a:r>
              <a:rPr sz="3200" dirty="0">
                <a:latin typeface="Corbel"/>
                <a:cs typeface="Corbel"/>
              </a:rPr>
              <a:t>c</a:t>
            </a:r>
            <a:r>
              <a:rPr sz="3200" spc="-15" dirty="0">
                <a:latin typeface="Corbel"/>
                <a:cs typeface="Corbel"/>
              </a:rPr>
              <a:t>-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spc="-1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Encryption</a:t>
            </a:r>
            <a:endParaRPr sz="32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908215"/>
            <a:ext cx="10307955" cy="2834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Bas</a:t>
            </a:r>
            <a:r>
              <a:rPr sz="3200" spc="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n math</a:t>
            </a:r>
            <a:r>
              <a:rPr sz="3200" spc="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matical</a:t>
            </a:r>
            <a:r>
              <a:rPr sz="3200" spc="-6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func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ions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ather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opera</a:t>
            </a:r>
            <a:r>
              <a:rPr sz="3200" spc="10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ions</a:t>
            </a:r>
            <a:r>
              <a:rPr sz="3200" spc="-5" dirty="0">
                <a:latin typeface="Corbel"/>
                <a:cs typeface="Corbel"/>
              </a:rPr>
              <a:t> on </a:t>
            </a:r>
            <a:r>
              <a:rPr sz="3200" dirty="0">
                <a:latin typeface="Corbel"/>
                <a:cs typeface="Corbel"/>
              </a:rPr>
              <a:t>bit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pa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terns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60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equires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tw</a:t>
            </a:r>
            <a:r>
              <a:rPr sz="3200" dirty="0">
                <a:latin typeface="Corbel"/>
                <a:cs typeface="Corbel"/>
              </a:rPr>
              <a:t>o </a:t>
            </a:r>
            <a:r>
              <a:rPr sz="3200" spc="-5" dirty="0">
                <a:latin typeface="Corbel"/>
                <a:cs typeface="Corbel"/>
              </a:rPr>
              <a:t>se</a:t>
            </a:r>
            <a:r>
              <a:rPr sz="3200" spc="5" dirty="0">
                <a:latin typeface="Corbel"/>
                <a:cs typeface="Corbel"/>
              </a:rPr>
              <a:t>p</a:t>
            </a:r>
            <a:r>
              <a:rPr sz="3200" dirty="0">
                <a:latin typeface="Corbel"/>
                <a:cs typeface="Corbel"/>
              </a:rPr>
              <a:t>arate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eys</a:t>
            </a:r>
            <a:endParaRPr sz="3200">
              <a:latin typeface="Corbel"/>
              <a:cs typeface="Corbel"/>
            </a:endParaRPr>
          </a:p>
          <a:p>
            <a:pPr marL="625475" marR="675005" lvl="1" indent="-274320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Publi</a:t>
            </a:r>
            <a:r>
              <a:rPr sz="2800" spc="-15" dirty="0">
                <a:latin typeface="Corbel"/>
                <a:cs typeface="Corbel"/>
              </a:rPr>
              <a:t>c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and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private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used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inp</a:t>
            </a:r>
            <a:r>
              <a:rPr sz="2800" spc="-10" dirty="0">
                <a:latin typeface="Corbel"/>
                <a:cs typeface="Corbel"/>
              </a:rPr>
              <a:t>ut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20" dirty="0">
                <a:latin typeface="Corbel"/>
                <a:cs typeface="Corbel"/>
              </a:rPr>
              <a:t>cryptio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and decryption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algorithm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6825996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9562465" cy="287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182245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210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wo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generated,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on</a:t>
            </a:r>
            <a:r>
              <a:rPr sz="3200" dirty="0">
                <a:latin typeface="Corbel"/>
                <a:cs typeface="Corbel"/>
              </a:rPr>
              <a:t>e pl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ce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in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public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1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egi</a:t>
            </a:r>
            <a:r>
              <a:rPr sz="3200" spc="5" dirty="0">
                <a:latin typeface="Corbel"/>
                <a:cs typeface="Corbel"/>
              </a:rPr>
              <a:t>s</a:t>
            </a:r>
            <a:r>
              <a:rPr sz="3200" spc="-5" dirty="0">
                <a:latin typeface="Corbel"/>
                <a:cs typeface="Corbel"/>
              </a:rPr>
              <a:t>te</a:t>
            </a:r>
            <a:r>
              <a:rPr sz="3200" dirty="0">
                <a:latin typeface="Corbel"/>
                <a:cs typeface="Corbel"/>
              </a:rPr>
              <a:t>r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with </a:t>
            </a:r>
            <a:r>
              <a:rPr sz="3200" spc="-5" dirty="0">
                <a:latin typeface="Corbel"/>
                <a:cs typeface="Corbel"/>
              </a:rPr>
              <a:t>collec</a:t>
            </a:r>
            <a:r>
              <a:rPr sz="3200" spc="1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ion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 public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eys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Mess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ge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en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rypted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using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</a:t>
            </a:r>
            <a:r>
              <a:rPr sz="3200" dirty="0">
                <a:latin typeface="Corbel"/>
                <a:cs typeface="Corbel"/>
              </a:rPr>
              <a:t>e destinatio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's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public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Des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in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tio</a:t>
            </a:r>
            <a:r>
              <a:rPr sz="3200" dirty="0">
                <a:latin typeface="Corbel"/>
                <a:cs typeface="Corbel"/>
              </a:rPr>
              <a:t>n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decryp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s</a:t>
            </a:r>
            <a:r>
              <a:rPr sz="3200" spc="-5" dirty="0">
                <a:latin typeface="Corbel"/>
                <a:cs typeface="Corbel"/>
              </a:rPr>
              <a:t> th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mess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ge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si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g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its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priva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03676" y="4945379"/>
            <a:ext cx="5017008" cy="1455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6880859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82018"/>
            <a:ext cx="6120765" cy="900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20" dirty="0">
                <a:latin typeface="Corbel"/>
                <a:cs typeface="Corbel"/>
              </a:rPr>
              <a:t>RSA</a:t>
            </a:r>
            <a:r>
              <a:rPr lang="en-US" sz="3000" spc="-20" dirty="0">
                <a:latin typeface="Corbel"/>
                <a:cs typeface="Corbel"/>
              </a:rPr>
              <a:t> for key generation</a:t>
            </a:r>
            <a:endParaRPr sz="3000" dirty="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40"/>
              </a:spcBef>
              <a:buClr>
                <a:srgbClr val="5FB5CC"/>
              </a:buClr>
              <a:buSzPct val="88461"/>
              <a:buFont typeface="Wingdings"/>
              <a:buChar char=""/>
              <a:tabLst>
                <a:tab pos="626110" algn="l"/>
              </a:tabLst>
            </a:pPr>
            <a:r>
              <a:rPr sz="2600" dirty="0">
                <a:latin typeface="Corbel"/>
                <a:cs typeface="Corbel"/>
              </a:rPr>
              <a:t>I</a:t>
            </a:r>
            <a:r>
              <a:rPr sz="2600" spc="-10" dirty="0">
                <a:latin typeface="Corbel"/>
                <a:cs typeface="Corbel"/>
              </a:rPr>
              <a:t>n</a:t>
            </a:r>
            <a:r>
              <a:rPr sz="2600" dirty="0">
                <a:latin typeface="Corbel"/>
                <a:cs typeface="Corbel"/>
              </a:rPr>
              <a:t>ve</a:t>
            </a:r>
            <a:r>
              <a:rPr sz="2600" spc="-10" dirty="0">
                <a:latin typeface="Corbel"/>
                <a:cs typeface="Corbel"/>
              </a:rPr>
              <a:t>n</a:t>
            </a:r>
            <a:r>
              <a:rPr sz="2600" spc="-5" dirty="0">
                <a:latin typeface="Corbel"/>
                <a:cs typeface="Corbel"/>
              </a:rPr>
              <a:t>te</a:t>
            </a:r>
            <a:r>
              <a:rPr sz="2600" dirty="0">
                <a:latin typeface="Corbel"/>
                <a:cs typeface="Corbel"/>
              </a:rPr>
              <a:t>d</a:t>
            </a:r>
            <a:r>
              <a:rPr sz="2600" spc="-5" dirty="0">
                <a:latin typeface="Corbel"/>
                <a:cs typeface="Corbel"/>
              </a:rPr>
              <a:t> 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dirty="0">
                <a:latin typeface="Corbel"/>
                <a:cs typeface="Corbel"/>
              </a:rPr>
              <a:t>n</a:t>
            </a:r>
            <a:r>
              <a:rPr sz="2600" spc="10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197</a:t>
            </a:r>
            <a:r>
              <a:rPr sz="2600" dirty="0">
                <a:latin typeface="Corbel"/>
                <a:cs typeface="Corbel"/>
              </a:rPr>
              <a:t>3</a:t>
            </a:r>
            <a:r>
              <a:rPr sz="2600" spc="-1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by </a:t>
            </a:r>
            <a:r>
              <a:rPr sz="2600" spc="-5" dirty="0">
                <a:latin typeface="Corbel"/>
                <a:cs typeface="Corbel"/>
              </a:rPr>
              <a:t>th</a:t>
            </a:r>
            <a:r>
              <a:rPr sz="2600" spc="5" dirty="0">
                <a:latin typeface="Corbel"/>
                <a:cs typeface="Corbel"/>
              </a:rPr>
              <a:t>r</a:t>
            </a:r>
            <a:r>
              <a:rPr sz="2600" dirty="0">
                <a:latin typeface="Corbel"/>
                <a:cs typeface="Corbel"/>
              </a:rPr>
              <a:t>ee</a:t>
            </a:r>
            <a:r>
              <a:rPr sz="2600" spc="-2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M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dirty="0">
                <a:latin typeface="Corbel"/>
                <a:cs typeface="Corbel"/>
              </a:rPr>
              <a:t>T profe</a:t>
            </a:r>
            <a:r>
              <a:rPr sz="2600" spc="5" dirty="0">
                <a:latin typeface="Corbel"/>
                <a:cs typeface="Corbel"/>
              </a:rPr>
              <a:t>s</a:t>
            </a:r>
            <a:r>
              <a:rPr sz="2600" spc="-5" dirty="0">
                <a:latin typeface="Corbel"/>
                <a:cs typeface="Corbel"/>
              </a:rPr>
              <a:t>sors</a:t>
            </a:r>
            <a:endParaRPr sz="2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140615"/>
            <a:ext cx="7515859" cy="2925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dirty="0">
                <a:latin typeface="Corbel"/>
                <a:cs typeface="Corbel"/>
              </a:rPr>
              <a:t>Uses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mathe</a:t>
            </a:r>
            <a:r>
              <a:rPr sz="3000" spc="-15" dirty="0">
                <a:latin typeface="Corbel"/>
                <a:cs typeface="Corbel"/>
              </a:rPr>
              <a:t>m</a:t>
            </a:r>
            <a:r>
              <a:rPr sz="3000" dirty="0">
                <a:latin typeface="Corbel"/>
                <a:cs typeface="Corbel"/>
              </a:rPr>
              <a:t>atics</a:t>
            </a:r>
            <a:endParaRPr sz="30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40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6110" algn="l"/>
              </a:tabLst>
            </a:pPr>
            <a:r>
              <a:rPr sz="2600" dirty="0">
                <a:latin typeface="Corbel"/>
                <a:cs typeface="Corbel"/>
              </a:rPr>
              <a:t>D</a:t>
            </a:r>
            <a:r>
              <a:rPr sz="2600" spc="5" dirty="0">
                <a:latin typeface="Corbel"/>
                <a:cs typeface="Corbel"/>
              </a:rPr>
              <a:t>E</a:t>
            </a:r>
            <a:r>
              <a:rPr sz="2600" dirty="0">
                <a:latin typeface="Corbel"/>
                <a:cs typeface="Corbel"/>
              </a:rPr>
              <a:t>S/A</a:t>
            </a:r>
            <a:r>
              <a:rPr sz="2600" spc="-5" dirty="0">
                <a:latin typeface="Corbel"/>
                <a:cs typeface="Corbel"/>
              </a:rPr>
              <a:t>E</a:t>
            </a:r>
            <a:r>
              <a:rPr sz="2600" dirty="0">
                <a:latin typeface="Corbel"/>
                <a:cs typeface="Corbel"/>
              </a:rPr>
              <a:t>S</a:t>
            </a:r>
            <a:r>
              <a:rPr sz="2600" spc="-10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use</a:t>
            </a:r>
            <a:r>
              <a:rPr sz="2600" spc="-5" dirty="0">
                <a:latin typeface="Corbel"/>
                <a:cs typeface="Corbel"/>
              </a:rPr>
              <a:t> simp</a:t>
            </a:r>
            <a:r>
              <a:rPr sz="2600" dirty="0">
                <a:latin typeface="Corbel"/>
                <a:cs typeface="Corbel"/>
              </a:rPr>
              <a:t>le</a:t>
            </a:r>
            <a:r>
              <a:rPr sz="2600" spc="-3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man</a:t>
            </a:r>
            <a:r>
              <a:rPr sz="2600" spc="-15" dirty="0">
                <a:latin typeface="Corbel"/>
                <a:cs typeface="Corbel"/>
              </a:rPr>
              <a:t>i</a:t>
            </a:r>
            <a:r>
              <a:rPr sz="2600" dirty="0">
                <a:latin typeface="Corbel"/>
                <a:cs typeface="Corbel"/>
              </a:rPr>
              <a:t>pu</a:t>
            </a:r>
            <a:r>
              <a:rPr sz="2600" spc="-15" dirty="0">
                <a:latin typeface="Corbel"/>
                <a:cs typeface="Corbel"/>
              </a:rPr>
              <a:t>l</a:t>
            </a:r>
            <a:r>
              <a:rPr sz="2600" dirty="0">
                <a:latin typeface="Corbel"/>
                <a:cs typeface="Corbel"/>
              </a:rPr>
              <a:t>at</a:t>
            </a:r>
            <a:r>
              <a:rPr sz="2600" spc="-15" dirty="0">
                <a:latin typeface="Corbel"/>
                <a:cs typeface="Corbel"/>
              </a:rPr>
              <a:t>i</a:t>
            </a:r>
            <a:r>
              <a:rPr sz="2600" spc="-5" dirty="0">
                <a:latin typeface="Corbel"/>
                <a:cs typeface="Corbel"/>
              </a:rPr>
              <a:t>on</a:t>
            </a:r>
            <a:endParaRPr sz="26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34"/>
              </a:spcBef>
              <a:buClr>
                <a:srgbClr val="5FB5CC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20" dirty="0">
                <a:latin typeface="Corbel"/>
                <a:cs typeface="Corbel"/>
              </a:rPr>
              <a:t>1</a:t>
            </a:r>
            <a:r>
              <a:rPr sz="3000" spc="-80" dirty="0">
                <a:latin typeface="Corbel"/>
                <a:cs typeface="Corbel"/>
              </a:rPr>
              <a:t>0</a:t>
            </a:r>
            <a:r>
              <a:rPr sz="3000" spc="-20" dirty="0">
                <a:latin typeface="Corbel"/>
                <a:cs typeface="Corbel"/>
              </a:rPr>
              <a:t>24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bit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65" dirty="0">
                <a:latin typeface="Corbel"/>
                <a:cs typeface="Corbel"/>
              </a:rPr>
              <a:t>k</a:t>
            </a:r>
            <a:r>
              <a:rPr sz="3000" spc="-30" dirty="0">
                <a:latin typeface="Corbel"/>
                <a:cs typeface="Corbel"/>
              </a:rPr>
              <a:t>e</a:t>
            </a:r>
            <a:r>
              <a:rPr sz="3000" dirty="0">
                <a:latin typeface="Corbel"/>
                <a:cs typeface="Corbel"/>
              </a:rPr>
              <a:t>ys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are</a:t>
            </a:r>
            <a:r>
              <a:rPr sz="3000" spc="-5" dirty="0">
                <a:latin typeface="Corbel"/>
                <a:cs typeface="Corbel"/>
              </a:rPr>
              <a:t> </a:t>
            </a:r>
            <a:r>
              <a:rPr sz="3000" spc="-15" dirty="0">
                <a:latin typeface="Corbel"/>
                <a:cs typeface="Corbel"/>
              </a:rPr>
              <a:t>used</a:t>
            </a:r>
            <a:endParaRPr sz="30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40"/>
              </a:spcBef>
              <a:buClr>
                <a:srgbClr val="5FB5CC"/>
              </a:buClr>
              <a:buSzPct val="90384"/>
              <a:buFont typeface="Wingdings"/>
              <a:buChar char=""/>
              <a:tabLst>
                <a:tab pos="626110" algn="l"/>
              </a:tabLst>
            </a:pPr>
            <a:r>
              <a:rPr sz="2600" dirty="0">
                <a:latin typeface="Corbel"/>
                <a:cs typeface="Corbel"/>
              </a:rPr>
              <a:t>M</a:t>
            </a:r>
            <a:r>
              <a:rPr sz="2600" spc="-15" dirty="0">
                <a:latin typeface="Corbel"/>
                <a:cs typeface="Corbel"/>
              </a:rPr>
              <a:t>u</a:t>
            </a:r>
            <a:r>
              <a:rPr sz="2600" spc="-5" dirty="0">
                <a:latin typeface="Corbel"/>
                <a:cs typeface="Corbel"/>
              </a:rPr>
              <a:t>c</a:t>
            </a:r>
            <a:r>
              <a:rPr sz="2600" dirty="0">
                <a:latin typeface="Corbel"/>
                <a:cs typeface="Corbel"/>
              </a:rPr>
              <a:t>h</a:t>
            </a:r>
            <a:r>
              <a:rPr sz="2600" spc="5" dirty="0">
                <a:latin typeface="Corbel"/>
                <a:cs typeface="Corbel"/>
              </a:rPr>
              <a:t> </a:t>
            </a:r>
            <a:r>
              <a:rPr sz="2600" dirty="0">
                <a:latin typeface="Corbel"/>
                <a:cs typeface="Corbel"/>
              </a:rPr>
              <a:t>l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rger </a:t>
            </a:r>
            <a:r>
              <a:rPr sz="2600" spc="-15" dirty="0">
                <a:latin typeface="Corbel"/>
                <a:cs typeface="Corbel"/>
              </a:rPr>
              <a:t>t</a:t>
            </a:r>
            <a:r>
              <a:rPr sz="2600" spc="-5" dirty="0">
                <a:latin typeface="Corbel"/>
                <a:cs typeface="Corbel"/>
              </a:rPr>
              <a:t>ha</a:t>
            </a:r>
            <a:r>
              <a:rPr sz="2600" dirty="0">
                <a:latin typeface="Corbel"/>
                <a:cs typeface="Corbel"/>
              </a:rPr>
              <a:t>n </a:t>
            </a:r>
            <a:r>
              <a:rPr sz="2600" spc="-5" dirty="0">
                <a:latin typeface="Corbel"/>
                <a:cs typeface="Corbel"/>
              </a:rPr>
              <a:t>symmetr</a:t>
            </a:r>
            <a:r>
              <a:rPr sz="2600" dirty="0">
                <a:latin typeface="Corbel"/>
                <a:cs typeface="Corbel"/>
              </a:rPr>
              <a:t>ic</a:t>
            </a:r>
            <a:r>
              <a:rPr sz="2600" spc="-5" dirty="0">
                <a:latin typeface="Corbel"/>
                <a:cs typeface="Corbel"/>
              </a:rPr>
              <a:t>-</a:t>
            </a:r>
            <a:r>
              <a:rPr sz="2600" spc="-60" dirty="0">
                <a:latin typeface="Corbel"/>
                <a:cs typeface="Corbel"/>
              </a:rPr>
              <a:t>k</a:t>
            </a:r>
            <a:r>
              <a:rPr sz="2600" spc="-25" dirty="0">
                <a:latin typeface="Corbel"/>
                <a:cs typeface="Corbel"/>
              </a:rPr>
              <a:t>e</a:t>
            </a:r>
            <a:r>
              <a:rPr sz="2600" dirty="0">
                <a:latin typeface="Corbel"/>
                <a:cs typeface="Corbel"/>
              </a:rPr>
              <a:t>ys</a:t>
            </a:r>
            <a:endParaRPr sz="260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36"/>
              </a:spcBef>
              <a:buClr>
                <a:srgbClr val="5FB5CC"/>
              </a:buClr>
              <a:buFont typeface="Wingdings"/>
              <a:buChar char=""/>
            </a:pPr>
            <a:endParaRPr sz="24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20" dirty="0">
                <a:latin typeface="Corbel"/>
                <a:cs typeface="Corbel"/>
              </a:rPr>
              <a:t>1000</a:t>
            </a:r>
            <a:r>
              <a:rPr sz="3000" spc="-15" dirty="0">
                <a:latin typeface="Corbel"/>
                <a:cs typeface="Corbel"/>
              </a:rPr>
              <a:t>x</a:t>
            </a:r>
            <a:r>
              <a:rPr sz="3000" spc="5" dirty="0">
                <a:latin typeface="Corbel"/>
                <a:cs typeface="Corbel"/>
              </a:rPr>
              <a:t> </a:t>
            </a:r>
            <a:r>
              <a:rPr sz="3000" spc="-20" dirty="0">
                <a:latin typeface="Corbel"/>
                <a:cs typeface="Corbel"/>
              </a:rPr>
              <a:t>slowe</a:t>
            </a:r>
            <a:r>
              <a:rPr sz="3000" spc="-10" dirty="0">
                <a:latin typeface="Corbel"/>
                <a:cs typeface="Corbel"/>
              </a:rPr>
              <a:t>r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encry</a:t>
            </a:r>
            <a:r>
              <a:rPr sz="3000" spc="10" dirty="0">
                <a:latin typeface="Corbel"/>
                <a:cs typeface="Corbel"/>
              </a:rPr>
              <a:t>p</a:t>
            </a:r>
            <a:r>
              <a:rPr sz="3000" spc="-5" dirty="0">
                <a:latin typeface="Corbel"/>
                <a:cs typeface="Corbel"/>
              </a:rPr>
              <a:t>tion</a:t>
            </a:r>
            <a:r>
              <a:rPr sz="3000" spc="5" dirty="0">
                <a:latin typeface="Corbel"/>
                <a:cs typeface="Corbel"/>
              </a:rPr>
              <a:t>/</a:t>
            </a:r>
            <a:r>
              <a:rPr sz="3000" spc="-15" dirty="0">
                <a:latin typeface="Corbel"/>
                <a:cs typeface="Corbel"/>
              </a:rPr>
              <a:t>decr</a:t>
            </a:r>
            <a:r>
              <a:rPr sz="3000" dirty="0">
                <a:latin typeface="Corbel"/>
                <a:cs typeface="Corbel"/>
              </a:rPr>
              <a:t>yp</a:t>
            </a:r>
            <a:r>
              <a:rPr sz="3000" spc="-15" dirty="0">
                <a:latin typeface="Corbel"/>
                <a:cs typeface="Corbel"/>
              </a:rPr>
              <a:t>t</a:t>
            </a:r>
            <a:r>
              <a:rPr sz="3000" dirty="0">
                <a:latin typeface="Corbel"/>
                <a:cs typeface="Corbel"/>
              </a:rPr>
              <a:t>ion</a:t>
            </a:r>
            <a:r>
              <a:rPr sz="3000" spc="-25" dirty="0">
                <a:latin typeface="Corbel"/>
                <a:cs typeface="Corbel"/>
              </a:rPr>
              <a:t> </a:t>
            </a:r>
            <a:r>
              <a:rPr sz="3000" spc="-5" dirty="0">
                <a:latin typeface="Corbel"/>
                <a:cs typeface="Corbel"/>
              </a:rPr>
              <a:t>tha</a:t>
            </a:r>
            <a:r>
              <a:rPr sz="3000" dirty="0">
                <a:latin typeface="Corbel"/>
                <a:cs typeface="Corbel"/>
              </a:rPr>
              <a:t>n</a:t>
            </a:r>
            <a:r>
              <a:rPr sz="3000" spc="15" dirty="0">
                <a:latin typeface="Corbel"/>
                <a:cs typeface="Corbel"/>
              </a:rPr>
              <a:t> </a:t>
            </a:r>
            <a:r>
              <a:rPr sz="3000" dirty="0">
                <a:latin typeface="Corbel"/>
                <a:cs typeface="Corbel"/>
              </a:rPr>
              <a:t>D</a:t>
            </a:r>
            <a:r>
              <a:rPr sz="3000" spc="5" dirty="0">
                <a:latin typeface="Corbel"/>
                <a:cs typeface="Corbel"/>
              </a:rPr>
              <a:t>E</a:t>
            </a:r>
            <a:r>
              <a:rPr sz="3000" spc="-20" dirty="0">
                <a:latin typeface="Corbel"/>
                <a:cs typeface="Corbel"/>
              </a:rPr>
              <a:t>S</a:t>
            </a:r>
            <a:endParaRPr sz="3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3599688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903668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u="heavy" spc="-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ht</a:t>
            </a:r>
            <a:r>
              <a:rPr sz="3200" u="heavy" spc="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t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ps</a:t>
            </a:r>
            <a:r>
              <a:rPr sz="3200" u="heavy" spc="10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: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/</a:t>
            </a:r>
            <a:r>
              <a:rPr sz="3200" u="heavy" spc="-10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/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ww</a:t>
            </a:r>
            <a:r>
              <a:rPr sz="3200" u="heavy" spc="-100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w</a:t>
            </a:r>
            <a:r>
              <a:rPr sz="3200" u="heavy" spc="-70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.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youtu</a:t>
            </a:r>
            <a:r>
              <a:rPr sz="3200" u="heavy" spc="-1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b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e.com/w</a:t>
            </a:r>
            <a:r>
              <a:rPr sz="3200" u="heavy" spc="-2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a</a:t>
            </a:r>
            <a:r>
              <a:rPr sz="3200" u="heavy" spc="-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tch?v</a:t>
            </a:r>
            <a:r>
              <a:rPr sz="3200" u="heavy" spc="-20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=</a:t>
            </a:r>
            <a:r>
              <a:rPr sz="3200" u="heavy" spc="-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Qj</a:t>
            </a:r>
            <a:r>
              <a:rPr sz="3200" u="heavy" spc="-1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m</a:t>
            </a:r>
            <a:r>
              <a:rPr sz="3200" u="heavy" spc="-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HSV</a:t>
            </a:r>
            <a:r>
              <a:rPr sz="3200" u="heavy" spc="-10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j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mv</a:t>
            </a:r>
            <a:r>
              <a:rPr sz="3200" u="heavy" spc="-15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G</a:t>
            </a:r>
            <a:r>
              <a:rPr sz="3200" u="heavy" dirty="0">
                <a:solidFill>
                  <a:srgbClr val="168AB9"/>
                </a:solidFill>
                <a:latin typeface="Corbel"/>
                <a:cs typeface="Corbel"/>
                <a:hlinkClick r:id="rId4"/>
              </a:rPr>
              <a:t>o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908215"/>
            <a:ext cx="7870190" cy="944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245" dirty="0">
                <a:latin typeface="Corbel"/>
                <a:cs typeface="Corbel"/>
              </a:rPr>
              <a:t>Y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u do</a:t>
            </a:r>
            <a:r>
              <a:rPr sz="3200" spc="-5" dirty="0">
                <a:latin typeface="Corbel"/>
                <a:cs typeface="Corbel"/>
              </a:rPr>
              <a:t> no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ne</a:t>
            </a:r>
            <a:r>
              <a:rPr sz="3200" spc="10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memorize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</a:t>
            </a:r>
            <a:r>
              <a:rPr sz="3200" dirty="0">
                <a:latin typeface="Corbel"/>
                <a:cs typeface="Corbel"/>
              </a:rPr>
              <a:t>e algorithm</a:t>
            </a:r>
          </a:p>
          <a:p>
            <a:pPr marL="625475" lvl="1" indent="-274320">
              <a:lnSpc>
                <a:spcPct val="100000"/>
              </a:lnSpc>
              <a:spcBef>
                <a:spcPts val="69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10" dirty="0">
                <a:latin typeface="Corbel"/>
                <a:cs typeface="Corbel"/>
              </a:rPr>
              <a:t>I </a:t>
            </a:r>
            <a:r>
              <a:rPr sz="2800" spc="-15" dirty="0">
                <a:latin typeface="Corbel"/>
                <a:cs typeface="Corbel"/>
              </a:rPr>
              <a:t>present </a:t>
            </a:r>
            <a:r>
              <a:rPr sz="2800" spc="-10" dirty="0">
                <a:latin typeface="Corbel"/>
                <a:cs typeface="Corbel"/>
              </a:rPr>
              <a:t>it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illustrate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ma</a:t>
            </a:r>
            <a:r>
              <a:rPr sz="2800" spc="-20" dirty="0">
                <a:latin typeface="Corbel"/>
                <a:cs typeface="Corbel"/>
              </a:rPr>
              <a:t>thematic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5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behind</a:t>
            </a:r>
            <a:r>
              <a:rPr sz="2800" spc="-10" dirty="0">
                <a:latin typeface="Corbel"/>
                <a:cs typeface="Corbel"/>
              </a:rPr>
              <a:t> it</a:t>
            </a:r>
            <a:endParaRPr sz="28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Public Key 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353800" cy="4854208"/>
          </a:xfrm>
        </p:spPr>
        <p:txBody>
          <a:bodyPr>
            <a:normAutofit/>
          </a:bodyPr>
          <a:lstStyle/>
          <a:p>
            <a:r>
              <a:rPr lang="en-US" dirty="0"/>
              <a:t>Public Key Infrastructure (PKI) implementations combine the strengths of both symmetric and asymmetric key cryptographic methods along with hashing to create robust and secure systems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D45793-4176-241A-96C0-4BEEE095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29000"/>
            <a:ext cx="3813375" cy="33370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E2ACEB-29CE-04AF-3512-5756F442F3BD}"/>
              </a:ext>
            </a:extLst>
          </p:cNvPr>
          <p:cNvSpPr txBox="1"/>
          <p:nvPr/>
        </p:nvSpPr>
        <p:spPr>
          <a:xfrm>
            <a:off x="7315200" y="6550648"/>
            <a:ext cx="22098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4"/>
              </a:rPr>
              <a:t>What is PKI | Public Key Infrastructure | DigiCert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23956562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PKI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8542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Public Key Infrastructure (or PKI) allows for the following services:</a:t>
            </a:r>
          </a:p>
          <a:p>
            <a:pPr lvl="1"/>
            <a:r>
              <a:rPr lang="en-US" b="1" dirty="0"/>
              <a:t>Key Generation: </a:t>
            </a:r>
            <a:r>
              <a:rPr lang="en-US" dirty="0"/>
              <a:t>using RSA to generate strong/long keys</a:t>
            </a:r>
          </a:p>
          <a:p>
            <a:pPr lvl="1"/>
            <a:r>
              <a:rPr lang="en-US" b="1" dirty="0"/>
              <a:t>Key Distribution: </a:t>
            </a:r>
            <a:r>
              <a:rPr lang="en-US" dirty="0"/>
              <a:t>typically using Diffie-Hellman algorithms, that help with the creation and secure exchange of symmetric keys - session keys used for one communications session only.</a:t>
            </a:r>
          </a:p>
          <a:p>
            <a:pPr lvl="1"/>
            <a:r>
              <a:rPr lang="en-US" b="1" dirty="0"/>
              <a:t>Non-Repudiation: </a:t>
            </a:r>
            <a:r>
              <a:rPr lang="en-US" dirty="0"/>
              <a:t>individuals cannot deny performing a specific action</a:t>
            </a:r>
          </a:p>
          <a:p>
            <a:pPr lvl="1"/>
            <a:r>
              <a:rPr lang="en-US" b="1" dirty="0"/>
              <a:t>Message Integrity </a:t>
            </a:r>
            <a:r>
              <a:rPr lang="en-US" dirty="0"/>
              <a:t>through hashing algorithms</a:t>
            </a:r>
          </a:p>
          <a:p>
            <a:pPr lvl="2"/>
            <a:r>
              <a:rPr lang="en-US" dirty="0"/>
              <a:t>These “hashes” are akin to fingerprints that can be checked before and after any data transmission</a:t>
            </a:r>
          </a:p>
          <a:p>
            <a:pPr lvl="3"/>
            <a:r>
              <a:rPr lang="en-US" dirty="0"/>
              <a:t>If these hashes match, then the data was transmitted with integrity (was not changed);</a:t>
            </a:r>
          </a:p>
          <a:p>
            <a:pPr lvl="3"/>
            <a:r>
              <a:rPr lang="en-US" dirty="0"/>
              <a:t>If they don’t match, then integrity was not preserved.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87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Encryption and the CIA - Confidentiality</a:t>
            </a:r>
          </a:p>
        </p:txBody>
      </p:sp>
      <p:pic>
        <p:nvPicPr>
          <p:cNvPr id="1028" name="Picture 4" descr="Thumbnail Image ">
            <a:extLst>
              <a:ext uri="{FF2B5EF4-FFF2-40B4-BE49-F238E27FC236}">
                <a16:creationId xmlns:a16="http://schemas.microsoft.com/office/drawing/2014/main" id="{D9F5DFF0-F016-C50C-3002-BE0C4BEC54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008" y="1752600"/>
            <a:ext cx="3083983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3777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440893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9754235" cy="3359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9055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crypt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mess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ge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using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conve</a:t>
            </a:r>
            <a:r>
              <a:rPr sz="3200" spc="10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tion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l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en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ryption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with </a:t>
            </a:r>
            <a:r>
              <a:rPr sz="3200" spc="-5" dirty="0">
                <a:latin typeface="Corbel"/>
                <a:cs typeface="Corbel"/>
              </a:rPr>
              <a:t>symmetri</a:t>
            </a:r>
            <a:r>
              <a:rPr sz="3200" dirty="0">
                <a:latin typeface="Corbel"/>
                <a:cs typeface="Corbel"/>
              </a:rPr>
              <a:t>c</a:t>
            </a:r>
            <a:r>
              <a:rPr sz="3200" spc="-15" dirty="0">
                <a:latin typeface="Corbel"/>
                <a:cs typeface="Corbel"/>
              </a:rPr>
              <a:t>-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spc="-1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y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crypt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th</a:t>
            </a:r>
            <a:r>
              <a:rPr sz="3200" dirty="0">
                <a:latin typeface="Corbel"/>
                <a:cs typeface="Corbel"/>
              </a:rPr>
              <a:t>e </a:t>
            </a:r>
            <a:r>
              <a:rPr sz="3200" spc="-5" dirty="0">
                <a:latin typeface="Corbel"/>
                <a:cs typeface="Corbel"/>
              </a:rPr>
              <a:t>symmetri</a:t>
            </a:r>
            <a:r>
              <a:rPr sz="3200" dirty="0">
                <a:latin typeface="Corbel"/>
                <a:cs typeface="Corbel"/>
              </a:rPr>
              <a:t>c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using</a:t>
            </a:r>
            <a:r>
              <a:rPr sz="3200" spc="5" dirty="0">
                <a:latin typeface="Corbel"/>
                <a:cs typeface="Corbel"/>
              </a:rPr>
              <a:t> </a:t>
            </a:r>
            <a:r>
              <a:rPr sz="3200" spc="-10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eci</a:t>
            </a:r>
            <a:r>
              <a:rPr sz="3200" spc="5" dirty="0">
                <a:latin typeface="Corbel"/>
                <a:cs typeface="Corbel"/>
              </a:rPr>
              <a:t>p</a:t>
            </a:r>
            <a:r>
              <a:rPr sz="3200" dirty="0">
                <a:latin typeface="Corbel"/>
                <a:cs typeface="Corbel"/>
              </a:rPr>
              <a:t>ien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's</a:t>
            </a:r>
            <a:r>
              <a:rPr sz="3200" spc="-4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public</a:t>
            </a:r>
            <a:r>
              <a:rPr sz="3200" spc="-5" dirty="0">
                <a:latin typeface="Corbel"/>
                <a:cs typeface="Corbel"/>
              </a:rPr>
              <a:t> 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ta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h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en</a:t>
            </a:r>
            <a:r>
              <a:rPr sz="3200" spc="5" dirty="0">
                <a:latin typeface="Corbel"/>
                <a:cs typeface="Corbel"/>
              </a:rPr>
              <a:t>c</a:t>
            </a:r>
            <a:r>
              <a:rPr sz="3200" dirty="0">
                <a:latin typeface="Corbel"/>
                <a:cs typeface="Corbel"/>
              </a:rPr>
              <a:t>rypted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60" dirty="0">
                <a:latin typeface="Corbel"/>
                <a:cs typeface="Corbel"/>
              </a:rPr>
              <a:t>k</a:t>
            </a:r>
            <a:r>
              <a:rPr sz="3200" dirty="0">
                <a:latin typeface="Corbel"/>
                <a:cs typeface="Corbel"/>
              </a:rPr>
              <a:t>ey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encrypted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mess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ge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</a:t>
            </a:r>
            <a:r>
              <a:rPr sz="3200" spc="10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to</a:t>
            </a:r>
            <a:endParaRPr sz="3200">
              <a:latin typeface="Corbel"/>
              <a:cs typeface="Corbel"/>
            </a:endParaRPr>
          </a:p>
          <a:p>
            <a:pPr marL="332105">
              <a:lnSpc>
                <a:spcPct val="100000"/>
              </a:lnSpc>
            </a:pPr>
            <a:r>
              <a:rPr sz="3200" dirty="0">
                <a:latin typeface="Corbel"/>
                <a:cs typeface="Corbel"/>
              </a:rPr>
              <a:t>recipient</a:t>
            </a:r>
            <a:endParaRPr sz="32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DC43-1565-4002-9D6F-CF55ACD0A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144426"/>
            <a:ext cx="10972800" cy="1252728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 Asymmetric and Symmetric - Hybrid 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4AB3-7119-4646-9708-B14427FB7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373216"/>
            <a:ext cx="10972800" cy="1027585"/>
          </a:xfrm>
        </p:spPr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US" dirty="0"/>
              <a:t>After the message is sent, the session key is discarded  and not reused.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5798E-4706-4DDE-BC65-21D296AB3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AE8EB9-66BB-41AC-AC43-D6139A5E9D03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95000"/>
                  </a:prstClr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95000"/>
                </a:prstClr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75A1DFE-E6C8-41AF-A191-3418F51AE412}"/>
              </a:ext>
            </a:extLst>
          </p:cNvPr>
          <p:cNvSpPr/>
          <p:nvPr/>
        </p:nvSpPr>
        <p:spPr>
          <a:xfrm>
            <a:off x="1717548" y="1842135"/>
            <a:ext cx="4378452" cy="317372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C93B831-C860-471C-96CD-A52FD9177413}"/>
              </a:ext>
            </a:extLst>
          </p:cNvPr>
          <p:cNvSpPr/>
          <p:nvPr/>
        </p:nvSpPr>
        <p:spPr>
          <a:xfrm>
            <a:off x="6210300" y="1842135"/>
            <a:ext cx="4229100" cy="3086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537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565404"/>
            <a:ext cx="5469636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96787"/>
            <a:ext cx="23501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Adv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416904"/>
            <a:ext cx="7490459" cy="3623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0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esistant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br</a:t>
            </a:r>
            <a:r>
              <a:rPr sz="2800" spc="-10" dirty="0">
                <a:latin typeface="Corbel"/>
                <a:cs typeface="Corbel"/>
              </a:rPr>
              <a:t>u</a:t>
            </a:r>
            <a:r>
              <a:rPr sz="2800" spc="-15" dirty="0">
                <a:latin typeface="Corbel"/>
                <a:cs typeface="Corbel"/>
              </a:rPr>
              <a:t>te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force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attacks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Mo</a:t>
            </a:r>
            <a:r>
              <a:rPr sz="2800" spc="-15" dirty="0">
                <a:latin typeface="Corbel"/>
                <a:cs typeface="Corbel"/>
              </a:rPr>
              <a:t>re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difficult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crack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5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equire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less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</a:t>
            </a:r>
            <a:r>
              <a:rPr sz="2800" spc="-35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puting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power</a:t>
            </a:r>
            <a:endParaRPr sz="2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1"/>
              </a:spcBef>
            </a:pPr>
            <a:endParaRPr sz="28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Disa</a:t>
            </a:r>
            <a:r>
              <a:rPr sz="3200" spc="5" dirty="0">
                <a:latin typeface="Corbel"/>
                <a:cs typeface="Corbel"/>
              </a:rPr>
              <a:t>d</a:t>
            </a:r>
            <a:r>
              <a:rPr sz="3200" dirty="0">
                <a:latin typeface="Corbel"/>
                <a:cs typeface="Corbel"/>
              </a:rPr>
              <a:t>van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5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Biggest</a:t>
            </a:r>
            <a:r>
              <a:rPr sz="2800" spc="-10" dirty="0">
                <a:latin typeface="Corbel"/>
                <a:cs typeface="Corbel"/>
              </a:rPr>
              <a:t>: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Prope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exch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spc="-20" dirty="0">
                <a:latin typeface="Corbel"/>
                <a:cs typeface="Corbel"/>
              </a:rPr>
              <a:t>ng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private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ys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Comprom</a:t>
            </a:r>
            <a:r>
              <a:rPr sz="2800" spc="-15" dirty="0">
                <a:latin typeface="Corbel"/>
                <a:cs typeface="Corbel"/>
              </a:rPr>
              <a:t>ised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private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On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20" dirty="0">
                <a:latin typeface="Corbel"/>
                <a:cs typeface="Corbel"/>
              </a:rPr>
              <a:t>-tim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5" dirty="0">
                <a:latin typeface="Corbel"/>
                <a:cs typeface="Corbel"/>
              </a:rPr>
              <a:t>t</a:t>
            </a:r>
            <a:r>
              <a:rPr sz="2800" spc="-20" dirty="0">
                <a:latin typeface="Corbel"/>
                <a:cs typeface="Corbel"/>
              </a:rPr>
              <a:t>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best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option</a:t>
            </a:r>
            <a:r>
              <a:rPr sz="2800" spc="-10" dirty="0">
                <a:latin typeface="Corbel"/>
                <a:cs typeface="Corbel"/>
              </a:rPr>
              <a:t>,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no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u</a:t>
            </a:r>
            <a:r>
              <a:rPr sz="2800" spc="-20" dirty="0">
                <a:latin typeface="Corbel"/>
                <a:cs typeface="Corbel"/>
              </a:rPr>
              <a:t>se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friendly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9995" y="565404"/>
            <a:ext cx="5747004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84087"/>
            <a:ext cx="4707890" cy="90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Adv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5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transfe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required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261557"/>
            <a:ext cx="10391775" cy="3096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Disadva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spc="-5" dirty="0">
                <a:latin typeface="Corbel"/>
                <a:cs typeface="Corbel"/>
              </a:rPr>
              <a:t>tages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5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Computationall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spc="5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costly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0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are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substantiall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spc="6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longer</a:t>
            </a:r>
            <a:endParaRPr sz="28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5" dirty="0">
                <a:latin typeface="Corbel"/>
                <a:cs typeface="Corbel"/>
              </a:rPr>
              <a:t>K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ys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are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mo</a:t>
            </a:r>
            <a:r>
              <a:rPr sz="2800" spc="-15" dirty="0">
                <a:latin typeface="Corbel"/>
                <a:cs typeface="Corbel"/>
              </a:rPr>
              <a:t>re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vulnerable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brute</a:t>
            </a:r>
            <a:r>
              <a:rPr sz="2800" spc="-10" dirty="0">
                <a:latin typeface="Corbel"/>
                <a:cs typeface="Corbel"/>
              </a:rPr>
              <a:t> f</a:t>
            </a:r>
            <a:r>
              <a:rPr sz="2800" spc="-25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rce</a:t>
            </a:r>
            <a:endParaRPr sz="2800">
              <a:latin typeface="Corbel"/>
              <a:cs typeface="Corbel"/>
            </a:endParaRPr>
          </a:p>
          <a:p>
            <a:pPr marL="625475" marR="5080" lvl="1" indent="-274320">
              <a:lnSpc>
                <a:spcPts val="3020"/>
              </a:lnSpc>
              <a:spcBef>
                <a:spcPts val="72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Algorithm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are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available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crac</a:t>
            </a:r>
            <a:r>
              <a:rPr sz="2800" spc="-15" dirty="0">
                <a:latin typeface="Corbel"/>
                <a:cs typeface="Corbel"/>
              </a:rPr>
              <a:t>k</a:t>
            </a:r>
            <a:r>
              <a:rPr sz="2800" spc="2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tha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are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more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efficient</a:t>
            </a:r>
            <a:r>
              <a:rPr sz="2800" spc="-20" dirty="0">
                <a:latin typeface="Corbel"/>
                <a:cs typeface="Corbel"/>
              </a:rPr>
              <a:t> tha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brute force</a:t>
            </a:r>
            <a:endParaRPr sz="2800">
              <a:latin typeface="Corbel"/>
              <a:cs typeface="Corbel"/>
            </a:endParaRPr>
          </a:p>
          <a:p>
            <a:pPr marL="890269" lvl="2" indent="-228600">
              <a:lnSpc>
                <a:spcPct val="100000"/>
              </a:lnSpc>
              <a:spcBef>
                <a:spcPts val="270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mbat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we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 use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lon</a:t>
            </a:r>
            <a:r>
              <a:rPr sz="2400" spc="-10" dirty="0">
                <a:latin typeface="Corbel"/>
                <a:cs typeface="Corbel"/>
              </a:rPr>
              <a:t>ger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and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longe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k</a:t>
            </a:r>
            <a:r>
              <a:rPr sz="2400" dirty="0">
                <a:latin typeface="Corbel"/>
                <a:cs typeface="Corbel"/>
              </a:rPr>
              <a:t>eys,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power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be broken down into two solutions: static or dynamic</a:t>
            </a:r>
          </a:p>
          <a:p>
            <a:endParaRPr lang="en-US" dirty="0"/>
          </a:p>
          <a:p>
            <a:r>
              <a:rPr lang="en-US" dirty="0"/>
              <a:t>Static (at rest): encrypting entire disks or individual files</a:t>
            </a:r>
          </a:p>
          <a:p>
            <a:endParaRPr lang="en-US" dirty="0"/>
          </a:p>
          <a:p>
            <a:r>
              <a:rPr lang="en-US" dirty="0"/>
              <a:t>Dynamic (in transit): VPNs (</a:t>
            </a:r>
            <a:r>
              <a:rPr lang="en-US" dirty="0" err="1"/>
              <a:t>IPSec</a:t>
            </a:r>
            <a:r>
              <a:rPr lang="en-US" dirty="0"/>
              <a:t>), SSL / TLS (HTTP, FTP)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71130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4901184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4197350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Link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cryption</a:t>
            </a:r>
            <a:endParaRPr sz="3200">
              <a:latin typeface="Corbel"/>
              <a:cs typeface="Corbel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15" dirty="0">
                <a:latin typeface="Corbel"/>
                <a:cs typeface="Corbel"/>
              </a:rPr>
              <a:t>-</a:t>
            </a:r>
            <a:r>
              <a:rPr sz="3200" dirty="0">
                <a:latin typeface="Corbel"/>
                <a:cs typeface="Corbel"/>
              </a:rPr>
              <a:t>t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spc="-15" dirty="0">
                <a:latin typeface="Corbel"/>
                <a:cs typeface="Corbel"/>
              </a:rPr>
              <a:t>-</a:t>
            </a:r>
            <a:r>
              <a:rPr sz="3200" spc="-5" dirty="0">
                <a:latin typeface="Corbel"/>
                <a:cs typeface="Corbel"/>
              </a:rPr>
              <a:t>En</a:t>
            </a:r>
            <a:r>
              <a:rPr sz="3200" dirty="0">
                <a:latin typeface="Corbel"/>
                <a:cs typeface="Corbel"/>
              </a:rPr>
              <a:t>d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Encryption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7267" y="2924555"/>
            <a:ext cx="5905499" cy="34716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5573268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96787"/>
            <a:ext cx="23501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Adv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2416904"/>
            <a:ext cx="10425430" cy="3788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Mo</a:t>
            </a:r>
            <a:r>
              <a:rPr sz="2800" spc="-15" dirty="0">
                <a:latin typeface="Corbel"/>
                <a:cs typeface="Corbel"/>
              </a:rPr>
              <a:t>re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flexibility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cho</a:t>
            </a:r>
            <a:r>
              <a:rPr sz="2800" spc="-30" dirty="0">
                <a:latin typeface="Corbel"/>
                <a:cs typeface="Corbel"/>
              </a:rPr>
              <a:t>o</a:t>
            </a:r>
            <a:r>
              <a:rPr sz="2800" spc="-20" dirty="0">
                <a:latin typeface="Corbel"/>
                <a:cs typeface="Corbel"/>
              </a:rPr>
              <a:t>sin</a:t>
            </a:r>
            <a:r>
              <a:rPr sz="2800" spc="-15" dirty="0">
                <a:latin typeface="Corbel"/>
                <a:cs typeface="Corbel"/>
              </a:rPr>
              <a:t>g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what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g</a:t>
            </a:r>
            <a:r>
              <a:rPr sz="2800" spc="-15" dirty="0">
                <a:latin typeface="Corbel"/>
                <a:cs typeface="Corbel"/>
              </a:rPr>
              <a:t>ets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encrypted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20" dirty="0">
                <a:latin typeface="Corbel"/>
                <a:cs typeface="Corbel"/>
              </a:rPr>
              <a:t>n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how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ts val="3190"/>
              </a:lnSpc>
              <a:spcBef>
                <a:spcPts val="3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Hi</a:t>
            </a:r>
            <a:r>
              <a:rPr sz="2800" spc="-10" dirty="0">
                <a:latin typeface="Corbel"/>
                <a:cs typeface="Corbel"/>
              </a:rPr>
              <a:t>g</a:t>
            </a:r>
            <a:r>
              <a:rPr sz="2800" spc="-20" dirty="0">
                <a:latin typeface="Corbel"/>
                <a:cs typeface="Corbel"/>
              </a:rPr>
              <a:t>he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gran</a:t>
            </a:r>
            <a:r>
              <a:rPr sz="2800" spc="-10" dirty="0">
                <a:latin typeface="Corbel"/>
                <a:cs typeface="Corbel"/>
              </a:rPr>
              <a:t>ularity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functionality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because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each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application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user</a:t>
            </a:r>
            <a:endParaRPr sz="2800">
              <a:latin typeface="Corbel"/>
              <a:cs typeface="Corbel"/>
            </a:endParaRPr>
          </a:p>
          <a:p>
            <a:pPr marL="625475">
              <a:lnSpc>
                <a:spcPts val="3190"/>
              </a:lnSpc>
            </a:pPr>
            <a:r>
              <a:rPr sz="2800" spc="-20" dirty="0">
                <a:latin typeface="Corbel"/>
                <a:cs typeface="Corbel"/>
              </a:rPr>
              <a:t>ca</a:t>
            </a:r>
            <a:r>
              <a:rPr sz="2800" spc="-15" dirty="0">
                <a:latin typeface="Corbel"/>
                <a:cs typeface="Corbel"/>
              </a:rPr>
              <a:t>n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cho</a:t>
            </a:r>
            <a:r>
              <a:rPr sz="2800" spc="-25" dirty="0">
                <a:latin typeface="Corbel"/>
                <a:cs typeface="Corbel"/>
              </a:rPr>
              <a:t>o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thei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configurati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dirty="0">
                <a:latin typeface="Corbel"/>
                <a:cs typeface="Corbel"/>
              </a:rPr>
              <a:t>n</a:t>
            </a:r>
            <a:endParaRPr sz="2800">
              <a:latin typeface="Corbel"/>
              <a:cs typeface="Corbel"/>
            </a:endParaRPr>
          </a:p>
          <a:p>
            <a:pPr marL="625475" indent="-274320">
              <a:lnSpc>
                <a:spcPct val="100000"/>
              </a:lnSpc>
              <a:spcBef>
                <a:spcPts val="34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Eac</a:t>
            </a:r>
            <a:r>
              <a:rPr sz="2800" spc="-15" dirty="0">
                <a:latin typeface="Corbel"/>
                <a:cs typeface="Corbel"/>
              </a:rPr>
              <a:t>h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ho</a:t>
            </a:r>
            <a:r>
              <a:rPr sz="2800" spc="-15" dirty="0">
                <a:latin typeface="Corbel"/>
                <a:cs typeface="Corbel"/>
              </a:rPr>
              <a:t>p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</a:t>
            </a:r>
            <a:r>
              <a:rPr sz="2800" spc="-25" dirty="0">
                <a:latin typeface="Corbel"/>
                <a:cs typeface="Corbel"/>
              </a:rPr>
              <a:t>o</a:t>
            </a:r>
            <a:r>
              <a:rPr sz="2800" spc="-15" dirty="0">
                <a:latin typeface="Corbel"/>
                <a:cs typeface="Corbel"/>
              </a:rPr>
              <a:t>mputer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does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no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nee</a:t>
            </a:r>
            <a:r>
              <a:rPr sz="2800" spc="-15" dirty="0">
                <a:latin typeface="Corbel"/>
                <a:cs typeface="Corbel"/>
              </a:rPr>
              <a:t>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hav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75" dirty="0">
                <a:latin typeface="Corbel"/>
                <a:cs typeface="Corbel"/>
              </a:rPr>
              <a:t>k</a:t>
            </a:r>
            <a:r>
              <a:rPr sz="2800" spc="-25" dirty="0">
                <a:latin typeface="Corbel"/>
                <a:cs typeface="Corbel"/>
              </a:rPr>
              <a:t>e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and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decrypt</a:t>
            </a:r>
            <a:endParaRPr sz="2800">
              <a:latin typeface="Corbel"/>
              <a:cs typeface="Corbel"/>
            </a:endParaRPr>
          </a:p>
          <a:p>
            <a:pPr marL="890269" lvl="1" indent="-228600">
              <a:lnSpc>
                <a:spcPct val="100000"/>
              </a:lnSpc>
              <a:spcBef>
                <a:spcPts val="315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15" dirty="0">
                <a:latin typeface="Corbel"/>
                <a:cs typeface="Corbel"/>
              </a:rPr>
              <a:t>Less</a:t>
            </a:r>
            <a:r>
              <a:rPr sz="2400" spc="-10" dirty="0">
                <a:latin typeface="Corbel"/>
                <a:cs typeface="Corbel"/>
              </a:rPr>
              <a:t> r</a:t>
            </a:r>
            <a:r>
              <a:rPr sz="2400" spc="-5" dirty="0">
                <a:latin typeface="Corbel"/>
                <a:cs typeface="Corbel"/>
              </a:rPr>
              <a:t>eso</a:t>
            </a:r>
            <a:r>
              <a:rPr sz="2400" spc="10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rce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req</a:t>
            </a:r>
            <a:r>
              <a:rPr sz="2400" spc="-15" dirty="0">
                <a:latin typeface="Corbel"/>
                <a:cs typeface="Corbel"/>
              </a:rPr>
              <a:t>uired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9"/>
              </a:spcBef>
            </a:pPr>
            <a:endParaRPr sz="23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Disa</a:t>
            </a:r>
            <a:r>
              <a:rPr sz="3200" spc="5" dirty="0">
                <a:latin typeface="Corbel"/>
                <a:cs typeface="Corbel"/>
              </a:rPr>
              <a:t>d</a:t>
            </a:r>
            <a:r>
              <a:rPr sz="3200" dirty="0">
                <a:latin typeface="Corbel"/>
                <a:cs typeface="Corbel"/>
              </a:rPr>
              <a:t>van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  <a:p>
            <a:pPr marL="625475" marR="1098550" lvl="1" indent="-274320">
              <a:lnSpc>
                <a:spcPts val="3020"/>
              </a:lnSpc>
              <a:spcBef>
                <a:spcPts val="73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Headers</a:t>
            </a:r>
            <a:r>
              <a:rPr sz="2800" spc="-10" dirty="0">
                <a:latin typeface="Corbel"/>
                <a:cs typeface="Corbel"/>
              </a:rPr>
              <a:t>,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addresses,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routing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information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no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20" dirty="0">
                <a:latin typeface="Corbel"/>
                <a:cs typeface="Corbel"/>
              </a:rPr>
              <a:t>crypted</a:t>
            </a:r>
            <a:r>
              <a:rPr sz="2800" spc="-10" dirty="0">
                <a:latin typeface="Corbel"/>
                <a:cs typeface="Corbel"/>
              </a:rPr>
              <a:t>,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not</a:t>
            </a:r>
            <a:r>
              <a:rPr sz="2800" spc="-15" dirty="0">
                <a:latin typeface="Corbel"/>
                <a:cs typeface="Corbel"/>
              </a:rPr>
              <a:t> protected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379933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2350135" cy="4070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Adv</a:t>
            </a:r>
            <a:r>
              <a:rPr sz="3200" spc="10" dirty="0">
                <a:latin typeface="Corbel"/>
                <a:cs typeface="Corbel"/>
              </a:rPr>
              <a:t>a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/>
              <a:t>47</a:t>
            </a:fld>
            <a:r>
              <a:rPr spc="-10"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15" dirty="0"/>
              <a:t>38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0636" y="2508344"/>
            <a:ext cx="10576560" cy="3550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5475" indent="-274320">
              <a:lnSpc>
                <a:spcPct val="100000"/>
              </a:lnSpc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0" dirty="0">
                <a:latin typeface="Corbel"/>
                <a:cs typeface="Corbel"/>
              </a:rPr>
              <a:t>Allow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you</a:t>
            </a:r>
            <a:r>
              <a:rPr sz="2800" spc="-5" dirty="0">
                <a:latin typeface="Corbel"/>
                <a:cs typeface="Corbel"/>
              </a:rPr>
              <a:t> t</a:t>
            </a:r>
            <a:r>
              <a:rPr sz="2800" spc="-15" dirty="0">
                <a:latin typeface="Corbel"/>
                <a:cs typeface="Corbel"/>
              </a:rPr>
              <a:t>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encrypt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0" dirty="0">
                <a:latin typeface="Corbel"/>
                <a:cs typeface="Corbel"/>
              </a:rPr>
              <a:t>final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destination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me</a:t>
            </a:r>
            <a:r>
              <a:rPr sz="2800" spc="-25" dirty="0">
                <a:latin typeface="Corbel"/>
                <a:cs typeface="Corbel"/>
              </a:rPr>
              <a:t>s</a:t>
            </a:r>
            <a:r>
              <a:rPr sz="2800" spc="-20" dirty="0">
                <a:latin typeface="Corbel"/>
                <a:cs typeface="Corbel"/>
              </a:rPr>
              <a:t>sage</a:t>
            </a:r>
            <a:endParaRPr sz="2800">
              <a:latin typeface="Corbel"/>
              <a:cs typeface="Corbel"/>
            </a:endParaRPr>
          </a:p>
          <a:p>
            <a:pPr marL="890269" lvl="1" indent="-228600">
              <a:lnSpc>
                <a:spcPct val="100000"/>
              </a:lnSpc>
              <a:spcBef>
                <a:spcPts val="605"/>
              </a:spcBef>
              <a:buClr>
                <a:srgbClr val="E66C7C"/>
              </a:buClr>
              <a:buFont typeface="Arial"/>
              <a:buChar char="▪"/>
              <a:tabLst>
                <a:tab pos="890905" algn="l"/>
              </a:tabLst>
            </a:pPr>
            <a:r>
              <a:rPr sz="2400" spc="-10" dirty="0">
                <a:latin typeface="Corbel"/>
                <a:cs typeface="Corbel"/>
              </a:rPr>
              <a:t>If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5" dirty="0">
                <a:latin typeface="Corbel"/>
                <a:cs typeface="Corbel"/>
              </a:rPr>
              <a:t>s</a:t>
            </a:r>
            <a:r>
              <a:rPr sz="2400" spc="-20" dirty="0">
                <a:latin typeface="Corbel"/>
                <a:cs typeface="Corbel"/>
              </a:rPr>
              <a:t>sag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erc</a:t>
            </a:r>
            <a:r>
              <a:rPr sz="2400" spc="-15" dirty="0">
                <a:latin typeface="Corbel"/>
                <a:cs typeface="Corbel"/>
              </a:rPr>
              <a:t>epted,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at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ac</a:t>
            </a:r>
            <a:r>
              <a:rPr sz="2400" spc="-50" dirty="0">
                <a:latin typeface="Corbel"/>
                <a:cs typeface="Corbel"/>
              </a:rPr>
              <a:t>k</a:t>
            </a:r>
            <a:r>
              <a:rPr sz="2400" spc="-10" dirty="0">
                <a:latin typeface="Corbel"/>
                <a:cs typeface="Corbel"/>
              </a:rPr>
              <a:t>er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does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dirty="0">
                <a:latin typeface="Corbel"/>
                <a:cs typeface="Corbel"/>
              </a:rPr>
              <a:t>t </a:t>
            </a:r>
            <a:r>
              <a:rPr sz="2400" spc="-25" dirty="0">
                <a:latin typeface="Corbel"/>
                <a:cs typeface="Corbel"/>
              </a:rPr>
              <a:t>k</a:t>
            </a:r>
            <a:r>
              <a:rPr sz="2400" spc="-5" dirty="0">
                <a:latin typeface="Corbel"/>
                <a:cs typeface="Corbel"/>
              </a:rPr>
              <a:t>no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5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was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meant</a:t>
            </a:r>
            <a:r>
              <a:rPr sz="2400" spc="-10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go</a:t>
            </a:r>
            <a:endParaRPr sz="2400">
              <a:latin typeface="Corbel"/>
              <a:cs typeface="Corbel"/>
            </a:endParaRPr>
          </a:p>
          <a:p>
            <a:pPr marL="890269">
              <a:lnSpc>
                <a:spcPct val="100000"/>
              </a:lnSpc>
            </a:pPr>
            <a:r>
              <a:rPr sz="2400" spc="-10" dirty="0">
                <a:latin typeface="Corbel"/>
                <a:cs typeface="Corbel"/>
              </a:rPr>
              <a:t>to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2"/>
              </a:spcBef>
            </a:pPr>
            <a:endParaRPr sz="295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Disa</a:t>
            </a:r>
            <a:r>
              <a:rPr sz="3200" spc="5" dirty="0">
                <a:latin typeface="Corbel"/>
                <a:cs typeface="Corbel"/>
              </a:rPr>
              <a:t>d</a:t>
            </a:r>
            <a:r>
              <a:rPr sz="3200" dirty="0">
                <a:latin typeface="Corbel"/>
                <a:cs typeface="Corbel"/>
              </a:rPr>
              <a:t>van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ages</a:t>
            </a:r>
            <a:endParaRPr sz="320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685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85" dirty="0">
                <a:latin typeface="Corbel"/>
                <a:cs typeface="Corbel"/>
              </a:rPr>
              <a:t>R</a:t>
            </a:r>
            <a:r>
              <a:rPr sz="2800" spc="-15" dirty="0">
                <a:latin typeface="Corbel"/>
                <a:cs typeface="Corbel"/>
              </a:rPr>
              <a:t>equires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each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ho</a:t>
            </a:r>
            <a:r>
              <a:rPr sz="2800" spc="-15" dirty="0">
                <a:latin typeface="Corbel"/>
                <a:cs typeface="Corbel"/>
              </a:rPr>
              <a:t>p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</a:t>
            </a:r>
            <a:r>
              <a:rPr sz="2800" spc="-35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puter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to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hav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thei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5" dirty="0">
                <a:latin typeface="Corbel"/>
                <a:cs typeface="Corbel"/>
              </a:rPr>
              <a:t> </a:t>
            </a:r>
            <a:r>
              <a:rPr sz="2800" spc="-25" dirty="0">
                <a:latin typeface="Corbel"/>
                <a:cs typeface="Corbel"/>
              </a:rPr>
              <a:t>ow</a:t>
            </a:r>
            <a:r>
              <a:rPr sz="2800" spc="-15" dirty="0">
                <a:latin typeface="Corbel"/>
                <a:cs typeface="Corbel"/>
              </a:rPr>
              <a:t>n </a:t>
            </a:r>
            <a:r>
              <a:rPr sz="2800" spc="-20" dirty="0">
                <a:latin typeface="Corbel"/>
                <a:cs typeface="Corbel"/>
              </a:rPr>
              <a:t>se</a:t>
            </a:r>
            <a:r>
              <a:rPr sz="2800" spc="-10" dirty="0">
                <a:latin typeface="Corbel"/>
                <a:cs typeface="Corbel"/>
              </a:rPr>
              <a:t>t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o</a:t>
            </a:r>
            <a:r>
              <a:rPr sz="2800" spc="-10" dirty="0">
                <a:latin typeface="Corbel"/>
                <a:cs typeface="Corbel"/>
              </a:rPr>
              <a:t>f</a:t>
            </a:r>
            <a:r>
              <a:rPr sz="2800" spc="-15" dirty="0">
                <a:latin typeface="Corbel"/>
                <a:cs typeface="Corbel"/>
              </a:rPr>
              <a:t> </a:t>
            </a:r>
            <a:r>
              <a:rPr sz="2800" spc="-85" dirty="0">
                <a:latin typeface="Corbel"/>
                <a:cs typeface="Corbel"/>
              </a:rPr>
              <a:t>k</a:t>
            </a:r>
            <a:r>
              <a:rPr sz="2800" spc="-30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ys</a:t>
            </a:r>
            <a:endParaRPr sz="2800">
              <a:latin typeface="Corbel"/>
              <a:cs typeface="Corbel"/>
            </a:endParaRPr>
          </a:p>
          <a:p>
            <a:pPr marL="625475" marR="1078865" lvl="1" indent="-274320">
              <a:lnSpc>
                <a:spcPct val="100000"/>
              </a:lnSpc>
              <a:spcBef>
                <a:spcPts val="670"/>
              </a:spcBef>
              <a:buClr>
                <a:srgbClr val="5FB5CC"/>
              </a:buClr>
              <a:buSzPct val="89285"/>
              <a:buFont typeface="Wingdings"/>
              <a:buChar char=""/>
              <a:tabLst>
                <a:tab pos="626110" algn="l"/>
              </a:tabLst>
            </a:pPr>
            <a:r>
              <a:rPr sz="2800" spc="-25" dirty="0">
                <a:latin typeface="Corbel"/>
                <a:cs typeface="Corbel"/>
              </a:rPr>
              <a:t>Mo</a:t>
            </a:r>
            <a:r>
              <a:rPr sz="2800" spc="-15" dirty="0">
                <a:latin typeface="Corbel"/>
                <a:cs typeface="Corbel"/>
              </a:rPr>
              <a:t>re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computationall</a:t>
            </a:r>
            <a:r>
              <a:rPr sz="2800" spc="-15" dirty="0">
                <a:latin typeface="Corbel"/>
                <a:cs typeface="Corbel"/>
              </a:rPr>
              <a:t>y</a:t>
            </a:r>
            <a:r>
              <a:rPr sz="2800" spc="6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expensive,</a:t>
            </a:r>
            <a:r>
              <a:rPr sz="2800" spc="-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req</a:t>
            </a:r>
            <a:r>
              <a:rPr sz="2800" spc="-10" dirty="0">
                <a:latin typeface="Corbel"/>
                <a:cs typeface="Corbel"/>
              </a:rPr>
              <a:t>u</a:t>
            </a:r>
            <a:r>
              <a:rPr sz="2800" spc="-15" dirty="0">
                <a:latin typeface="Corbel"/>
                <a:cs typeface="Corbel"/>
              </a:rPr>
              <a:t>ires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more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complicated hardware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4102608" cy="5486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9277350" cy="1896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dirty="0">
                <a:latin typeface="Corbel"/>
                <a:cs typeface="Corbel"/>
              </a:rPr>
              <a:t>Used </a:t>
            </a:r>
            <a:r>
              <a:rPr sz="3200" spc="-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o prove</a:t>
            </a:r>
            <a:r>
              <a:rPr sz="3200" spc="-5" dirty="0">
                <a:latin typeface="Corbel"/>
                <a:cs typeface="Corbel"/>
              </a:rPr>
              <a:t> th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auth</a:t>
            </a:r>
            <a:r>
              <a:rPr sz="3200" spc="5" dirty="0">
                <a:latin typeface="Corbel"/>
                <a:cs typeface="Corbel"/>
              </a:rPr>
              <a:t>e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icity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 a</a:t>
            </a:r>
            <a:r>
              <a:rPr sz="3200" spc="-1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digi</a:t>
            </a:r>
            <a:r>
              <a:rPr sz="3200" spc="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al</a:t>
            </a:r>
            <a:r>
              <a:rPr sz="3200" spc="-3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mess</a:t>
            </a:r>
            <a:r>
              <a:rPr sz="3200" spc="5" dirty="0">
                <a:latin typeface="Corbel"/>
                <a:cs typeface="Corbel"/>
              </a:rPr>
              <a:t>a</a:t>
            </a:r>
            <a:r>
              <a:rPr sz="3200" dirty="0">
                <a:latin typeface="Corbel"/>
                <a:cs typeface="Corbel"/>
              </a:rPr>
              <a:t>ge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or </a:t>
            </a:r>
            <a:r>
              <a:rPr sz="3200" dirty="0">
                <a:latin typeface="Corbel"/>
                <a:cs typeface="Corbel"/>
              </a:rPr>
              <a:t>document</a:t>
            </a:r>
            <a:endParaRPr sz="32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8"/>
              </a:spcBef>
              <a:buClr>
                <a:srgbClr val="C19E67"/>
              </a:buClr>
              <a:buFont typeface="Wingdings 2"/>
              <a:buChar char=""/>
            </a:pPr>
            <a:endParaRPr sz="330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Op</a:t>
            </a:r>
            <a:r>
              <a:rPr sz="3200" spc="10" dirty="0">
                <a:latin typeface="Corbel"/>
                <a:cs typeface="Corbel"/>
              </a:rPr>
              <a:t>p</a:t>
            </a:r>
            <a:r>
              <a:rPr sz="3200" spc="-5" dirty="0">
                <a:latin typeface="Corbel"/>
                <a:cs typeface="Corbel"/>
              </a:rPr>
              <a:t>osit</a:t>
            </a:r>
            <a:r>
              <a:rPr sz="3200" dirty="0">
                <a:latin typeface="Corbel"/>
                <a:cs typeface="Corbel"/>
              </a:rPr>
              <a:t>e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process 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f </a:t>
            </a:r>
            <a:r>
              <a:rPr sz="3200" spc="-5" dirty="0">
                <a:latin typeface="Corbel"/>
                <a:cs typeface="Corbel"/>
              </a:rPr>
              <a:t>Publi</a:t>
            </a:r>
            <a:r>
              <a:rPr sz="3200" spc="-15" dirty="0">
                <a:latin typeface="Corbel"/>
                <a:cs typeface="Corbel"/>
              </a:rPr>
              <a:t>c-</a:t>
            </a:r>
            <a:r>
              <a:rPr sz="3200" spc="-65" dirty="0">
                <a:latin typeface="Corbel"/>
                <a:cs typeface="Corbel"/>
              </a:rPr>
              <a:t>k</a:t>
            </a:r>
            <a:r>
              <a:rPr sz="3200" spc="-15" dirty="0">
                <a:latin typeface="Corbel"/>
                <a:cs typeface="Corbel"/>
              </a:rPr>
              <a:t>e</a:t>
            </a:r>
            <a:r>
              <a:rPr sz="3200" dirty="0">
                <a:latin typeface="Corbel"/>
                <a:cs typeface="Corbel"/>
              </a:rPr>
              <a:t>y</a:t>
            </a:r>
            <a:r>
              <a:rPr sz="3200" spc="-4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encryption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48000" y="4436364"/>
            <a:ext cx="6022848" cy="17480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Exchange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963400" cy="2672574"/>
          </a:xfrm>
        </p:spPr>
        <p:txBody>
          <a:bodyPr>
            <a:normAutofit/>
          </a:bodyPr>
          <a:lstStyle/>
          <a:p>
            <a:r>
              <a:rPr lang="en-US" dirty="0"/>
              <a:t>Let’s consider how secure communications occur over the Internet: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the TLS Handshake">
            <a:extLst>
              <a:ext uri="{FF2B5EF4-FFF2-40B4-BE49-F238E27FC236}">
                <a16:creationId xmlns:a16="http://schemas.microsoft.com/office/drawing/2014/main" id="{9C89363F-18AC-834D-3125-359DAB44C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667000"/>
            <a:ext cx="6582569" cy="3760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D7CA72-DD93-A318-BA75-4190E35B9BF1}"/>
              </a:ext>
            </a:extLst>
          </p:cNvPr>
          <p:cNvSpPr txBox="1"/>
          <p:nvPr/>
        </p:nvSpPr>
        <p:spPr>
          <a:xfrm>
            <a:off x="3429000" y="6553200"/>
            <a:ext cx="4572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hlinkClick r:id="rId3"/>
              </a:rPr>
              <a:t>What happens in a TLS handshake? | SSL handshake | Cloudflare</a:t>
            </a:r>
            <a:r>
              <a:rPr lang="en-US" sz="800" dirty="0"/>
              <a:t> – online, retrieved September 18</a:t>
            </a:r>
            <a:r>
              <a:rPr lang="en-US" sz="800" baseline="30000" dirty="0"/>
              <a:t>th</a:t>
            </a:r>
            <a:r>
              <a:rPr lang="en-US" sz="800" dirty="0"/>
              <a:t>, 2023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19210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Encryption and the CIA - Confidentiality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854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Confidentiality</a:t>
            </a:r>
          </a:p>
          <a:p>
            <a:pPr lvl="1"/>
            <a:r>
              <a:rPr lang="en-US" dirty="0"/>
              <a:t>Goal: Prevent unauthorized access to information.</a:t>
            </a:r>
          </a:p>
          <a:p>
            <a:endParaRPr lang="en-US" dirty="0"/>
          </a:p>
          <a:p>
            <a:r>
              <a:rPr lang="en-US" b="1" dirty="0"/>
              <a:t>How encryption helps:</a:t>
            </a:r>
          </a:p>
          <a:p>
            <a:pPr lvl="1"/>
            <a:r>
              <a:rPr lang="en-US" dirty="0"/>
              <a:t>Data is encrypted so that only authorized users with the correct decryption key can access it.</a:t>
            </a:r>
          </a:p>
          <a:p>
            <a:pPr lvl="1"/>
            <a:r>
              <a:rPr lang="en-US" dirty="0"/>
              <a:t>Examples: HTTPS for secure web browsing, encrypted emails, VPNs.</a:t>
            </a:r>
          </a:p>
          <a:p>
            <a:endParaRPr lang="en-US" dirty="0"/>
          </a:p>
          <a:p>
            <a:r>
              <a:rPr lang="en-US" b="1" dirty="0"/>
              <a:t>Techniques:</a:t>
            </a:r>
          </a:p>
          <a:p>
            <a:pPr lvl="1"/>
            <a:r>
              <a:rPr lang="en-US" dirty="0"/>
              <a:t>Symmetric encryption (same key for encryption and decryption)</a:t>
            </a:r>
          </a:p>
          <a:p>
            <a:pPr lvl="1"/>
            <a:r>
              <a:rPr lang="en-US" dirty="0"/>
              <a:t>Asymmetric encryption (public/private key pairs)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310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Exchange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963400" cy="5026152"/>
          </a:xfrm>
        </p:spPr>
        <p:txBody>
          <a:bodyPr>
            <a:normAutofit/>
          </a:bodyPr>
          <a:lstStyle/>
          <a:p>
            <a:r>
              <a:rPr lang="en-US" b="1" dirty="0"/>
              <a:t>Definition: </a:t>
            </a:r>
            <a:r>
              <a:rPr lang="en-US" dirty="0"/>
              <a:t>Key exchange is the process of securely sharing cryptographic keys between parties to enable encrypted communication.</a:t>
            </a:r>
          </a:p>
          <a:p>
            <a:endParaRPr lang="en-US" dirty="0"/>
          </a:p>
          <a:p>
            <a:r>
              <a:rPr lang="en-US" b="1" dirty="0"/>
              <a:t>Why it's needed: </a:t>
            </a:r>
            <a:r>
              <a:rPr lang="en-US" dirty="0"/>
              <a:t>Without secure key exchange, encrypted communication cannot begin safely.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819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Exchange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963400" cy="50261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C27D71-8964-4317-DAEB-C4C5E307A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995153"/>
              </p:ext>
            </p:extLst>
          </p:nvPr>
        </p:nvGraphicFramePr>
        <p:xfrm>
          <a:off x="605051" y="2419248"/>
          <a:ext cx="10972800" cy="1242060"/>
        </p:xfrm>
        <a:graphic>
          <a:graphicData uri="http://schemas.openxmlformats.org/drawingml/2006/table">
            <a:tbl>
              <a:tblPr/>
              <a:tblGrid>
                <a:gridCol w="2138149">
                  <a:extLst>
                    <a:ext uri="{9D8B030D-6E8A-4147-A177-3AD203B41FA5}">
                      <a16:colId xmlns:a16="http://schemas.microsoft.com/office/drawing/2014/main" val="2067194719"/>
                    </a:ext>
                  </a:extLst>
                </a:gridCol>
                <a:gridCol w="5177051">
                  <a:extLst>
                    <a:ext uri="{9D8B030D-6E8A-4147-A177-3AD203B41FA5}">
                      <a16:colId xmlns:a16="http://schemas.microsoft.com/office/drawing/2014/main" val="243844192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0912534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Type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Description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Example Use Case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76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Symmetric</a:t>
                      </a:r>
                      <a:endParaRPr lang="en-US">
                        <a:effectLst/>
                      </a:endParaRP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Same key used for encryption and decryption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VPNs, file encryption</a:t>
                      </a:r>
                    </a:p>
                  </a:txBody>
                  <a:tcPr marL="114300" marR="76200" marT="76200" marB="66675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2230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>
                          <a:effectLst/>
                        </a:rPr>
                        <a:t>Asymmetric</a:t>
                      </a:r>
                      <a:endParaRPr lang="en-US">
                        <a:effectLst/>
                      </a:endParaRP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Public key encrypts, private key decrypts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HTTPS, email encryption</a:t>
                      </a:r>
                    </a:p>
                  </a:txBody>
                  <a:tcPr marL="114300" marR="76200" marT="76200" marB="5715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2444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2767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Exchange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11963400" cy="502615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4AB92-AC40-36D6-5421-4D52A0497CAF}"/>
              </a:ext>
            </a:extLst>
          </p:cNvPr>
          <p:cNvSpPr txBox="1"/>
          <p:nvPr/>
        </p:nvSpPr>
        <p:spPr>
          <a:xfrm>
            <a:off x="381000" y="1828800"/>
            <a:ext cx="112014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Key Exchange in TLS/HTTPS</a:t>
            </a:r>
          </a:p>
          <a:p>
            <a:endParaRPr lang="en-US" sz="3200" dirty="0"/>
          </a:p>
          <a:p>
            <a:r>
              <a:rPr lang="en-US" sz="3200" dirty="0"/>
              <a:t>TLS uses a hybrid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Asymmetric encryption to exchange a symmetric session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Symmetric encryption for the rest of the session.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TLS 1.3 uses ephemeral Diffie-Hellman for forward secrecy.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Certificate authorities verify identities to prevent MITM attacks.</a:t>
            </a:r>
          </a:p>
        </p:txBody>
      </p:sp>
    </p:spTree>
    <p:extLst>
      <p:ext uri="{BB962C8B-B14F-4D97-AF65-F5344CB8AC3E}">
        <p14:creationId xmlns:p14="http://schemas.microsoft.com/office/powerpoint/2010/main" val="2224806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Certificate Based Encryption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62560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digital certificate is an electronic document used to prove the ownership of a public key. It is issued by a trusted entity called a Certificate Authority (CA) and is a core component of Public Key Infrastructure (PKI).</a:t>
            </a:r>
          </a:p>
          <a:p>
            <a:endParaRPr lang="en-US" dirty="0"/>
          </a:p>
          <a:p>
            <a:r>
              <a:rPr lang="en-US" dirty="0"/>
              <a:t>Certificates help solve a critical problem in encryption:</a:t>
            </a:r>
            <a:br>
              <a:rPr lang="en-US" dirty="0"/>
            </a:br>
            <a:r>
              <a:rPr lang="en-US" b="1" dirty="0"/>
              <a:t>How can you trust that a public key really belongs to the person or organization it claims to?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They provide:</a:t>
            </a:r>
          </a:p>
          <a:p>
            <a:pPr lvl="1"/>
            <a:r>
              <a:rPr lang="en-US" b="1" dirty="0"/>
              <a:t>Authentication</a:t>
            </a:r>
            <a:r>
              <a:rPr lang="en-US" dirty="0"/>
              <a:t>: Verifies the identity of the website, server, or user.</a:t>
            </a:r>
          </a:p>
          <a:p>
            <a:pPr lvl="1"/>
            <a:r>
              <a:rPr lang="en-US" b="1" dirty="0"/>
              <a:t>Integrity</a:t>
            </a:r>
            <a:r>
              <a:rPr lang="en-US" dirty="0"/>
              <a:t>: Ensures the public key hasn’t been tampered with.</a:t>
            </a:r>
          </a:p>
          <a:p>
            <a:pPr lvl="1"/>
            <a:r>
              <a:rPr lang="en-US" b="1" dirty="0"/>
              <a:t>Trust</a:t>
            </a:r>
            <a:r>
              <a:rPr lang="en-US" dirty="0"/>
              <a:t>: Establishes a chain of trust through the CA.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4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Certificate Based Encryption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62560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Makes use of a Certificate Authority (CA) that uses ID based encryption to validate that a said party in the secure encryption communications are really who they say they are.</a:t>
            </a:r>
          </a:p>
          <a:p>
            <a:endParaRPr lang="en-US" dirty="0"/>
          </a:p>
          <a:p>
            <a:r>
              <a:rPr lang="en-US" dirty="0"/>
              <a:t>CA’s are generally trusted bodies that issue certificates. </a:t>
            </a:r>
          </a:p>
          <a:p>
            <a:endParaRPr lang="en-US" dirty="0"/>
          </a:p>
          <a:p>
            <a:r>
              <a:rPr lang="en-US" dirty="0"/>
              <a:t>A digital certificate can be thought of as a signature by a trusted certificate authority (CA) that securely binds together several quantities. </a:t>
            </a:r>
          </a:p>
          <a:p>
            <a:pPr lvl="1"/>
            <a:r>
              <a:rPr lang="en-US" dirty="0"/>
              <a:t>These quantities include at least the name of a user and its public key but sometimes other pieces of information such as organization, organizational unit, country, </a:t>
            </a:r>
            <a:r>
              <a:rPr lang="en-US" dirty="0" err="1"/>
              <a:t>etc</a:t>
            </a:r>
            <a:r>
              <a:rPr lang="en-US" dirty="0"/>
              <a:t>… can also be used.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9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625609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091156-939C-7DD9-7E2F-9DF62FB34E5C}"/>
              </a:ext>
            </a:extLst>
          </p:cNvPr>
          <p:cNvGraphicFramePr>
            <a:graphicFrameLocks noGrp="1"/>
          </p:cNvGraphicFramePr>
          <p:nvPr/>
        </p:nvGraphicFramePr>
        <p:xfrm>
          <a:off x="2177526" y="1752864"/>
          <a:ext cx="7836948" cy="4669898"/>
        </p:xfrm>
        <a:graphic>
          <a:graphicData uri="http://schemas.openxmlformats.org/drawingml/2006/table">
            <a:tbl>
              <a:tblPr/>
              <a:tblGrid>
                <a:gridCol w="1306158">
                  <a:extLst>
                    <a:ext uri="{9D8B030D-6E8A-4147-A177-3AD203B41FA5}">
                      <a16:colId xmlns:a16="http://schemas.microsoft.com/office/drawing/2014/main" val="976976863"/>
                    </a:ext>
                  </a:extLst>
                </a:gridCol>
                <a:gridCol w="1306158">
                  <a:extLst>
                    <a:ext uri="{9D8B030D-6E8A-4147-A177-3AD203B41FA5}">
                      <a16:colId xmlns:a16="http://schemas.microsoft.com/office/drawing/2014/main" val="3328914350"/>
                    </a:ext>
                  </a:extLst>
                </a:gridCol>
                <a:gridCol w="1306158">
                  <a:extLst>
                    <a:ext uri="{9D8B030D-6E8A-4147-A177-3AD203B41FA5}">
                      <a16:colId xmlns:a16="http://schemas.microsoft.com/office/drawing/2014/main" val="3198505564"/>
                    </a:ext>
                  </a:extLst>
                </a:gridCol>
                <a:gridCol w="1306158">
                  <a:extLst>
                    <a:ext uri="{9D8B030D-6E8A-4147-A177-3AD203B41FA5}">
                      <a16:colId xmlns:a16="http://schemas.microsoft.com/office/drawing/2014/main" val="1158336875"/>
                    </a:ext>
                  </a:extLst>
                </a:gridCol>
                <a:gridCol w="1306158">
                  <a:extLst>
                    <a:ext uri="{9D8B030D-6E8A-4147-A177-3AD203B41FA5}">
                      <a16:colId xmlns:a16="http://schemas.microsoft.com/office/drawing/2014/main" val="2898687546"/>
                    </a:ext>
                  </a:extLst>
                </a:gridCol>
                <a:gridCol w="1306158">
                  <a:extLst>
                    <a:ext uri="{9D8B030D-6E8A-4147-A177-3AD203B41FA5}">
                      <a16:colId xmlns:a16="http://schemas.microsoft.com/office/drawing/2014/main" val="2994582187"/>
                    </a:ext>
                  </a:extLst>
                </a:gridCol>
              </a:tblGrid>
              <a:tr h="297967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effectLst/>
                        </a:rPr>
                        <a:t>Methodology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effectLst/>
                        </a:rPr>
                        <a:t>Key Type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effectLst/>
                        </a:rPr>
                        <a:t>Speed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effectLst/>
                        </a:rPr>
                        <a:t>Use Case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effectLst/>
                        </a:rPr>
                        <a:t>Strengths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0">
                          <a:effectLst/>
                        </a:rPr>
                        <a:t>Limitations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957240"/>
                  </a:ext>
                </a:extLst>
              </a:tr>
              <a:tr h="689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Symmetric Encryption</a:t>
                      </a:r>
                      <a:endParaRPr lang="en-US" sz="1300">
                        <a:effectLst/>
                      </a:endParaRP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Single shared key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Fast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300">
                          <a:effectLst/>
                        </a:rPr>
                        <a:t>File encryption, VPNs, disk encryption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Efficient, simple implementation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Key distribution is a challenge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386828"/>
                  </a:ext>
                </a:extLst>
              </a:tr>
              <a:tr h="689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Asymmetric Encryption</a:t>
                      </a:r>
                      <a:endParaRPr lang="en-US" sz="1300">
                        <a:effectLst/>
                      </a:endParaRP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Public/private key pair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Slower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fr-FR" sz="1300">
                          <a:effectLst/>
                        </a:rPr>
                        <a:t>Secure email, SSL/TLS, digital signatures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Secure key exchange, authentication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Computationally intensive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555057"/>
                  </a:ext>
                </a:extLst>
              </a:tr>
              <a:tr h="689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Hashing</a:t>
                      </a:r>
                      <a:endParaRPr lang="en-US" sz="1300">
                        <a:effectLst/>
                      </a:endParaRP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 key (one-way)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Very fast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Password storage, data integrity checks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Ensures integrity, irreversible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Not reversible; not for confidentiality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688257"/>
                  </a:ext>
                </a:extLst>
              </a:tr>
              <a:tr h="689814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Hybrid Encryption</a:t>
                      </a:r>
                      <a:endParaRPr lang="en-US" sz="1300">
                        <a:effectLst/>
                      </a:endParaRP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Combines symmetric + asymmetric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Balanced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Secure messaging, TLS/SSL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Combines speed and secure key exchange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More complex implementation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036376"/>
                  </a:ext>
                </a:extLst>
              </a:tr>
              <a:tr h="885738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Homomorphic Encryption</a:t>
                      </a:r>
                      <a:endParaRPr lang="en-US" sz="1300">
                        <a:effectLst/>
                      </a:endParaRP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Public/private key pair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Very slow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Secure computation on encrypted data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Enables computation without decryption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Still experimental, resource-heavy</a:t>
                      </a:r>
                    </a:p>
                  </a:txBody>
                  <a:tcPr marL="81635" marR="54423" marT="54423" marB="47620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14295"/>
                  </a:ext>
                </a:extLst>
              </a:tr>
              <a:tr h="683012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>
                          <a:effectLst/>
                        </a:rPr>
                        <a:t>Quantum Encryption</a:t>
                      </a:r>
                      <a:endParaRPr lang="en-US" sz="1300">
                        <a:effectLst/>
                      </a:endParaRPr>
                    </a:p>
                  </a:txBody>
                  <a:tcPr marL="81635" marR="54423" marT="54423" marB="4081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Quantum key distribution</a:t>
                      </a:r>
                    </a:p>
                  </a:txBody>
                  <a:tcPr marL="81635" marR="54423" marT="54423" marB="4081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Fast (theoretically)</a:t>
                      </a:r>
                    </a:p>
                  </a:txBody>
                  <a:tcPr marL="81635" marR="54423" marT="54423" marB="4081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Future-proof secure communication</a:t>
                      </a:r>
                    </a:p>
                  </a:txBody>
                  <a:tcPr marL="81635" marR="54423" marT="54423" marB="4081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>
                          <a:effectLst/>
                        </a:rPr>
                        <a:t>Resistant to quantum attacks</a:t>
                      </a:r>
                    </a:p>
                  </a:txBody>
                  <a:tcPr marL="81635" marR="54423" marT="54423" marB="4081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dirty="0">
                          <a:effectLst/>
                        </a:rPr>
                        <a:t>Not widely available yet</a:t>
                      </a:r>
                    </a:p>
                  </a:txBody>
                  <a:tcPr marL="81635" marR="54423" marT="54423" marB="40817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481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8237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05612" y="565404"/>
            <a:ext cx="2711195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32855"/>
            <a:ext cx="28936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sz="3200" spc="-5" dirty="0">
                <a:latin typeface="Corbel"/>
                <a:cs typeface="Corbel"/>
              </a:rPr>
              <a:t>A</a:t>
            </a:r>
            <a:r>
              <a:rPr sz="3200" spc="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y </a:t>
            </a:r>
            <a:r>
              <a:rPr sz="3200" spc="-5" dirty="0">
                <a:latin typeface="Corbel"/>
                <a:cs typeface="Corbel"/>
              </a:rPr>
              <a:t>ques</a:t>
            </a:r>
            <a:r>
              <a:rPr sz="3200" spc="15" dirty="0">
                <a:latin typeface="Corbel"/>
                <a:cs typeface="Corbel"/>
              </a:rPr>
              <a:t>t</a:t>
            </a:r>
            <a:r>
              <a:rPr sz="3200" dirty="0">
                <a:latin typeface="Corbel"/>
                <a:cs typeface="Corbel"/>
              </a:rPr>
              <a:t>ions?</a:t>
            </a:r>
            <a:endParaRPr sz="32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6694" y="5764322"/>
            <a:ext cx="929005" cy="650875"/>
          </a:xfrm>
          <a:custGeom>
            <a:avLst/>
            <a:gdLst/>
            <a:ahLst/>
            <a:cxnLst/>
            <a:rect l="l" t="t" r="r" b="b"/>
            <a:pathLst>
              <a:path w="929004" h="650875">
                <a:moveTo>
                  <a:pt x="0" y="650286"/>
                </a:moveTo>
                <a:lnTo>
                  <a:pt x="928513" y="650286"/>
                </a:lnTo>
                <a:lnTo>
                  <a:pt x="928513" y="0"/>
                </a:lnTo>
                <a:lnTo>
                  <a:pt x="0" y="0"/>
                </a:lnTo>
                <a:lnTo>
                  <a:pt x="0" y="650286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73191" y="4366007"/>
            <a:ext cx="1313180" cy="786765"/>
          </a:xfrm>
          <a:custGeom>
            <a:avLst/>
            <a:gdLst/>
            <a:ahLst/>
            <a:cxnLst/>
            <a:rect l="l" t="t" r="r" b="b"/>
            <a:pathLst>
              <a:path w="1313179" h="786764">
                <a:moveTo>
                  <a:pt x="778428" y="0"/>
                </a:moveTo>
                <a:lnTo>
                  <a:pt x="651839" y="8509"/>
                </a:lnTo>
                <a:lnTo>
                  <a:pt x="581484" y="16994"/>
                </a:lnTo>
                <a:lnTo>
                  <a:pt x="515836" y="29746"/>
                </a:lnTo>
                <a:lnTo>
                  <a:pt x="393899" y="63760"/>
                </a:lnTo>
                <a:lnTo>
                  <a:pt x="281375" y="114744"/>
                </a:lnTo>
                <a:lnTo>
                  <a:pt x="229792" y="140248"/>
                </a:lnTo>
                <a:lnTo>
                  <a:pt x="187568" y="169995"/>
                </a:lnTo>
                <a:lnTo>
                  <a:pt x="145372" y="204009"/>
                </a:lnTo>
                <a:lnTo>
                  <a:pt x="107855" y="237998"/>
                </a:lnTo>
                <a:lnTo>
                  <a:pt x="75017" y="272013"/>
                </a:lnTo>
                <a:lnTo>
                  <a:pt x="51593" y="306002"/>
                </a:lnTo>
                <a:lnTo>
                  <a:pt x="28141" y="344258"/>
                </a:lnTo>
                <a:lnTo>
                  <a:pt x="14076" y="382515"/>
                </a:lnTo>
                <a:lnTo>
                  <a:pt x="4687" y="420771"/>
                </a:lnTo>
                <a:lnTo>
                  <a:pt x="0" y="463270"/>
                </a:lnTo>
                <a:lnTo>
                  <a:pt x="4687" y="501527"/>
                </a:lnTo>
                <a:lnTo>
                  <a:pt x="18755" y="539783"/>
                </a:lnTo>
                <a:lnTo>
                  <a:pt x="56272" y="607787"/>
                </a:lnTo>
                <a:lnTo>
                  <a:pt x="84403" y="637533"/>
                </a:lnTo>
                <a:lnTo>
                  <a:pt x="121920" y="667280"/>
                </a:lnTo>
                <a:lnTo>
                  <a:pt x="159437" y="692785"/>
                </a:lnTo>
                <a:lnTo>
                  <a:pt x="201634" y="714021"/>
                </a:lnTo>
                <a:lnTo>
                  <a:pt x="248537" y="735283"/>
                </a:lnTo>
                <a:lnTo>
                  <a:pt x="300120" y="752278"/>
                </a:lnTo>
                <a:lnTo>
                  <a:pt x="356382" y="765030"/>
                </a:lnTo>
                <a:lnTo>
                  <a:pt x="412671" y="773540"/>
                </a:lnTo>
                <a:lnTo>
                  <a:pt x="473640" y="782025"/>
                </a:lnTo>
                <a:lnTo>
                  <a:pt x="534581" y="786292"/>
                </a:lnTo>
                <a:lnTo>
                  <a:pt x="665905" y="777782"/>
                </a:lnTo>
                <a:lnTo>
                  <a:pt x="731553" y="769298"/>
                </a:lnTo>
                <a:lnTo>
                  <a:pt x="797201" y="756545"/>
                </a:lnTo>
                <a:lnTo>
                  <a:pt x="862849" y="739526"/>
                </a:lnTo>
                <a:lnTo>
                  <a:pt x="923817" y="722531"/>
                </a:lnTo>
                <a:lnTo>
                  <a:pt x="980079" y="697027"/>
                </a:lnTo>
                <a:lnTo>
                  <a:pt x="1083244" y="646018"/>
                </a:lnTo>
                <a:lnTo>
                  <a:pt x="1130148" y="616271"/>
                </a:lnTo>
                <a:lnTo>
                  <a:pt x="1172344" y="582282"/>
                </a:lnTo>
                <a:lnTo>
                  <a:pt x="1237992" y="514279"/>
                </a:lnTo>
                <a:lnTo>
                  <a:pt x="1266151" y="480265"/>
                </a:lnTo>
                <a:lnTo>
                  <a:pt x="1284895" y="442008"/>
                </a:lnTo>
                <a:lnTo>
                  <a:pt x="1298961" y="403777"/>
                </a:lnTo>
                <a:lnTo>
                  <a:pt x="1308347" y="365520"/>
                </a:lnTo>
                <a:lnTo>
                  <a:pt x="1313026" y="323021"/>
                </a:lnTo>
                <a:lnTo>
                  <a:pt x="1308347" y="284765"/>
                </a:lnTo>
                <a:lnTo>
                  <a:pt x="1298961" y="246508"/>
                </a:lnTo>
                <a:lnTo>
                  <a:pt x="1280216" y="212519"/>
                </a:lnTo>
                <a:lnTo>
                  <a:pt x="1256764" y="178505"/>
                </a:lnTo>
                <a:lnTo>
                  <a:pt x="1228633" y="148758"/>
                </a:lnTo>
                <a:lnTo>
                  <a:pt x="1195796" y="119012"/>
                </a:lnTo>
                <a:lnTo>
                  <a:pt x="1153599" y="93507"/>
                </a:lnTo>
                <a:lnTo>
                  <a:pt x="1111403" y="72245"/>
                </a:lnTo>
                <a:lnTo>
                  <a:pt x="1064500" y="51008"/>
                </a:lnTo>
                <a:lnTo>
                  <a:pt x="1012917" y="33989"/>
                </a:lnTo>
                <a:lnTo>
                  <a:pt x="961334" y="21262"/>
                </a:lnTo>
                <a:lnTo>
                  <a:pt x="900366" y="12752"/>
                </a:lnTo>
                <a:lnTo>
                  <a:pt x="844104" y="4242"/>
                </a:lnTo>
                <a:lnTo>
                  <a:pt x="7784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89027" y="4553023"/>
            <a:ext cx="220979" cy="247015"/>
          </a:xfrm>
          <a:custGeom>
            <a:avLst/>
            <a:gdLst/>
            <a:ahLst/>
            <a:cxnLst/>
            <a:rect l="l" t="t" r="r" b="b"/>
            <a:pathLst>
              <a:path w="220979" h="247014">
                <a:moveTo>
                  <a:pt x="112551" y="0"/>
                </a:moveTo>
                <a:lnTo>
                  <a:pt x="70327" y="12752"/>
                </a:lnTo>
                <a:lnTo>
                  <a:pt x="32810" y="38256"/>
                </a:lnTo>
                <a:lnTo>
                  <a:pt x="0" y="110502"/>
                </a:lnTo>
                <a:lnTo>
                  <a:pt x="0" y="148758"/>
                </a:lnTo>
                <a:lnTo>
                  <a:pt x="4679" y="186990"/>
                </a:lnTo>
                <a:lnTo>
                  <a:pt x="18744" y="216762"/>
                </a:lnTo>
                <a:lnTo>
                  <a:pt x="42196" y="246508"/>
                </a:lnTo>
                <a:lnTo>
                  <a:pt x="84420" y="237998"/>
                </a:lnTo>
                <a:lnTo>
                  <a:pt x="140682" y="229514"/>
                </a:lnTo>
                <a:lnTo>
                  <a:pt x="192264" y="229514"/>
                </a:lnTo>
                <a:lnTo>
                  <a:pt x="211009" y="199742"/>
                </a:lnTo>
                <a:lnTo>
                  <a:pt x="220395" y="165753"/>
                </a:lnTo>
                <a:lnTo>
                  <a:pt x="220395" y="114744"/>
                </a:lnTo>
                <a:lnTo>
                  <a:pt x="215716" y="89240"/>
                </a:lnTo>
                <a:lnTo>
                  <a:pt x="201650" y="63735"/>
                </a:lnTo>
                <a:lnTo>
                  <a:pt x="192264" y="42498"/>
                </a:lnTo>
                <a:lnTo>
                  <a:pt x="173520" y="25504"/>
                </a:lnTo>
                <a:lnTo>
                  <a:pt x="154747" y="12752"/>
                </a:lnTo>
                <a:lnTo>
                  <a:pt x="131296" y="4242"/>
                </a:lnTo>
                <a:lnTo>
                  <a:pt x="1125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31223" y="4544513"/>
            <a:ext cx="93980" cy="153035"/>
          </a:xfrm>
          <a:custGeom>
            <a:avLst/>
            <a:gdLst/>
            <a:ahLst/>
            <a:cxnLst/>
            <a:rect l="l" t="t" r="r" b="b"/>
            <a:pathLst>
              <a:path w="93979" h="153035">
                <a:moveTo>
                  <a:pt x="42224" y="0"/>
                </a:moveTo>
                <a:lnTo>
                  <a:pt x="32837" y="0"/>
                </a:lnTo>
                <a:lnTo>
                  <a:pt x="14065" y="8509"/>
                </a:lnTo>
                <a:lnTo>
                  <a:pt x="4706" y="29746"/>
                </a:lnTo>
                <a:lnTo>
                  <a:pt x="0" y="55251"/>
                </a:lnTo>
                <a:lnTo>
                  <a:pt x="0" y="84997"/>
                </a:lnTo>
                <a:lnTo>
                  <a:pt x="9386" y="110502"/>
                </a:lnTo>
                <a:lnTo>
                  <a:pt x="23451" y="136006"/>
                </a:lnTo>
                <a:lnTo>
                  <a:pt x="42224" y="148758"/>
                </a:lnTo>
                <a:lnTo>
                  <a:pt x="51582" y="153001"/>
                </a:lnTo>
                <a:lnTo>
                  <a:pt x="60968" y="153001"/>
                </a:lnTo>
                <a:lnTo>
                  <a:pt x="70354" y="148758"/>
                </a:lnTo>
                <a:lnTo>
                  <a:pt x="75034" y="140248"/>
                </a:lnTo>
                <a:lnTo>
                  <a:pt x="89099" y="123254"/>
                </a:lnTo>
                <a:lnTo>
                  <a:pt x="93806" y="97750"/>
                </a:lnTo>
                <a:lnTo>
                  <a:pt x="89099" y="68003"/>
                </a:lnTo>
                <a:lnTo>
                  <a:pt x="79713" y="38256"/>
                </a:lnTo>
                <a:lnTo>
                  <a:pt x="65648" y="16994"/>
                </a:lnTo>
                <a:lnTo>
                  <a:pt x="51582" y="4242"/>
                </a:lnTo>
                <a:lnTo>
                  <a:pt x="422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57977" y="4536003"/>
            <a:ext cx="173990" cy="191770"/>
          </a:xfrm>
          <a:custGeom>
            <a:avLst/>
            <a:gdLst/>
            <a:ahLst/>
            <a:cxnLst/>
            <a:rect l="l" t="t" r="r" b="b"/>
            <a:pathLst>
              <a:path w="173990" h="191770">
                <a:moveTo>
                  <a:pt x="89099" y="0"/>
                </a:moveTo>
                <a:lnTo>
                  <a:pt x="42196" y="17019"/>
                </a:lnTo>
                <a:lnTo>
                  <a:pt x="9358" y="63760"/>
                </a:lnTo>
                <a:lnTo>
                  <a:pt x="0" y="114769"/>
                </a:lnTo>
                <a:lnTo>
                  <a:pt x="4679" y="144516"/>
                </a:lnTo>
                <a:lnTo>
                  <a:pt x="18744" y="170020"/>
                </a:lnTo>
                <a:lnTo>
                  <a:pt x="32810" y="191282"/>
                </a:lnTo>
                <a:lnTo>
                  <a:pt x="70327" y="182772"/>
                </a:lnTo>
                <a:lnTo>
                  <a:pt x="112523" y="178530"/>
                </a:lnTo>
                <a:lnTo>
                  <a:pt x="154747" y="178530"/>
                </a:lnTo>
                <a:lnTo>
                  <a:pt x="164106" y="157268"/>
                </a:lnTo>
                <a:lnTo>
                  <a:pt x="173492" y="127521"/>
                </a:lnTo>
                <a:lnTo>
                  <a:pt x="173492" y="85022"/>
                </a:lnTo>
                <a:lnTo>
                  <a:pt x="164106" y="51008"/>
                </a:lnTo>
                <a:lnTo>
                  <a:pt x="150040" y="34014"/>
                </a:lnTo>
                <a:lnTo>
                  <a:pt x="140682" y="21262"/>
                </a:lnTo>
                <a:lnTo>
                  <a:pt x="121909" y="8509"/>
                </a:lnTo>
                <a:lnTo>
                  <a:pt x="107844" y="4267"/>
                </a:lnTo>
                <a:lnTo>
                  <a:pt x="8909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90788" y="4527518"/>
            <a:ext cx="75565" cy="119380"/>
          </a:xfrm>
          <a:custGeom>
            <a:avLst/>
            <a:gdLst/>
            <a:ahLst/>
            <a:cxnLst/>
            <a:rect l="l" t="t" r="r" b="b"/>
            <a:pathLst>
              <a:path w="75565" h="119379">
                <a:moveTo>
                  <a:pt x="28130" y="0"/>
                </a:moveTo>
                <a:lnTo>
                  <a:pt x="14065" y="8484"/>
                </a:lnTo>
                <a:lnTo>
                  <a:pt x="4706" y="21236"/>
                </a:lnTo>
                <a:lnTo>
                  <a:pt x="0" y="42498"/>
                </a:lnTo>
                <a:lnTo>
                  <a:pt x="4706" y="68003"/>
                </a:lnTo>
                <a:lnTo>
                  <a:pt x="9386" y="89240"/>
                </a:lnTo>
                <a:lnTo>
                  <a:pt x="23451" y="106259"/>
                </a:lnTo>
                <a:lnTo>
                  <a:pt x="32837" y="114744"/>
                </a:lnTo>
                <a:lnTo>
                  <a:pt x="51582" y="119012"/>
                </a:lnTo>
                <a:lnTo>
                  <a:pt x="60968" y="110502"/>
                </a:lnTo>
                <a:lnTo>
                  <a:pt x="70354" y="97750"/>
                </a:lnTo>
                <a:lnTo>
                  <a:pt x="75034" y="76488"/>
                </a:lnTo>
                <a:lnTo>
                  <a:pt x="75034" y="55251"/>
                </a:lnTo>
                <a:lnTo>
                  <a:pt x="56289" y="12752"/>
                </a:lnTo>
                <a:lnTo>
                  <a:pt x="42196" y="4242"/>
                </a:lnTo>
                <a:lnTo>
                  <a:pt x="281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556080" y="5050283"/>
            <a:ext cx="1435100" cy="807720"/>
          </a:xfrm>
          <a:custGeom>
            <a:avLst/>
            <a:gdLst/>
            <a:ahLst/>
            <a:cxnLst/>
            <a:rect l="l" t="t" r="r" b="b"/>
            <a:pathLst>
              <a:path w="1435100" h="807720">
                <a:moveTo>
                  <a:pt x="1188609" y="518521"/>
                </a:moveTo>
                <a:lnTo>
                  <a:pt x="1045744" y="518521"/>
                </a:lnTo>
                <a:lnTo>
                  <a:pt x="1073875" y="552536"/>
                </a:lnTo>
                <a:lnTo>
                  <a:pt x="1130136" y="629049"/>
                </a:lnTo>
                <a:lnTo>
                  <a:pt x="1186426" y="722531"/>
                </a:lnTo>
                <a:lnTo>
                  <a:pt x="1205171" y="765055"/>
                </a:lnTo>
                <a:lnTo>
                  <a:pt x="1209878" y="786292"/>
                </a:lnTo>
                <a:lnTo>
                  <a:pt x="1209878" y="807554"/>
                </a:lnTo>
                <a:lnTo>
                  <a:pt x="1256753" y="807554"/>
                </a:lnTo>
                <a:lnTo>
                  <a:pt x="1322401" y="790535"/>
                </a:lnTo>
                <a:lnTo>
                  <a:pt x="1359918" y="773540"/>
                </a:lnTo>
                <a:lnTo>
                  <a:pt x="1397435" y="748036"/>
                </a:lnTo>
                <a:lnTo>
                  <a:pt x="1434953" y="709804"/>
                </a:lnTo>
                <a:lnTo>
                  <a:pt x="1416208" y="705537"/>
                </a:lnTo>
                <a:lnTo>
                  <a:pt x="1378691" y="692785"/>
                </a:lnTo>
                <a:lnTo>
                  <a:pt x="1355239" y="688542"/>
                </a:lnTo>
                <a:lnTo>
                  <a:pt x="1256753" y="688542"/>
                </a:lnTo>
                <a:lnTo>
                  <a:pt x="1242688" y="633291"/>
                </a:lnTo>
                <a:lnTo>
                  <a:pt x="1219236" y="578040"/>
                </a:lnTo>
                <a:lnTo>
                  <a:pt x="1188609" y="518521"/>
                </a:lnTo>
                <a:close/>
              </a:path>
              <a:path w="1435100" h="807720">
                <a:moveTo>
                  <a:pt x="28130" y="85022"/>
                </a:moveTo>
                <a:lnTo>
                  <a:pt x="18744" y="119012"/>
                </a:lnTo>
                <a:lnTo>
                  <a:pt x="14065" y="161510"/>
                </a:lnTo>
                <a:lnTo>
                  <a:pt x="4679" y="216762"/>
                </a:lnTo>
                <a:lnTo>
                  <a:pt x="0" y="276280"/>
                </a:lnTo>
                <a:lnTo>
                  <a:pt x="9386" y="412287"/>
                </a:lnTo>
                <a:lnTo>
                  <a:pt x="28130" y="484532"/>
                </a:lnTo>
                <a:lnTo>
                  <a:pt x="56261" y="552536"/>
                </a:lnTo>
                <a:lnTo>
                  <a:pt x="98485" y="612029"/>
                </a:lnTo>
                <a:lnTo>
                  <a:pt x="126616" y="641801"/>
                </a:lnTo>
                <a:lnTo>
                  <a:pt x="192264" y="688542"/>
                </a:lnTo>
                <a:lnTo>
                  <a:pt x="229781" y="705537"/>
                </a:lnTo>
                <a:lnTo>
                  <a:pt x="271978" y="722531"/>
                </a:lnTo>
                <a:lnTo>
                  <a:pt x="323560" y="735283"/>
                </a:lnTo>
                <a:lnTo>
                  <a:pt x="440791" y="743793"/>
                </a:lnTo>
                <a:lnTo>
                  <a:pt x="576794" y="735283"/>
                </a:lnTo>
                <a:lnTo>
                  <a:pt x="656507" y="718289"/>
                </a:lnTo>
                <a:lnTo>
                  <a:pt x="740928" y="701294"/>
                </a:lnTo>
                <a:lnTo>
                  <a:pt x="759672" y="688542"/>
                </a:lnTo>
                <a:lnTo>
                  <a:pt x="1045744" y="518521"/>
                </a:lnTo>
                <a:lnTo>
                  <a:pt x="1188609" y="518521"/>
                </a:lnTo>
                <a:lnTo>
                  <a:pt x="1186426" y="514279"/>
                </a:lnTo>
                <a:lnTo>
                  <a:pt x="1170331" y="488775"/>
                </a:lnTo>
                <a:lnTo>
                  <a:pt x="778445" y="488775"/>
                </a:lnTo>
                <a:lnTo>
                  <a:pt x="859996" y="148758"/>
                </a:lnTo>
                <a:lnTo>
                  <a:pt x="393915" y="148758"/>
                </a:lnTo>
                <a:lnTo>
                  <a:pt x="309495" y="144516"/>
                </a:lnTo>
                <a:lnTo>
                  <a:pt x="220395" y="131764"/>
                </a:lnTo>
                <a:lnTo>
                  <a:pt x="126616" y="114769"/>
                </a:lnTo>
                <a:lnTo>
                  <a:pt x="28130" y="85022"/>
                </a:lnTo>
                <a:close/>
              </a:path>
              <a:path w="1435100" h="807720">
                <a:moveTo>
                  <a:pt x="1322401" y="684300"/>
                </a:moveTo>
                <a:lnTo>
                  <a:pt x="1289591" y="684300"/>
                </a:lnTo>
                <a:lnTo>
                  <a:pt x="1256753" y="688542"/>
                </a:lnTo>
                <a:lnTo>
                  <a:pt x="1355239" y="688542"/>
                </a:lnTo>
                <a:lnTo>
                  <a:pt x="1322401" y="684300"/>
                </a:lnTo>
                <a:close/>
              </a:path>
              <a:path w="1435100" h="807720">
                <a:moveTo>
                  <a:pt x="984775" y="369788"/>
                </a:moveTo>
                <a:lnTo>
                  <a:pt x="942579" y="369788"/>
                </a:lnTo>
                <a:lnTo>
                  <a:pt x="778445" y="488775"/>
                </a:lnTo>
                <a:lnTo>
                  <a:pt x="1170331" y="488775"/>
                </a:lnTo>
                <a:lnTo>
                  <a:pt x="1167654" y="484532"/>
                </a:lnTo>
                <a:lnTo>
                  <a:pt x="1116071" y="425039"/>
                </a:lnTo>
                <a:lnTo>
                  <a:pt x="1055102" y="386782"/>
                </a:lnTo>
                <a:lnTo>
                  <a:pt x="984775" y="369788"/>
                </a:lnTo>
                <a:close/>
              </a:path>
              <a:path w="1435100" h="807720">
                <a:moveTo>
                  <a:pt x="895675" y="0"/>
                </a:moveTo>
                <a:lnTo>
                  <a:pt x="834707" y="38256"/>
                </a:lnTo>
                <a:lnTo>
                  <a:pt x="764379" y="72270"/>
                </a:lnTo>
                <a:lnTo>
                  <a:pt x="717476" y="93507"/>
                </a:lnTo>
                <a:lnTo>
                  <a:pt x="665893" y="110502"/>
                </a:lnTo>
                <a:lnTo>
                  <a:pt x="609632" y="123254"/>
                </a:lnTo>
                <a:lnTo>
                  <a:pt x="543956" y="136006"/>
                </a:lnTo>
                <a:lnTo>
                  <a:pt x="473629" y="144516"/>
                </a:lnTo>
                <a:lnTo>
                  <a:pt x="393915" y="148758"/>
                </a:lnTo>
                <a:lnTo>
                  <a:pt x="859996" y="148758"/>
                </a:lnTo>
                <a:lnTo>
                  <a:pt x="8956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7977" y="5628323"/>
            <a:ext cx="488315" cy="471805"/>
          </a:xfrm>
          <a:custGeom>
            <a:avLst/>
            <a:gdLst/>
            <a:ahLst/>
            <a:cxnLst/>
            <a:rect l="l" t="t" r="r" b="b"/>
            <a:pathLst>
              <a:path w="488315" h="471804">
                <a:moveTo>
                  <a:pt x="79713" y="0"/>
                </a:moveTo>
                <a:lnTo>
                  <a:pt x="0" y="63760"/>
                </a:lnTo>
                <a:lnTo>
                  <a:pt x="32810" y="80755"/>
                </a:lnTo>
                <a:lnTo>
                  <a:pt x="65648" y="101992"/>
                </a:lnTo>
                <a:lnTo>
                  <a:pt x="103165" y="131764"/>
                </a:lnTo>
                <a:lnTo>
                  <a:pt x="121909" y="153001"/>
                </a:lnTo>
                <a:lnTo>
                  <a:pt x="140682" y="178505"/>
                </a:lnTo>
                <a:lnTo>
                  <a:pt x="154747" y="208252"/>
                </a:lnTo>
                <a:lnTo>
                  <a:pt x="173492" y="242266"/>
                </a:lnTo>
                <a:lnTo>
                  <a:pt x="182878" y="280497"/>
                </a:lnTo>
                <a:lnTo>
                  <a:pt x="192264" y="323021"/>
                </a:lnTo>
                <a:lnTo>
                  <a:pt x="196944" y="369763"/>
                </a:lnTo>
                <a:lnTo>
                  <a:pt x="196944" y="420771"/>
                </a:lnTo>
                <a:lnTo>
                  <a:pt x="206330" y="429256"/>
                </a:lnTo>
                <a:lnTo>
                  <a:pt x="239140" y="446276"/>
                </a:lnTo>
                <a:lnTo>
                  <a:pt x="267298" y="454760"/>
                </a:lnTo>
                <a:lnTo>
                  <a:pt x="295429" y="459028"/>
                </a:lnTo>
                <a:lnTo>
                  <a:pt x="332946" y="467513"/>
                </a:lnTo>
                <a:lnTo>
                  <a:pt x="375143" y="467513"/>
                </a:lnTo>
                <a:lnTo>
                  <a:pt x="412660" y="471780"/>
                </a:lnTo>
                <a:lnTo>
                  <a:pt x="445470" y="471780"/>
                </a:lnTo>
                <a:lnTo>
                  <a:pt x="473629" y="467513"/>
                </a:lnTo>
                <a:lnTo>
                  <a:pt x="482987" y="463270"/>
                </a:lnTo>
                <a:lnTo>
                  <a:pt x="487694" y="459028"/>
                </a:lnTo>
                <a:lnTo>
                  <a:pt x="487694" y="450518"/>
                </a:lnTo>
                <a:lnTo>
                  <a:pt x="478308" y="442008"/>
                </a:lnTo>
                <a:lnTo>
                  <a:pt x="459563" y="429256"/>
                </a:lnTo>
                <a:lnTo>
                  <a:pt x="431405" y="412262"/>
                </a:lnTo>
                <a:lnTo>
                  <a:pt x="337626" y="374005"/>
                </a:lnTo>
                <a:lnTo>
                  <a:pt x="281364" y="255018"/>
                </a:lnTo>
                <a:lnTo>
                  <a:pt x="243847" y="187015"/>
                </a:lnTo>
                <a:lnTo>
                  <a:pt x="201623" y="119012"/>
                </a:lnTo>
                <a:lnTo>
                  <a:pt x="159426" y="59493"/>
                </a:lnTo>
                <a:lnTo>
                  <a:pt x="117230" y="16994"/>
                </a:lnTo>
                <a:lnTo>
                  <a:pt x="98458" y="4242"/>
                </a:lnTo>
                <a:lnTo>
                  <a:pt x="797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32875" y="5020536"/>
            <a:ext cx="516255" cy="433705"/>
          </a:xfrm>
          <a:custGeom>
            <a:avLst/>
            <a:gdLst/>
            <a:ahLst/>
            <a:cxnLst/>
            <a:rect l="l" t="t" r="r" b="b"/>
            <a:pathLst>
              <a:path w="516254" h="433704">
                <a:moveTo>
                  <a:pt x="89099" y="306027"/>
                </a:moveTo>
                <a:lnTo>
                  <a:pt x="0" y="386782"/>
                </a:lnTo>
                <a:lnTo>
                  <a:pt x="14065" y="403777"/>
                </a:lnTo>
                <a:lnTo>
                  <a:pt x="28130" y="416529"/>
                </a:lnTo>
                <a:lnTo>
                  <a:pt x="51582" y="425014"/>
                </a:lnTo>
                <a:lnTo>
                  <a:pt x="79713" y="433524"/>
                </a:lnTo>
                <a:lnTo>
                  <a:pt x="140682" y="433524"/>
                </a:lnTo>
                <a:lnTo>
                  <a:pt x="211037" y="429281"/>
                </a:lnTo>
                <a:lnTo>
                  <a:pt x="281364" y="420771"/>
                </a:lnTo>
                <a:lnTo>
                  <a:pt x="337626" y="412262"/>
                </a:lnTo>
                <a:lnTo>
                  <a:pt x="393915" y="399534"/>
                </a:lnTo>
                <a:lnTo>
                  <a:pt x="450177" y="348526"/>
                </a:lnTo>
                <a:lnTo>
                  <a:pt x="453945" y="344258"/>
                </a:lnTo>
                <a:lnTo>
                  <a:pt x="290750" y="344258"/>
                </a:lnTo>
                <a:lnTo>
                  <a:pt x="257912" y="340016"/>
                </a:lnTo>
                <a:lnTo>
                  <a:pt x="220395" y="335774"/>
                </a:lnTo>
                <a:lnTo>
                  <a:pt x="154747" y="323021"/>
                </a:lnTo>
                <a:lnTo>
                  <a:pt x="107844" y="310269"/>
                </a:lnTo>
                <a:lnTo>
                  <a:pt x="89099" y="306027"/>
                </a:lnTo>
                <a:close/>
              </a:path>
              <a:path w="516254" h="433704">
                <a:moveTo>
                  <a:pt x="497080" y="0"/>
                </a:moveTo>
                <a:lnTo>
                  <a:pt x="454884" y="0"/>
                </a:lnTo>
                <a:lnTo>
                  <a:pt x="431432" y="4242"/>
                </a:lnTo>
                <a:lnTo>
                  <a:pt x="403301" y="8509"/>
                </a:lnTo>
                <a:lnTo>
                  <a:pt x="361077" y="51008"/>
                </a:lnTo>
                <a:lnTo>
                  <a:pt x="342333" y="80755"/>
                </a:lnTo>
                <a:lnTo>
                  <a:pt x="337626" y="93507"/>
                </a:lnTo>
                <a:lnTo>
                  <a:pt x="337626" y="102017"/>
                </a:lnTo>
                <a:lnTo>
                  <a:pt x="342333" y="110502"/>
                </a:lnTo>
                <a:lnTo>
                  <a:pt x="347012" y="114769"/>
                </a:lnTo>
                <a:lnTo>
                  <a:pt x="361077" y="123254"/>
                </a:lnTo>
                <a:lnTo>
                  <a:pt x="398594" y="123254"/>
                </a:lnTo>
                <a:lnTo>
                  <a:pt x="417367" y="182772"/>
                </a:lnTo>
                <a:lnTo>
                  <a:pt x="422046" y="229514"/>
                </a:lnTo>
                <a:lnTo>
                  <a:pt x="417367" y="267770"/>
                </a:lnTo>
                <a:lnTo>
                  <a:pt x="403301" y="297517"/>
                </a:lnTo>
                <a:lnTo>
                  <a:pt x="384529" y="318779"/>
                </a:lnTo>
                <a:lnTo>
                  <a:pt x="356398" y="331531"/>
                </a:lnTo>
                <a:lnTo>
                  <a:pt x="323560" y="340016"/>
                </a:lnTo>
                <a:lnTo>
                  <a:pt x="290750" y="344258"/>
                </a:lnTo>
                <a:lnTo>
                  <a:pt x="453945" y="344258"/>
                </a:lnTo>
                <a:lnTo>
                  <a:pt x="468949" y="327264"/>
                </a:lnTo>
                <a:lnTo>
                  <a:pt x="483015" y="301759"/>
                </a:lnTo>
                <a:lnTo>
                  <a:pt x="501760" y="250776"/>
                </a:lnTo>
                <a:lnTo>
                  <a:pt x="506467" y="204009"/>
                </a:lnTo>
                <a:lnTo>
                  <a:pt x="501760" y="161510"/>
                </a:lnTo>
                <a:lnTo>
                  <a:pt x="497080" y="127496"/>
                </a:lnTo>
                <a:lnTo>
                  <a:pt x="487694" y="97750"/>
                </a:lnTo>
                <a:lnTo>
                  <a:pt x="501760" y="72245"/>
                </a:lnTo>
                <a:lnTo>
                  <a:pt x="511146" y="51008"/>
                </a:lnTo>
                <a:lnTo>
                  <a:pt x="515825" y="34014"/>
                </a:lnTo>
                <a:lnTo>
                  <a:pt x="515825" y="21262"/>
                </a:lnTo>
                <a:lnTo>
                  <a:pt x="506467" y="4242"/>
                </a:lnTo>
                <a:lnTo>
                  <a:pt x="4970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105893" y="4446763"/>
            <a:ext cx="577215" cy="943610"/>
          </a:xfrm>
          <a:custGeom>
            <a:avLst/>
            <a:gdLst/>
            <a:ahLst/>
            <a:cxnLst/>
            <a:rect l="l" t="t" r="r" b="b"/>
            <a:pathLst>
              <a:path w="577215" h="943610">
                <a:moveTo>
                  <a:pt x="271985" y="0"/>
                </a:moveTo>
                <a:lnTo>
                  <a:pt x="211024" y="0"/>
                </a:lnTo>
                <a:lnTo>
                  <a:pt x="173507" y="4242"/>
                </a:lnTo>
                <a:lnTo>
                  <a:pt x="46893" y="131764"/>
                </a:lnTo>
                <a:lnTo>
                  <a:pt x="28137" y="195500"/>
                </a:lnTo>
                <a:lnTo>
                  <a:pt x="14068" y="267770"/>
                </a:lnTo>
                <a:lnTo>
                  <a:pt x="4689" y="352768"/>
                </a:lnTo>
                <a:lnTo>
                  <a:pt x="214" y="442008"/>
                </a:lnTo>
                <a:lnTo>
                  <a:pt x="0" y="493017"/>
                </a:lnTo>
                <a:lnTo>
                  <a:pt x="9378" y="535516"/>
                </a:lnTo>
                <a:lnTo>
                  <a:pt x="18757" y="573772"/>
                </a:lnTo>
                <a:lnTo>
                  <a:pt x="32825" y="612029"/>
                </a:lnTo>
                <a:lnTo>
                  <a:pt x="51583" y="646018"/>
                </a:lnTo>
                <a:lnTo>
                  <a:pt x="576804" y="943536"/>
                </a:lnTo>
                <a:lnTo>
                  <a:pt x="478318" y="765030"/>
                </a:lnTo>
                <a:lnTo>
                  <a:pt x="290732" y="671523"/>
                </a:lnTo>
                <a:lnTo>
                  <a:pt x="164129" y="599277"/>
                </a:lnTo>
                <a:lnTo>
                  <a:pt x="121925" y="578015"/>
                </a:lnTo>
                <a:lnTo>
                  <a:pt x="103166" y="565263"/>
                </a:lnTo>
                <a:lnTo>
                  <a:pt x="98478" y="501527"/>
                </a:lnTo>
                <a:lnTo>
                  <a:pt x="93788" y="442008"/>
                </a:lnTo>
                <a:lnTo>
                  <a:pt x="93788" y="365520"/>
                </a:lnTo>
                <a:lnTo>
                  <a:pt x="107856" y="250751"/>
                </a:lnTo>
                <a:lnTo>
                  <a:pt x="126615" y="187015"/>
                </a:lnTo>
                <a:lnTo>
                  <a:pt x="159439" y="140248"/>
                </a:lnTo>
                <a:lnTo>
                  <a:pt x="182888" y="127496"/>
                </a:lnTo>
                <a:lnTo>
                  <a:pt x="289820" y="127496"/>
                </a:lnTo>
                <a:lnTo>
                  <a:pt x="295439" y="119012"/>
                </a:lnTo>
                <a:lnTo>
                  <a:pt x="389218" y="97750"/>
                </a:lnTo>
                <a:lnTo>
                  <a:pt x="384539" y="76513"/>
                </a:lnTo>
                <a:lnTo>
                  <a:pt x="375153" y="59493"/>
                </a:lnTo>
                <a:lnTo>
                  <a:pt x="361087" y="38256"/>
                </a:lnTo>
                <a:lnTo>
                  <a:pt x="337635" y="16994"/>
                </a:lnTo>
                <a:lnTo>
                  <a:pt x="318891" y="12752"/>
                </a:lnTo>
                <a:lnTo>
                  <a:pt x="300118" y="4242"/>
                </a:lnTo>
                <a:lnTo>
                  <a:pt x="271985" y="0"/>
                </a:lnTo>
                <a:close/>
              </a:path>
              <a:path w="577215" h="943610">
                <a:moveTo>
                  <a:pt x="289820" y="127496"/>
                </a:moveTo>
                <a:lnTo>
                  <a:pt x="182888" y="127496"/>
                </a:lnTo>
                <a:lnTo>
                  <a:pt x="196956" y="136006"/>
                </a:lnTo>
                <a:lnTo>
                  <a:pt x="225092" y="148758"/>
                </a:lnTo>
                <a:lnTo>
                  <a:pt x="243848" y="153001"/>
                </a:lnTo>
                <a:lnTo>
                  <a:pt x="262607" y="148758"/>
                </a:lnTo>
                <a:lnTo>
                  <a:pt x="281374" y="140248"/>
                </a:lnTo>
                <a:lnTo>
                  <a:pt x="289820" y="127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723735" y="4008997"/>
            <a:ext cx="628650" cy="578485"/>
          </a:xfrm>
          <a:custGeom>
            <a:avLst/>
            <a:gdLst/>
            <a:ahLst/>
            <a:cxnLst/>
            <a:rect l="l" t="t" r="r" b="b"/>
            <a:pathLst>
              <a:path w="628650" h="578485">
                <a:moveTo>
                  <a:pt x="192264" y="318754"/>
                </a:moveTo>
                <a:lnTo>
                  <a:pt x="201650" y="442008"/>
                </a:lnTo>
                <a:lnTo>
                  <a:pt x="211037" y="531274"/>
                </a:lnTo>
                <a:lnTo>
                  <a:pt x="215716" y="578015"/>
                </a:lnTo>
                <a:lnTo>
                  <a:pt x="272005" y="433524"/>
                </a:lnTo>
                <a:lnTo>
                  <a:pt x="501760" y="433524"/>
                </a:lnTo>
                <a:lnTo>
                  <a:pt x="511146" y="425014"/>
                </a:lnTo>
                <a:lnTo>
                  <a:pt x="534597" y="408019"/>
                </a:lnTo>
                <a:lnTo>
                  <a:pt x="572115" y="374005"/>
                </a:lnTo>
                <a:lnTo>
                  <a:pt x="342333" y="374005"/>
                </a:lnTo>
                <a:lnTo>
                  <a:pt x="304816" y="369763"/>
                </a:lnTo>
                <a:lnTo>
                  <a:pt x="272005" y="361253"/>
                </a:lnTo>
                <a:lnTo>
                  <a:pt x="192264" y="318754"/>
                </a:lnTo>
                <a:close/>
              </a:path>
              <a:path w="628650" h="578485">
                <a:moveTo>
                  <a:pt x="501760" y="433524"/>
                </a:moveTo>
                <a:lnTo>
                  <a:pt x="272005" y="433524"/>
                </a:lnTo>
                <a:lnTo>
                  <a:pt x="304816" y="446276"/>
                </a:lnTo>
                <a:lnTo>
                  <a:pt x="332946" y="454760"/>
                </a:lnTo>
                <a:lnTo>
                  <a:pt x="365784" y="463270"/>
                </a:lnTo>
                <a:lnTo>
                  <a:pt x="403301" y="467513"/>
                </a:lnTo>
                <a:lnTo>
                  <a:pt x="426753" y="463270"/>
                </a:lnTo>
                <a:lnTo>
                  <a:pt x="445498" y="459003"/>
                </a:lnTo>
                <a:lnTo>
                  <a:pt x="492401" y="442008"/>
                </a:lnTo>
                <a:lnTo>
                  <a:pt x="501760" y="433524"/>
                </a:lnTo>
                <a:close/>
              </a:path>
              <a:path w="628650" h="578485">
                <a:moveTo>
                  <a:pt x="542116" y="93507"/>
                </a:moveTo>
                <a:lnTo>
                  <a:pt x="234488" y="93507"/>
                </a:lnTo>
                <a:lnTo>
                  <a:pt x="267298" y="97750"/>
                </a:lnTo>
                <a:lnTo>
                  <a:pt x="304816" y="101992"/>
                </a:lnTo>
                <a:lnTo>
                  <a:pt x="370464" y="118986"/>
                </a:lnTo>
                <a:lnTo>
                  <a:pt x="431432" y="140248"/>
                </a:lnTo>
                <a:lnTo>
                  <a:pt x="501760" y="191257"/>
                </a:lnTo>
                <a:lnTo>
                  <a:pt x="525211" y="246508"/>
                </a:lnTo>
                <a:lnTo>
                  <a:pt x="520532" y="267745"/>
                </a:lnTo>
                <a:lnTo>
                  <a:pt x="511146" y="289007"/>
                </a:lnTo>
                <a:lnTo>
                  <a:pt x="492401" y="314512"/>
                </a:lnTo>
                <a:lnTo>
                  <a:pt x="468949" y="331506"/>
                </a:lnTo>
                <a:lnTo>
                  <a:pt x="440819" y="352768"/>
                </a:lnTo>
                <a:lnTo>
                  <a:pt x="407981" y="365520"/>
                </a:lnTo>
                <a:lnTo>
                  <a:pt x="375171" y="374005"/>
                </a:lnTo>
                <a:lnTo>
                  <a:pt x="572115" y="374005"/>
                </a:lnTo>
                <a:lnTo>
                  <a:pt x="600245" y="335748"/>
                </a:lnTo>
                <a:lnTo>
                  <a:pt x="614311" y="314512"/>
                </a:lnTo>
                <a:lnTo>
                  <a:pt x="619018" y="293250"/>
                </a:lnTo>
                <a:lnTo>
                  <a:pt x="628376" y="272013"/>
                </a:lnTo>
                <a:lnTo>
                  <a:pt x="628376" y="246508"/>
                </a:lnTo>
                <a:lnTo>
                  <a:pt x="623697" y="208252"/>
                </a:lnTo>
                <a:lnTo>
                  <a:pt x="609632" y="169995"/>
                </a:lnTo>
                <a:lnTo>
                  <a:pt x="581501" y="131739"/>
                </a:lnTo>
                <a:lnTo>
                  <a:pt x="548663" y="97750"/>
                </a:lnTo>
                <a:lnTo>
                  <a:pt x="542116" y="93507"/>
                </a:lnTo>
                <a:close/>
              </a:path>
              <a:path w="628650" h="578485">
                <a:moveTo>
                  <a:pt x="234488" y="0"/>
                </a:moveTo>
                <a:lnTo>
                  <a:pt x="201650" y="0"/>
                </a:lnTo>
                <a:lnTo>
                  <a:pt x="164133" y="4242"/>
                </a:lnTo>
                <a:lnTo>
                  <a:pt x="98485" y="25504"/>
                </a:lnTo>
                <a:lnTo>
                  <a:pt x="37517" y="63735"/>
                </a:lnTo>
                <a:lnTo>
                  <a:pt x="9386" y="97750"/>
                </a:lnTo>
                <a:lnTo>
                  <a:pt x="0" y="114744"/>
                </a:lnTo>
                <a:lnTo>
                  <a:pt x="0" y="140248"/>
                </a:lnTo>
                <a:lnTo>
                  <a:pt x="4706" y="165753"/>
                </a:lnTo>
                <a:lnTo>
                  <a:pt x="18772" y="191257"/>
                </a:lnTo>
                <a:lnTo>
                  <a:pt x="37517" y="212494"/>
                </a:lnTo>
                <a:lnTo>
                  <a:pt x="65648" y="225246"/>
                </a:lnTo>
                <a:lnTo>
                  <a:pt x="117230" y="144491"/>
                </a:lnTo>
                <a:lnTo>
                  <a:pt x="103165" y="136006"/>
                </a:lnTo>
                <a:lnTo>
                  <a:pt x="112551" y="127496"/>
                </a:lnTo>
                <a:lnTo>
                  <a:pt x="140682" y="110502"/>
                </a:lnTo>
                <a:lnTo>
                  <a:pt x="145389" y="110502"/>
                </a:lnTo>
                <a:lnTo>
                  <a:pt x="164133" y="106259"/>
                </a:lnTo>
                <a:lnTo>
                  <a:pt x="182906" y="97750"/>
                </a:lnTo>
                <a:lnTo>
                  <a:pt x="234488" y="93507"/>
                </a:lnTo>
                <a:lnTo>
                  <a:pt x="542116" y="93507"/>
                </a:lnTo>
                <a:lnTo>
                  <a:pt x="515853" y="76488"/>
                </a:lnTo>
                <a:lnTo>
                  <a:pt x="483015" y="59493"/>
                </a:lnTo>
                <a:lnTo>
                  <a:pt x="407981" y="25504"/>
                </a:lnTo>
                <a:lnTo>
                  <a:pt x="323588" y="8484"/>
                </a:lnTo>
                <a:lnTo>
                  <a:pt x="276685" y="4242"/>
                </a:lnTo>
                <a:lnTo>
                  <a:pt x="234488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59737" y="4608274"/>
            <a:ext cx="168910" cy="153035"/>
          </a:xfrm>
          <a:custGeom>
            <a:avLst/>
            <a:gdLst/>
            <a:ahLst/>
            <a:cxnLst/>
            <a:rect l="l" t="t" r="r" b="b"/>
            <a:pathLst>
              <a:path w="168909" h="153035">
                <a:moveTo>
                  <a:pt x="84392" y="0"/>
                </a:moveTo>
                <a:lnTo>
                  <a:pt x="70327" y="4242"/>
                </a:lnTo>
                <a:lnTo>
                  <a:pt x="51582" y="8484"/>
                </a:lnTo>
                <a:lnTo>
                  <a:pt x="37517" y="12752"/>
                </a:lnTo>
                <a:lnTo>
                  <a:pt x="14065" y="33989"/>
                </a:lnTo>
                <a:lnTo>
                  <a:pt x="9386" y="46741"/>
                </a:lnTo>
                <a:lnTo>
                  <a:pt x="4679" y="63735"/>
                </a:lnTo>
                <a:lnTo>
                  <a:pt x="0" y="76488"/>
                </a:lnTo>
                <a:lnTo>
                  <a:pt x="14065" y="119012"/>
                </a:lnTo>
                <a:lnTo>
                  <a:pt x="51582" y="148758"/>
                </a:lnTo>
                <a:lnTo>
                  <a:pt x="70327" y="153001"/>
                </a:lnTo>
                <a:lnTo>
                  <a:pt x="103165" y="153001"/>
                </a:lnTo>
                <a:lnTo>
                  <a:pt x="117230" y="148758"/>
                </a:lnTo>
                <a:lnTo>
                  <a:pt x="145361" y="131739"/>
                </a:lnTo>
                <a:lnTo>
                  <a:pt x="164133" y="106259"/>
                </a:lnTo>
                <a:lnTo>
                  <a:pt x="168813" y="93507"/>
                </a:lnTo>
                <a:lnTo>
                  <a:pt x="168813" y="63735"/>
                </a:lnTo>
                <a:lnTo>
                  <a:pt x="164133" y="46741"/>
                </a:lnTo>
                <a:lnTo>
                  <a:pt x="145361" y="21236"/>
                </a:lnTo>
                <a:lnTo>
                  <a:pt x="131296" y="12752"/>
                </a:lnTo>
                <a:lnTo>
                  <a:pt x="103165" y="4242"/>
                </a:lnTo>
                <a:lnTo>
                  <a:pt x="84392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756572" y="4123741"/>
            <a:ext cx="150495" cy="132080"/>
          </a:xfrm>
          <a:custGeom>
            <a:avLst/>
            <a:gdLst/>
            <a:ahLst/>
            <a:cxnLst/>
            <a:rect l="l" t="t" r="r" b="b"/>
            <a:pathLst>
              <a:path w="150495" h="132079">
                <a:moveTo>
                  <a:pt x="89099" y="0"/>
                </a:moveTo>
                <a:lnTo>
                  <a:pt x="60968" y="0"/>
                </a:lnTo>
                <a:lnTo>
                  <a:pt x="46875" y="4242"/>
                </a:lnTo>
                <a:lnTo>
                  <a:pt x="23451" y="21262"/>
                </a:lnTo>
                <a:lnTo>
                  <a:pt x="4679" y="38256"/>
                </a:lnTo>
                <a:lnTo>
                  <a:pt x="0" y="51008"/>
                </a:lnTo>
                <a:lnTo>
                  <a:pt x="0" y="80755"/>
                </a:lnTo>
                <a:lnTo>
                  <a:pt x="4679" y="93507"/>
                </a:lnTo>
                <a:lnTo>
                  <a:pt x="23451" y="110502"/>
                </a:lnTo>
                <a:lnTo>
                  <a:pt x="46875" y="127521"/>
                </a:lnTo>
                <a:lnTo>
                  <a:pt x="60968" y="131764"/>
                </a:lnTo>
                <a:lnTo>
                  <a:pt x="89099" y="131764"/>
                </a:lnTo>
                <a:lnTo>
                  <a:pt x="103165" y="127521"/>
                </a:lnTo>
                <a:lnTo>
                  <a:pt x="126616" y="110502"/>
                </a:lnTo>
                <a:lnTo>
                  <a:pt x="145361" y="93507"/>
                </a:lnTo>
                <a:lnTo>
                  <a:pt x="150068" y="80755"/>
                </a:lnTo>
                <a:lnTo>
                  <a:pt x="150068" y="51008"/>
                </a:lnTo>
                <a:lnTo>
                  <a:pt x="145361" y="38256"/>
                </a:lnTo>
                <a:lnTo>
                  <a:pt x="126616" y="21262"/>
                </a:lnTo>
                <a:lnTo>
                  <a:pt x="103165" y="4242"/>
                </a:lnTo>
                <a:lnTo>
                  <a:pt x="89099" y="0"/>
                </a:lnTo>
                <a:close/>
              </a:path>
            </a:pathLst>
          </a:custGeom>
          <a:solidFill>
            <a:srgbClr val="8BC53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207909" y="4859025"/>
            <a:ext cx="253365" cy="136525"/>
          </a:xfrm>
          <a:custGeom>
            <a:avLst/>
            <a:gdLst/>
            <a:ahLst/>
            <a:cxnLst/>
            <a:rect l="l" t="t" r="r" b="b"/>
            <a:pathLst>
              <a:path w="253365" h="136525">
                <a:moveTo>
                  <a:pt x="140682" y="0"/>
                </a:moveTo>
                <a:lnTo>
                  <a:pt x="117230" y="4267"/>
                </a:lnTo>
                <a:lnTo>
                  <a:pt x="93778" y="12752"/>
                </a:lnTo>
                <a:lnTo>
                  <a:pt x="79713" y="25504"/>
                </a:lnTo>
                <a:lnTo>
                  <a:pt x="60968" y="38256"/>
                </a:lnTo>
                <a:lnTo>
                  <a:pt x="32810" y="72270"/>
                </a:lnTo>
                <a:lnTo>
                  <a:pt x="14065" y="102017"/>
                </a:lnTo>
                <a:lnTo>
                  <a:pt x="0" y="136006"/>
                </a:lnTo>
                <a:lnTo>
                  <a:pt x="18744" y="110502"/>
                </a:lnTo>
                <a:lnTo>
                  <a:pt x="42196" y="89265"/>
                </a:lnTo>
                <a:lnTo>
                  <a:pt x="65648" y="72270"/>
                </a:lnTo>
                <a:lnTo>
                  <a:pt x="84392" y="55251"/>
                </a:lnTo>
                <a:lnTo>
                  <a:pt x="107844" y="46766"/>
                </a:lnTo>
                <a:lnTo>
                  <a:pt x="126616" y="42498"/>
                </a:lnTo>
                <a:lnTo>
                  <a:pt x="168813" y="34014"/>
                </a:lnTo>
                <a:lnTo>
                  <a:pt x="231352" y="34014"/>
                </a:lnTo>
                <a:lnTo>
                  <a:pt x="220395" y="25504"/>
                </a:lnTo>
                <a:lnTo>
                  <a:pt x="192264" y="12752"/>
                </a:lnTo>
                <a:lnTo>
                  <a:pt x="164133" y="4267"/>
                </a:lnTo>
                <a:lnTo>
                  <a:pt x="140682" y="0"/>
                </a:lnTo>
                <a:close/>
              </a:path>
              <a:path w="253365" h="136525">
                <a:moveTo>
                  <a:pt x="231352" y="34014"/>
                </a:moveTo>
                <a:lnTo>
                  <a:pt x="201650" y="34014"/>
                </a:lnTo>
                <a:lnTo>
                  <a:pt x="229781" y="42498"/>
                </a:lnTo>
                <a:lnTo>
                  <a:pt x="253233" y="51008"/>
                </a:lnTo>
                <a:lnTo>
                  <a:pt x="231352" y="340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01449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Encryption and the CIA -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854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Integrity</a:t>
            </a:r>
          </a:p>
          <a:p>
            <a:pPr lvl="1"/>
            <a:r>
              <a:rPr lang="en-US" dirty="0"/>
              <a:t>Goal: Ensure data is not altered or tampered with.</a:t>
            </a:r>
          </a:p>
          <a:p>
            <a:endParaRPr lang="en-US" b="1" dirty="0"/>
          </a:p>
          <a:p>
            <a:r>
              <a:rPr lang="en-US" b="1" dirty="0"/>
              <a:t>How cryptography helps:</a:t>
            </a:r>
          </a:p>
          <a:p>
            <a:pPr lvl="1"/>
            <a:r>
              <a:rPr lang="en-US" dirty="0"/>
              <a:t>Hash functions (e.g., SHA-256) generate a unique fingerprint of data.</a:t>
            </a:r>
          </a:p>
          <a:p>
            <a:pPr lvl="1"/>
            <a:r>
              <a:rPr lang="en-US" dirty="0"/>
              <a:t>Digital signatures verify that data has not been modified and confirm the sender’s identity.</a:t>
            </a:r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dirty="0"/>
              <a:t>A software update file includes a hash. If the hash matches after download, the file is intact.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7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Encryption and the CIA - Availability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5192"/>
            <a:ext cx="11353800" cy="485420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Availability</a:t>
            </a:r>
          </a:p>
          <a:p>
            <a:pPr lvl="1"/>
            <a:r>
              <a:rPr lang="en-US" dirty="0"/>
              <a:t>Goal: Ensure data and systems are accessible when needed.</a:t>
            </a:r>
          </a:p>
          <a:p>
            <a:endParaRPr lang="en-US" b="1" dirty="0"/>
          </a:p>
          <a:p>
            <a:r>
              <a:rPr lang="en-US" b="1" dirty="0"/>
              <a:t>How cryptography supports this:</a:t>
            </a:r>
          </a:p>
          <a:p>
            <a:pPr lvl="1"/>
            <a:r>
              <a:rPr lang="en-US" dirty="0"/>
              <a:t>While encryption itself doesn’t guarantee availability, it can help protect systems from attacks (e.g., ransomware) that threaten availability.</a:t>
            </a:r>
          </a:p>
          <a:p>
            <a:pPr lvl="1"/>
            <a:r>
              <a:rPr lang="en-US" dirty="0"/>
              <a:t>Redundant encrypted backups ensure data can be restored securely.</a:t>
            </a:r>
          </a:p>
          <a:p>
            <a:endParaRPr lang="en-US" b="1" dirty="0"/>
          </a:p>
          <a:p>
            <a:r>
              <a:rPr lang="en-US" b="1" dirty="0"/>
              <a:t>Example:</a:t>
            </a:r>
          </a:p>
          <a:p>
            <a:pPr lvl="1"/>
            <a:r>
              <a:rPr lang="en-US" dirty="0"/>
              <a:t>Encrypted cloud backups allow recovery after a cyberattack without exposing sensitive data.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96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622249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845442"/>
            <a:ext cx="3107690" cy="80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15" dirty="0">
                <a:latin typeface="Corbel"/>
                <a:cs typeface="Corbel"/>
              </a:rPr>
              <a:t>Interrup</a:t>
            </a:r>
            <a:r>
              <a:rPr sz="3000" spc="-20" dirty="0">
                <a:latin typeface="Corbel"/>
                <a:cs typeface="Corbel"/>
              </a:rPr>
              <a:t>t</a:t>
            </a:r>
            <a:r>
              <a:rPr sz="3000" dirty="0">
                <a:latin typeface="Corbel"/>
                <a:cs typeface="Corbel"/>
              </a:rPr>
              <a:t>ion</a:t>
            </a:r>
          </a:p>
          <a:p>
            <a:pPr marL="625475" lvl="1" indent="-27432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88461"/>
              <a:buFont typeface="Wingdings"/>
              <a:buChar char=""/>
              <a:tabLst>
                <a:tab pos="626110" algn="l"/>
              </a:tabLst>
            </a:pPr>
            <a:r>
              <a:rPr sz="2600" spc="-45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va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dirty="0">
                <a:latin typeface="Corbel"/>
                <a:cs typeface="Corbel"/>
              </a:rPr>
              <a:t>l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b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dirty="0">
                <a:latin typeface="Corbel"/>
                <a:cs typeface="Corbel"/>
              </a:rPr>
              <a:t>l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spc="-5" dirty="0">
                <a:latin typeface="Corbel"/>
                <a:cs typeface="Corbel"/>
              </a:rPr>
              <a:t>t</a:t>
            </a:r>
            <a:r>
              <a:rPr sz="2600" dirty="0">
                <a:latin typeface="Corbel"/>
                <a:cs typeface="Corbel"/>
              </a:rPr>
              <a:t>y</a:t>
            </a:r>
            <a:r>
              <a:rPr sz="2600" spc="-114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Att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ck</a:t>
            </a:r>
            <a:endParaRPr sz="2600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0636" y="3003682"/>
            <a:ext cx="3616325" cy="3119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dirty="0">
                <a:latin typeface="Corbel"/>
                <a:cs typeface="Corbel"/>
              </a:rPr>
              <a:t>Inter</a:t>
            </a:r>
            <a:r>
              <a:rPr sz="3000" spc="-5" dirty="0">
                <a:latin typeface="Corbel"/>
                <a:cs typeface="Corbel"/>
              </a:rPr>
              <a:t>c</a:t>
            </a:r>
            <a:r>
              <a:rPr sz="3000" spc="-15" dirty="0">
                <a:latin typeface="Corbel"/>
                <a:cs typeface="Corbel"/>
              </a:rPr>
              <a:t>eption</a:t>
            </a:r>
            <a:endParaRPr sz="3000" dirty="0">
              <a:latin typeface="Corbel"/>
              <a:cs typeface="Corbel"/>
            </a:endParaRPr>
          </a:p>
          <a:p>
            <a:pPr marL="625475" lvl="1" indent="-27432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88461"/>
              <a:buFont typeface="Wingdings"/>
              <a:buChar char=""/>
              <a:tabLst>
                <a:tab pos="626110" algn="l"/>
              </a:tabLst>
            </a:pPr>
            <a:r>
              <a:rPr sz="2600" spc="-5" dirty="0">
                <a:latin typeface="Corbel"/>
                <a:cs typeface="Corbel"/>
              </a:rPr>
              <a:t>Confidenti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dirty="0">
                <a:latin typeface="Corbel"/>
                <a:cs typeface="Corbel"/>
              </a:rPr>
              <a:t>l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spc="-5" dirty="0">
                <a:latin typeface="Corbel"/>
                <a:cs typeface="Corbel"/>
              </a:rPr>
              <a:t>t</a:t>
            </a:r>
            <a:r>
              <a:rPr sz="2600" dirty="0">
                <a:latin typeface="Corbel"/>
                <a:cs typeface="Corbel"/>
              </a:rPr>
              <a:t>y</a:t>
            </a:r>
            <a:r>
              <a:rPr sz="2600" spc="-114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Att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ck</a:t>
            </a:r>
            <a:endParaRPr sz="2600" dirty="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6"/>
              </a:spcBef>
              <a:buClr>
                <a:srgbClr val="5FB5CC"/>
              </a:buClr>
              <a:buFont typeface="Wingdings"/>
              <a:buChar char=""/>
            </a:pPr>
            <a:endParaRPr sz="20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dirty="0">
                <a:latin typeface="Corbel"/>
                <a:cs typeface="Corbel"/>
              </a:rPr>
              <a:t>Modification</a:t>
            </a:r>
          </a:p>
          <a:p>
            <a:pPr marL="625475" lvl="1" indent="-27432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88461"/>
              <a:buFont typeface="Wingdings"/>
              <a:buChar char=""/>
              <a:tabLst>
                <a:tab pos="626110" algn="l"/>
              </a:tabLst>
            </a:pPr>
            <a:r>
              <a:rPr sz="2600" dirty="0">
                <a:latin typeface="Corbel"/>
                <a:cs typeface="Corbel"/>
              </a:rPr>
              <a:t>I</a:t>
            </a:r>
            <a:r>
              <a:rPr sz="2600" spc="-10" dirty="0">
                <a:latin typeface="Corbel"/>
                <a:cs typeface="Corbel"/>
              </a:rPr>
              <a:t>n</a:t>
            </a:r>
            <a:r>
              <a:rPr sz="2600" spc="-5" dirty="0">
                <a:latin typeface="Corbel"/>
                <a:cs typeface="Corbel"/>
              </a:rPr>
              <a:t>tegri</a:t>
            </a:r>
            <a:r>
              <a:rPr sz="2600" spc="-10" dirty="0">
                <a:latin typeface="Corbel"/>
                <a:cs typeface="Corbel"/>
              </a:rPr>
              <a:t>t</a:t>
            </a:r>
            <a:r>
              <a:rPr sz="2600" dirty="0">
                <a:latin typeface="Corbel"/>
                <a:cs typeface="Corbel"/>
              </a:rPr>
              <a:t>y</a:t>
            </a:r>
            <a:r>
              <a:rPr sz="2600" spc="-114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Att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ck</a:t>
            </a:r>
            <a:endParaRPr sz="2600" dirty="0">
              <a:latin typeface="Corbel"/>
              <a:cs typeface="Corbel"/>
            </a:endParaRPr>
          </a:p>
          <a:p>
            <a:pPr lvl="1">
              <a:lnSpc>
                <a:spcPct val="100000"/>
              </a:lnSpc>
              <a:spcBef>
                <a:spcPts val="28"/>
              </a:spcBef>
              <a:buClr>
                <a:srgbClr val="5FB5CC"/>
              </a:buClr>
              <a:buFont typeface="Wingdings"/>
              <a:buChar char=""/>
            </a:pPr>
            <a:endParaRPr sz="2050" dirty="0">
              <a:latin typeface="Times New Roman"/>
              <a:cs typeface="Times New Roman"/>
            </a:endParaRPr>
          </a:p>
          <a:p>
            <a:pPr marL="332740" indent="-320040">
              <a:lnSpc>
                <a:spcPct val="100000"/>
              </a:lnSpc>
              <a:buClr>
                <a:srgbClr val="C19E67"/>
              </a:buClr>
              <a:buSzPct val="80000"/>
              <a:buFont typeface="Wingdings 2"/>
              <a:buChar char=""/>
              <a:tabLst>
                <a:tab pos="332740" algn="l"/>
              </a:tabLst>
            </a:pPr>
            <a:r>
              <a:rPr sz="3000" spc="-5" dirty="0">
                <a:latin typeface="Corbel"/>
                <a:cs typeface="Corbel"/>
              </a:rPr>
              <a:t>Fabri</a:t>
            </a:r>
            <a:r>
              <a:rPr sz="3000" spc="10" dirty="0">
                <a:latin typeface="Corbel"/>
                <a:cs typeface="Corbel"/>
              </a:rPr>
              <a:t>c</a:t>
            </a:r>
            <a:r>
              <a:rPr sz="3000" dirty="0">
                <a:latin typeface="Corbel"/>
                <a:cs typeface="Corbel"/>
              </a:rPr>
              <a:t>ation</a:t>
            </a:r>
          </a:p>
          <a:p>
            <a:pPr marL="625475" lvl="1" indent="-274320">
              <a:lnSpc>
                <a:spcPct val="100000"/>
              </a:lnSpc>
              <a:spcBef>
                <a:spcPts val="15"/>
              </a:spcBef>
              <a:buClr>
                <a:srgbClr val="5FB5CC"/>
              </a:buClr>
              <a:buSzPct val="88461"/>
              <a:buFont typeface="Wingdings"/>
              <a:buChar char=""/>
              <a:tabLst>
                <a:tab pos="626110" algn="l"/>
              </a:tabLst>
            </a:pPr>
            <a:r>
              <a:rPr sz="2600" spc="-5" dirty="0">
                <a:latin typeface="Corbel"/>
                <a:cs typeface="Corbel"/>
              </a:rPr>
              <a:t>Authent</a:t>
            </a:r>
            <a:r>
              <a:rPr sz="2600" dirty="0">
                <a:latin typeface="Corbel"/>
                <a:cs typeface="Corbel"/>
              </a:rPr>
              <a:t>ic</a:t>
            </a:r>
            <a:r>
              <a:rPr sz="2600" spc="-10" dirty="0">
                <a:latin typeface="Corbel"/>
                <a:cs typeface="Corbel"/>
              </a:rPr>
              <a:t>i</a:t>
            </a:r>
            <a:r>
              <a:rPr sz="2600" spc="-5" dirty="0">
                <a:latin typeface="Corbel"/>
                <a:cs typeface="Corbel"/>
              </a:rPr>
              <a:t>t</a:t>
            </a:r>
            <a:r>
              <a:rPr sz="2600" dirty="0">
                <a:latin typeface="Corbel"/>
                <a:cs typeface="Corbel"/>
              </a:rPr>
              <a:t>y</a:t>
            </a:r>
            <a:r>
              <a:rPr sz="2600" spc="-114" dirty="0">
                <a:latin typeface="Corbel"/>
                <a:cs typeface="Corbel"/>
              </a:rPr>
              <a:t> </a:t>
            </a:r>
            <a:r>
              <a:rPr sz="2600" spc="-5" dirty="0">
                <a:latin typeface="Corbel"/>
                <a:cs typeface="Corbel"/>
              </a:rPr>
              <a:t>Att</a:t>
            </a:r>
            <a:r>
              <a:rPr sz="2600" spc="-10" dirty="0">
                <a:latin typeface="Corbel"/>
                <a:cs typeface="Corbel"/>
              </a:rPr>
              <a:t>a</a:t>
            </a:r>
            <a:r>
              <a:rPr sz="2600" spc="-5" dirty="0">
                <a:latin typeface="Corbel"/>
                <a:cs typeface="Corbel"/>
              </a:rPr>
              <a:t>ck</a:t>
            </a:r>
            <a:endParaRPr sz="2600" dirty="0">
              <a:latin typeface="Corbel"/>
              <a:cs typeface="Corbe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D2F55E-F0AE-4AB9-9BF7-CE6FB9E6B226}"/>
              </a:ext>
            </a:extLst>
          </p:cNvPr>
          <p:cNvGrpSpPr/>
          <p:nvPr/>
        </p:nvGrpSpPr>
        <p:grpSpPr>
          <a:xfrm>
            <a:off x="5672219" y="4236693"/>
            <a:ext cx="4809961" cy="914479"/>
            <a:chOff x="6400800" y="2133521"/>
            <a:chExt cx="4809961" cy="914479"/>
          </a:xfrm>
        </p:grpSpPr>
        <p:pic>
          <p:nvPicPr>
            <p:cNvPr id="6" name="Graphic 5" descr="Computer with solid fill">
              <a:extLst>
                <a:ext uri="{FF2B5EF4-FFF2-40B4-BE49-F238E27FC236}">
                  <a16:creationId xmlns:a16="http://schemas.microsoft.com/office/drawing/2014/main" id="{E62AE3CE-112B-438B-8102-A8FD8C395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00800" y="2133600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9CDAB65-6C43-4CF7-9902-BCC1A9433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6282" y="2133521"/>
              <a:ext cx="914479" cy="914479"/>
            </a:xfrm>
            <a:prstGeom prst="rect">
              <a:avLst/>
            </a:prstGeom>
          </p:spPr>
        </p:pic>
        <p:pic>
          <p:nvPicPr>
            <p:cNvPr id="8" name="Graphic 7" descr="Angry face with solid fill with solid fill">
              <a:extLst>
                <a:ext uri="{FF2B5EF4-FFF2-40B4-BE49-F238E27FC236}">
                  <a16:creationId xmlns:a16="http://schemas.microsoft.com/office/drawing/2014/main" id="{4F385731-E6F0-4902-9DA3-BAF0DF02B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8200" y="2286000"/>
              <a:ext cx="609600" cy="609600"/>
            </a:xfrm>
            <a:prstGeom prst="rect">
              <a:avLst/>
            </a:prstGeom>
          </p:spPr>
        </p:pic>
        <p:pic>
          <p:nvPicPr>
            <p:cNvPr id="9" name="Graphic 8" descr="Arrow Right with solid fill">
              <a:extLst>
                <a:ext uri="{FF2B5EF4-FFF2-40B4-BE49-F238E27FC236}">
                  <a16:creationId xmlns:a16="http://schemas.microsoft.com/office/drawing/2014/main" id="{38211389-F493-4F6A-8560-55A494228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67600" y="2133600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81E059BD-A204-47F8-9060-BE3BBB83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62723" y="2133600"/>
              <a:ext cx="914400" cy="91440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369C9860-005C-4092-8001-897F2BC86D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14800" y="3042039"/>
            <a:ext cx="4810161" cy="91447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36C54238-4751-4EFE-B8BD-6BA094DF7623}"/>
              </a:ext>
            </a:extLst>
          </p:cNvPr>
          <p:cNvGrpSpPr/>
          <p:nvPr/>
        </p:nvGrpSpPr>
        <p:grpSpPr>
          <a:xfrm>
            <a:off x="5715000" y="5433369"/>
            <a:ext cx="4809961" cy="914479"/>
            <a:chOff x="6400800" y="4084098"/>
            <a:chExt cx="4809961" cy="914479"/>
          </a:xfrm>
        </p:grpSpPr>
        <p:pic>
          <p:nvPicPr>
            <p:cNvPr id="13" name="Graphic 12" descr="Computer with solid fill">
              <a:extLst>
                <a:ext uri="{FF2B5EF4-FFF2-40B4-BE49-F238E27FC236}">
                  <a16:creationId xmlns:a16="http://schemas.microsoft.com/office/drawing/2014/main" id="{73B9060D-AFEB-43A7-B416-89FE0C87C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00800" y="4084177"/>
              <a:ext cx="914400" cy="9144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52836B7-0B63-47E3-96CE-6BA5F374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6282" y="4084098"/>
              <a:ext cx="914479" cy="914479"/>
            </a:xfrm>
            <a:prstGeom prst="rect">
              <a:avLst/>
            </a:prstGeom>
          </p:spPr>
        </p:pic>
        <p:pic>
          <p:nvPicPr>
            <p:cNvPr id="15" name="Graphic 14" descr="Angry face with solid fill with solid fill">
              <a:extLst>
                <a:ext uri="{FF2B5EF4-FFF2-40B4-BE49-F238E27FC236}">
                  <a16:creationId xmlns:a16="http://schemas.microsoft.com/office/drawing/2014/main" id="{4F4D9F57-FB95-4D3B-BA92-907E79E9C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8200" y="4236577"/>
              <a:ext cx="609600" cy="609600"/>
            </a:xfrm>
            <a:prstGeom prst="rect">
              <a:avLst/>
            </a:prstGeom>
          </p:spPr>
        </p:pic>
        <p:pic>
          <p:nvPicPr>
            <p:cNvPr id="16" name="Graphic 15" descr="Arrow Right with solid fill">
              <a:extLst>
                <a:ext uri="{FF2B5EF4-FFF2-40B4-BE49-F238E27FC236}">
                  <a16:creationId xmlns:a16="http://schemas.microsoft.com/office/drawing/2014/main" id="{7182FBE4-8F85-488B-AF67-8CE096648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62723" y="4084177"/>
              <a:ext cx="914400" cy="9144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F3007A-4BCB-4937-9CD5-9A0B3EA65775}"/>
              </a:ext>
            </a:extLst>
          </p:cNvPr>
          <p:cNvGrpSpPr/>
          <p:nvPr/>
        </p:nvGrpSpPr>
        <p:grpSpPr>
          <a:xfrm>
            <a:off x="5715000" y="1845442"/>
            <a:ext cx="4809961" cy="996561"/>
            <a:chOff x="6400800" y="4817597"/>
            <a:chExt cx="4809961" cy="996561"/>
          </a:xfrm>
        </p:grpSpPr>
        <p:pic>
          <p:nvPicPr>
            <p:cNvPr id="18" name="Graphic 17" descr="Computer with solid fill">
              <a:extLst>
                <a:ext uri="{FF2B5EF4-FFF2-40B4-BE49-F238E27FC236}">
                  <a16:creationId xmlns:a16="http://schemas.microsoft.com/office/drawing/2014/main" id="{C7794D87-3D04-4B7E-9037-366665571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00800" y="4899758"/>
              <a:ext cx="914400" cy="91440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B86DD18-FA48-4A27-AB49-76920921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96282" y="4899679"/>
              <a:ext cx="914479" cy="914479"/>
            </a:xfrm>
            <a:prstGeom prst="rect">
              <a:avLst/>
            </a:prstGeom>
          </p:spPr>
        </p:pic>
        <p:pic>
          <p:nvPicPr>
            <p:cNvPr id="20" name="Graphic 19" descr="Angry face with solid fill with solid fill">
              <a:extLst>
                <a:ext uri="{FF2B5EF4-FFF2-40B4-BE49-F238E27FC236}">
                  <a16:creationId xmlns:a16="http://schemas.microsoft.com/office/drawing/2014/main" id="{B7A1EC28-656D-4368-9CA0-B3B7A1581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458200" y="5052158"/>
              <a:ext cx="609600" cy="609600"/>
            </a:xfrm>
            <a:prstGeom prst="rect">
              <a:avLst/>
            </a:prstGeom>
          </p:spPr>
        </p:pic>
        <p:pic>
          <p:nvPicPr>
            <p:cNvPr id="21" name="Graphic 20" descr="Arrow Right with solid fill">
              <a:extLst>
                <a:ext uri="{FF2B5EF4-FFF2-40B4-BE49-F238E27FC236}">
                  <a16:creationId xmlns:a16="http://schemas.microsoft.com/office/drawing/2014/main" id="{9748F6A9-F092-493F-9FC8-4D7664D22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67600" y="489975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Fire outline">
              <a:extLst>
                <a:ext uri="{FF2B5EF4-FFF2-40B4-BE49-F238E27FC236}">
                  <a16:creationId xmlns:a16="http://schemas.microsoft.com/office/drawing/2014/main" id="{E859F01F-06EE-4917-86A0-3F2B98776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212106" y="4817597"/>
              <a:ext cx="914400" cy="914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187" y="565404"/>
            <a:ext cx="6222492" cy="5425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70636" y="1945555"/>
            <a:ext cx="928776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2740" marR="5080" indent="-320040">
              <a:lnSpc>
                <a:spcPct val="100000"/>
              </a:lnSpc>
              <a:buClr>
                <a:srgbClr val="C19E67"/>
              </a:buClr>
              <a:buSzPct val="79687"/>
              <a:buFont typeface="Wingdings 2"/>
              <a:buChar char=""/>
              <a:tabLst>
                <a:tab pos="332740" algn="l"/>
              </a:tabLst>
            </a:pPr>
            <a:r>
              <a:rPr lang="en-US" sz="3200" spc="-5" dirty="0">
                <a:latin typeface="Corbel"/>
                <a:cs typeface="Corbel"/>
              </a:rPr>
              <a:t>Network attacks can be composed of two types:</a:t>
            </a:r>
            <a:endParaRPr sz="3200" dirty="0">
              <a:latin typeface="Corbel"/>
              <a:cs typeface="Corbel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FB5C71-60B5-4730-8C29-43B681F4A6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062089"/>
              </p:ext>
            </p:extLst>
          </p:nvPr>
        </p:nvGraphicFramePr>
        <p:xfrm>
          <a:off x="2540000" y="2668863"/>
          <a:ext cx="7112000" cy="362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68AB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368</TotalTime>
  <Words>2500</Words>
  <Application>Microsoft Office PowerPoint</Application>
  <PresentationFormat>Widescreen</PresentationFormat>
  <Paragraphs>518</Paragraphs>
  <Slides>56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</vt:lpstr>
      <vt:lpstr>Calibri</vt:lpstr>
      <vt:lpstr>Corbel</vt:lpstr>
      <vt:lpstr>Times New Roman</vt:lpstr>
      <vt:lpstr>Wingdings</vt:lpstr>
      <vt:lpstr>Wingdings 2</vt:lpstr>
      <vt:lpstr>Wingdings 3</vt:lpstr>
      <vt:lpstr>Office Theme</vt:lpstr>
      <vt:lpstr>Module</vt:lpstr>
      <vt:lpstr>1_Module</vt:lpstr>
      <vt:lpstr>1_Office Theme</vt:lpstr>
      <vt:lpstr>PowerPoint Presentation</vt:lpstr>
      <vt:lpstr>PowerPoint Presentation</vt:lpstr>
      <vt:lpstr>Discussion</vt:lpstr>
      <vt:lpstr>Encryption and the CIA - Confidentiality</vt:lpstr>
      <vt:lpstr>Encryption and the CIA - Confidentiality</vt:lpstr>
      <vt:lpstr>Encryption and the CIA - Integrity</vt:lpstr>
      <vt:lpstr>Encryption and the CIA - Availability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Cryptography – Example of a Stream Cipher</vt:lpstr>
      <vt:lpstr>Cryptography - Example</vt:lpstr>
      <vt:lpstr>Cryptography - Example</vt:lpstr>
      <vt:lpstr>Encryption Algorithms</vt:lpstr>
      <vt:lpstr>Decryption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Public Key Infrastructure</vt:lpstr>
      <vt:lpstr>PKI Services</vt:lpstr>
      <vt:lpstr>PowerPoint Presentation</vt:lpstr>
      <vt:lpstr>Combine Asymmetric and Symmetric - Hybrid </vt:lpstr>
      <vt:lpstr>PowerPoint Presentation</vt:lpstr>
      <vt:lpstr>PowerPoint Presentation</vt:lpstr>
      <vt:lpstr>Encryption Solutions</vt:lpstr>
      <vt:lpstr>PowerPoint Presentation</vt:lpstr>
      <vt:lpstr>PowerPoint Presentation</vt:lpstr>
      <vt:lpstr>PowerPoint Presentation</vt:lpstr>
      <vt:lpstr>PowerPoint Presentation</vt:lpstr>
      <vt:lpstr>Key Exchange</vt:lpstr>
      <vt:lpstr>Key Exchange</vt:lpstr>
      <vt:lpstr>Key Exchange</vt:lpstr>
      <vt:lpstr>Key Exchange</vt:lpstr>
      <vt:lpstr>Certificate Based Encryption</vt:lpstr>
      <vt:lpstr>Certificate Based Encryption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David Allison</dc:creator>
  <cp:lastModifiedBy>Baljeet</cp:lastModifiedBy>
  <cp:revision>40</cp:revision>
  <dcterms:created xsi:type="dcterms:W3CDTF">2018-05-28T12:10:39Z</dcterms:created>
  <dcterms:modified xsi:type="dcterms:W3CDTF">2025-08-12T20:24:25Z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2016-05-31T00:00:00Z</vt:filetime>
  </property>
  <property fmtid="{D5CDD505-2E9C-101B-9397-08002B2CF9AE}" pid="3" name="LastSaved">
    <vt:filetime>2018-05-28T00:00:00Z</vt:filetime>
  </property>
</Properties>
</file>