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0" r:id="rId2"/>
    <p:sldMasterId id="2147483696" r:id="rId3"/>
  </p:sldMasterIdLst>
  <p:notesMasterIdLst>
    <p:notesMasterId r:id="rId38"/>
  </p:notesMasterIdLst>
  <p:sldIdLst>
    <p:sldId id="256" r:id="rId4"/>
    <p:sldId id="293" r:id="rId5"/>
    <p:sldId id="402" r:id="rId6"/>
    <p:sldId id="296" r:id="rId7"/>
    <p:sldId id="297" r:id="rId8"/>
    <p:sldId id="298" r:id="rId9"/>
    <p:sldId id="394" r:id="rId10"/>
    <p:sldId id="395" r:id="rId11"/>
    <p:sldId id="396" r:id="rId12"/>
    <p:sldId id="397" r:id="rId13"/>
    <p:sldId id="398" r:id="rId14"/>
    <p:sldId id="399" r:id="rId15"/>
    <p:sldId id="400" r:id="rId16"/>
    <p:sldId id="401" r:id="rId17"/>
    <p:sldId id="404" r:id="rId18"/>
    <p:sldId id="295" r:id="rId19"/>
    <p:sldId id="301" r:id="rId20"/>
    <p:sldId id="302" r:id="rId21"/>
    <p:sldId id="304" r:id="rId22"/>
    <p:sldId id="305" r:id="rId23"/>
    <p:sldId id="306" r:id="rId24"/>
    <p:sldId id="307" r:id="rId25"/>
    <p:sldId id="308" r:id="rId26"/>
    <p:sldId id="310" r:id="rId27"/>
    <p:sldId id="312" r:id="rId28"/>
    <p:sldId id="405" r:id="rId29"/>
    <p:sldId id="406" r:id="rId30"/>
    <p:sldId id="407" r:id="rId31"/>
    <p:sldId id="403" r:id="rId32"/>
    <p:sldId id="258" r:id="rId33"/>
    <p:sldId id="309" r:id="rId34"/>
    <p:sldId id="311" r:id="rId35"/>
    <p:sldId id="313" r:id="rId36"/>
    <p:sldId id="294" r:id="rId3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81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333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en.wikipedia.org/wiki/Diffie%E2%80%93Hellman_key_exchange"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822894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485680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49312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110686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581102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509828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01964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3346800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685447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3469042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624240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345913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7950325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dirty="0"/>
              <a:t>https://images.app.goo.gl/4J42fdiwXbd2yWNq7</a:t>
            </a:r>
            <a:endParaRPr dirty="0"/>
          </a:p>
        </p:txBody>
      </p:sp>
    </p:spTree>
    <p:extLst>
      <p:ext uri="{BB962C8B-B14F-4D97-AF65-F5344CB8AC3E}">
        <p14:creationId xmlns:p14="http://schemas.microsoft.com/office/powerpoint/2010/main" val="1576071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dirty="0"/>
          </a:p>
        </p:txBody>
      </p:sp>
    </p:spTree>
    <p:extLst>
      <p:ext uri="{BB962C8B-B14F-4D97-AF65-F5344CB8AC3E}">
        <p14:creationId xmlns:p14="http://schemas.microsoft.com/office/powerpoint/2010/main" val="2320561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031746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022758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8970953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665406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760519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r>
              <a:rPr lang="en-US">
                <a:hlinkClick r:id="rId3"/>
              </a:rPr>
              <a:t>Diffie–Hellman key exchange - Wikipedia</a:t>
            </a:r>
            <a:endParaRPr/>
          </a:p>
        </p:txBody>
      </p:sp>
    </p:spTree>
    <p:extLst>
      <p:ext uri="{BB962C8B-B14F-4D97-AF65-F5344CB8AC3E}">
        <p14:creationId xmlns:p14="http://schemas.microsoft.com/office/powerpoint/2010/main" val="8445520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dirty="0"/>
          </a:p>
        </p:txBody>
      </p:sp>
    </p:spTree>
    <p:extLst>
      <p:ext uri="{BB962C8B-B14F-4D97-AF65-F5344CB8AC3E}">
        <p14:creationId xmlns:p14="http://schemas.microsoft.com/office/powerpoint/2010/main" val="3179317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237393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405216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009755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824450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7098521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811174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944317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993787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7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399"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95250">
              <a:lnSpc>
                <a:spcPct val="100000"/>
              </a:lnSpc>
            </a:pPr>
            <a:fld id="{81D60167-4931-47E6-BA6A-407CBD079E47}" type="slidenum">
              <a:rPr dirty="0"/>
              <a:t>‹#›</a:t>
            </a:fld>
            <a:r>
              <a:rPr spc="-10" dirty="0"/>
              <a:t> </a:t>
            </a:r>
            <a:r>
              <a:rPr spc="-5" dirty="0"/>
              <a:t>of</a:t>
            </a:r>
            <a:r>
              <a:rPr dirty="0"/>
              <a:t> </a:t>
            </a:r>
            <a:r>
              <a:rPr spc="-15" dirty="0"/>
              <a:t>38</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4" name="Holder 4"/>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80" dirty="0"/>
              <a:t> </a:t>
            </a:r>
            <a:r>
              <a:rPr spc="-5" dirty="0"/>
              <a:t>31</a:t>
            </a:r>
          </a:p>
        </p:txBody>
      </p:sp>
    </p:spTree>
    <p:extLst>
      <p:ext uri="{BB962C8B-B14F-4D97-AF65-F5344CB8AC3E}">
        <p14:creationId xmlns:p14="http://schemas.microsoft.com/office/powerpoint/2010/main" val="3804575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A7D9E-F935-407F-905F-895CE4F43ED0}"/>
              </a:ext>
            </a:extLst>
          </p:cNvPr>
          <p:cNvSpPr>
            <a:spLocks noGrp="1"/>
          </p:cNvSpPr>
          <p:nvPr>
            <p:ph type="ctrTitle"/>
          </p:nvPr>
        </p:nvSpPr>
        <p:spPr>
          <a:xfrm>
            <a:off x="1524000" y="2968853"/>
            <a:ext cx="9144000" cy="1608993"/>
          </a:xfrm>
        </p:spPr>
        <p:txBody>
          <a:bodyPr anchor="ctr">
            <a:normAutofit/>
          </a:bodyPr>
          <a:lstStyle>
            <a:lvl1pPr algn="ctr">
              <a:defRPr sz="4800"/>
            </a:lvl1pPr>
          </a:lstStyle>
          <a:p>
            <a:r>
              <a:rPr lang="en-US"/>
              <a:t>Click to edit Master title style</a:t>
            </a:r>
            <a:endParaRPr lang="en-CA" dirty="0"/>
          </a:p>
        </p:txBody>
      </p:sp>
      <p:sp>
        <p:nvSpPr>
          <p:cNvPr id="3" name="Subtitle 2">
            <a:extLst>
              <a:ext uri="{FF2B5EF4-FFF2-40B4-BE49-F238E27FC236}">
                <a16:creationId xmlns:a16="http://schemas.microsoft.com/office/drawing/2014/main" id="{18FA8338-C381-43A9-986D-A2DB312C9E56}"/>
              </a:ext>
            </a:extLst>
          </p:cNvPr>
          <p:cNvSpPr>
            <a:spLocks noGrp="1"/>
          </p:cNvSpPr>
          <p:nvPr>
            <p:ph type="subTitle" idx="1"/>
          </p:nvPr>
        </p:nvSpPr>
        <p:spPr>
          <a:xfrm>
            <a:off x="1524000" y="5276193"/>
            <a:ext cx="9144000" cy="50712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dirty="0"/>
          </a:p>
        </p:txBody>
      </p:sp>
      <p:sp>
        <p:nvSpPr>
          <p:cNvPr id="4" name="Date Placeholder 3">
            <a:extLst>
              <a:ext uri="{FF2B5EF4-FFF2-40B4-BE49-F238E27FC236}">
                <a16:creationId xmlns:a16="http://schemas.microsoft.com/office/drawing/2014/main" id="{B83605DA-D122-4D4C-84D4-F3D45B9717D5}"/>
              </a:ext>
            </a:extLst>
          </p:cNvPr>
          <p:cNvSpPr>
            <a:spLocks noGrp="1"/>
          </p:cNvSpPr>
          <p:nvPr>
            <p:ph type="dt" sz="half" idx="10"/>
          </p:nvPr>
        </p:nvSpPr>
        <p:spPr/>
        <p:txBody>
          <a:bodyPr/>
          <a:lstStyle/>
          <a:p>
            <a:fld id="{448D7560-7563-432B-A40F-FEB0BB3F6F60}" type="datetime1">
              <a:rPr lang="en-CA" smtClean="0"/>
              <a:t>2024-06-14</a:t>
            </a:fld>
            <a:endParaRPr lang="en-CA"/>
          </a:p>
        </p:txBody>
      </p:sp>
      <p:sp>
        <p:nvSpPr>
          <p:cNvPr id="5" name="Footer Placeholder 4">
            <a:extLst>
              <a:ext uri="{FF2B5EF4-FFF2-40B4-BE49-F238E27FC236}">
                <a16:creationId xmlns:a16="http://schemas.microsoft.com/office/drawing/2014/main" id="{98DB23D3-5C82-47F3-A28B-452E88F3650D}"/>
              </a:ext>
            </a:extLst>
          </p:cNvPr>
          <p:cNvSpPr>
            <a:spLocks noGrp="1"/>
          </p:cNvSpPr>
          <p:nvPr>
            <p:ph type="ftr" sz="quarter" idx="11"/>
          </p:nvPr>
        </p:nvSpPr>
        <p:spPr/>
        <p:txBody>
          <a:bodyPr/>
          <a:lstStyle/>
          <a:p>
            <a:r>
              <a:rPr lang="en-CA"/>
              <a:t>Prof. Name</a:t>
            </a:r>
          </a:p>
        </p:txBody>
      </p:sp>
      <p:sp>
        <p:nvSpPr>
          <p:cNvPr id="6" name="Slide Number Placeholder 5">
            <a:extLst>
              <a:ext uri="{FF2B5EF4-FFF2-40B4-BE49-F238E27FC236}">
                <a16:creationId xmlns:a16="http://schemas.microsoft.com/office/drawing/2014/main" id="{0338D3FF-CB34-4034-A1DE-C138671CFAF8}"/>
              </a:ext>
            </a:extLst>
          </p:cNvPr>
          <p:cNvSpPr>
            <a:spLocks noGrp="1"/>
          </p:cNvSpPr>
          <p:nvPr>
            <p:ph type="sldNum" sz="quarter" idx="12"/>
          </p:nvPr>
        </p:nvSpPr>
        <p:spPr/>
        <p:txBody>
          <a:bodyPr/>
          <a:lstStyle/>
          <a:p>
            <a:fld id="{7BAE8EB9-66BB-41AC-AC43-D6139A5E9D03}" type="slidenum">
              <a:rPr lang="en-CA" smtClean="0"/>
              <a:pPr/>
              <a:t>‹#›</a:t>
            </a:fld>
            <a:endParaRPr lang="en-CA" dirty="0"/>
          </a:p>
        </p:txBody>
      </p:sp>
      <p:sp>
        <p:nvSpPr>
          <p:cNvPr id="10" name="Text Placeholder 9">
            <a:extLst>
              <a:ext uri="{FF2B5EF4-FFF2-40B4-BE49-F238E27FC236}">
                <a16:creationId xmlns:a16="http://schemas.microsoft.com/office/drawing/2014/main" id="{C0D7B2B1-3887-4B90-851F-4F7EB81AD994}"/>
              </a:ext>
            </a:extLst>
          </p:cNvPr>
          <p:cNvSpPr>
            <a:spLocks noGrp="1"/>
          </p:cNvSpPr>
          <p:nvPr>
            <p:ph type="body" sz="quarter" idx="13"/>
          </p:nvPr>
        </p:nvSpPr>
        <p:spPr>
          <a:xfrm>
            <a:off x="2890591" y="1781174"/>
            <a:ext cx="6410817" cy="484188"/>
          </a:xfrm>
        </p:spPr>
        <p:txBody>
          <a:bodyPr>
            <a:normAutofit/>
          </a:bodyPr>
          <a:lstStyle>
            <a:lvl1pPr marL="0" indent="0" algn="ctr">
              <a:buNone/>
              <a:defRPr sz="2400"/>
            </a:lvl1pPr>
          </a:lstStyle>
          <a:p>
            <a:pPr lvl="0"/>
            <a:r>
              <a:rPr lang="en-US"/>
              <a:t>Click to edit Master text styles</a:t>
            </a:r>
          </a:p>
        </p:txBody>
      </p:sp>
      <p:pic>
        <p:nvPicPr>
          <p:cNvPr id="11" name="Picture 10">
            <a:extLst>
              <a:ext uri="{FF2B5EF4-FFF2-40B4-BE49-F238E27FC236}">
                <a16:creationId xmlns:a16="http://schemas.microsoft.com/office/drawing/2014/main" id="{81EBB18C-2262-412A-8686-12A1FC4EC23E}"/>
              </a:ext>
            </a:extLst>
          </p:cNvPr>
          <p:cNvPicPr>
            <a:picLocks noChangeAspect="1"/>
          </p:cNvPicPr>
          <p:nvPr/>
        </p:nvPicPr>
        <p:blipFill rotWithShape="1">
          <a:blip r:embed="rId2"/>
          <a:srcRect t="5384"/>
          <a:stretch/>
        </p:blipFill>
        <p:spPr>
          <a:xfrm>
            <a:off x="0" y="3649"/>
            <a:ext cx="12192000" cy="1136257"/>
          </a:xfrm>
          <a:prstGeom prst="rect">
            <a:avLst/>
          </a:prstGeom>
        </p:spPr>
      </p:pic>
    </p:spTree>
    <p:extLst>
      <p:ext uri="{BB962C8B-B14F-4D97-AF65-F5344CB8AC3E}">
        <p14:creationId xmlns:p14="http://schemas.microsoft.com/office/powerpoint/2010/main" val="231808152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4" name="Holder 4"/>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95250">
              <a:lnSpc>
                <a:spcPct val="100000"/>
              </a:lnSpc>
            </a:pPr>
            <a:fld id="{81D60167-4931-47E6-BA6A-407CBD079E47}" type="slidenum">
              <a:rPr dirty="0"/>
              <a:t>‹#›</a:t>
            </a:fld>
            <a:r>
              <a:rPr spc="-10" dirty="0"/>
              <a:t> </a:t>
            </a:r>
            <a:r>
              <a:rPr spc="-5" dirty="0"/>
              <a:t>of</a:t>
            </a:r>
            <a:r>
              <a:rPr dirty="0"/>
              <a:t> </a:t>
            </a:r>
            <a:r>
              <a:rPr spc="-15" dirty="0"/>
              <a:t>38</a:t>
            </a:r>
          </a:p>
        </p:txBody>
      </p:sp>
    </p:spTree>
    <p:extLst>
      <p:ext uri="{BB962C8B-B14F-4D97-AF65-F5344CB8AC3E}">
        <p14:creationId xmlns:p14="http://schemas.microsoft.com/office/powerpoint/2010/main" val="2398706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b="0" i="0">
                <a:solidFill>
                  <a:schemeClr val="tx1"/>
                </a:solidFil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95250">
              <a:lnSpc>
                <a:spcPct val="100000"/>
              </a:lnSpc>
            </a:pPr>
            <a:fld id="{81D60167-4931-47E6-BA6A-407CBD079E47}" type="slidenum">
              <a:rPr dirty="0"/>
              <a:t>‹#›</a:t>
            </a:fld>
            <a:r>
              <a:rPr spc="-10" dirty="0"/>
              <a:t> </a:t>
            </a:r>
            <a:r>
              <a:rPr spc="-5" dirty="0"/>
              <a:t>of</a:t>
            </a:r>
            <a:r>
              <a:rPr dirty="0"/>
              <a:t> </a:t>
            </a:r>
            <a:r>
              <a:rPr spc="-15" dirty="0"/>
              <a:t>38</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b="0" i="0">
                <a:solidFill>
                  <a:schemeClr val="tx1"/>
                </a:solidFil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79"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7" name="Holder 7"/>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95250">
              <a:lnSpc>
                <a:spcPct val="100000"/>
              </a:lnSpc>
            </a:pPr>
            <a:fld id="{81D60167-4931-47E6-BA6A-407CBD079E47}" type="slidenum">
              <a:rPr dirty="0"/>
              <a:t>‹#›</a:t>
            </a:fld>
            <a:r>
              <a:rPr spc="-10" dirty="0"/>
              <a:t> </a:t>
            </a:r>
            <a:r>
              <a:rPr spc="-5" dirty="0"/>
              <a:t>of</a:t>
            </a:r>
            <a:r>
              <a:rPr dirty="0"/>
              <a:t> </a:t>
            </a:r>
            <a:r>
              <a:rPr spc="-15" dirty="0"/>
              <a:t>38</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b="0" i="0">
                <a:solidFill>
                  <a:schemeClr val="tx1"/>
                </a:solidFil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5" name="Holder 5"/>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95250">
              <a:lnSpc>
                <a:spcPct val="100000"/>
              </a:lnSpc>
            </a:pPr>
            <a:fld id="{81D60167-4931-47E6-BA6A-407CBD079E47}" type="slidenum">
              <a:rPr dirty="0"/>
              <a:t>‹#›</a:t>
            </a:fld>
            <a:r>
              <a:rPr spc="-10" dirty="0"/>
              <a:t> </a:t>
            </a:r>
            <a:r>
              <a:rPr spc="-5" dirty="0"/>
              <a:t>of</a:t>
            </a:r>
            <a:r>
              <a:rPr dirty="0"/>
              <a:t> </a:t>
            </a:r>
            <a:r>
              <a:rPr spc="-15" dirty="0"/>
              <a:t>38</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4" name="Holder 4"/>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95250">
              <a:lnSpc>
                <a:spcPct val="100000"/>
              </a:lnSpc>
            </a:pPr>
            <a:fld id="{81D60167-4931-47E6-BA6A-407CBD079E47}" type="slidenum">
              <a:rPr dirty="0"/>
              <a:t>‹#›</a:t>
            </a:fld>
            <a:r>
              <a:rPr spc="-10" dirty="0"/>
              <a:t> </a:t>
            </a:r>
            <a:r>
              <a:rPr spc="-5" dirty="0"/>
              <a:t>of</a:t>
            </a:r>
            <a:r>
              <a:rPr dirty="0"/>
              <a:t> </a:t>
            </a:r>
            <a:r>
              <a:rPr spc="-15" dirty="0"/>
              <a:t>38</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80" dirty="0"/>
              <a:t> </a:t>
            </a:r>
            <a:r>
              <a:rPr spc="-5" dirty="0"/>
              <a:t>31</a:t>
            </a:r>
          </a:p>
        </p:txBody>
      </p:sp>
    </p:spTree>
    <p:extLst>
      <p:ext uri="{BB962C8B-B14F-4D97-AF65-F5344CB8AC3E}">
        <p14:creationId xmlns:p14="http://schemas.microsoft.com/office/powerpoint/2010/main" val="341552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80" dirty="0"/>
              <a:t> </a:t>
            </a:r>
            <a:r>
              <a:rPr spc="-5" dirty="0"/>
              <a:t>31</a:t>
            </a:r>
          </a:p>
        </p:txBody>
      </p:sp>
    </p:spTree>
    <p:extLst>
      <p:ext uri="{BB962C8B-B14F-4D97-AF65-F5344CB8AC3E}">
        <p14:creationId xmlns:p14="http://schemas.microsoft.com/office/powerpoint/2010/main" val="118693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7" name="Holder 7"/>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80" dirty="0"/>
              <a:t> </a:t>
            </a:r>
            <a:r>
              <a:rPr spc="-5" dirty="0"/>
              <a:t>31</a:t>
            </a:r>
          </a:p>
        </p:txBody>
      </p:sp>
    </p:spTree>
    <p:extLst>
      <p:ext uri="{BB962C8B-B14F-4D97-AF65-F5344CB8AC3E}">
        <p14:creationId xmlns:p14="http://schemas.microsoft.com/office/powerpoint/2010/main" val="1361861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5" name="Holder 5"/>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80" dirty="0"/>
              <a:t> </a:t>
            </a:r>
            <a:r>
              <a:rPr spc="-5" dirty="0"/>
              <a:t>31</a:t>
            </a:r>
          </a:p>
        </p:txBody>
      </p:sp>
    </p:spTree>
    <p:extLst>
      <p:ext uri="{BB962C8B-B14F-4D97-AF65-F5344CB8AC3E}">
        <p14:creationId xmlns:p14="http://schemas.microsoft.com/office/powerpoint/2010/main" val="3231097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8.xml"/><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412747"/>
            <a:ext cx="12192000" cy="112775"/>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0" y="1458467"/>
            <a:ext cx="12192000" cy="0"/>
          </a:xfrm>
          <a:custGeom>
            <a:avLst/>
            <a:gdLst/>
            <a:ahLst/>
            <a:cxnLst/>
            <a:rect l="l" t="t" r="r" b="b"/>
            <a:pathLst>
              <a:path w="12192000">
                <a:moveTo>
                  <a:pt x="0" y="0"/>
                </a:moveTo>
                <a:lnTo>
                  <a:pt x="12192000" y="0"/>
                </a:lnTo>
              </a:path>
            </a:pathLst>
          </a:custGeom>
          <a:ln w="46990">
            <a:solidFill>
              <a:srgbClr val="FFFFFF"/>
            </a:solidFill>
          </a:ln>
        </p:spPr>
        <p:txBody>
          <a:bodyPr wrap="square" lIns="0" tIns="0" rIns="0" bIns="0" rtlCol="0"/>
          <a:lstStyle/>
          <a:p>
            <a:endParaRPr/>
          </a:p>
        </p:txBody>
      </p:sp>
      <p:sp>
        <p:nvSpPr>
          <p:cNvPr id="18" name="bk object 18"/>
          <p:cNvSpPr/>
          <p:nvPr/>
        </p:nvSpPr>
        <p:spPr>
          <a:xfrm>
            <a:off x="0" y="0"/>
            <a:ext cx="12192000" cy="1434465"/>
          </a:xfrm>
          <a:custGeom>
            <a:avLst/>
            <a:gdLst/>
            <a:ahLst/>
            <a:cxnLst/>
            <a:rect l="l" t="t" r="r" b="b"/>
            <a:pathLst>
              <a:path w="12192000" h="1434465">
                <a:moveTo>
                  <a:pt x="0" y="1434084"/>
                </a:moveTo>
                <a:lnTo>
                  <a:pt x="12192000" y="1434084"/>
                </a:lnTo>
                <a:lnTo>
                  <a:pt x="12192000" y="0"/>
                </a:lnTo>
                <a:lnTo>
                  <a:pt x="0" y="0"/>
                </a:lnTo>
                <a:lnTo>
                  <a:pt x="0" y="1434084"/>
                </a:lnTo>
                <a:close/>
              </a:path>
            </a:pathLst>
          </a:custGeom>
          <a:solidFill>
            <a:srgbClr val="000000"/>
          </a:solidFill>
        </p:spPr>
        <p:txBody>
          <a:bodyPr wrap="square" lIns="0" tIns="0" rIns="0" bIns="0" rtlCol="0"/>
          <a:lstStyle/>
          <a:p>
            <a:endParaRPr/>
          </a:p>
        </p:txBody>
      </p:sp>
      <p:sp>
        <p:nvSpPr>
          <p:cNvPr id="19" name="bk object 19"/>
          <p:cNvSpPr/>
          <p:nvPr/>
        </p:nvSpPr>
        <p:spPr>
          <a:xfrm>
            <a:off x="10896600" y="18288"/>
            <a:ext cx="1219200" cy="1389887"/>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770636" y="1932855"/>
            <a:ext cx="10650727" cy="43243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body" idx="1"/>
          </p:nvPr>
        </p:nvSpPr>
        <p:spPr>
          <a:xfrm>
            <a:off x="770636" y="2996025"/>
            <a:ext cx="10650727" cy="290449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39"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a:xfrm>
            <a:off x="11316207" y="6586882"/>
            <a:ext cx="525145" cy="177800"/>
          </a:xfrm>
          <a:prstGeom prst="rect">
            <a:avLst/>
          </a:prstGeom>
        </p:spPr>
        <p:txBody>
          <a:bodyPr wrap="square" lIns="0" tIns="0" rIns="0" bIns="0">
            <a:spAutoFit/>
          </a:bodyPr>
          <a:lstStyle>
            <a:lvl1pPr>
              <a:defRPr sz="1200" b="0" i="0">
                <a:solidFill>
                  <a:srgbClr val="3E3E3E"/>
                </a:solidFill>
                <a:latin typeface="Corbel"/>
                <a:cs typeface="Corbel"/>
              </a:defRPr>
            </a:lvl1pPr>
          </a:lstStyle>
          <a:p>
            <a:pPr marL="95250">
              <a:lnSpc>
                <a:spcPct val="100000"/>
              </a:lnSpc>
            </a:pPr>
            <a:fld id="{81D60167-4931-47E6-BA6A-407CBD079E47}" type="slidenum">
              <a:rPr dirty="0"/>
              <a:t>‹#›</a:t>
            </a:fld>
            <a:r>
              <a:rPr spc="-10" dirty="0"/>
              <a:t> </a:t>
            </a:r>
            <a:r>
              <a:rPr spc="-5" dirty="0"/>
              <a:t>of</a:t>
            </a:r>
            <a:r>
              <a:rPr dirty="0"/>
              <a:t> </a:t>
            </a:r>
            <a:r>
              <a:rPr spc="-15" dirty="0"/>
              <a:t>38</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412747"/>
            <a:ext cx="12192000" cy="112775"/>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0" y="1435608"/>
            <a:ext cx="12192000" cy="45720"/>
          </a:xfrm>
          <a:custGeom>
            <a:avLst/>
            <a:gdLst/>
            <a:ahLst/>
            <a:cxnLst/>
            <a:rect l="l" t="t" r="r" b="b"/>
            <a:pathLst>
              <a:path w="12192000" h="45719">
                <a:moveTo>
                  <a:pt x="0" y="45720"/>
                </a:moveTo>
                <a:lnTo>
                  <a:pt x="12192000" y="45720"/>
                </a:lnTo>
                <a:lnTo>
                  <a:pt x="12192000" y="0"/>
                </a:lnTo>
                <a:lnTo>
                  <a:pt x="0" y="0"/>
                </a:lnTo>
                <a:lnTo>
                  <a:pt x="0" y="45720"/>
                </a:lnTo>
                <a:close/>
              </a:path>
            </a:pathLst>
          </a:custGeom>
          <a:solidFill>
            <a:srgbClr val="FFFFFF"/>
          </a:solidFill>
        </p:spPr>
        <p:txBody>
          <a:bodyPr wrap="square" lIns="0" tIns="0" rIns="0" bIns="0" rtlCol="0"/>
          <a:lstStyle/>
          <a:p>
            <a:endParaRPr/>
          </a:p>
        </p:txBody>
      </p:sp>
      <p:sp>
        <p:nvSpPr>
          <p:cNvPr id="18" name="bk object 18"/>
          <p:cNvSpPr/>
          <p:nvPr/>
        </p:nvSpPr>
        <p:spPr>
          <a:xfrm>
            <a:off x="0" y="0"/>
            <a:ext cx="12192000" cy="1434465"/>
          </a:xfrm>
          <a:custGeom>
            <a:avLst/>
            <a:gdLst/>
            <a:ahLst/>
            <a:cxnLst/>
            <a:rect l="l" t="t" r="r" b="b"/>
            <a:pathLst>
              <a:path w="12192000" h="1434465">
                <a:moveTo>
                  <a:pt x="0" y="1434084"/>
                </a:moveTo>
                <a:lnTo>
                  <a:pt x="12192000" y="1434084"/>
                </a:lnTo>
                <a:lnTo>
                  <a:pt x="12192000" y="0"/>
                </a:lnTo>
                <a:lnTo>
                  <a:pt x="0" y="0"/>
                </a:lnTo>
                <a:lnTo>
                  <a:pt x="0" y="1434084"/>
                </a:lnTo>
                <a:close/>
              </a:path>
            </a:pathLst>
          </a:custGeom>
          <a:solidFill>
            <a:srgbClr val="000000"/>
          </a:solidFill>
        </p:spPr>
        <p:txBody>
          <a:bodyPr wrap="square" lIns="0" tIns="0" rIns="0" bIns="0" rtlCol="0"/>
          <a:lstStyle/>
          <a:p>
            <a:endParaRPr/>
          </a:p>
        </p:txBody>
      </p:sp>
      <p:sp>
        <p:nvSpPr>
          <p:cNvPr id="19" name="bk object 19"/>
          <p:cNvSpPr/>
          <p:nvPr/>
        </p:nvSpPr>
        <p:spPr>
          <a:xfrm>
            <a:off x="10896600" y="18288"/>
            <a:ext cx="1219200" cy="1389887"/>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609600" y="274320"/>
            <a:ext cx="10972800" cy="10972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a:xfrm>
            <a:off x="11317731" y="6586882"/>
            <a:ext cx="523240" cy="177800"/>
          </a:xfrm>
          <a:prstGeom prst="rect">
            <a:avLst/>
          </a:prstGeom>
        </p:spPr>
        <p:txBody>
          <a:bodyPr wrap="square" lIns="0" tIns="0" rIns="0" bIns="0">
            <a:spAutoFit/>
          </a:bodyPr>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80" dirty="0"/>
              <a:t> </a:t>
            </a:r>
            <a:r>
              <a:rPr spc="-5" dirty="0"/>
              <a:t>31</a:t>
            </a:r>
          </a:p>
        </p:txBody>
      </p:sp>
    </p:spTree>
    <p:extLst>
      <p:ext uri="{BB962C8B-B14F-4D97-AF65-F5344CB8AC3E}">
        <p14:creationId xmlns:p14="http://schemas.microsoft.com/office/powerpoint/2010/main" val="404891608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65A214-D678-4604-86AF-393D20A325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5089D9-FEFB-4BD1-B333-436AC82EC7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2B0EA4F-7F02-4B6D-817F-A364CE8DB0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8D7560-7563-432B-A40F-FEB0BB3F6F60}" type="datetime1">
              <a:rPr lang="en-CA" smtClean="0"/>
              <a:t>2024-06-14</a:t>
            </a:fld>
            <a:endParaRPr lang="en-CA"/>
          </a:p>
        </p:txBody>
      </p:sp>
      <p:sp>
        <p:nvSpPr>
          <p:cNvPr id="5" name="Footer Placeholder 4">
            <a:extLst>
              <a:ext uri="{FF2B5EF4-FFF2-40B4-BE49-F238E27FC236}">
                <a16:creationId xmlns:a16="http://schemas.microsoft.com/office/drawing/2014/main" id="{1DA5C7FC-B3A5-4A2D-8A6B-21394E3E35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Prof. Name</a:t>
            </a:r>
          </a:p>
        </p:txBody>
      </p:sp>
      <p:sp>
        <p:nvSpPr>
          <p:cNvPr id="6" name="Slide Number Placeholder 5">
            <a:extLst>
              <a:ext uri="{FF2B5EF4-FFF2-40B4-BE49-F238E27FC236}">
                <a16:creationId xmlns:a16="http://schemas.microsoft.com/office/drawing/2014/main" id="{EF3DD66E-1A3A-487D-B3F9-EA7439FAE6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AE8EB9-66BB-41AC-AC43-D6139A5E9D03}" type="slidenum">
              <a:rPr lang="en-CA" smtClean="0"/>
              <a:pPr/>
              <a:t>‹#›</a:t>
            </a:fld>
            <a:endParaRPr lang="en-CA" dirty="0"/>
          </a:p>
        </p:txBody>
      </p:sp>
    </p:spTree>
    <p:extLst>
      <p:ext uri="{BB962C8B-B14F-4D97-AF65-F5344CB8AC3E}">
        <p14:creationId xmlns:p14="http://schemas.microsoft.com/office/powerpoint/2010/main" val="961555134"/>
      </p:ext>
    </p:extLst>
  </p:cSld>
  <p:clrMap bg1="lt1" tx1="dk1" bg2="lt2" tx2="dk2" accent1="accent1" accent2="accent2" accent3="accent3" accent4="accent4" accent5="accent5" accent6="accent6" hlink="hlink" folHlink="folHlink"/>
  <p:sldLayoutIdLst>
    <p:sldLayoutId id="2147483697" r:id="rId1"/>
    <p:sldLayoutId id="214748370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it.conestogac.on.ca/"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youtu.be/NmM9HA2MQGI?si=AoEDDkIZBs14yOKE"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List_of_prime_numbers"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hyperlink" Target="https://en.wikipedia.org/wiki/Primitive_root_modulo_n"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0"/>
            <a:ext cx="12192000" cy="5135880"/>
          </a:xfrm>
          <a:custGeom>
            <a:avLst/>
            <a:gdLst/>
            <a:ahLst/>
            <a:cxnLst/>
            <a:rect l="l" t="t" r="r" b="b"/>
            <a:pathLst>
              <a:path w="12192000" h="5135880">
                <a:moveTo>
                  <a:pt x="0" y="5135880"/>
                </a:moveTo>
                <a:lnTo>
                  <a:pt x="12192000" y="5135880"/>
                </a:lnTo>
                <a:lnTo>
                  <a:pt x="12192000" y="0"/>
                </a:lnTo>
                <a:lnTo>
                  <a:pt x="0" y="0"/>
                </a:lnTo>
                <a:lnTo>
                  <a:pt x="0" y="5135880"/>
                </a:lnTo>
                <a:close/>
              </a:path>
            </a:pathLst>
          </a:custGeom>
          <a:solidFill>
            <a:srgbClr val="000000"/>
          </a:solidFill>
        </p:spPr>
        <p:txBody>
          <a:bodyPr wrap="square" lIns="0" tIns="0" rIns="0" bIns="0" rtlCol="0"/>
          <a:lstStyle/>
          <a:p>
            <a:endParaRPr/>
          </a:p>
        </p:txBody>
      </p:sp>
      <p:sp>
        <p:nvSpPr>
          <p:cNvPr id="4" name="object 4"/>
          <p:cNvSpPr/>
          <p:nvPr/>
        </p:nvSpPr>
        <p:spPr>
          <a:xfrm>
            <a:off x="0" y="5105400"/>
            <a:ext cx="12192000" cy="112775"/>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5151120"/>
            <a:ext cx="12192000" cy="0"/>
          </a:xfrm>
          <a:custGeom>
            <a:avLst/>
            <a:gdLst/>
            <a:ahLst/>
            <a:cxnLst/>
            <a:rect l="l" t="t" r="r" b="b"/>
            <a:pathLst>
              <a:path w="12192000">
                <a:moveTo>
                  <a:pt x="0" y="0"/>
                </a:moveTo>
                <a:lnTo>
                  <a:pt x="12192000" y="0"/>
                </a:lnTo>
              </a:path>
            </a:pathLst>
          </a:custGeom>
          <a:ln w="46989">
            <a:solidFill>
              <a:srgbClr val="FFFFFF"/>
            </a:solidFill>
          </a:ln>
        </p:spPr>
        <p:txBody>
          <a:bodyPr wrap="square" lIns="0" tIns="0" rIns="0" bIns="0" rtlCol="0"/>
          <a:lstStyle/>
          <a:p>
            <a:endParaRPr/>
          </a:p>
        </p:txBody>
      </p:sp>
      <p:sp>
        <p:nvSpPr>
          <p:cNvPr id="6" name="object 6"/>
          <p:cNvSpPr/>
          <p:nvPr/>
        </p:nvSpPr>
        <p:spPr>
          <a:xfrm>
            <a:off x="7496556" y="147828"/>
            <a:ext cx="4648200" cy="1389888"/>
          </a:xfrm>
          <a:prstGeom prst="rect">
            <a:avLst/>
          </a:prstGeom>
          <a:blipFill>
            <a:blip r:embed="rId5" cstate="print"/>
            <a:stretch>
              <a:fillRect/>
            </a:stretch>
          </a:blipFill>
        </p:spPr>
        <p:txBody>
          <a:bodyPr wrap="square" lIns="0" tIns="0" rIns="0" bIns="0" rtlCol="0"/>
          <a:lstStyle/>
          <a:p>
            <a:endParaRPr/>
          </a:p>
        </p:txBody>
      </p:sp>
      <p:sp>
        <p:nvSpPr>
          <p:cNvPr id="8" name="object 8"/>
          <p:cNvSpPr txBox="1"/>
          <p:nvPr/>
        </p:nvSpPr>
        <p:spPr>
          <a:xfrm>
            <a:off x="1020572" y="2450429"/>
            <a:ext cx="4923028" cy="615553"/>
          </a:xfrm>
          <a:prstGeom prst="rect">
            <a:avLst/>
          </a:prstGeom>
        </p:spPr>
        <p:txBody>
          <a:bodyPr vert="horz" wrap="square" lIns="0" tIns="0" rIns="0" bIns="0" rtlCol="0">
            <a:spAutoFit/>
          </a:bodyPr>
          <a:lstStyle/>
          <a:p>
            <a:pPr marL="12700">
              <a:lnSpc>
                <a:spcPct val="100000"/>
              </a:lnSpc>
              <a:spcBef>
                <a:spcPts val="105"/>
              </a:spcBef>
            </a:pPr>
            <a:r>
              <a:rPr lang="en-US" sz="2000" b="1" dirty="0">
                <a:solidFill>
                  <a:srgbClr val="FFFFFF"/>
                </a:solidFill>
                <a:latin typeface="Corbel"/>
                <a:cs typeface="Corbel"/>
              </a:rPr>
              <a:t>SECU8010</a:t>
            </a:r>
            <a:endParaRPr lang="en-US" sz="2000" b="1" dirty="0">
              <a:latin typeface="Corbel"/>
              <a:cs typeface="Corbel"/>
            </a:endParaRPr>
          </a:p>
          <a:p>
            <a:pPr marL="12700" marR="5080">
              <a:lnSpc>
                <a:spcPct val="100000"/>
              </a:lnSpc>
            </a:pPr>
            <a:r>
              <a:rPr lang="en-US" sz="2000" b="1" spc="-5" dirty="0">
                <a:solidFill>
                  <a:srgbClr val="FFFFFF"/>
                </a:solidFill>
                <a:latin typeface="Corbel"/>
                <a:cs typeface="Corbel"/>
              </a:rPr>
              <a:t>Fundamentals of </a:t>
            </a:r>
            <a:r>
              <a:rPr lang="en-US" sz="2000" b="1" spc="-5">
                <a:solidFill>
                  <a:srgbClr val="FFFFFF"/>
                </a:solidFill>
                <a:latin typeface="Corbel"/>
                <a:cs typeface="Corbel"/>
              </a:rPr>
              <a:t>InfoSec  </a:t>
            </a:r>
            <a:endParaRPr lang="en-US" sz="2000" b="1" spc="-5" dirty="0">
              <a:solidFill>
                <a:srgbClr val="FFFFFF"/>
              </a:solidFill>
              <a:latin typeface="Corbel"/>
              <a:cs typeface="Corbel"/>
            </a:endParaRPr>
          </a:p>
        </p:txBody>
      </p:sp>
      <p:sp>
        <p:nvSpPr>
          <p:cNvPr id="10" name="object 8"/>
          <p:cNvSpPr txBox="1"/>
          <p:nvPr/>
        </p:nvSpPr>
        <p:spPr>
          <a:xfrm>
            <a:off x="8458200" y="5785937"/>
            <a:ext cx="3988665" cy="615553"/>
          </a:xfrm>
          <a:prstGeom prst="rect">
            <a:avLst/>
          </a:prstGeom>
        </p:spPr>
        <p:txBody>
          <a:bodyPr vert="horz" wrap="square" lIns="0" tIns="0" rIns="0" bIns="0" rtlCol="0">
            <a:spAutoFit/>
          </a:bodyPr>
          <a:lstStyle/>
          <a:p>
            <a:pPr marL="12700">
              <a:lnSpc>
                <a:spcPct val="100000"/>
              </a:lnSpc>
            </a:pPr>
            <a:r>
              <a:rPr lang="en-US" sz="2000" b="1" spc="-5" dirty="0">
                <a:solidFill>
                  <a:schemeClr val="accent5"/>
                </a:solidFill>
                <a:latin typeface="Corbel"/>
                <a:cs typeface="Corbel"/>
              </a:rPr>
              <a:t>Baljeet S. Bilkhu</a:t>
            </a:r>
            <a:r>
              <a:rPr lang="en-CA" sz="2000" b="1" dirty="0">
                <a:solidFill>
                  <a:schemeClr val="accent5"/>
                </a:solidFill>
              </a:rPr>
              <a:t>, </a:t>
            </a:r>
            <a:r>
              <a:rPr lang="en-CA" sz="2000" b="1" i="1" dirty="0" err="1">
                <a:solidFill>
                  <a:schemeClr val="accent5"/>
                </a:solidFill>
              </a:rPr>
              <a:t>BASc</a:t>
            </a:r>
            <a:r>
              <a:rPr lang="en-CA" sz="2000" b="1" i="1" dirty="0">
                <a:solidFill>
                  <a:schemeClr val="accent5"/>
                </a:solidFill>
              </a:rPr>
              <a:t>., </a:t>
            </a:r>
            <a:r>
              <a:rPr lang="en-CA" sz="2000" b="1" i="1" dirty="0" err="1">
                <a:solidFill>
                  <a:schemeClr val="accent5"/>
                </a:solidFill>
              </a:rPr>
              <a:t>MScIS</a:t>
            </a:r>
            <a:endParaRPr lang="en-US" sz="2000" b="1" i="1" spc="-5" dirty="0">
              <a:solidFill>
                <a:schemeClr val="accent5"/>
              </a:solidFill>
              <a:latin typeface="Corbel"/>
              <a:cs typeface="Corbel"/>
            </a:endParaRPr>
          </a:p>
          <a:p>
            <a:pPr marL="12700">
              <a:lnSpc>
                <a:spcPct val="100000"/>
              </a:lnSpc>
            </a:pPr>
            <a:r>
              <a:rPr lang="en-US" sz="2000" b="1" spc="-5" dirty="0">
                <a:solidFill>
                  <a:schemeClr val="accent5"/>
                </a:solidFill>
                <a:latin typeface="Corbel"/>
                <a:cs typeface="Corbel"/>
              </a:rPr>
              <a:t>bbilkhu@conestogac.on.ca</a:t>
            </a:r>
            <a:endParaRPr sz="2000" b="1" dirty="0">
              <a:solidFill>
                <a:schemeClr val="accent5"/>
              </a:solidFill>
              <a:latin typeface="Corbel"/>
              <a:cs typeface="Corbel"/>
            </a:endParaRPr>
          </a:p>
        </p:txBody>
      </p:sp>
      <p:sp>
        <p:nvSpPr>
          <p:cNvPr id="11" name="Title 1">
            <a:extLst>
              <a:ext uri="{FF2B5EF4-FFF2-40B4-BE49-F238E27FC236}">
                <a16:creationId xmlns:a16="http://schemas.microsoft.com/office/drawing/2014/main" id="{0493C27E-CAB7-ED64-B2D5-F823F4E58559}"/>
              </a:ext>
            </a:extLst>
          </p:cNvPr>
          <p:cNvSpPr txBox="1">
            <a:spLocks/>
          </p:cNvSpPr>
          <p:nvPr/>
        </p:nvSpPr>
        <p:spPr>
          <a:xfrm>
            <a:off x="924673" y="3355848"/>
            <a:ext cx="10808415" cy="1673352"/>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7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CA" sz="4700" b="1" i="0" u="none" strike="noStrike" kern="1200" cap="none" spc="0" normalizeH="0" baseline="0" noProof="0" dirty="0">
                <a:ln>
                  <a:noFill/>
                </a:ln>
                <a:solidFill>
                  <a:srgbClr val="C19E67"/>
                </a:solidFill>
                <a:effectLst/>
                <a:uLnTx/>
                <a:uFillTx/>
                <a:latin typeface="Corbel"/>
                <a:ea typeface="+mj-ea"/>
                <a:cs typeface="+mj-cs"/>
              </a:rPr>
              <a:t>Unit 04 – Data Encryption</a:t>
            </a:r>
          </a:p>
        </p:txBody>
      </p:sp>
      <p:sp>
        <p:nvSpPr>
          <p:cNvPr id="7" name="Title 1">
            <a:extLst>
              <a:ext uri="{FF2B5EF4-FFF2-40B4-BE49-F238E27FC236}">
                <a16:creationId xmlns:a16="http://schemas.microsoft.com/office/drawing/2014/main" id="{43CA2A15-746A-E3FE-9DA3-2DDDE3BFF2E9}"/>
              </a:ext>
            </a:extLst>
          </p:cNvPr>
          <p:cNvSpPr txBox="1">
            <a:spLocks/>
          </p:cNvSpPr>
          <p:nvPr/>
        </p:nvSpPr>
        <p:spPr>
          <a:xfrm>
            <a:off x="539392" y="5257038"/>
            <a:ext cx="10808415" cy="1673352"/>
          </a:xfrm>
          <a:prstGeom prst="rect">
            <a:avLst/>
          </a:prstGeo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7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CA" sz="3600" b="1" i="0" u="none" strike="noStrike" kern="1200" cap="none" spc="0" normalizeH="0" baseline="0" noProof="0" dirty="0">
                <a:ln>
                  <a:noFill/>
                </a:ln>
                <a:solidFill>
                  <a:schemeClr val="bg1"/>
                </a:solidFill>
                <a:effectLst/>
                <a:uLnTx/>
                <a:uFillTx/>
                <a:latin typeface="Corbel"/>
                <a:ea typeface="+mj-ea"/>
                <a:cs typeface="+mj-cs"/>
              </a:rPr>
              <a:t>Digital Signatures and Certificates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28600" y="1752600"/>
            <a:ext cx="11811000" cy="4649846"/>
          </a:xfrm>
          <a:prstGeom prst="rect">
            <a:avLst/>
          </a:prstGeom>
        </p:spPr>
        <p:txBody>
          <a:bodyPr vert="horz" wrap="square" lIns="0" tIns="0" rIns="0" bIns="0" rtlCol="0">
            <a:normAutofit/>
          </a:bodyPr>
          <a:lstStyle/>
          <a:p>
            <a:pPr marL="332740" indent="-320040">
              <a:lnSpc>
                <a:spcPct val="100000"/>
              </a:lnSpc>
              <a:buClr>
                <a:srgbClr val="C19E67"/>
              </a:buClr>
              <a:buSzPct val="80000"/>
              <a:buFont typeface="Wingdings 2"/>
              <a:buChar char=""/>
              <a:tabLst>
                <a:tab pos="332740" algn="l"/>
              </a:tabLst>
            </a:pPr>
            <a:r>
              <a:rPr lang="en-US" sz="3000" dirty="0">
                <a:latin typeface="Corbel"/>
                <a:cs typeface="Corbel"/>
              </a:rPr>
              <a:t>View your private key (i.e. </a:t>
            </a:r>
            <a:r>
              <a:rPr lang="en-US" sz="3000" b="1" dirty="0">
                <a:latin typeface="Courier New" panose="02070309020205020404" pitchFamily="49" charset="0"/>
                <a:cs typeface="Courier New" panose="02070309020205020404" pitchFamily="49" charset="0"/>
              </a:rPr>
              <a:t>cat </a:t>
            </a:r>
            <a:r>
              <a:rPr lang="en-US" sz="3000" b="1" dirty="0" err="1">
                <a:latin typeface="Courier New" panose="02070309020205020404" pitchFamily="49" charset="0"/>
                <a:cs typeface="Courier New" panose="02070309020205020404" pitchFamily="49" charset="0"/>
              </a:rPr>
              <a:t>private.pem</a:t>
            </a:r>
            <a:r>
              <a:rPr lang="en-US" sz="3000" dirty="0">
                <a:latin typeface="Corbel"/>
                <a:cs typeface="Corbel"/>
              </a:rPr>
              <a:t>)</a:t>
            </a:r>
          </a:p>
        </p:txBody>
      </p:sp>
      <p:sp>
        <p:nvSpPr>
          <p:cNvPr id="23" name="Title 1">
            <a:extLst>
              <a:ext uri="{FF2B5EF4-FFF2-40B4-BE49-F238E27FC236}">
                <a16:creationId xmlns:a16="http://schemas.microsoft.com/office/drawing/2014/main" id="{0E497927-22F1-337C-BFEE-3AFF473F68B8}"/>
              </a:ext>
            </a:extLst>
          </p:cNvPr>
          <p:cNvSpPr txBox="1">
            <a:spLocks/>
          </p:cNvSpPr>
          <p:nvPr/>
        </p:nvSpPr>
        <p:spPr>
          <a:xfrm>
            <a:off x="609600" y="155448"/>
            <a:ext cx="109728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a:ln>
                  <a:noFill/>
                </a:ln>
                <a:solidFill>
                  <a:srgbClr val="C19E67"/>
                </a:solidFill>
                <a:effectLst/>
                <a:uLnTx/>
                <a:uFillTx/>
                <a:latin typeface="Corbel"/>
                <a:ea typeface="+mj-ea"/>
                <a:cs typeface="+mj-cs"/>
              </a:rPr>
              <a:t>Digital Signatures – </a:t>
            </a:r>
            <a:r>
              <a:rPr kumimoji="0" lang="en-US" sz="4500" b="1" i="0" u="none" strike="noStrike" kern="1200" cap="none" spc="0" normalizeH="0" baseline="0" noProof="0" dirty="0">
                <a:ln>
                  <a:noFill/>
                </a:ln>
                <a:solidFill>
                  <a:srgbClr val="00B050"/>
                </a:solidFill>
                <a:effectLst/>
                <a:uLnTx/>
                <a:uFillTx/>
                <a:latin typeface="Corbel"/>
                <a:ea typeface="+mj-ea"/>
                <a:cs typeface="+mj-cs"/>
              </a:rPr>
              <a:t>Hands On Work</a:t>
            </a:r>
          </a:p>
        </p:txBody>
      </p:sp>
      <p:pic>
        <p:nvPicPr>
          <p:cNvPr id="3" name="Picture 2">
            <a:extLst>
              <a:ext uri="{FF2B5EF4-FFF2-40B4-BE49-F238E27FC236}">
                <a16:creationId xmlns:a16="http://schemas.microsoft.com/office/drawing/2014/main" id="{E4B4624D-D50D-E062-7E5C-003D8D36BC70}"/>
              </a:ext>
            </a:extLst>
          </p:cNvPr>
          <p:cNvPicPr>
            <a:picLocks noChangeAspect="1"/>
          </p:cNvPicPr>
          <p:nvPr/>
        </p:nvPicPr>
        <p:blipFill>
          <a:blip r:embed="rId3"/>
          <a:stretch>
            <a:fillRect/>
          </a:stretch>
        </p:blipFill>
        <p:spPr>
          <a:xfrm>
            <a:off x="3505200" y="2667000"/>
            <a:ext cx="5867564" cy="3900068"/>
          </a:xfrm>
          <a:prstGeom prst="rect">
            <a:avLst/>
          </a:prstGeom>
        </p:spPr>
      </p:pic>
    </p:spTree>
    <p:extLst>
      <p:ext uri="{BB962C8B-B14F-4D97-AF65-F5344CB8AC3E}">
        <p14:creationId xmlns:p14="http://schemas.microsoft.com/office/powerpoint/2010/main" val="1074413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28600" y="1752600"/>
            <a:ext cx="11811000" cy="4649846"/>
          </a:xfrm>
          <a:prstGeom prst="rect">
            <a:avLst/>
          </a:prstGeom>
        </p:spPr>
        <p:txBody>
          <a:bodyPr vert="horz" wrap="square" lIns="0" tIns="0" rIns="0" bIns="0" rtlCol="0">
            <a:normAutofit/>
          </a:bodyPr>
          <a:lstStyle/>
          <a:p>
            <a:pPr marL="332740" indent="-320040">
              <a:lnSpc>
                <a:spcPct val="100000"/>
              </a:lnSpc>
              <a:buClr>
                <a:srgbClr val="C19E67"/>
              </a:buClr>
              <a:buSzPct val="80000"/>
              <a:buFont typeface="Wingdings 2"/>
              <a:buChar char=""/>
              <a:tabLst>
                <a:tab pos="332740" algn="l"/>
              </a:tabLst>
            </a:pPr>
            <a:r>
              <a:rPr lang="en-US" sz="3000" dirty="0">
                <a:latin typeface="Corbel"/>
                <a:cs typeface="Corbel"/>
              </a:rPr>
              <a:t>Generate your public key (i.e. </a:t>
            </a:r>
            <a:r>
              <a:rPr lang="en-US" sz="3000" b="1" dirty="0" err="1">
                <a:latin typeface="Courier New" panose="02070309020205020404" pitchFamily="49" charset="0"/>
                <a:cs typeface="Courier New" panose="02070309020205020404" pitchFamily="49" charset="0"/>
              </a:rPr>
              <a:t>openssl</a:t>
            </a:r>
            <a:r>
              <a:rPr lang="en-US" sz="3000" b="1" dirty="0">
                <a:latin typeface="Courier New" panose="02070309020205020404" pitchFamily="49" charset="0"/>
                <a:cs typeface="Courier New" panose="02070309020205020404" pitchFamily="49" charset="0"/>
              </a:rPr>
              <a:t> </a:t>
            </a:r>
            <a:r>
              <a:rPr lang="en-US" sz="3000" b="1" dirty="0" err="1">
                <a:latin typeface="Courier New" panose="02070309020205020404" pitchFamily="49" charset="0"/>
                <a:cs typeface="Courier New" panose="02070309020205020404" pitchFamily="49" charset="0"/>
              </a:rPr>
              <a:t>rsa</a:t>
            </a:r>
            <a:r>
              <a:rPr lang="en-US" sz="3000" b="1" dirty="0">
                <a:latin typeface="Courier New" panose="02070309020205020404" pitchFamily="49" charset="0"/>
                <a:cs typeface="Courier New" panose="02070309020205020404" pitchFamily="49" charset="0"/>
              </a:rPr>
              <a:t> -in </a:t>
            </a:r>
            <a:r>
              <a:rPr lang="en-US" sz="3000" b="1" dirty="0" err="1">
                <a:latin typeface="Courier New" panose="02070309020205020404" pitchFamily="49" charset="0"/>
                <a:cs typeface="Courier New" panose="02070309020205020404" pitchFamily="49" charset="0"/>
              </a:rPr>
              <a:t>private.pem</a:t>
            </a:r>
            <a:r>
              <a:rPr lang="en-US" sz="3000" b="1" dirty="0">
                <a:latin typeface="Courier New" panose="02070309020205020404" pitchFamily="49" charset="0"/>
                <a:cs typeface="Courier New" panose="02070309020205020404" pitchFamily="49" charset="0"/>
              </a:rPr>
              <a:t> –out </a:t>
            </a:r>
            <a:r>
              <a:rPr lang="en-US" sz="3000" b="1" dirty="0" err="1">
                <a:latin typeface="Courier New" panose="02070309020205020404" pitchFamily="49" charset="0"/>
                <a:cs typeface="Courier New" panose="02070309020205020404" pitchFamily="49" charset="0"/>
              </a:rPr>
              <a:t>public.pem</a:t>
            </a:r>
            <a:r>
              <a:rPr lang="en-US" sz="3000" b="1" dirty="0">
                <a:latin typeface="Courier New" panose="02070309020205020404" pitchFamily="49" charset="0"/>
                <a:cs typeface="Courier New" panose="02070309020205020404" pitchFamily="49" charset="0"/>
              </a:rPr>
              <a:t> –</a:t>
            </a:r>
            <a:r>
              <a:rPr lang="en-US" sz="3000" b="1" dirty="0" err="1">
                <a:latin typeface="Courier New" panose="02070309020205020404" pitchFamily="49" charset="0"/>
                <a:cs typeface="Courier New" panose="02070309020205020404" pitchFamily="49" charset="0"/>
              </a:rPr>
              <a:t>outform</a:t>
            </a:r>
            <a:r>
              <a:rPr lang="en-US" sz="3000" b="1" dirty="0">
                <a:latin typeface="Courier New" panose="02070309020205020404" pitchFamily="49" charset="0"/>
                <a:cs typeface="Courier New" panose="02070309020205020404" pitchFamily="49" charset="0"/>
              </a:rPr>
              <a:t> PEM </a:t>
            </a:r>
            <a:r>
              <a:rPr lang="en-US" sz="3000" b="1" dirty="0" err="1">
                <a:latin typeface="Courier New" panose="02070309020205020404" pitchFamily="49" charset="0"/>
                <a:cs typeface="Courier New" panose="02070309020205020404" pitchFamily="49" charset="0"/>
              </a:rPr>
              <a:t>pubout</a:t>
            </a:r>
            <a:r>
              <a:rPr lang="en-US" sz="3000" dirty="0">
                <a:latin typeface="Corbel"/>
                <a:cs typeface="Corbel"/>
              </a:rPr>
              <a:t>) and provide this to your recipient(s).</a:t>
            </a:r>
          </a:p>
        </p:txBody>
      </p:sp>
      <p:sp>
        <p:nvSpPr>
          <p:cNvPr id="23" name="Title 1">
            <a:extLst>
              <a:ext uri="{FF2B5EF4-FFF2-40B4-BE49-F238E27FC236}">
                <a16:creationId xmlns:a16="http://schemas.microsoft.com/office/drawing/2014/main" id="{0E497927-22F1-337C-BFEE-3AFF473F68B8}"/>
              </a:ext>
            </a:extLst>
          </p:cNvPr>
          <p:cNvSpPr txBox="1">
            <a:spLocks/>
          </p:cNvSpPr>
          <p:nvPr/>
        </p:nvSpPr>
        <p:spPr>
          <a:xfrm>
            <a:off x="609600" y="155448"/>
            <a:ext cx="109728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a:ln>
                  <a:noFill/>
                </a:ln>
                <a:solidFill>
                  <a:srgbClr val="C19E67"/>
                </a:solidFill>
                <a:effectLst/>
                <a:uLnTx/>
                <a:uFillTx/>
                <a:latin typeface="Corbel"/>
                <a:ea typeface="+mj-ea"/>
                <a:cs typeface="+mj-cs"/>
              </a:rPr>
              <a:t>Digital Signatures – </a:t>
            </a:r>
            <a:r>
              <a:rPr kumimoji="0" lang="en-US" sz="4500" b="1" i="0" u="none" strike="noStrike" kern="1200" cap="none" spc="0" normalizeH="0" baseline="0" noProof="0" dirty="0">
                <a:ln>
                  <a:noFill/>
                </a:ln>
                <a:solidFill>
                  <a:srgbClr val="00B050"/>
                </a:solidFill>
                <a:effectLst/>
                <a:uLnTx/>
                <a:uFillTx/>
                <a:latin typeface="Corbel"/>
                <a:ea typeface="+mj-ea"/>
                <a:cs typeface="+mj-cs"/>
              </a:rPr>
              <a:t>Hands On Work</a:t>
            </a:r>
          </a:p>
        </p:txBody>
      </p:sp>
      <p:pic>
        <p:nvPicPr>
          <p:cNvPr id="5" name="Picture 4">
            <a:extLst>
              <a:ext uri="{FF2B5EF4-FFF2-40B4-BE49-F238E27FC236}">
                <a16:creationId xmlns:a16="http://schemas.microsoft.com/office/drawing/2014/main" id="{3C2C2273-6A80-A8F5-EB40-D68BBF704515}"/>
              </a:ext>
            </a:extLst>
          </p:cNvPr>
          <p:cNvPicPr>
            <a:picLocks noChangeAspect="1"/>
          </p:cNvPicPr>
          <p:nvPr/>
        </p:nvPicPr>
        <p:blipFill>
          <a:blip r:embed="rId3"/>
          <a:stretch>
            <a:fillRect/>
          </a:stretch>
        </p:blipFill>
        <p:spPr>
          <a:xfrm>
            <a:off x="1364624" y="3581400"/>
            <a:ext cx="9538951" cy="1152545"/>
          </a:xfrm>
          <a:prstGeom prst="rect">
            <a:avLst/>
          </a:prstGeom>
        </p:spPr>
      </p:pic>
    </p:spTree>
    <p:extLst>
      <p:ext uri="{BB962C8B-B14F-4D97-AF65-F5344CB8AC3E}">
        <p14:creationId xmlns:p14="http://schemas.microsoft.com/office/powerpoint/2010/main" val="1626241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28600" y="1752600"/>
            <a:ext cx="11811000" cy="4649846"/>
          </a:xfrm>
          <a:prstGeom prst="rect">
            <a:avLst/>
          </a:prstGeom>
        </p:spPr>
        <p:txBody>
          <a:bodyPr vert="horz" wrap="square" lIns="0" tIns="0" rIns="0" bIns="0" rtlCol="0">
            <a:normAutofit lnSpcReduction="10000"/>
          </a:bodyPr>
          <a:lstStyle/>
          <a:p>
            <a:pPr marL="332740" indent="-320040">
              <a:lnSpc>
                <a:spcPct val="100000"/>
              </a:lnSpc>
              <a:buClr>
                <a:srgbClr val="C19E67"/>
              </a:buClr>
              <a:buSzPct val="80000"/>
              <a:buFont typeface="Wingdings 2"/>
              <a:buChar char=""/>
              <a:tabLst>
                <a:tab pos="332740" algn="l"/>
              </a:tabLst>
            </a:pPr>
            <a:r>
              <a:rPr lang="en-US" sz="3000" dirty="0">
                <a:latin typeface="Corbel"/>
                <a:cs typeface="Corbel"/>
              </a:rPr>
              <a:t>Create a text file – ensure to have at least two to three full sentences!!</a:t>
            </a:r>
          </a:p>
          <a:p>
            <a:pPr marL="332740" indent="-320040">
              <a:lnSpc>
                <a:spcPct val="100000"/>
              </a:lnSpc>
              <a:buClr>
                <a:srgbClr val="C19E67"/>
              </a:buClr>
              <a:buSzPct val="80000"/>
              <a:buFont typeface="Wingdings 2"/>
              <a:buChar char=""/>
              <a:tabLst>
                <a:tab pos="332740" algn="l"/>
              </a:tabLst>
            </a:pPr>
            <a:r>
              <a:rPr lang="en-US" sz="3000" dirty="0">
                <a:latin typeface="Corbel"/>
                <a:cs typeface="Corbel"/>
              </a:rPr>
              <a:t>(i.e. </a:t>
            </a:r>
            <a:r>
              <a:rPr lang="en-US" sz="3000" b="1" dirty="0">
                <a:latin typeface="Courier New" panose="02070309020205020404" pitchFamily="49" charset="0"/>
                <a:cs typeface="Courier New" panose="02070309020205020404" pitchFamily="49" charset="0"/>
              </a:rPr>
              <a:t>nano document.txt</a:t>
            </a:r>
            <a:r>
              <a:rPr lang="en-US" sz="3000" dirty="0">
                <a:latin typeface="Corbel"/>
                <a:cs typeface="Corbel"/>
              </a:rPr>
              <a:t>)</a:t>
            </a: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r>
              <a:rPr lang="en-US" sz="3000" dirty="0">
                <a:latin typeface="Corbel"/>
                <a:cs typeface="Corbel"/>
              </a:rPr>
              <a:t>CTRL+X to exit</a:t>
            </a:r>
          </a:p>
          <a:p>
            <a:pPr marL="332740" indent="-320040">
              <a:lnSpc>
                <a:spcPct val="100000"/>
              </a:lnSpc>
              <a:buClr>
                <a:srgbClr val="C19E67"/>
              </a:buClr>
              <a:buSzPct val="80000"/>
              <a:buFont typeface="Wingdings 2"/>
              <a:buChar char=""/>
              <a:tabLst>
                <a:tab pos="332740" algn="l"/>
              </a:tabLst>
            </a:pPr>
            <a:r>
              <a:rPr lang="en-US" sz="3000" dirty="0">
                <a:latin typeface="Corbel"/>
                <a:cs typeface="Corbel"/>
              </a:rPr>
              <a:t>Y</a:t>
            </a:r>
          </a:p>
          <a:p>
            <a:pPr marL="332740" indent="-320040">
              <a:lnSpc>
                <a:spcPct val="100000"/>
              </a:lnSpc>
              <a:buClr>
                <a:srgbClr val="C19E67"/>
              </a:buClr>
              <a:buSzPct val="80000"/>
              <a:buFont typeface="Wingdings 2"/>
              <a:buChar char=""/>
              <a:tabLst>
                <a:tab pos="332740" algn="l"/>
              </a:tabLst>
            </a:pPr>
            <a:r>
              <a:rPr lang="en-US" sz="3000" dirty="0">
                <a:latin typeface="Corbel"/>
                <a:cs typeface="Corbel"/>
              </a:rPr>
              <a:t>Enter to overwrite the filename</a:t>
            </a: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p:txBody>
      </p:sp>
      <p:sp>
        <p:nvSpPr>
          <p:cNvPr id="23" name="Title 1">
            <a:extLst>
              <a:ext uri="{FF2B5EF4-FFF2-40B4-BE49-F238E27FC236}">
                <a16:creationId xmlns:a16="http://schemas.microsoft.com/office/drawing/2014/main" id="{0E497927-22F1-337C-BFEE-3AFF473F68B8}"/>
              </a:ext>
            </a:extLst>
          </p:cNvPr>
          <p:cNvSpPr txBox="1">
            <a:spLocks/>
          </p:cNvSpPr>
          <p:nvPr/>
        </p:nvSpPr>
        <p:spPr>
          <a:xfrm>
            <a:off x="609600" y="155448"/>
            <a:ext cx="109728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a:ln>
                  <a:noFill/>
                </a:ln>
                <a:solidFill>
                  <a:srgbClr val="C19E67"/>
                </a:solidFill>
                <a:effectLst/>
                <a:uLnTx/>
                <a:uFillTx/>
                <a:latin typeface="Corbel"/>
                <a:ea typeface="+mj-ea"/>
                <a:cs typeface="+mj-cs"/>
              </a:rPr>
              <a:t>Digital Signatures – </a:t>
            </a:r>
            <a:r>
              <a:rPr kumimoji="0" lang="en-US" sz="4500" b="1" i="0" u="none" strike="noStrike" kern="1200" cap="none" spc="0" normalizeH="0" baseline="0" noProof="0" dirty="0">
                <a:ln>
                  <a:noFill/>
                </a:ln>
                <a:solidFill>
                  <a:srgbClr val="00B050"/>
                </a:solidFill>
                <a:effectLst/>
                <a:uLnTx/>
                <a:uFillTx/>
                <a:latin typeface="Corbel"/>
                <a:ea typeface="+mj-ea"/>
                <a:cs typeface="+mj-cs"/>
              </a:rPr>
              <a:t>Hands On Work</a:t>
            </a:r>
          </a:p>
        </p:txBody>
      </p:sp>
      <p:pic>
        <p:nvPicPr>
          <p:cNvPr id="3" name="Picture 2">
            <a:extLst>
              <a:ext uri="{FF2B5EF4-FFF2-40B4-BE49-F238E27FC236}">
                <a16:creationId xmlns:a16="http://schemas.microsoft.com/office/drawing/2014/main" id="{5CD0EDFA-F36B-D5DA-EC6F-22D3A755538D}"/>
              </a:ext>
            </a:extLst>
          </p:cNvPr>
          <p:cNvPicPr>
            <a:picLocks noChangeAspect="1"/>
          </p:cNvPicPr>
          <p:nvPr/>
        </p:nvPicPr>
        <p:blipFill>
          <a:blip r:embed="rId3"/>
          <a:stretch>
            <a:fillRect/>
          </a:stretch>
        </p:blipFill>
        <p:spPr>
          <a:xfrm>
            <a:off x="3429000" y="3429000"/>
            <a:ext cx="7058558" cy="1279540"/>
          </a:xfrm>
          <a:prstGeom prst="rect">
            <a:avLst/>
          </a:prstGeom>
        </p:spPr>
      </p:pic>
    </p:spTree>
    <p:extLst>
      <p:ext uri="{BB962C8B-B14F-4D97-AF65-F5344CB8AC3E}">
        <p14:creationId xmlns:p14="http://schemas.microsoft.com/office/powerpoint/2010/main" val="2496640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28600" y="1752600"/>
            <a:ext cx="11811000" cy="4649846"/>
          </a:xfrm>
          <a:prstGeom prst="rect">
            <a:avLst/>
          </a:prstGeom>
        </p:spPr>
        <p:txBody>
          <a:bodyPr vert="horz" wrap="square" lIns="0" tIns="0" rIns="0" bIns="0" rtlCol="0">
            <a:normAutofit/>
          </a:bodyPr>
          <a:lstStyle/>
          <a:p>
            <a:pPr marL="332740" indent="-320040">
              <a:lnSpc>
                <a:spcPct val="100000"/>
              </a:lnSpc>
              <a:buClr>
                <a:srgbClr val="C19E67"/>
              </a:buClr>
              <a:buSzPct val="80000"/>
              <a:buFont typeface="Wingdings 2"/>
              <a:buChar char=""/>
              <a:tabLst>
                <a:tab pos="332740" algn="l"/>
              </a:tabLst>
            </a:pPr>
            <a:r>
              <a:rPr lang="en-US" sz="3000" dirty="0">
                <a:latin typeface="Corbel"/>
                <a:cs typeface="Corbel"/>
              </a:rPr>
              <a:t>Sign the file using your private key as well as the hash</a:t>
            </a:r>
          </a:p>
          <a:p>
            <a:pPr marL="332740" indent="-320040">
              <a:lnSpc>
                <a:spcPct val="100000"/>
              </a:lnSpc>
              <a:buClr>
                <a:srgbClr val="C19E67"/>
              </a:buClr>
              <a:buSzPct val="80000"/>
              <a:buFont typeface="Wingdings 2"/>
              <a:buChar char=""/>
              <a:tabLst>
                <a:tab pos="332740" algn="l"/>
              </a:tabLst>
            </a:pPr>
            <a:r>
              <a:rPr lang="en-US" sz="3000" dirty="0">
                <a:latin typeface="Corbel"/>
                <a:cs typeface="Corbel"/>
              </a:rPr>
              <a:t>(i.e. </a:t>
            </a:r>
            <a:r>
              <a:rPr lang="en-US" sz="3000" b="1" dirty="0" err="1">
                <a:latin typeface="Courier New" panose="02070309020205020404" pitchFamily="49" charset="0"/>
                <a:cs typeface="Courier New" panose="02070309020205020404" pitchFamily="49" charset="0"/>
              </a:rPr>
              <a:t>openssl</a:t>
            </a:r>
            <a:r>
              <a:rPr lang="en-US" sz="3000" b="1" dirty="0">
                <a:latin typeface="Courier New" panose="02070309020205020404" pitchFamily="49" charset="0"/>
                <a:cs typeface="Courier New" panose="02070309020205020404" pitchFamily="49" charset="0"/>
              </a:rPr>
              <a:t> </a:t>
            </a:r>
            <a:r>
              <a:rPr lang="en-US" sz="3000" b="1" dirty="0" err="1">
                <a:latin typeface="Courier New" panose="02070309020205020404" pitchFamily="49" charset="0"/>
                <a:cs typeface="Courier New" panose="02070309020205020404" pitchFamily="49" charset="0"/>
              </a:rPr>
              <a:t>dgst</a:t>
            </a:r>
            <a:r>
              <a:rPr lang="en-US" sz="3000" b="1" dirty="0">
                <a:latin typeface="Courier New" panose="02070309020205020404" pitchFamily="49" charset="0"/>
                <a:cs typeface="Courier New" panose="02070309020205020404" pitchFamily="49" charset="0"/>
              </a:rPr>
              <a:t> –sha256 –sign </a:t>
            </a:r>
            <a:r>
              <a:rPr lang="en-US" sz="3000" b="1" dirty="0" err="1">
                <a:latin typeface="Courier New" panose="02070309020205020404" pitchFamily="49" charset="0"/>
                <a:cs typeface="Courier New" panose="02070309020205020404" pitchFamily="49" charset="0"/>
              </a:rPr>
              <a:t>private.pem</a:t>
            </a:r>
            <a:r>
              <a:rPr lang="en-US" sz="3000" b="1" dirty="0">
                <a:latin typeface="Courier New" panose="02070309020205020404" pitchFamily="49" charset="0"/>
                <a:cs typeface="Courier New" panose="02070309020205020404" pitchFamily="49" charset="0"/>
              </a:rPr>
              <a:t> –out document.sha256 document.txt</a:t>
            </a:r>
            <a:r>
              <a:rPr lang="en-US" sz="3000" dirty="0">
                <a:latin typeface="Corbel"/>
                <a:cs typeface="Corbel"/>
              </a:rPr>
              <a:t>)</a:t>
            </a: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p:txBody>
      </p:sp>
      <p:sp>
        <p:nvSpPr>
          <p:cNvPr id="23" name="Title 1">
            <a:extLst>
              <a:ext uri="{FF2B5EF4-FFF2-40B4-BE49-F238E27FC236}">
                <a16:creationId xmlns:a16="http://schemas.microsoft.com/office/drawing/2014/main" id="{0E497927-22F1-337C-BFEE-3AFF473F68B8}"/>
              </a:ext>
            </a:extLst>
          </p:cNvPr>
          <p:cNvSpPr txBox="1">
            <a:spLocks/>
          </p:cNvSpPr>
          <p:nvPr/>
        </p:nvSpPr>
        <p:spPr>
          <a:xfrm>
            <a:off x="609600" y="155448"/>
            <a:ext cx="109728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a:ln>
                  <a:noFill/>
                </a:ln>
                <a:solidFill>
                  <a:srgbClr val="C19E67"/>
                </a:solidFill>
                <a:effectLst/>
                <a:uLnTx/>
                <a:uFillTx/>
                <a:latin typeface="Corbel"/>
                <a:ea typeface="+mj-ea"/>
                <a:cs typeface="+mj-cs"/>
              </a:rPr>
              <a:t>Digital Signatures – </a:t>
            </a:r>
            <a:r>
              <a:rPr kumimoji="0" lang="en-US" sz="4500" b="1" i="0" u="none" strike="noStrike" kern="1200" cap="none" spc="0" normalizeH="0" baseline="0" noProof="0" dirty="0">
                <a:ln>
                  <a:noFill/>
                </a:ln>
                <a:solidFill>
                  <a:srgbClr val="00B050"/>
                </a:solidFill>
                <a:effectLst/>
                <a:uLnTx/>
                <a:uFillTx/>
                <a:latin typeface="Corbel"/>
                <a:ea typeface="+mj-ea"/>
                <a:cs typeface="+mj-cs"/>
              </a:rPr>
              <a:t>Hands On Work</a:t>
            </a:r>
          </a:p>
        </p:txBody>
      </p:sp>
      <p:pic>
        <p:nvPicPr>
          <p:cNvPr id="5" name="Picture 4">
            <a:extLst>
              <a:ext uri="{FF2B5EF4-FFF2-40B4-BE49-F238E27FC236}">
                <a16:creationId xmlns:a16="http://schemas.microsoft.com/office/drawing/2014/main" id="{263236AD-F6BB-14E0-9BF8-6B80A815609E}"/>
              </a:ext>
            </a:extLst>
          </p:cNvPr>
          <p:cNvPicPr>
            <a:picLocks noChangeAspect="1"/>
          </p:cNvPicPr>
          <p:nvPr/>
        </p:nvPicPr>
        <p:blipFill>
          <a:blip r:embed="rId3"/>
          <a:stretch>
            <a:fillRect/>
          </a:stretch>
        </p:blipFill>
        <p:spPr>
          <a:xfrm>
            <a:off x="545382" y="3962400"/>
            <a:ext cx="11177436" cy="898540"/>
          </a:xfrm>
          <a:prstGeom prst="rect">
            <a:avLst/>
          </a:prstGeom>
        </p:spPr>
      </p:pic>
    </p:spTree>
    <p:extLst>
      <p:ext uri="{BB962C8B-B14F-4D97-AF65-F5344CB8AC3E}">
        <p14:creationId xmlns:p14="http://schemas.microsoft.com/office/powerpoint/2010/main" val="263867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28600" y="1752600"/>
            <a:ext cx="11811000" cy="4649846"/>
          </a:xfrm>
          <a:prstGeom prst="rect">
            <a:avLst/>
          </a:prstGeom>
        </p:spPr>
        <p:txBody>
          <a:bodyPr vert="horz" wrap="square" lIns="0" tIns="0" rIns="0" bIns="0" rtlCol="0">
            <a:normAutofit/>
          </a:bodyPr>
          <a:lstStyle/>
          <a:p>
            <a:pPr marL="332740" indent="-320040">
              <a:lnSpc>
                <a:spcPct val="100000"/>
              </a:lnSpc>
              <a:buClr>
                <a:srgbClr val="C19E67"/>
              </a:buClr>
              <a:buSzPct val="80000"/>
              <a:buFont typeface="Wingdings 2"/>
              <a:buChar char=""/>
              <a:tabLst>
                <a:tab pos="332740" algn="l"/>
              </a:tabLst>
            </a:pPr>
            <a:r>
              <a:rPr lang="en-US" sz="3000" dirty="0">
                <a:latin typeface="Corbel"/>
                <a:cs typeface="Corbel"/>
              </a:rPr>
              <a:t>Verify the signature on the recipient’s side using your public key.</a:t>
            </a:r>
          </a:p>
          <a:p>
            <a:pPr marL="332740" indent="-320040">
              <a:lnSpc>
                <a:spcPct val="100000"/>
              </a:lnSpc>
              <a:buClr>
                <a:srgbClr val="C19E67"/>
              </a:buClr>
              <a:buSzPct val="80000"/>
              <a:buFont typeface="Wingdings 2"/>
              <a:buChar char=""/>
              <a:tabLst>
                <a:tab pos="332740" algn="l"/>
              </a:tabLst>
            </a:pPr>
            <a:r>
              <a:rPr lang="en-US" sz="3000" dirty="0">
                <a:latin typeface="Corbel"/>
                <a:cs typeface="Corbel"/>
              </a:rPr>
              <a:t>(i.e. </a:t>
            </a:r>
            <a:r>
              <a:rPr lang="en-US" sz="3000" b="1" dirty="0" err="1">
                <a:latin typeface="Courier New" panose="02070309020205020404" pitchFamily="49" charset="0"/>
                <a:cs typeface="Courier New" panose="02070309020205020404" pitchFamily="49" charset="0"/>
              </a:rPr>
              <a:t>openssl</a:t>
            </a:r>
            <a:r>
              <a:rPr lang="en-US" sz="3000" b="1" dirty="0">
                <a:latin typeface="Courier New" panose="02070309020205020404" pitchFamily="49" charset="0"/>
                <a:cs typeface="Courier New" panose="02070309020205020404" pitchFamily="49" charset="0"/>
              </a:rPr>
              <a:t> </a:t>
            </a:r>
            <a:r>
              <a:rPr lang="en-US" sz="3000" b="1" dirty="0" err="1">
                <a:latin typeface="Courier New" panose="02070309020205020404" pitchFamily="49" charset="0"/>
                <a:cs typeface="Courier New" panose="02070309020205020404" pitchFamily="49" charset="0"/>
              </a:rPr>
              <a:t>dgst</a:t>
            </a:r>
            <a:r>
              <a:rPr lang="en-US" sz="3000" b="1" dirty="0">
                <a:latin typeface="Courier New" panose="02070309020205020404" pitchFamily="49" charset="0"/>
                <a:cs typeface="Courier New" panose="02070309020205020404" pitchFamily="49" charset="0"/>
              </a:rPr>
              <a:t> –sha256 –verify </a:t>
            </a:r>
            <a:r>
              <a:rPr lang="en-US" sz="3000" b="1" dirty="0" err="1">
                <a:latin typeface="Courier New" panose="02070309020205020404" pitchFamily="49" charset="0"/>
                <a:cs typeface="Courier New" panose="02070309020205020404" pitchFamily="49" charset="0"/>
              </a:rPr>
              <a:t>public.pem</a:t>
            </a:r>
            <a:r>
              <a:rPr lang="en-US" sz="3000" b="1" dirty="0">
                <a:latin typeface="Courier New" panose="02070309020205020404" pitchFamily="49" charset="0"/>
                <a:cs typeface="Courier New" panose="02070309020205020404" pitchFamily="49" charset="0"/>
              </a:rPr>
              <a:t> </a:t>
            </a:r>
            <a:r>
              <a:rPr lang="en-US" sz="3000" b="1">
                <a:latin typeface="Courier New" panose="02070309020205020404" pitchFamily="49" charset="0"/>
                <a:cs typeface="Courier New" panose="02070309020205020404" pitchFamily="49" charset="0"/>
              </a:rPr>
              <a:t>–signature </a:t>
            </a:r>
            <a:r>
              <a:rPr lang="en-US" sz="3000" b="1" dirty="0">
                <a:latin typeface="Courier New" panose="02070309020205020404" pitchFamily="49" charset="0"/>
                <a:cs typeface="Courier New" panose="02070309020205020404" pitchFamily="49" charset="0"/>
              </a:rPr>
              <a:t>document.sha256 document.txt</a:t>
            </a:r>
            <a:r>
              <a:rPr lang="en-US" sz="3000" dirty="0">
                <a:latin typeface="Corbel"/>
                <a:cs typeface="Corbel"/>
              </a:rPr>
              <a:t>)</a:t>
            </a: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p:txBody>
      </p:sp>
      <p:sp>
        <p:nvSpPr>
          <p:cNvPr id="23" name="Title 1">
            <a:extLst>
              <a:ext uri="{FF2B5EF4-FFF2-40B4-BE49-F238E27FC236}">
                <a16:creationId xmlns:a16="http://schemas.microsoft.com/office/drawing/2014/main" id="{0E497927-22F1-337C-BFEE-3AFF473F68B8}"/>
              </a:ext>
            </a:extLst>
          </p:cNvPr>
          <p:cNvSpPr txBox="1">
            <a:spLocks/>
          </p:cNvSpPr>
          <p:nvPr/>
        </p:nvSpPr>
        <p:spPr>
          <a:xfrm>
            <a:off x="609600" y="155448"/>
            <a:ext cx="109728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a:ln>
                  <a:noFill/>
                </a:ln>
                <a:solidFill>
                  <a:srgbClr val="C19E67"/>
                </a:solidFill>
                <a:effectLst/>
                <a:uLnTx/>
                <a:uFillTx/>
                <a:latin typeface="Corbel"/>
                <a:ea typeface="+mj-ea"/>
                <a:cs typeface="+mj-cs"/>
              </a:rPr>
              <a:t>Digital Signatures – </a:t>
            </a:r>
            <a:r>
              <a:rPr kumimoji="0" lang="en-US" sz="4500" b="1" i="0" u="none" strike="noStrike" kern="1200" cap="none" spc="0" normalizeH="0" baseline="0" noProof="0" dirty="0">
                <a:ln>
                  <a:noFill/>
                </a:ln>
                <a:solidFill>
                  <a:srgbClr val="00B050"/>
                </a:solidFill>
                <a:effectLst/>
                <a:uLnTx/>
                <a:uFillTx/>
                <a:latin typeface="Corbel"/>
                <a:ea typeface="+mj-ea"/>
                <a:cs typeface="+mj-cs"/>
              </a:rPr>
              <a:t>Hands On Work</a:t>
            </a:r>
          </a:p>
        </p:txBody>
      </p:sp>
      <p:pic>
        <p:nvPicPr>
          <p:cNvPr id="3" name="Picture 2">
            <a:extLst>
              <a:ext uri="{FF2B5EF4-FFF2-40B4-BE49-F238E27FC236}">
                <a16:creationId xmlns:a16="http://schemas.microsoft.com/office/drawing/2014/main" id="{8D5FD81B-ECA6-8108-78B3-58F03347EFC0}"/>
              </a:ext>
            </a:extLst>
          </p:cNvPr>
          <p:cNvPicPr>
            <a:picLocks noChangeAspect="1"/>
          </p:cNvPicPr>
          <p:nvPr/>
        </p:nvPicPr>
        <p:blipFill>
          <a:blip r:embed="rId3"/>
          <a:stretch>
            <a:fillRect/>
          </a:stretch>
        </p:blipFill>
        <p:spPr>
          <a:xfrm>
            <a:off x="699007" y="4191000"/>
            <a:ext cx="10793985" cy="1333545"/>
          </a:xfrm>
          <a:prstGeom prst="rect">
            <a:avLst/>
          </a:prstGeom>
        </p:spPr>
      </p:pic>
    </p:spTree>
    <p:extLst>
      <p:ext uri="{BB962C8B-B14F-4D97-AF65-F5344CB8AC3E}">
        <p14:creationId xmlns:p14="http://schemas.microsoft.com/office/powerpoint/2010/main" val="4232513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38ACB3-D5B5-075E-336E-94413824B769}"/>
              </a:ext>
            </a:extLst>
          </p:cNvPr>
          <p:cNvSpPr>
            <a:spLocks noGrp="1"/>
          </p:cNvSpPr>
          <p:nvPr>
            <p:ph type="ctrTitle"/>
          </p:nvPr>
        </p:nvSpPr>
        <p:spPr/>
        <p:txBody>
          <a:bodyPr/>
          <a:lstStyle/>
          <a:p>
            <a:r>
              <a:rPr lang="en-CA" dirty="0"/>
              <a:t>Certificates</a:t>
            </a:r>
          </a:p>
        </p:txBody>
      </p:sp>
      <p:sp>
        <p:nvSpPr>
          <p:cNvPr id="5" name="Subtitle 4">
            <a:extLst>
              <a:ext uri="{FF2B5EF4-FFF2-40B4-BE49-F238E27FC236}">
                <a16:creationId xmlns:a16="http://schemas.microsoft.com/office/drawing/2014/main" id="{9F184D73-2384-7A23-D7AA-AAA52152D26C}"/>
              </a:ext>
            </a:extLst>
          </p:cNvPr>
          <p:cNvSpPr>
            <a:spLocks noGrp="1"/>
          </p:cNvSpPr>
          <p:nvPr>
            <p:ph type="subTitle" idx="1"/>
          </p:nvPr>
        </p:nvSpPr>
        <p:spPr/>
        <p:txBody>
          <a:bodyPr/>
          <a:lstStyle/>
          <a:p>
            <a:endParaRPr lang="en-CA"/>
          </a:p>
        </p:txBody>
      </p:sp>
      <p:sp>
        <p:nvSpPr>
          <p:cNvPr id="6" name="Text Placeholder 5">
            <a:extLst>
              <a:ext uri="{FF2B5EF4-FFF2-40B4-BE49-F238E27FC236}">
                <a16:creationId xmlns:a16="http://schemas.microsoft.com/office/drawing/2014/main" id="{E866DB3D-06DA-AEF1-A9C7-5A5215CD19CE}"/>
              </a:ext>
            </a:extLst>
          </p:cNvPr>
          <p:cNvSpPr>
            <a:spLocks noGrp="1"/>
          </p:cNvSpPr>
          <p:nvPr>
            <p:ph type="body" sz="quarter" idx="13"/>
          </p:nvPr>
        </p:nvSpPr>
        <p:spPr/>
        <p:txBody>
          <a:bodyPr/>
          <a:lstStyle/>
          <a:p>
            <a:endParaRPr lang="en-CA"/>
          </a:p>
        </p:txBody>
      </p:sp>
    </p:spTree>
    <p:extLst>
      <p:ext uri="{BB962C8B-B14F-4D97-AF65-F5344CB8AC3E}">
        <p14:creationId xmlns:p14="http://schemas.microsoft.com/office/powerpoint/2010/main" val="1092725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84752" y="1750954"/>
            <a:ext cx="11268964" cy="4649846"/>
          </a:xfrm>
          <a:prstGeom prst="rect">
            <a:avLst/>
          </a:prstGeom>
        </p:spPr>
        <p:txBody>
          <a:bodyPr vert="horz" wrap="square" lIns="0" tIns="0" rIns="0" bIns="0" rtlCol="0">
            <a:normAutofit/>
          </a:bodyPr>
          <a:lstStyle/>
          <a:p>
            <a:pPr marL="332740" indent="-320040">
              <a:lnSpc>
                <a:spcPct val="100000"/>
              </a:lnSpc>
              <a:buClr>
                <a:srgbClr val="C19E67"/>
              </a:buClr>
              <a:buSzPct val="80000"/>
              <a:buFont typeface="Wingdings 2"/>
              <a:buChar char=""/>
              <a:tabLst>
                <a:tab pos="332740" algn="l"/>
              </a:tabLst>
            </a:pPr>
            <a:r>
              <a:rPr lang="en-US" sz="3000" dirty="0">
                <a:latin typeface="Corbel"/>
                <a:cs typeface="Corbel"/>
              </a:rPr>
              <a:t>On the other hand, an encryption certificate contains additional information such as the domain, organization, expiration date, etc. It is usually signed by a different key to ensure its integrity.</a:t>
            </a: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r>
              <a:rPr lang="en-US" sz="3000" dirty="0">
                <a:latin typeface="Corbel"/>
                <a:cs typeface="Corbel"/>
              </a:rPr>
              <a:t> While a key is generally just the data needed for encryption, a certificate provides more context and metadata about the key</a:t>
            </a:r>
          </a:p>
        </p:txBody>
      </p:sp>
      <p:sp>
        <p:nvSpPr>
          <p:cNvPr id="23" name="Title 1">
            <a:extLst>
              <a:ext uri="{FF2B5EF4-FFF2-40B4-BE49-F238E27FC236}">
                <a16:creationId xmlns:a16="http://schemas.microsoft.com/office/drawing/2014/main" id="{0E497927-22F1-337C-BFEE-3AFF473F68B8}"/>
              </a:ext>
            </a:extLst>
          </p:cNvPr>
          <p:cNvSpPr txBox="1">
            <a:spLocks/>
          </p:cNvSpPr>
          <p:nvPr/>
        </p:nvSpPr>
        <p:spPr>
          <a:xfrm>
            <a:off x="609600" y="155448"/>
            <a:ext cx="109728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a:ln>
                  <a:noFill/>
                </a:ln>
                <a:solidFill>
                  <a:srgbClr val="C19E67"/>
                </a:solidFill>
                <a:effectLst/>
                <a:uLnTx/>
                <a:uFillTx/>
                <a:latin typeface="Corbel"/>
                <a:ea typeface="+mj-ea"/>
                <a:cs typeface="+mj-cs"/>
              </a:rPr>
              <a:t>Introduction to Certificates</a:t>
            </a:r>
          </a:p>
        </p:txBody>
      </p:sp>
    </p:spTree>
    <p:extLst>
      <p:ext uri="{BB962C8B-B14F-4D97-AF65-F5344CB8AC3E}">
        <p14:creationId xmlns:p14="http://schemas.microsoft.com/office/powerpoint/2010/main" val="3206761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84752" y="1750954"/>
            <a:ext cx="11268964" cy="4649846"/>
          </a:xfrm>
          <a:prstGeom prst="rect">
            <a:avLst/>
          </a:prstGeom>
        </p:spPr>
        <p:txBody>
          <a:bodyPr vert="horz" wrap="square" lIns="0" tIns="0" rIns="0" bIns="0" rtlCol="0">
            <a:normAutofit fontScale="92500" lnSpcReduction="20000"/>
          </a:bodyPr>
          <a:lstStyle/>
          <a:p>
            <a:pPr marL="332740" indent="-320040">
              <a:lnSpc>
                <a:spcPct val="100000"/>
              </a:lnSpc>
              <a:buClr>
                <a:srgbClr val="C19E67"/>
              </a:buClr>
              <a:buSzPct val="80000"/>
              <a:buFont typeface="Wingdings 2"/>
              <a:buChar char=""/>
              <a:tabLst>
                <a:tab pos="332740" algn="l"/>
              </a:tabLst>
            </a:pPr>
            <a:r>
              <a:rPr lang="en-US" sz="3000" dirty="0">
                <a:latin typeface="Corbel"/>
                <a:cs typeface="Corbel"/>
              </a:rPr>
              <a:t>As mentioned earlier, digital certificates are simple electronic files. </a:t>
            </a: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r>
              <a:rPr lang="en-US" sz="3000" dirty="0">
                <a:latin typeface="Corbel"/>
                <a:cs typeface="Corbel"/>
              </a:rPr>
              <a:t>The X.509 and PKCS standards determine the specific formats for digital certificates, as well as the file types and formats. </a:t>
            </a: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r>
              <a:rPr lang="en-US" sz="3000" dirty="0">
                <a:latin typeface="Corbel"/>
                <a:cs typeface="Corbel"/>
              </a:rPr>
              <a:t>Digital certificates come in a variety of file formats, including those with .</a:t>
            </a:r>
            <a:r>
              <a:rPr lang="en-US" sz="3000" dirty="0" err="1">
                <a:latin typeface="Corbel"/>
                <a:cs typeface="Corbel"/>
              </a:rPr>
              <a:t>cer</a:t>
            </a:r>
            <a:r>
              <a:rPr lang="en-US" sz="3000" dirty="0">
                <a:latin typeface="Corbel"/>
                <a:cs typeface="Corbel"/>
              </a:rPr>
              <a:t> and .</a:t>
            </a:r>
            <a:r>
              <a:rPr lang="en-US" sz="3000" dirty="0" err="1">
                <a:latin typeface="Corbel"/>
                <a:cs typeface="Corbel"/>
              </a:rPr>
              <a:t>pem</a:t>
            </a:r>
            <a:r>
              <a:rPr lang="en-US" sz="3000" dirty="0">
                <a:latin typeface="Corbel"/>
                <a:cs typeface="Corbel"/>
              </a:rPr>
              <a:t> file extensions. Additionally, there is a variety of types of certificate files, and each of these may fulfill a unique function in a PKI, such as a certificate request file. </a:t>
            </a: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r>
              <a:rPr lang="en-US" sz="3000" dirty="0">
                <a:latin typeface="Corbel"/>
                <a:cs typeface="Corbel"/>
              </a:rPr>
              <a:t>Digital certificates can be stored on several types of media, such as USB sticks, mobile devices, internal computer storage, and even centralized repositories on a network or the Internet.</a:t>
            </a:r>
          </a:p>
        </p:txBody>
      </p:sp>
      <p:sp>
        <p:nvSpPr>
          <p:cNvPr id="23" name="Title 1">
            <a:extLst>
              <a:ext uri="{FF2B5EF4-FFF2-40B4-BE49-F238E27FC236}">
                <a16:creationId xmlns:a16="http://schemas.microsoft.com/office/drawing/2014/main" id="{0E497927-22F1-337C-BFEE-3AFF473F68B8}"/>
              </a:ext>
            </a:extLst>
          </p:cNvPr>
          <p:cNvSpPr txBox="1">
            <a:spLocks/>
          </p:cNvSpPr>
          <p:nvPr/>
        </p:nvSpPr>
        <p:spPr>
          <a:xfrm>
            <a:off x="609600" y="155448"/>
            <a:ext cx="109728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a:ln>
                  <a:noFill/>
                </a:ln>
                <a:solidFill>
                  <a:srgbClr val="C19E67"/>
                </a:solidFill>
                <a:effectLst/>
                <a:uLnTx/>
                <a:uFillTx/>
                <a:latin typeface="Corbel"/>
                <a:ea typeface="+mj-ea"/>
                <a:cs typeface="+mj-cs"/>
              </a:rPr>
              <a:t>Introduction to Certificates</a:t>
            </a:r>
          </a:p>
        </p:txBody>
      </p:sp>
    </p:spTree>
    <p:extLst>
      <p:ext uri="{BB962C8B-B14F-4D97-AF65-F5344CB8AC3E}">
        <p14:creationId xmlns:p14="http://schemas.microsoft.com/office/powerpoint/2010/main" val="2451062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84752" y="1750954"/>
            <a:ext cx="11268964" cy="4649846"/>
          </a:xfrm>
          <a:prstGeom prst="rect">
            <a:avLst/>
          </a:prstGeom>
        </p:spPr>
        <p:txBody>
          <a:bodyPr vert="horz" wrap="square" lIns="0" tIns="0" rIns="0" bIns="0" rtlCol="0">
            <a:normAutofit fontScale="77500" lnSpcReduction="20000"/>
          </a:bodyPr>
          <a:lstStyle/>
          <a:p>
            <a:pPr marL="12700">
              <a:lnSpc>
                <a:spcPct val="100000"/>
              </a:lnSpc>
              <a:buClr>
                <a:srgbClr val="C19E67"/>
              </a:buClr>
              <a:buSzPct val="80000"/>
              <a:tabLst>
                <a:tab pos="332740" algn="l"/>
              </a:tabLst>
            </a:pPr>
            <a:r>
              <a:rPr lang="en-US" sz="3000" dirty="0">
                <a:latin typeface="Corbel"/>
                <a:cs typeface="Corbel"/>
              </a:rPr>
              <a:t>Certificates come in a variety of types, each type serving one or more purposes such as the following:</a:t>
            </a: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789940" lvl="1" indent="-320040">
              <a:buClr>
                <a:srgbClr val="C19E67"/>
              </a:buClr>
              <a:buSzPct val="80000"/>
              <a:buFont typeface="Wingdings 2"/>
              <a:buChar char=""/>
              <a:tabLst>
                <a:tab pos="332740" algn="l"/>
              </a:tabLst>
            </a:pPr>
            <a:r>
              <a:rPr lang="en-US" sz="3000" dirty="0">
                <a:latin typeface="Corbel"/>
                <a:cs typeface="Corbel"/>
              </a:rPr>
              <a:t>Signing and encrypting e-mails</a:t>
            </a:r>
          </a:p>
          <a:p>
            <a:pPr marL="789940" lvl="1" indent="-320040">
              <a:buClr>
                <a:srgbClr val="C19E67"/>
              </a:buClr>
              <a:buSzPct val="80000"/>
              <a:buFont typeface="Wingdings 2"/>
              <a:buChar char=""/>
              <a:tabLst>
                <a:tab pos="332740" algn="l"/>
              </a:tabLst>
            </a:pPr>
            <a:endParaRPr lang="en-US" sz="3000" dirty="0">
              <a:latin typeface="Corbel"/>
              <a:cs typeface="Corbel"/>
            </a:endParaRPr>
          </a:p>
          <a:p>
            <a:pPr marL="789940" lvl="1" indent="-320040">
              <a:buClr>
                <a:srgbClr val="C19E67"/>
              </a:buClr>
              <a:buSzPct val="80000"/>
              <a:buFont typeface="Wingdings 2"/>
              <a:buChar char=""/>
              <a:tabLst>
                <a:tab pos="332740" algn="l"/>
              </a:tabLst>
            </a:pPr>
            <a:r>
              <a:rPr lang="en-US" sz="3000" dirty="0">
                <a:latin typeface="Corbel"/>
                <a:cs typeface="Corbel"/>
              </a:rPr>
              <a:t>Identifying and authenticating networks</a:t>
            </a:r>
          </a:p>
          <a:p>
            <a:pPr marL="789940" lvl="1" indent="-320040">
              <a:buClr>
                <a:srgbClr val="C19E67"/>
              </a:buClr>
              <a:buSzPct val="80000"/>
              <a:buFont typeface="Wingdings 2"/>
              <a:buChar char=""/>
              <a:tabLst>
                <a:tab pos="332740" algn="l"/>
              </a:tabLst>
            </a:pPr>
            <a:endParaRPr lang="en-US" sz="3000" dirty="0">
              <a:latin typeface="Corbel"/>
              <a:cs typeface="Corbel"/>
            </a:endParaRPr>
          </a:p>
          <a:p>
            <a:pPr marL="789940" lvl="1" indent="-320040">
              <a:buClr>
                <a:srgbClr val="C19E67"/>
              </a:buClr>
              <a:buSzPct val="80000"/>
              <a:buFont typeface="Wingdings 2"/>
              <a:buChar char=""/>
              <a:tabLst>
                <a:tab pos="332740" algn="l"/>
              </a:tabLst>
            </a:pPr>
            <a:r>
              <a:rPr lang="en-US" sz="3000" dirty="0">
                <a:latin typeface="Corbel"/>
                <a:cs typeface="Corbel"/>
              </a:rPr>
              <a:t>Identifying servers</a:t>
            </a:r>
          </a:p>
          <a:p>
            <a:pPr marL="789940" lvl="1" indent="-320040">
              <a:buClr>
                <a:srgbClr val="C19E67"/>
              </a:buClr>
              <a:buSzPct val="80000"/>
              <a:buFont typeface="Wingdings 2"/>
              <a:buChar char=""/>
              <a:tabLst>
                <a:tab pos="332740" algn="l"/>
              </a:tabLst>
            </a:pPr>
            <a:endParaRPr lang="en-US" sz="3000" dirty="0">
              <a:latin typeface="Corbel"/>
              <a:cs typeface="Corbel"/>
            </a:endParaRPr>
          </a:p>
          <a:p>
            <a:pPr marL="789940" lvl="1" indent="-320040">
              <a:buClr>
                <a:srgbClr val="C19E67"/>
              </a:buClr>
              <a:buSzPct val="80000"/>
              <a:buFont typeface="Wingdings 2"/>
              <a:buChar char=""/>
              <a:tabLst>
                <a:tab pos="332740" algn="l"/>
              </a:tabLst>
            </a:pPr>
            <a:r>
              <a:rPr lang="en-US" sz="3000" dirty="0">
                <a:latin typeface="Corbel"/>
                <a:cs typeface="Corbel"/>
              </a:rPr>
              <a:t>Digitally signing software, verifying its authenticity from a publisher</a:t>
            </a: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12700">
              <a:lnSpc>
                <a:spcPct val="100000"/>
              </a:lnSpc>
              <a:buClr>
                <a:srgbClr val="C19E67"/>
              </a:buClr>
              <a:buSzPct val="80000"/>
              <a:tabLst>
                <a:tab pos="332740" algn="l"/>
              </a:tabLst>
            </a:pPr>
            <a:r>
              <a:rPr lang="en-US" sz="3000" dirty="0">
                <a:latin typeface="Corbel"/>
                <a:cs typeface="Corbel"/>
              </a:rPr>
              <a:t>Certificates typically contain a variety of information, known as certificate attributes, including the public key of the individual and information that identifies that person, the issuing organization, and valid dates and functions for the certificate to be used</a:t>
            </a:r>
          </a:p>
        </p:txBody>
      </p:sp>
      <p:sp>
        <p:nvSpPr>
          <p:cNvPr id="23" name="Title 1">
            <a:extLst>
              <a:ext uri="{FF2B5EF4-FFF2-40B4-BE49-F238E27FC236}">
                <a16:creationId xmlns:a16="http://schemas.microsoft.com/office/drawing/2014/main" id="{0E497927-22F1-337C-BFEE-3AFF473F68B8}"/>
              </a:ext>
            </a:extLst>
          </p:cNvPr>
          <p:cNvSpPr txBox="1">
            <a:spLocks/>
          </p:cNvSpPr>
          <p:nvPr/>
        </p:nvSpPr>
        <p:spPr>
          <a:xfrm>
            <a:off x="609600" y="155448"/>
            <a:ext cx="109728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a:ln>
                  <a:noFill/>
                </a:ln>
                <a:solidFill>
                  <a:srgbClr val="C19E67"/>
                </a:solidFill>
                <a:effectLst/>
                <a:uLnTx/>
                <a:uFillTx/>
                <a:latin typeface="Corbel"/>
                <a:ea typeface="+mj-ea"/>
                <a:cs typeface="+mj-cs"/>
              </a:rPr>
              <a:t>Introduction to Certificates</a:t>
            </a:r>
          </a:p>
        </p:txBody>
      </p:sp>
    </p:spTree>
    <p:extLst>
      <p:ext uri="{BB962C8B-B14F-4D97-AF65-F5344CB8AC3E}">
        <p14:creationId xmlns:p14="http://schemas.microsoft.com/office/powerpoint/2010/main" val="3387347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84752" y="1750954"/>
            <a:ext cx="11268964" cy="4649846"/>
          </a:xfrm>
          <a:prstGeom prst="rect">
            <a:avLst/>
          </a:prstGeom>
        </p:spPr>
        <p:txBody>
          <a:bodyPr vert="horz" wrap="square" lIns="0" tIns="0" rIns="0" bIns="0" rtlCol="0">
            <a:normAutofit fontScale="92500" lnSpcReduction="10000"/>
          </a:bodyPr>
          <a:lstStyle/>
          <a:p>
            <a:pPr marL="12700">
              <a:lnSpc>
                <a:spcPct val="100000"/>
              </a:lnSpc>
              <a:buClr>
                <a:srgbClr val="C19E67"/>
              </a:buClr>
              <a:buSzPct val="80000"/>
              <a:tabLst>
                <a:tab pos="332740" algn="l"/>
              </a:tabLst>
            </a:pPr>
            <a:r>
              <a:rPr lang="en-US" sz="3000" dirty="0">
                <a:latin typeface="Corbel"/>
                <a:cs typeface="Corbel"/>
              </a:rPr>
              <a:t>Managing a digital certificate from issuance, through use, and finally disposal refers to the process of managing the certificate over its life cycle. That life cycle follows four main stages:</a:t>
            </a:r>
          </a:p>
          <a:p>
            <a:pPr marL="12700">
              <a:lnSpc>
                <a:spcPct val="100000"/>
              </a:lnSpc>
              <a:buClr>
                <a:srgbClr val="C19E67"/>
              </a:buClr>
              <a:buSzPct val="80000"/>
              <a:tabLst>
                <a:tab pos="332740" algn="l"/>
              </a:tabLst>
            </a:pPr>
            <a:endParaRPr lang="en-US" sz="3000" dirty="0">
              <a:latin typeface="Corbel"/>
              <a:cs typeface="Corbel"/>
            </a:endParaRPr>
          </a:p>
          <a:p>
            <a:pPr marL="469900" lvl="1">
              <a:buClr>
                <a:srgbClr val="C19E67"/>
              </a:buClr>
              <a:buSzPct val="80000"/>
              <a:tabLst>
                <a:tab pos="332740" algn="l"/>
              </a:tabLst>
            </a:pPr>
            <a:r>
              <a:rPr lang="en-US" sz="3000" dirty="0">
                <a:latin typeface="Corbel"/>
                <a:cs typeface="Corbel"/>
              </a:rPr>
              <a:t>1. Registration by an entity</a:t>
            </a:r>
          </a:p>
          <a:p>
            <a:pPr marL="469900" lvl="1">
              <a:buClr>
                <a:srgbClr val="C19E67"/>
              </a:buClr>
              <a:buSzPct val="80000"/>
              <a:tabLst>
                <a:tab pos="332740" algn="l"/>
              </a:tabLst>
            </a:pPr>
            <a:endParaRPr lang="en-US" sz="3000" dirty="0">
              <a:latin typeface="Corbel"/>
              <a:cs typeface="Corbel"/>
            </a:endParaRPr>
          </a:p>
          <a:p>
            <a:pPr marL="469900" lvl="1">
              <a:buClr>
                <a:srgbClr val="C19E67"/>
              </a:buClr>
              <a:buSzPct val="80000"/>
              <a:tabLst>
                <a:tab pos="332740" algn="l"/>
              </a:tabLst>
            </a:pPr>
            <a:r>
              <a:rPr lang="en-US" sz="3000" dirty="0">
                <a:latin typeface="Corbel"/>
                <a:cs typeface="Corbel"/>
              </a:rPr>
              <a:t>2. Issuance of certificate from certificate authority</a:t>
            </a:r>
          </a:p>
          <a:p>
            <a:pPr marL="469900" lvl="1">
              <a:buClr>
                <a:srgbClr val="C19E67"/>
              </a:buClr>
              <a:buSzPct val="80000"/>
              <a:tabLst>
                <a:tab pos="332740" algn="l"/>
              </a:tabLst>
            </a:pPr>
            <a:endParaRPr lang="en-US" sz="3000" dirty="0">
              <a:latin typeface="Corbel"/>
              <a:cs typeface="Corbel"/>
            </a:endParaRPr>
          </a:p>
          <a:p>
            <a:pPr marL="469900" lvl="1">
              <a:buClr>
                <a:srgbClr val="C19E67"/>
              </a:buClr>
              <a:buSzPct val="80000"/>
              <a:tabLst>
                <a:tab pos="332740" algn="l"/>
              </a:tabLst>
            </a:pPr>
            <a:r>
              <a:rPr lang="en-US" sz="3000" dirty="0">
                <a:latin typeface="Corbel"/>
                <a:cs typeface="Corbel"/>
              </a:rPr>
              <a:t>3. Maintenance by the certificate authority</a:t>
            </a:r>
          </a:p>
          <a:p>
            <a:pPr marL="469900" lvl="1">
              <a:buClr>
                <a:srgbClr val="C19E67"/>
              </a:buClr>
              <a:buSzPct val="80000"/>
              <a:tabLst>
                <a:tab pos="332740" algn="l"/>
              </a:tabLst>
            </a:pPr>
            <a:endParaRPr lang="en-US" sz="3000" dirty="0">
              <a:latin typeface="Corbel"/>
              <a:cs typeface="Corbel"/>
            </a:endParaRPr>
          </a:p>
          <a:p>
            <a:pPr marL="469900" lvl="1">
              <a:buClr>
                <a:srgbClr val="C19E67"/>
              </a:buClr>
              <a:buSzPct val="80000"/>
              <a:tabLst>
                <a:tab pos="332740" algn="l"/>
              </a:tabLst>
            </a:pPr>
            <a:r>
              <a:rPr lang="en-US" sz="3000" dirty="0">
                <a:latin typeface="Corbel"/>
                <a:cs typeface="Corbel"/>
              </a:rPr>
              <a:t>4. End of life through expiration, suspension, or revocation</a:t>
            </a:r>
          </a:p>
        </p:txBody>
      </p:sp>
      <p:sp>
        <p:nvSpPr>
          <p:cNvPr id="23" name="Title 1">
            <a:extLst>
              <a:ext uri="{FF2B5EF4-FFF2-40B4-BE49-F238E27FC236}">
                <a16:creationId xmlns:a16="http://schemas.microsoft.com/office/drawing/2014/main" id="{0E497927-22F1-337C-BFEE-3AFF473F68B8}"/>
              </a:ext>
            </a:extLst>
          </p:cNvPr>
          <p:cNvSpPr txBox="1">
            <a:spLocks/>
          </p:cNvSpPr>
          <p:nvPr/>
        </p:nvSpPr>
        <p:spPr>
          <a:xfrm>
            <a:off x="609600" y="155448"/>
            <a:ext cx="109728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a:ln>
                  <a:noFill/>
                </a:ln>
                <a:solidFill>
                  <a:srgbClr val="C19E67"/>
                </a:solidFill>
                <a:effectLst/>
                <a:uLnTx/>
                <a:uFillTx/>
                <a:latin typeface="Corbel"/>
                <a:ea typeface="+mj-ea"/>
                <a:cs typeface="+mj-cs"/>
              </a:rPr>
              <a:t>Certificate Lifecycle</a:t>
            </a:r>
          </a:p>
        </p:txBody>
      </p:sp>
    </p:spTree>
    <p:extLst>
      <p:ext uri="{BB962C8B-B14F-4D97-AF65-F5344CB8AC3E}">
        <p14:creationId xmlns:p14="http://schemas.microsoft.com/office/powerpoint/2010/main" val="84459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2400" y="1676400"/>
            <a:ext cx="11658600" cy="4698722"/>
          </a:xfrm>
          <a:prstGeom prst="rect">
            <a:avLst/>
          </a:prstGeom>
        </p:spPr>
        <p:txBody>
          <a:bodyPr vert="horz" wrap="square" lIns="0" tIns="12700" rIns="0" bIns="0" rtlCol="0">
            <a:spAutoFit/>
          </a:bodyPr>
          <a:lstStyle/>
          <a:p>
            <a:pPr marL="332740" marR="0" lvl="0"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r>
              <a:rPr kumimoji="0" lang="en-US" sz="2700" b="1" i="0" u="none" strike="noStrike" kern="1200" cap="none" spc="0" normalizeH="0" baseline="0" noProof="0" dirty="0">
                <a:ln>
                  <a:noFill/>
                </a:ln>
                <a:solidFill>
                  <a:prstClr val="black"/>
                </a:solidFill>
                <a:effectLst/>
                <a:uLnTx/>
                <a:uFillTx/>
                <a:latin typeface="Corbel"/>
                <a:ea typeface="+mn-ea"/>
                <a:cs typeface="Corbel"/>
              </a:rPr>
              <a:t>4.0 Data Encryption</a:t>
            </a:r>
          </a:p>
          <a:p>
            <a:pPr marL="332740" marR="0" lvl="0"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endParaRPr kumimoji="0" lang="en-US" sz="2700" b="1" i="0" u="none" strike="noStrike" kern="1200" cap="none" spc="0" normalizeH="0" baseline="0" noProof="0" dirty="0">
              <a:ln>
                <a:noFill/>
              </a:ln>
              <a:solidFill>
                <a:prstClr val="black"/>
              </a:solidFill>
              <a:effectLst/>
              <a:uLnTx/>
              <a:uFillTx/>
              <a:latin typeface="Corbel"/>
              <a:ea typeface="+mn-ea"/>
              <a:cs typeface="Corbel"/>
            </a:endParaRPr>
          </a:p>
          <a:p>
            <a:pPr marL="789940" marR="0" lvl="1"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r>
              <a:rPr kumimoji="0" lang="en-US" sz="2700" b="0" i="0" u="none" strike="noStrike" kern="1200" cap="none" spc="0" normalizeH="0" baseline="0" noProof="0" dirty="0">
                <a:ln>
                  <a:noFill/>
                </a:ln>
                <a:solidFill>
                  <a:prstClr val="black"/>
                </a:solidFill>
                <a:effectLst/>
                <a:uLnTx/>
                <a:uFillTx/>
                <a:latin typeface="Corbel"/>
                <a:ea typeface="+mn-ea"/>
                <a:cs typeface="Corbel"/>
              </a:rPr>
              <a:t>4.3 Discuss various usages of encryption such as digital signatures and certificates </a:t>
            </a:r>
          </a:p>
          <a:p>
            <a:pPr marL="789940" marR="0" lvl="1"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r>
              <a:rPr kumimoji="0" lang="en-US" sz="2700" b="0" i="0" u="none" strike="noStrike" kern="1200" cap="none" spc="0" normalizeH="0" baseline="0" noProof="0" dirty="0">
                <a:ln>
                  <a:noFill/>
                </a:ln>
                <a:solidFill>
                  <a:prstClr val="black"/>
                </a:solidFill>
                <a:effectLst/>
                <a:uLnTx/>
                <a:uFillTx/>
                <a:latin typeface="Corbel"/>
                <a:ea typeface="+mn-ea"/>
                <a:cs typeface="Corbel"/>
              </a:rPr>
              <a:t>4.4 Explain the main concepts around key exchange </a:t>
            </a:r>
          </a:p>
          <a:p>
            <a:pPr marL="789940" marR="0" lvl="1"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r>
              <a:rPr kumimoji="0" lang="en-US" sz="2700" b="0" i="0" u="none" strike="noStrike" kern="1200" cap="none" spc="0" normalizeH="0" baseline="0" noProof="0" dirty="0">
                <a:ln>
                  <a:noFill/>
                </a:ln>
                <a:solidFill>
                  <a:prstClr val="black"/>
                </a:solidFill>
                <a:effectLst/>
                <a:uLnTx/>
                <a:uFillTx/>
                <a:latin typeface="Corbel"/>
                <a:ea typeface="+mn-ea"/>
                <a:cs typeface="Corbel"/>
              </a:rPr>
              <a:t>4.6 Utilize common encryption tools to secure data in storage and/or transit </a:t>
            </a:r>
          </a:p>
          <a:p>
            <a:pPr marL="789940" marR="0" lvl="1"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endParaRPr kumimoji="0" lang="en-US" sz="2700" b="0" i="0" u="none" strike="noStrike" kern="1200" cap="none" spc="0" normalizeH="0" baseline="0" noProof="0" dirty="0">
              <a:ln>
                <a:noFill/>
              </a:ln>
              <a:solidFill>
                <a:prstClr val="black"/>
              </a:solidFill>
              <a:effectLst/>
              <a:uLnTx/>
              <a:uFillTx/>
              <a:latin typeface="Corbel"/>
              <a:ea typeface="+mn-ea"/>
              <a:cs typeface="Corbel"/>
            </a:endParaRPr>
          </a:p>
          <a:p>
            <a:pPr marL="789940" marR="0" lvl="1"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endParaRPr kumimoji="0" lang="en-US" sz="2700" b="0" i="0" u="none" strike="noStrike" kern="1200" cap="none" spc="0" normalizeH="0" baseline="0" noProof="0" dirty="0">
              <a:ln>
                <a:noFill/>
              </a:ln>
              <a:solidFill>
                <a:prstClr val="black"/>
              </a:solidFill>
              <a:effectLst/>
              <a:uLnTx/>
              <a:uFillTx/>
              <a:latin typeface="Corbel"/>
              <a:ea typeface="+mn-ea"/>
              <a:cs typeface="Corbel"/>
            </a:endParaRPr>
          </a:p>
          <a:p>
            <a:pPr marL="789940" marR="0" lvl="1"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endParaRPr kumimoji="0" lang="en-US" sz="2700" b="0" i="0" u="none" strike="noStrike" kern="1200" cap="none" spc="0" normalizeH="0" baseline="0" noProof="0" dirty="0">
              <a:ln>
                <a:noFill/>
              </a:ln>
              <a:solidFill>
                <a:prstClr val="black"/>
              </a:solidFill>
              <a:effectLst/>
              <a:uLnTx/>
              <a:uFillTx/>
              <a:latin typeface="Corbel"/>
              <a:ea typeface="+mn-ea"/>
              <a:cs typeface="Corbel"/>
            </a:endParaRPr>
          </a:p>
          <a:p>
            <a:pPr marL="332740" marR="0" lvl="0"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endParaRPr kumimoji="0" lang="en-US" sz="2700" b="0" i="0" u="none" strike="noStrike" kern="1200" cap="none" spc="0" normalizeH="0" baseline="0" noProof="0" dirty="0">
              <a:ln>
                <a:noFill/>
              </a:ln>
              <a:solidFill>
                <a:prstClr val="black"/>
              </a:solidFill>
              <a:effectLst/>
              <a:uLnTx/>
              <a:uFillTx/>
              <a:latin typeface="Corbel"/>
              <a:ea typeface="+mn-ea"/>
              <a:cs typeface="Corbel"/>
            </a:endParaRPr>
          </a:p>
          <a:p>
            <a:pPr marL="332740" marR="0" lvl="0" indent="-320040" algn="l" defTabSz="914400" rtl="0" eaLnBrk="1" fontAlgn="auto" latinLnBrk="0" hangingPunct="1">
              <a:lnSpc>
                <a:spcPct val="100000"/>
              </a:lnSpc>
              <a:spcBef>
                <a:spcPts val="100"/>
              </a:spcBef>
              <a:spcAft>
                <a:spcPts val="0"/>
              </a:spcAft>
              <a:buClr>
                <a:srgbClr val="C19E67"/>
              </a:buClr>
              <a:buSzPct val="79629"/>
              <a:buFont typeface="Wingdings 2"/>
              <a:buChar char=""/>
              <a:tabLst>
                <a:tab pos="332105" algn="l"/>
                <a:tab pos="332740" algn="l"/>
              </a:tabLst>
              <a:defRPr/>
            </a:pPr>
            <a:endParaRPr kumimoji="0" sz="2700" b="0" i="0" u="none" strike="noStrike" kern="1200" cap="none" spc="0" normalizeH="0" baseline="0" noProof="0" dirty="0">
              <a:ln>
                <a:noFill/>
              </a:ln>
              <a:solidFill>
                <a:prstClr val="black"/>
              </a:solidFill>
              <a:effectLst/>
              <a:uLnTx/>
              <a:uFillTx/>
              <a:latin typeface="Corbel"/>
              <a:ea typeface="+mn-ea"/>
              <a:cs typeface="Corbel"/>
            </a:endParaRPr>
          </a:p>
        </p:txBody>
      </p:sp>
      <p:sp>
        <p:nvSpPr>
          <p:cNvPr id="5" name="Title 1">
            <a:extLst>
              <a:ext uri="{FF2B5EF4-FFF2-40B4-BE49-F238E27FC236}">
                <a16:creationId xmlns:a16="http://schemas.microsoft.com/office/drawing/2014/main" id="{E613FFE4-5020-5280-B8E4-70446AFF6EBA}"/>
              </a:ext>
            </a:extLst>
          </p:cNvPr>
          <p:cNvSpPr txBox="1">
            <a:spLocks/>
          </p:cNvSpPr>
          <p:nvPr/>
        </p:nvSpPr>
        <p:spPr>
          <a:xfrm>
            <a:off x="609600" y="155448"/>
            <a:ext cx="109728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a:ln>
                  <a:noFill/>
                </a:ln>
                <a:solidFill>
                  <a:srgbClr val="C19E67"/>
                </a:solidFill>
                <a:effectLst/>
                <a:uLnTx/>
                <a:uFillTx/>
                <a:latin typeface="Corbel"/>
                <a:ea typeface="+mj-ea"/>
                <a:cs typeface="+mj-cs"/>
              </a:rPr>
              <a:t>Today’s Class…</a:t>
            </a:r>
          </a:p>
        </p:txBody>
      </p:sp>
    </p:spTree>
    <p:extLst>
      <p:ext uri="{BB962C8B-B14F-4D97-AF65-F5344CB8AC3E}">
        <p14:creationId xmlns:p14="http://schemas.microsoft.com/office/powerpoint/2010/main" val="3699950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84752" y="1750954"/>
            <a:ext cx="11268964" cy="4649846"/>
          </a:xfrm>
          <a:prstGeom prst="rect">
            <a:avLst/>
          </a:prstGeom>
        </p:spPr>
        <p:txBody>
          <a:bodyPr vert="horz" wrap="square" lIns="0" tIns="0" rIns="0" bIns="0" rtlCol="0">
            <a:normAutofit fontScale="85000" lnSpcReduction="10000"/>
          </a:bodyPr>
          <a:lstStyle/>
          <a:p>
            <a:pPr marL="12700">
              <a:lnSpc>
                <a:spcPct val="100000"/>
              </a:lnSpc>
              <a:buClr>
                <a:srgbClr val="C19E67"/>
              </a:buClr>
              <a:buSzPct val="80000"/>
              <a:tabLst>
                <a:tab pos="332740" algn="l"/>
              </a:tabLst>
            </a:pPr>
            <a:r>
              <a:rPr lang="en-US" sz="3000" dirty="0">
                <a:latin typeface="Corbel"/>
                <a:cs typeface="Corbel"/>
              </a:rPr>
              <a:t>A certificate’s life cycle begins when a user registers to receive a certificate. The person requesting the certificate must provide valid identification to the certificate authority (CA), the entity that issues and controls the digital certificates. </a:t>
            </a:r>
          </a:p>
          <a:p>
            <a:pPr marL="12700">
              <a:lnSpc>
                <a:spcPct val="100000"/>
              </a:lnSpc>
              <a:buClr>
                <a:srgbClr val="C19E67"/>
              </a:buClr>
              <a:buSzPct val="80000"/>
              <a:tabLst>
                <a:tab pos="332740" algn="l"/>
              </a:tabLst>
            </a:pPr>
            <a:endParaRPr lang="en-US" sz="3000" dirty="0">
              <a:latin typeface="Corbel"/>
              <a:cs typeface="Corbel"/>
            </a:endParaRPr>
          </a:p>
          <a:p>
            <a:pPr marL="12700">
              <a:lnSpc>
                <a:spcPct val="100000"/>
              </a:lnSpc>
              <a:buClr>
                <a:srgbClr val="C19E67"/>
              </a:buClr>
              <a:buSzPct val="80000"/>
              <a:tabLst>
                <a:tab pos="332740" algn="l"/>
              </a:tabLst>
            </a:pPr>
            <a:r>
              <a:rPr lang="en-US" sz="3000" dirty="0">
                <a:latin typeface="Corbel"/>
                <a:cs typeface="Corbel"/>
              </a:rPr>
              <a:t>Registration usually means the user must present identification that the issuing organization authenticates, thus verifying the person’s identity. </a:t>
            </a:r>
          </a:p>
          <a:p>
            <a:pPr marL="12700">
              <a:lnSpc>
                <a:spcPct val="100000"/>
              </a:lnSpc>
              <a:buClr>
                <a:srgbClr val="C19E67"/>
              </a:buClr>
              <a:buSzPct val="80000"/>
              <a:tabLst>
                <a:tab pos="332740" algn="l"/>
              </a:tabLst>
            </a:pPr>
            <a:endParaRPr lang="en-US" sz="3000" dirty="0">
              <a:latin typeface="Corbel"/>
              <a:cs typeface="Corbel"/>
            </a:endParaRPr>
          </a:p>
          <a:p>
            <a:pPr marL="12700">
              <a:lnSpc>
                <a:spcPct val="100000"/>
              </a:lnSpc>
              <a:buClr>
                <a:srgbClr val="C19E67"/>
              </a:buClr>
              <a:buSzPct val="80000"/>
              <a:tabLst>
                <a:tab pos="332740" algn="l"/>
              </a:tabLst>
            </a:pPr>
            <a:r>
              <a:rPr lang="en-US" sz="3000" dirty="0">
                <a:latin typeface="Corbel"/>
                <a:cs typeface="Corbel"/>
              </a:rPr>
              <a:t>Valid forms of identification that a requester may submit include her driver’s license, birth certificate, passport, photographs, and any other identification that the issuing organization requires. </a:t>
            </a:r>
          </a:p>
          <a:p>
            <a:pPr marL="12700">
              <a:lnSpc>
                <a:spcPct val="100000"/>
              </a:lnSpc>
              <a:buClr>
                <a:srgbClr val="C19E67"/>
              </a:buClr>
              <a:buSzPct val="80000"/>
              <a:tabLst>
                <a:tab pos="332740" algn="l"/>
              </a:tabLst>
            </a:pPr>
            <a:endParaRPr lang="en-US" sz="3000" dirty="0">
              <a:latin typeface="Corbel"/>
              <a:cs typeface="Corbel"/>
            </a:endParaRPr>
          </a:p>
          <a:p>
            <a:pPr marL="12700">
              <a:lnSpc>
                <a:spcPct val="100000"/>
              </a:lnSpc>
              <a:buClr>
                <a:srgbClr val="C19E67"/>
              </a:buClr>
              <a:buSzPct val="80000"/>
              <a:tabLst>
                <a:tab pos="332740" algn="l"/>
              </a:tabLst>
            </a:pPr>
            <a:r>
              <a:rPr lang="en-US" sz="3000" dirty="0">
                <a:latin typeface="Corbel"/>
                <a:cs typeface="Corbel"/>
              </a:rPr>
              <a:t>Once a user has submitted the required identification, the CA decides whether to issue the certificate and under what circumstances.</a:t>
            </a:r>
          </a:p>
        </p:txBody>
      </p:sp>
      <p:sp>
        <p:nvSpPr>
          <p:cNvPr id="23" name="Title 1">
            <a:extLst>
              <a:ext uri="{FF2B5EF4-FFF2-40B4-BE49-F238E27FC236}">
                <a16:creationId xmlns:a16="http://schemas.microsoft.com/office/drawing/2014/main" id="{0E497927-22F1-337C-BFEE-3AFF473F68B8}"/>
              </a:ext>
            </a:extLst>
          </p:cNvPr>
          <p:cNvSpPr txBox="1">
            <a:spLocks/>
          </p:cNvSpPr>
          <p:nvPr/>
        </p:nvSpPr>
        <p:spPr>
          <a:xfrm>
            <a:off x="609600" y="155448"/>
            <a:ext cx="109728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a:ln>
                  <a:noFill/>
                </a:ln>
                <a:solidFill>
                  <a:srgbClr val="C19E67"/>
                </a:solidFill>
                <a:effectLst/>
                <a:uLnTx/>
                <a:uFillTx/>
                <a:latin typeface="Corbel"/>
                <a:ea typeface="+mj-ea"/>
                <a:cs typeface="+mj-cs"/>
              </a:rPr>
              <a:t>Certificate Registration</a:t>
            </a:r>
          </a:p>
        </p:txBody>
      </p:sp>
    </p:spTree>
    <p:extLst>
      <p:ext uri="{BB962C8B-B14F-4D97-AF65-F5344CB8AC3E}">
        <p14:creationId xmlns:p14="http://schemas.microsoft.com/office/powerpoint/2010/main" val="1899400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84752" y="1750954"/>
            <a:ext cx="11268964" cy="4649846"/>
          </a:xfrm>
          <a:prstGeom prst="rect">
            <a:avLst/>
          </a:prstGeom>
        </p:spPr>
        <p:txBody>
          <a:bodyPr vert="horz" wrap="square" lIns="0" tIns="0" rIns="0" bIns="0" rtlCol="0">
            <a:normAutofit fontScale="85000" lnSpcReduction="20000"/>
          </a:bodyPr>
          <a:lstStyle/>
          <a:p>
            <a:pPr marL="12700">
              <a:lnSpc>
                <a:spcPct val="100000"/>
              </a:lnSpc>
              <a:buClr>
                <a:srgbClr val="C19E67"/>
              </a:buClr>
              <a:buSzPct val="80000"/>
              <a:tabLst>
                <a:tab pos="332740" algn="l"/>
              </a:tabLst>
            </a:pPr>
            <a:r>
              <a:rPr lang="en-US" sz="3000" dirty="0">
                <a:latin typeface="Corbel"/>
                <a:cs typeface="Corbel"/>
              </a:rPr>
              <a:t>The certificate authority (or CA) issues and controls digital certificates. The CA might be a commercial organization, such as GoDaddy, or it could be the user’s organization. </a:t>
            </a:r>
          </a:p>
          <a:p>
            <a:pPr marL="12700">
              <a:lnSpc>
                <a:spcPct val="100000"/>
              </a:lnSpc>
              <a:buClr>
                <a:srgbClr val="C19E67"/>
              </a:buClr>
              <a:buSzPct val="80000"/>
              <a:tabLst>
                <a:tab pos="332740" algn="l"/>
              </a:tabLst>
            </a:pPr>
            <a:endParaRPr lang="en-US" sz="3000" dirty="0">
              <a:latin typeface="Corbel"/>
              <a:cs typeface="Corbel"/>
            </a:endParaRPr>
          </a:p>
          <a:p>
            <a:pPr marL="12700">
              <a:lnSpc>
                <a:spcPct val="100000"/>
              </a:lnSpc>
              <a:buClr>
                <a:srgbClr val="C19E67"/>
              </a:buClr>
              <a:buSzPct val="80000"/>
              <a:tabLst>
                <a:tab pos="332740" algn="l"/>
              </a:tabLst>
            </a:pPr>
            <a:r>
              <a:rPr lang="en-US" sz="3000" dirty="0">
                <a:latin typeface="Corbel"/>
                <a:cs typeface="Corbel"/>
              </a:rPr>
              <a:t>Often, private organizations have internal CAs that issue digital certificates used specifically within the logical bounds of the organization. The CA also manages the certificate server (sometimes called the CA server), the host computer that generates keys and produces digital certificate files.</a:t>
            </a:r>
          </a:p>
          <a:p>
            <a:pPr marL="12700">
              <a:lnSpc>
                <a:spcPct val="100000"/>
              </a:lnSpc>
              <a:buClr>
                <a:srgbClr val="C19E67"/>
              </a:buClr>
              <a:buSzPct val="80000"/>
              <a:tabLst>
                <a:tab pos="332740" algn="l"/>
              </a:tabLst>
            </a:pPr>
            <a:endParaRPr lang="en-US" sz="3000" dirty="0">
              <a:latin typeface="Corbel"/>
              <a:cs typeface="Corbel"/>
            </a:endParaRPr>
          </a:p>
          <a:p>
            <a:pPr marL="12700">
              <a:lnSpc>
                <a:spcPct val="100000"/>
              </a:lnSpc>
              <a:buClr>
                <a:srgbClr val="C19E67"/>
              </a:buClr>
              <a:buSzPct val="80000"/>
              <a:tabLst>
                <a:tab pos="332740" algn="l"/>
              </a:tabLst>
            </a:pPr>
            <a:r>
              <a:rPr lang="en-US" sz="3000" dirty="0">
                <a:latin typeface="Corbel"/>
                <a:cs typeface="Corbel"/>
              </a:rPr>
              <a:t>The CA normally handles all user registration, identification, and validation processes, and it issues digital certificates to the user. In larger organizations, to help balance the workload for the CA, registration functions may be delegated to a separate registration authority (RA), which verifies user identities and then passes the information on to the CA for certificate generation.</a:t>
            </a:r>
          </a:p>
          <a:p>
            <a:pPr marL="12700">
              <a:lnSpc>
                <a:spcPct val="100000"/>
              </a:lnSpc>
              <a:buClr>
                <a:srgbClr val="C19E67"/>
              </a:buClr>
              <a:buSzPct val="80000"/>
              <a:tabLst>
                <a:tab pos="332740" algn="l"/>
              </a:tabLst>
            </a:pPr>
            <a:endParaRPr lang="en-US" sz="3000" dirty="0">
              <a:latin typeface="Corbel"/>
              <a:cs typeface="Corbel"/>
            </a:endParaRPr>
          </a:p>
        </p:txBody>
      </p:sp>
      <p:sp>
        <p:nvSpPr>
          <p:cNvPr id="23" name="Title 1">
            <a:extLst>
              <a:ext uri="{FF2B5EF4-FFF2-40B4-BE49-F238E27FC236}">
                <a16:creationId xmlns:a16="http://schemas.microsoft.com/office/drawing/2014/main" id="{0E497927-22F1-337C-BFEE-3AFF473F68B8}"/>
              </a:ext>
            </a:extLst>
          </p:cNvPr>
          <p:cNvSpPr txBox="1">
            <a:spLocks/>
          </p:cNvSpPr>
          <p:nvPr/>
        </p:nvSpPr>
        <p:spPr>
          <a:xfrm>
            <a:off x="609600" y="155448"/>
            <a:ext cx="109728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a:ln>
                  <a:noFill/>
                </a:ln>
                <a:solidFill>
                  <a:srgbClr val="C19E67"/>
                </a:solidFill>
                <a:effectLst/>
                <a:uLnTx/>
                <a:uFillTx/>
                <a:latin typeface="Corbel"/>
                <a:ea typeface="+mj-ea"/>
                <a:cs typeface="+mj-cs"/>
              </a:rPr>
              <a:t>Certificate Authority</a:t>
            </a:r>
          </a:p>
        </p:txBody>
      </p:sp>
    </p:spTree>
    <p:extLst>
      <p:ext uri="{BB962C8B-B14F-4D97-AF65-F5344CB8AC3E}">
        <p14:creationId xmlns:p14="http://schemas.microsoft.com/office/powerpoint/2010/main" val="55109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84752" y="1750954"/>
            <a:ext cx="11268964" cy="4649846"/>
          </a:xfrm>
          <a:prstGeom prst="rect">
            <a:avLst/>
          </a:prstGeom>
        </p:spPr>
        <p:txBody>
          <a:bodyPr vert="horz" wrap="square" lIns="0" tIns="0" rIns="0" bIns="0" rtlCol="0">
            <a:normAutofit fontScale="92500" lnSpcReduction="10000"/>
          </a:bodyPr>
          <a:lstStyle/>
          <a:p>
            <a:pPr marL="12700">
              <a:lnSpc>
                <a:spcPct val="100000"/>
              </a:lnSpc>
              <a:buClr>
                <a:srgbClr val="C19E67"/>
              </a:buClr>
              <a:buSzPct val="80000"/>
              <a:tabLst>
                <a:tab pos="332740" algn="l"/>
              </a:tabLst>
            </a:pPr>
            <a:r>
              <a:rPr lang="en-US" sz="3000" dirty="0">
                <a:latin typeface="Corbel"/>
                <a:cs typeface="Corbel"/>
              </a:rPr>
              <a:t>The CA makes decisions on whether to issue the certificate, under what circumstances, and with what caveats. When an entity requests a certificate, it submits a certificate signing request (CSR). </a:t>
            </a:r>
          </a:p>
          <a:p>
            <a:pPr marL="12700">
              <a:lnSpc>
                <a:spcPct val="100000"/>
              </a:lnSpc>
              <a:buClr>
                <a:srgbClr val="C19E67"/>
              </a:buClr>
              <a:buSzPct val="80000"/>
              <a:tabLst>
                <a:tab pos="332740" algn="l"/>
              </a:tabLst>
            </a:pPr>
            <a:endParaRPr lang="en-US" sz="3000" dirty="0">
              <a:latin typeface="Corbel"/>
              <a:cs typeface="Corbel"/>
            </a:endParaRPr>
          </a:p>
          <a:p>
            <a:pPr marL="12700">
              <a:lnSpc>
                <a:spcPct val="100000"/>
              </a:lnSpc>
              <a:buClr>
                <a:srgbClr val="C19E67"/>
              </a:buClr>
              <a:buSzPct val="80000"/>
              <a:tabLst>
                <a:tab pos="332740" algn="l"/>
              </a:tabLst>
            </a:pPr>
            <a:r>
              <a:rPr lang="en-US" sz="3000" dirty="0">
                <a:latin typeface="Corbel"/>
                <a:cs typeface="Corbel"/>
              </a:rPr>
              <a:t>The CA reviews the CSR, which contains the information that will be embedded in the digital certificate, including the public key, organization name, common name, and so on. </a:t>
            </a:r>
          </a:p>
          <a:p>
            <a:pPr marL="12700">
              <a:lnSpc>
                <a:spcPct val="100000"/>
              </a:lnSpc>
              <a:buClr>
                <a:srgbClr val="C19E67"/>
              </a:buClr>
              <a:buSzPct val="80000"/>
              <a:tabLst>
                <a:tab pos="332740" algn="l"/>
              </a:tabLst>
            </a:pPr>
            <a:endParaRPr lang="en-US" sz="3000" dirty="0">
              <a:latin typeface="Corbel"/>
              <a:cs typeface="Corbel"/>
            </a:endParaRPr>
          </a:p>
          <a:p>
            <a:pPr marL="12700">
              <a:lnSpc>
                <a:spcPct val="100000"/>
              </a:lnSpc>
              <a:buClr>
                <a:srgbClr val="C19E67"/>
              </a:buClr>
              <a:buSzPct val="80000"/>
              <a:tabLst>
                <a:tab pos="332740" algn="l"/>
              </a:tabLst>
            </a:pPr>
            <a:r>
              <a:rPr lang="en-US" sz="3000" dirty="0">
                <a:latin typeface="Corbel"/>
                <a:cs typeface="Corbel"/>
              </a:rPr>
              <a:t>The CA then generates a certificate for the requesting entity. That certificate is called an end entity certificate. After generating certificates, the CA must also perform actions on them, such as renewing, suspending, or revoking them, as needed.</a:t>
            </a:r>
          </a:p>
        </p:txBody>
      </p:sp>
      <p:sp>
        <p:nvSpPr>
          <p:cNvPr id="23" name="Title 1">
            <a:extLst>
              <a:ext uri="{FF2B5EF4-FFF2-40B4-BE49-F238E27FC236}">
                <a16:creationId xmlns:a16="http://schemas.microsoft.com/office/drawing/2014/main" id="{0E497927-22F1-337C-BFEE-3AFF473F68B8}"/>
              </a:ext>
            </a:extLst>
          </p:cNvPr>
          <p:cNvSpPr txBox="1">
            <a:spLocks/>
          </p:cNvSpPr>
          <p:nvPr/>
        </p:nvSpPr>
        <p:spPr>
          <a:xfrm>
            <a:off x="609600" y="155448"/>
            <a:ext cx="109728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a:ln>
                  <a:noFill/>
                </a:ln>
                <a:solidFill>
                  <a:srgbClr val="C19E67"/>
                </a:solidFill>
                <a:effectLst/>
                <a:uLnTx/>
                <a:uFillTx/>
                <a:latin typeface="Corbel"/>
                <a:ea typeface="+mj-ea"/>
                <a:cs typeface="+mj-cs"/>
              </a:rPr>
              <a:t>Certificate Authority</a:t>
            </a:r>
          </a:p>
        </p:txBody>
      </p:sp>
    </p:spTree>
    <p:extLst>
      <p:ext uri="{BB962C8B-B14F-4D97-AF65-F5344CB8AC3E}">
        <p14:creationId xmlns:p14="http://schemas.microsoft.com/office/powerpoint/2010/main" val="2799046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84752" y="1750954"/>
            <a:ext cx="11268964" cy="4649846"/>
          </a:xfrm>
          <a:prstGeom prst="rect">
            <a:avLst/>
          </a:prstGeom>
        </p:spPr>
        <p:txBody>
          <a:bodyPr vert="horz" wrap="square" lIns="0" tIns="0" rIns="0" bIns="0" rtlCol="0">
            <a:normAutofit fontScale="70000" lnSpcReduction="20000"/>
          </a:bodyPr>
          <a:lstStyle/>
          <a:p>
            <a:pPr marL="12700">
              <a:lnSpc>
                <a:spcPct val="100000"/>
              </a:lnSpc>
              <a:buClr>
                <a:srgbClr val="C19E67"/>
              </a:buClr>
              <a:buSzPct val="80000"/>
              <a:tabLst>
                <a:tab pos="332740" algn="l"/>
              </a:tabLst>
            </a:pPr>
            <a:r>
              <a:rPr lang="en-US" sz="3000" dirty="0">
                <a:latin typeface="Corbel"/>
                <a:cs typeface="Corbel"/>
              </a:rPr>
              <a:t>Certificates do not last forever. Certificates remain valid only for a specific period of time, and after that time they expire. This is because, like passwords, certificates could be compromised. </a:t>
            </a:r>
          </a:p>
          <a:p>
            <a:pPr marL="12700">
              <a:lnSpc>
                <a:spcPct val="100000"/>
              </a:lnSpc>
              <a:buClr>
                <a:srgbClr val="C19E67"/>
              </a:buClr>
              <a:buSzPct val="80000"/>
              <a:tabLst>
                <a:tab pos="332740" algn="l"/>
              </a:tabLst>
            </a:pPr>
            <a:endParaRPr lang="en-US" sz="3000" dirty="0">
              <a:latin typeface="Corbel"/>
              <a:cs typeface="Corbel"/>
            </a:endParaRPr>
          </a:p>
          <a:p>
            <a:pPr marL="12700">
              <a:lnSpc>
                <a:spcPct val="100000"/>
              </a:lnSpc>
              <a:buClr>
                <a:srgbClr val="C19E67"/>
              </a:buClr>
              <a:buSzPct val="80000"/>
              <a:tabLst>
                <a:tab pos="332740" algn="l"/>
              </a:tabLst>
            </a:pPr>
            <a:r>
              <a:rPr lang="en-US" sz="3000" dirty="0">
                <a:latin typeface="Corbel"/>
                <a:cs typeface="Corbel"/>
              </a:rPr>
              <a:t>Certificate expiration enables a user and the CA to monitor certificate compromise and periodically reissue certificates to ensure that a compromised certificate isn’t used over long periods of time.</a:t>
            </a:r>
          </a:p>
          <a:p>
            <a:pPr marL="12700">
              <a:lnSpc>
                <a:spcPct val="100000"/>
              </a:lnSpc>
              <a:buClr>
                <a:srgbClr val="C19E67"/>
              </a:buClr>
              <a:buSzPct val="80000"/>
              <a:tabLst>
                <a:tab pos="332740" algn="l"/>
              </a:tabLst>
            </a:pPr>
            <a:endParaRPr lang="en-US" sz="3000" dirty="0">
              <a:latin typeface="Corbel"/>
              <a:cs typeface="Corbel"/>
            </a:endParaRPr>
          </a:p>
          <a:p>
            <a:pPr marL="12700">
              <a:lnSpc>
                <a:spcPct val="100000"/>
              </a:lnSpc>
              <a:buClr>
                <a:srgbClr val="C19E67"/>
              </a:buClr>
              <a:buSzPct val="80000"/>
              <a:tabLst>
                <a:tab pos="332740" algn="l"/>
              </a:tabLst>
            </a:pPr>
            <a:r>
              <a:rPr lang="en-US" sz="3000" dirty="0">
                <a:latin typeface="Corbel"/>
                <a:cs typeface="Corbel"/>
              </a:rPr>
              <a:t>CA rules determine certificate lifetimes. An average time might be three years, but it may be a longer or lesser period, depending upon the circumstances under which the certificate was issued. </a:t>
            </a:r>
          </a:p>
          <a:p>
            <a:pPr marL="12700">
              <a:lnSpc>
                <a:spcPct val="100000"/>
              </a:lnSpc>
              <a:buClr>
                <a:srgbClr val="C19E67"/>
              </a:buClr>
              <a:buSzPct val="80000"/>
              <a:tabLst>
                <a:tab pos="332740" algn="l"/>
              </a:tabLst>
            </a:pPr>
            <a:endParaRPr lang="en-US" sz="3000" dirty="0">
              <a:latin typeface="Corbel"/>
              <a:cs typeface="Corbel"/>
            </a:endParaRPr>
          </a:p>
          <a:p>
            <a:pPr marL="12700">
              <a:lnSpc>
                <a:spcPct val="100000"/>
              </a:lnSpc>
              <a:buClr>
                <a:srgbClr val="C19E67"/>
              </a:buClr>
              <a:buSzPct val="80000"/>
              <a:tabLst>
                <a:tab pos="332740" algn="l"/>
              </a:tabLst>
            </a:pPr>
            <a:r>
              <a:rPr lang="en-US" sz="3000" dirty="0">
                <a:latin typeface="Corbel"/>
                <a:cs typeface="Corbel"/>
              </a:rPr>
              <a:t>For example, a temporary employee might receive a digital certificate that’s good for only a year. Before a certificate expires, the user and the issuing organization must take steps to revalidate the user, as well as their need for the certificate, and reissue it. </a:t>
            </a:r>
          </a:p>
          <a:p>
            <a:pPr marL="12700">
              <a:lnSpc>
                <a:spcPct val="100000"/>
              </a:lnSpc>
              <a:buClr>
                <a:srgbClr val="C19E67"/>
              </a:buClr>
              <a:buSzPct val="80000"/>
              <a:tabLst>
                <a:tab pos="332740" algn="l"/>
              </a:tabLst>
            </a:pPr>
            <a:endParaRPr lang="en-US" sz="3000" dirty="0">
              <a:latin typeface="Corbel"/>
              <a:cs typeface="Corbel"/>
            </a:endParaRPr>
          </a:p>
          <a:p>
            <a:pPr marL="12700">
              <a:lnSpc>
                <a:spcPct val="100000"/>
              </a:lnSpc>
              <a:buClr>
                <a:srgbClr val="C19E67"/>
              </a:buClr>
              <a:buSzPct val="80000"/>
              <a:tabLst>
                <a:tab pos="332740" algn="l"/>
              </a:tabLst>
            </a:pPr>
            <a:r>
              <a:rPr lang="en-US" sz="3000" dirty="0">
                <a:latin typeface="Corbel"/>
                <a:cs typeface="Corbel"/>
              </a:rPr>
              <a:t>A user cannot use an expired and thus an invalid certificate. Most browsers and applications will display errors when trying to use or accept an expired certificate.</a:t>
            </a:r>
          </a:p>
        </p:txBody>
      </p:sp>
      <p:sp>
        <p:nvSpPr>
          <p:cNvPr id="23" name="Title 1">
            <a:extLst>
              <a:ext uri="{FF2B5EF4-FFF2-40B4-BE49-F238E27FC236}">
                <a16:creationId xmlns:a16="http://schemas.microsoft.com/office/drawing/2014/main" id="{0E497927-22F1-337C-BFEE-3AFF473F68B8}"/>
              </a:ext>
            </a:extLst>
          </p:cNvPr>
          <p:cNvSpPr txBox="1">
            <a:spLocks/>
          </p:cNvSpPr>
          <p:nvPr/>
        </p:nvSpPr>
        <p:spPr>
          <a:xfrm>
            <a:off x="609600" y="155448"/>
            <a:ext cx="109728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a:ln>
                  <a:noFill/>
                </a:ln>
                <a:solidFill>
                  <a:srgbClr val="C19E67"/>
                </a:solidFill>
                <a:effectLst/>
                <a:uLnTx/>
                <a:uFillTx/>
                <a:latin typeface="Corbel"/>
                <a:ea typeface="+mj-ea"/>
                <a:cs typeface="+mj-cs"/>
              </a:rPr>
              <a:t>Certificate End Of Life</a:t>
            </a:r>
          </a:p>
        </p:txBody>
      </p:sp>
    </p:spTree>
    <p:extLst>
      <p:ext uri="{BB962C8B-B14F-4D97-AF65-F5344CB8AC3E}">
        <p14:creationId xmlns:p14="http://schemas.microsoft.com/office/powerpoint/2010/main" val="2123731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84752" y="1750954"/>
            <a:ext cx="11268964" cy="4649846"/>
          </a:xfrm>
          <a:prstGeom prst="rect">
            <a:avLst/>
          </a:prstGeom>
        </p:spPr>
        <p:txBody>
          <a:bodyPr vert="horz" wrap="square" lIns="0" tIns="0" rIns="0" bIns="0" rtlCol="0">
            <a:normAutofit/>
          </a:bodyPr>
          <a:lstStyle/>
          <a:p>
            <a:pPr marL="12700">
              <a:lnSpc>
                <a:spcPct val="100000"/>
              </a:lnSpc>
              <a:buClr>
                <a:srgbClr val="C19E67"/>
              </a:buClr>
              <a:buSzPct val="80000"/>
              <a:tabLst>
                <a:tab pos="332740" algn="l"/>
              </a:tabLst>
            </a:pPr>
            <a:endParaRPr lang="en-US" sz="3000" dirty="0">
              <a:latin typeface="Corbel"/>
              <a:cs typeface="Corbel"/>
            </a:endParaRPr>
          </a:p>
        </p:txBody>
      </p:sp>
      <p:sp>
        <p:nvSpPr>
          <p:cNvPr id="23" name="Title 1">
            <a:extLst>
              <a:ext uri="{FF2B5EF4-FFF2-40B4-BE49-F238E27FC236}">
                <a16:creationId xmlns:a16="http://schemas.microsoft.com/office/drawing/2014/main" id="{0E497927-22F1-337C-BFEE-3AFF473F68B8}"/>
              </a:ext>
            </a:extLst>
          </p:cNvPr>
          <p:cNvSpPr txBox="1">
            <a:spLocks/>
          </p:cNvSpPr>
          <p:nvPr/>
        </p:nvSpPr>
        <p:spPr>
          <a:xfrm>
            <a:off x="305733" y="380490"/>
            <a:ext cx="7994469" cy="87364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a:ln>
                  <a:noFill/>
                </a:ln>
                <a:solidFill>
                  <a:srgbClr val="C19E67"/>
                </a:solidFill>
                <a:effectLst/>
                <a:uLnTx/>
                <a:uFillTx/>
                <a:latin typeface="Corbel"/>
                <a:ea typeface="+mj-ea"/>
                <a:cs typeface="+mj-cs"/>
              </a:rPr>
              <a:t>Certificate Authority Workflow</a:t>
            </a:r>
          </a:p>
        </p:txBody>
      </p:sp>
      <p:pic>
        <p:nvPicPr>
          <p:cNvPr id="1026" name="Picture 2" descr="What is a Certificate Authority (CA)? - SSL.com">
            <a:extLst>
              <a:ext uri="{FF2B5EF4-FFF2-40B4-BE49-F238E27FC236}">
                <a16:creationId xmlns:a16="http://schemas.microsoft.com/office/drawing/2014/main" id="{A66D9DB4-2CE2-D152-0A60-2435AC2BA2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763531"/>
            <a:ext cx="6800850"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412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33400" y="1775975"/>
            <a:ext cx="11268964" cy="4649846"/>
          </a:xfrm>
          <a:prstGeom prst="rect">
            <a:avLst/>
          </a:prstGeom>
        </p:spPr>
        <p:txBody>
          <a:bodyPr vert="horz" wrap="square" lIns="0" tIns="0" rIns="0" bIns="0" rtlCol="0">
            <a:normAutofit/>
          </a:bodyPr>
          <a:lstStyle/>
          <a:p>
            <a:pPr marL="12700">
              <a:lnSpc>
                <a:spcPct val="100000"/>
              </a:lnSpc>
              <a:buClr>
                <a:srgbClr val="C19E67"/>
              </a:buClr>
              <a:buSzPct val="80000"/>
              <a:tabLst>
                <a:tab pos="332740" algn="l"/>
              </a:tabLst>
            </a:pPr>
            <a:endParaRPr lang="en-US" sz="3000" dirty="0">
              <a:latin typeface="Corbel"/>
              <a:cs typeface="Corbel"/>
            </a:endParaRPr>
          </a:p>
        </p:txBody>
      </p:sp>
      <p:sp>
        <p:nvSpPr>
          <p:cNvPr id="23" name="Title 1">
            <a:extLst>
              <a:ext uri="{FF2B5EF4-FFF2-40B4-BE49-F238E27FC236}">
                <a16:creationId xmlns:a16="http://schemas.microsoft.com/office/drawing/2014/main" id="{0E497927-22F1-337C-BFEE-3AFF473F68B8}"/>
              </a:ext>
            </a:extLst>
          </p:cNvPr>
          <p:cNvSpPr txBox="1">
            <a:spLocks/>
          </p:cNvSpPr>
          <p:nvPr/>
        </p:nvSpPr>
        <p:spPr>
          <a:xfrm>
            <a:off x="305733" y="380490"/>
            <a:ext cx="7994469" cy="87364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a:ln>
                  <a:noFill/>
                </a:ln>
                <a:solidFill>
                  <a:srgbClr val="C19E67"/>
                </a:solidFill>
                <a:effectLst/>
                <a:uLnTx/>
                <a:uFillTx/>
                <a:latin typeface="Corbel"/>
                <a:ea typeface="+mj-ea"/>
                <a:cs typeface="+mj-cs"/>
              </a:rPr>
              <a:t>Certificates in a Browser</a:t>
            </a:r>
          </a:p>
        </p:txBody>
      </p:sp>
      <p:pic>
        <p:nvPicPr>
          <p:cNvPr id="3" name="Picture 2">
            <a:extLst>
              <a:ext uri="{FF2B5EF4-FFF2-40B4-BE49-F238E27FC236}">
                <a16:creationId xmlns:a16="http://schemas.microsoft.com/office/drawing/2014/main" id="{B8B70DF3-9D15-0D26-1761-EE84B83504C2}"/>
              </a:ext>
            </a:extLst>
          </p:cNvPr>
          <p:cNvPicPr>
            <a:picLocks noChangeAspect="1"/>
          </p:cNvPicPr>
          <p:nvPr/>
        </p:nvPicPr>
        <p:blipFill>
          <a:blip r:embed="rId3"/>
          <a:stretch>
            <a:fillRect/>
          </a:stretch>
        </p:blipFill>
        <p:spPr>
          <a:xfrm>
            <a:off x="7467600" y="1945575"/>
            <a:ext cx="3711053" cy="4443852"/>
          </a:xfrm>
          <a:prstGeom prst="rect">
            <a:avLst/>
          </a:prstGeom>
        </p:spPr>
      </p:pic>
      <p:sp>
        <p:nvSpPr>
          <p:cNvPr id="6" name="TextBox 5">
            <a:extLst>
              <a:ext uri="{FF2B5EF4-FFF2-40B4-BE49-F238E27FC236}">
                <a16:creationId xmlns:a16="http://schemas.microsoft.com/office/drawing/2014/main" id="{0762CDA8-4761-2807-4BA6-CDE9F8851F8A}"/>
              </a:ext>
            </a:extLst>
          </p:cNvPr>
          <p:cNvSpPr txBox="1"/>
          <p:nvPr/>
        </p:nvSpPr>
        <p:spPr>
          <a:xfrm>
            <a:off x="544773" y="1945575"/>
            <a:ext cx="6107372" cy="2031325"/>
          </a:xfrm>
          <a:prstGeom prst="rect">
            <a:avLst/>
          </a:prstGeom>
          <a:noFill/>
        </p:spPr>
        <p:txBody>
          <a:bodyPr wrap="square">
            <a:spAutoFit/>
          </a:bodyPr>
          <a:lstStyle/>
          <a:p>
            <a:pPr marL="12700">
              <a:lnSpc>
                <a:spcPct val="100000"/>
              </a:lnSpc>
              <a:buClr>
                <a:srgbClr val="C19E67"/>
              </a:buClr>
              <a:buSzPct val="80000"/>
              <a:tabLst>
                <a:tab pos="332740" algn="l"/>
              </a:tabLst>
            </a:pPr>
            <a:r>
              <a:rPr lang="en-US" sz="1800" dirty="0">
                <a:latin typeface="Corbel"/>
                <a:cs typeface="Corbel"/>
              </a:rPr>
              <a:t>Access a web site (</a:t>
            </a:r>
            <a:r>
              <a:rPr lang="en-US" sz="1800" dirty="0">
                <a:latin typeface="Corbel"/>
                <a:cs typeface="Corbel"/>
                <a:hlinkClick r:id="rId4"/>
              </a:rPr>
              <a:t>https://it.conestogac.on.ca</a:t>
            </a:r>
            <a:r>
              <a:rPr lang="en-US" sz="1800" dirty="0">
                <a:latin typeface="Corbel"/>
                <a:cs typeface="Corbel"/>
              </a:rPr>
              <a:t>)</a:t>
            </a:r>
          </a:p>
          <a:p>
            <a:pPr marL="12700">
              <a:lnSpc>
                <a:spcPct val="100000"/>
              </a:lnSpc>
              <a:buClr>
                <a:srgbClr val="C19E67"/>
              </a:buClr>
              <a:buSzPct val="80000"/>
              <a:tabLst>
                <a:tab pos="332740" algn="l"/>
              </a:tabLst>
            </a:pPr>
            <a:endParaRPr lang="en-US" dirty="0">
              <a:latin typeface="Corbel"/>
              <a:cs typeface="Corbel"/>
            </a:endParaRPr>
          </a:p>
          <a:p>
            <a:pPr marL="12700">
              <a:lnSpc>
                <a:spcPct val="100000"/>
              </a:lnSpc>
              <a:buClr>
                <a:srgbClr val="C19E67"/>
              </a:buClr>
              <a:buSzPct val="80000"/>
              <a:tabLst>
                <a:tab pos="332740" algn="l"/>
              </a:tabLst>
            </a:pPr>
            <a:r>
              <a:rPr lang="en-US" sz="1800" dirty="0">
                <a:latin typeface="Corbel"/>
                <a:cs typeface="Corbel"/>
              </a:rPr>
              <a:t>Click on the lock icon in the address bar</a:t>
            </a:r>
          </a:p>
          <a:p>
            <a:pPr marL="12700">
              <a:lnSpc>
                <a:spcPct val="100000"/>
              </a:lnSpc>
              <a:buClr>
                <a:srgbClr val="C19E67"/>
              </a:buClr>
              <a:buSzPct val="80000"/>
              <a:tabLst>
                <a:tab pos="332740" algn="l"/>
              </a:tabLst>
            </a:pPr>
            <a:endParaRPr lang="en-US" dirty="0">
              <a:latin typeface="Corbel"/>
              <a:cs typeface="Corbel"/>
            </a:endParaRPr>
          </a:p>
          <a:p>
            <a:pPr marL="12700">
              <a:lnSpc>
                <a:spcPct val="100000"/>
              </a:lnSpc>
              <a:buClr>
                <a:srgbClr val="C19E67"/>
              </a:buClr>
              <a:buSzPct val="80000"/>
              <a:tabLst>
                <a:tab pos="332740" algn="l"/>
              </a:tabLst>
            </a:pPr>
            <a:r>
              <a:rPr lang="en-US" sz="1800" dirty="0">
                <a:latin typeface="Corbel"/>
                <a:cs typeface="Corbel"/>
              </a:rPr>
              <a:t>Connection is secure</a:t>
            </a:r>
          </a:p>
          <a:p>
            <a:pPr marL="12700">
              <a:lnSpc>
                <a:spcPct val="100000"/>
              </a:lnSpc>
              <a:buClr>
                <a:srgbClr val="C19E67"/>
              </a:buClr>
              <a:buSzPct val="80000"/>
              <a:tabLst>
                <a:tab pos="332740" algn="l"/>
              </a:tabLst>
            </a:pPr>
            <a:endParaRPr lang="en-US" dirty="0">
              <a:latin typeface="Corbel"/>
              <a:cs typeface="Corbel"/>
            </a:endParaRPr>
          </a:p>
          <a:p>
            <a:pPr marL="12700">
              <a:lnSpc>
                <a:spcPct val="100000"/>
              </a:lnSpc>
              <a:buClr>
                <a:srgbClr val="C19E67"/>
              </a:buClr>
              <a:buSzPct val="80000"/>
              <a:tabLst>
                <a:tab pos="332740" algn="l"/>
              </a:tabLst>
            </a:pPr>
            <a:r>
              <a:rPr lang="en-US" sz="1800" dirty="0">
                <a:latin typeface="Corbel"/>
                <a:cs typeface="Corbel"/>
              </a:rPr>
              <a:t>Click on certificate icon </a:t>
            </a:r>
          </a:p>
        </p:txBody>
      </p:sp>
      <p:pic>
        <p:nvPicPr>
          <p:cNvPr id="8" name="Picture 7">
            <a:extLst>
              <a:ext uri="{FF2B5EF4-FFF2-40B4-BE49-F238E27FC236}">
                <a16:creationId xmlns:a16="http://schemas.microsoft.com/office/drawing/2014/main" id="{7EDBB6EF-DB09-411D-8745-7A08F70C8E64}"/>
              </a:ext>
            </a:extLst>
          </p:cNvPr>
          <p:cNvPicPr>
            <a:picLocks noChangeAspect="1"/>
          </p:cNvPicPr>
          <p:nvPr/>
        </p:nvPicPr>
        <p:blipFill>
          <a:blip r:embed="rId5"/>
          <a:stretch>
            <a:fillRect/>
          </a:stretch>
        </p:blipFill>
        <p:spPr>
          <a:xfrm>
            <a:off x="961501" y="4154461"/>
            <a:ext cx="3762900" cy="2562583"/>
          </a:xfrm>
          <a:prstGeom prst="rect">
            <a:avLst/>
          </a:prstGeom>
        </p:spPr>
      </p:pic>
    </p:spTree>
    <p:extLst>
      <p:ext uri="{BB962C8B-B14F-4D97-AF65-F5344CB8AC3E}">
        <p14:creationId xmlns:p14="http://schemas.microsoft.com/office/powerpoint/2010/main" val="4086912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28600" y="1752600"/>
            <a:ext cx="11811000" cy="4649846"/>
          </a:xfrm>
          <a:prstGeom prst="rect">
            <a:avLst/>
          </a:prstGeom>
        </p:spPr>
        <p:txBody>
          <a:bodyPr vert="horz" wrap="square" lIns="0" tIns="0" rIns="0" bIns="0" rtlCol="0">
            <a:normAutofit/>
          </a:bodyPr>
          <a:lstStyle/>
          <a:p>
            <a:pPr marL="332740" indent="-320040">
              <a:lnSpc>
                <a:spcPct val="100000"/>
              </a:lnSpc>
              <a:buClr>
                <a:srgbClr val="C19E67"/>
              </a:buClr>
              <a:buSzPct val="80000"/>
              <a:buFont typeface="Wingdings 2"/>
              <a:buChar char=""/>
              <a:tabLst>
                <a:tab pos="332740" algn="l"/>
              </a:tabLst>
            </a:pPr>
            <a:r>
              <a:rPr lang="en-US" sz="3000" dirty="0">
                <a:latin typeface="Corbel"/>
                <a:cs typeface="Corbel"/>
              </a:rPr>
              <a:t>With one command, we can create a new key (RSA 4096 bit) a certificate that is valid for 365 days using SHA256</a:t>
            </a:r>
          </a:p>
          <a:p>
            <a:pPr marL="332740" indent="-320040">
              <a:lnSpc>
                <a:spcPct val="100000"/>
              </a:lnSpc>
              <a:buClr>
                <a:srgbClr val="C19E67"/>
              </a:buClr>
              <a:buSzPct val="80000"/>
              <a:buFont typeface="Wingdings 2"/>
              <a:buChar char=""/>
              <a:tabLst>
                <a:tab pos="332740" algn="l"/>
              </a:tabLst>
            </a:pPr>
            <a:r>
              <a:rPr lang="en-US" sz="3000" dirty="0">
                <a:latin typeface="Corbel"/>
                <a:cs typeface="Corbel"/>
              </a:rPr>
              <a:t>(i.e. </a:t>
            </a:r>
            <a:r>
              <a:rPr lang="en-US" sz="3000" b="1" dirty="0" err="1">
                <a:latin typeface="Courier New" panose="02070309020205020404" pitchFamily="49" charset="0"/>
                <a:cs typeface="Courier New" panose="02070309020205020404" pitchFamily="49" charset="0"/>
              </a:rPr>
              <a:t>openssl</a:t>
            </a:r>
            <a:r>
              <a:rPr lang="en-US" sz="3000" b="1" dirty="0">
                <a:latin typeface="Courier New" panose="02070309020205020404" pitchFamily="49" charset="0"/>
                <a:cs typeface="Courier New" panose="02070309020205020404" pitchFamily="49" charset="0"/>
              </a:rPr>
              <a:t> req -x509 -</a:t>
            </a:r>
            <a:r>
              <a:rPr lang="en-US" sz="3000" b="1" dirty="0" err="1">
                <a:latin typeface="Courier New" panose="02070309020205020404" pitchFamily="49" charset="0"/>
                <a:cs typeface="Courier New" panose="02070309020205020404" pitchFamily="49" charset="0"/>
              </a:rPr>
              <a:t>newkey</a:t>
            </a:r>
            <a:r>
              <a:rPr lang="en-US" sz="3000" b="1" dirty="0">
                <a:latin typeface="Courier New" panose="02070309020205020404" pitchFamily="49" charset="0"/>
                <a:cs typeface="Courier New" panose="02070309020205020404" pitchFamily="49" charset="0"/>
              </a:rPr>
              <a:t> rsa:4096 -</a:t>
            </a:r>
            <a:r>
              <a:rPr lang="en-US" sz="3000" b="1" dirty="0" err="1">
                <a:latin typeface="Courier New" panose="02070309020205020404" pitchFamily="49" charset="0"/>
                <a:cs typeface="Courier New" panose="02070309020205020404" pitchFamily="49" charset="0"/>
              </a:rPr>
              <a:t>keyout</a:t>
            </a:r>
            <a:r>
              <a:rPr lang="en-US" sz="3000" b="1" dirty="0">
                <a:latin typeface="Courier New" panose="02070309020205020404" pitchFamily="49" charset="0"/>
                <a:cs typeface="Courier New" panose="02070309020205020404" pitchFamily="49" charset="0"/>
              </a:rPr>
              <a:t> </a:t>
            </a:r>
            <a:r>
              <a:rPr lang="en-US" sz="3000" b="1" dirty="0" err="1">
                <a:latin typeface="Courier New" panose="02070309020205020404" pitchFamily="49" charset="0"/>
                <a:cs typeface="Courier New" panose="02070309020205020404" pitchFamily="49" charset="0"/>
              </a:rPr>
              <a:t>key.pem</a:t>
            </a:r>
            <a:r>
              <a:rPr lang="en-US" sz="3000" b="1" dirty="0">
                <a:latin typeface="Courier New" panose="02070309020205020404" pitchFamily="49" charset="0"/>
                <a:cs typeface="Courier New" panose="02070309020205020404" pitchFamily="49" charset="0"/>
              </a:rPr>
              <a:t> -out </a:t>
            </a:r>
            <a:r>
              <a:rPr lang="en-US" sz="3000" b="1" dirty="0" err="1">
                <a:latin typeface="Courier New" panose="02070309020205020404" pitchFamily="49" charset="0"/>
                <a:cs typeface="Courier New" panose="02070309020205020404" pitchFamily="49" charset="0"/>
              </a:rPr>
              <a:t>cert.pem</a:t>
            </a:r>
            <a:r>
              <a:rPr lang="en-US" sz="3000" b="1" dirty="0">
                <a:latin typeface="Courier New" panose="02070309020205020404" pitchFamily="49" charset="0"/>
                <a:cs typeface="Courier New" panose="02070309020205020404" pitchFamily="49" charset="0"/>
              </a:rPr>
              <a:t> -sha256 -days 365 </a:t>
            </a:r>
            <a:r>
              <a:rPr lang="en-US" sz="3000" dirty="0">
                <a:latin typeface="Corbel"/>
                <a:cs typeface="Corbel"/>
              </a:rPr>
              <a:t>)</a:t>
            </a: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p:txBody>
      </p:sp>
      <p:sp>
        <p:nvSpPr>
          <p:cNvPr id="23" name="Title 1">
            <a:extLst>
              <a:ext uri="{FF2B5EF4-FFF2-40B4-BE49-F238E27FC236}">
                <a16:creationId xmlns:a16="http://schemas.microsoft.com/office/drawing/2014/main" id="{0E497927-22F1-337C-BFEE-3AFF473F68B8}"/>
              </a:ext>
            </a:extLst>
          </p:cNvPr>
          <p:cNvSpPr txBox="1">
            <a:spLocks/>
          </p:cNvSpPr>
          <p:nvPr/>
        </p:nvSpPr>
        <p:spPr>
          <a:xfrm>
            <a:off x="609600" y="155448"/>
            <a:ext cx="109728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latin typeface="Corbel"/>
              </a:rPr>
              <a:t>Certificates </a:t>
            </a:r>
            <a:r>
              <a:rPr kumimoji="0" lang="en-US" sz="4500" b="1" i="0" u="none" strike="noStrike" kern="1200" cap="none" spc="0" normalizeH="0" baseline="0" noProof="0" dirty="0">
                <a:ln>
                  <a:noFill/>
                </a:ln>
                <a:solidFill>
                  <a:srgbClr val="C19E67"/>
                </a:solidFill>
                <a:effectLst/>
                <a:uLnTx/>
                <a:uFillTx/>
                <a:latin typeface="Corbel"/>
                <a:ea typeface="+mj-ea"/>
                <a:cs typeface="+mj-cs"/>
              </a:rPr>
              <a:t>– </a:t>
            </a:r>
            <a:r>
              <a:rPr kumimoji="0" lang="en-US" sz="4500" b="1" i="0" u="none" strike="noStrike" kern="1200" cap="none" spc="0" normalizeH="0" baseline="0" noProof="0" dirty="0">
                <a:ln>
                  <a:noFill/>
                </a:ln>
                <a:solidFill>
                  <a:srgbClr val="00B050"/>
                </a:solidFill>
                <a:effectLst/>
                <a:uLnTx/>
                <a:uFillTx/>
                <a:latin typeface="Corbel"/>
                <a:ea typeface="+mj-ea"/>
                <a:cs typeface="+mj-cs"/>
              </a:rPr>
              <a:t>Hands On Work</a:t>
            </a:r>
          </a:p>
        </p:txBody>
      </p:sp>
      <p:pic>
        <p:nvPicPr>
          <p:cNvPr id="5" name="Picture 4">
            <a:extLst>
              <a:ext uri="{FF2B5EF4-FFF2-40B4-BE49-F238E27FC236}">
                <a16:creationId xmlns:a16="http://schemas.microsoft.com/office/drawing/2014/main" id="{3D8319E6-60BF-445A-FE65-8729EE9CAB42}"/>
              </a:ext>
            </a:extLst>
          </p:cNvPr>
          <p:cNvPicPr>
            <a:picLocks noChangeAspect="1"/>
          </p:cNvPicPr>
          <p:nvPr/>
        </p:nvPicPr>
        <p:blipFill>
          <a:blip r:embed="rId3"/>
          <a:stretch>
            <a:fillRect/>
          </a:stretch>
        </p:blipFill>
        <p:spPr>
          <a:xfrm>
            <a:off x="304800" y="4495800"/>
            <a:ext cx="11658600" cy="673321"/>
          </a:xfrm>
          <a:prstGeom prst="rect">
            <a:avLst/>
          </a:prstGeom>
        </p:spPr>
      </p:pic>
    </p:spTree>
    <p:extLst>
      <p:ext uri="{BB962C8B-B14F-4D97-AF65-F5344CB8AC3E}">
        <p14:creationId xmlns:p14="http://schemas.microsoft.com/office/powerpoint/2010/main" val="3061081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28600" y="1752600"/>
            <a:ext cx="11811000" cy="4649846"/>
          </a:xfrm>
          <a:prstGeom prst="rect">
            <a:avLst/>
          </a:prstGeom>
        </p:spPr>
        <p:txBody>
          <a:bodyPr vert="horz" wrap="square" lIns="0" tIns="0" rIns="0" bIns="0" rtlCol="0">
            <a:normAutofit/>
          </a:bodyPr>
          <a:lstStyle/>
          <a:p>
            <a:pPr marL="332740" indent="-320040">
              <a:lnSpc>
                <a:spcPct val="100000"/>
              </a:lnSpc>
              <a:buClr>
                <a:srgbClr val="C19E67"/>
              </a:buClr>
              <a:buSzPct val="80000"/>
              <a:buFont typeface="Wingdings 2"/>
              <a:buChar char=""/>
              <a:tabLst>
                <a:tab pos="332740" algn="l"/>
              </a:tabLst>
            </a:pPr>
            <a:r>
              <a:rPr lang="en-US" sz="3000" dirty="0">
                <a:latin typeface="Corbel"/>
                <a:cs typeface="Corbel"/>
              </a:rPr>
              <a:t>After a while, it will ask you to generate a PEM pass phrase (make sure it is greater than four characters!!!!), put in your country (CA), Province, Locality, Org name, Org Unit, Common Name and email address:</a:t>
            </a: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p:txBody>
      </p:sp>
      <p:sp>
        <p:nvSpPr>
          <p:cNvPr id="23" name="Title 1">
            <a:extLst>
              <a:ext uri="{FF2B5EF4-FFF2-40B4-BE49-F238E27FC236}">
                <a16:creationId xmlns:a16="http://schemas.microsoft.com/office/drawing/2014/main" id="{0E497927-22F1-337C-BFEE-3AFF473F68B8}"/>
              </a:ext>
            </a:extLst>
          </p:cNvPr>
          <p:cNvSpPr txBox="1">
            <a:spLocks/>
          </p:cNvSpPr>
          <p:nvPr/>
        </p:nvSpPr>
        <p:spPr>
          <a:xfrm>
            <a:off x="609600" y="155448"/>
            <a:ext cx="109728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latin typeface="Corbel"/>
              </a:rPr>
              <a:t>Certificates </a:t>
            </a:r>
            <a:r>
              <a:rPr kumimoji="0" lang="en-US" sz="4500" b="1" i="0" u="none" strike="noStrike" kern="1200" cap="none" spc="0" normalizeH="0" baseline="0" noProof="0" dirty="0">
                <a:ln>
                  <a:noFill/>
                </a:ln>
                <a:solidFill>
                  <a:srgbClr val="C19E67"/>
                </a:solidFill>
                <a:effectLst/>
                <a:uLnTx/>
                <a:uFillTx/>
                <a:latin typeface="Corbel"/>
                <a:ea typeface="+mj-ea"/>
                <a:cs typeface="+mj-cs"/>
              </a:rPr>
              <a:t>– </a:t>
            </a:r>
            <a:r>
              <a:rPr kumimoji="0" lang="en-US" sz="4500" b="1" i="0" u="none" strike="noStrike" kern="1200" cap="none" spc="0" normalizeH="0" baseline="0" noProof="0" dirty="0">
                <a:ln>
                  <a:noFill/>
                </a:ln>
                <a:solidFill>
                  <a:srgbClr val="00B050"/>
                </a:solidFill>
                <a:effectLst/>
                <a:uLnTx/>
                <a:uFillTx/>
                <a:latin typeface="Corbel"/>
                <a:ea typeface="+mj-ea"/>
                <a:cs typeface="+mj-cs"/>
              </a:rPr>
              <a:t>Hands On Work</a:t>
            </a:r>
          </a:p>
        </p:txBody>
      </p:sp>
      <p:pic>
        <p:nvPicPr>
          <p:cNvPr id="3" name="Picture 2">
            <a:extLst>
              <a:ext uri="{FF2B5EF4-FFF2-40B4-BE49-F238E27FC236}">
                <a16:creationId xmlns:a16="http://schemas.microsoft.com/office/drawing/2014/main" id="{3312AB97-1145-7F9F-1E16-7E349BDD4877}"/>
              </a:ext>
            </a:extLst>
          </p:cNvPr>
          <p:cNvPicPr>
            <a:picLocks noChangeAspect="1"/>
          </p:cNvPicPr>
          <p:nvPr/>
        </p:nvPicPr>
        <p:blipFill>
          <a:blip r:embed="rId3"/>
          <a:stretch>
            <a:fillRect/>
          </a:stretch>
        </p:blipFill>
        <p:spPr>
          <a:xfrm>
            <a:off x="2895600" y="3257720"/>
            <a:ext cx="7185237" cy="3407887"/>
          </a:xfrm>
          <a:prstGeom prst="rect">
            <a:avLst/>
          </a:prstGeom>
        </p:spPr>
      </p:pic>
    </p:spTree>
    <p:extLst>
      <p:ext uri="{BB962C8B-B14F-4D97-AF65-F5344CB8AC3E}">
        <p14:creationId xmlns:p14="http://schemas.microsoft.com/office/powerpoint/2010/main" val="751566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28600" y="1752600"/>
            <a:ext cx="11811000" cy="4649846"/>
          </a:xfrm>
          <a:prstGeom prst="rect">
            <a:avLst/>
          </a:prstGeom>
        </p:spPr>
        <p:txBody>
          <a:bodyPr vert="horz" wrap="square" lIns="0" tIns="0" rIns="0" bIns="0" rtlCol="0">
            <a:normAutofit/>
          </a:bodyPr>
          <a:lstStyle/>
          <a:p>
            <a:pPr marL="332740" indent="-320040">
              <a:lnSpc>
                <a:spcPct val="100000"/>
              </a:lnSpc>
              <a:buClr>
                <a:srgbClr val="C19E67"/>
              </a:buClr>
              <a:buSzPct val="80000"/>
              <a:buFont typeface="Wingdings 2"/>
              <a:buChar char=""/>
              <a:tabLst>
                <a:tab pos="332740" algn="l"/>
              </a:tabLst>
            </a:pPr>
            <a:r>
              <a:rPr lang="en-US" sz="3000" dirty="0">
                <a:latin typeface="Corbel"/>
                <a:cs typeface="Corbel"/>
              </a:rPr>
              <a:t>What we did:</a:t>
            </a:r>
          </a:p>
          <a:p>
            <a:pPr marL="789940" lvl="1" indent="-320040">
              <a:buClr>
                <a:srgbClr val="C19E67"/>
              </a:buClr>
              <a:buSzPct val="80000"/>
              <a:buFont typeface="Wingdings 2"/>
              <a:buChar char=""/>
              <a:tabLst>
                <a:tab pos="332740" algn="l"/>
              </a:tabLst>
            </a:pPr>
            <a:endParaRPr lang="en-US" sz="3000" dirty="0">
              <a:latin typeface="Corbel"/>
              <a:cs typeface="Corbel"/>
            </a:endParaRPr>
          </a:p>
          <a:p>
            <a:pPr marL="789940" lvl="1" indent="-320040">
              <a:buClr>
                <a:srgbClr val="C19E67"/>
              </a:buClr>
              <a:buSzPct val="80000"/>
              <a:buFont typeface="Wingdings 2"/>
              <a:buChar char=""/>
              <a:tabLst>
                <a:tab pos="332740" algn="l"/>
              </a:tabLst>
            </a:pPr>
            <a:r>
              <a:rPr lang="en-US" sz="3000" dirty="0">
                <a:latin typeface="Corbel"/>
                <a:cs typeface="Corbel"/>
              </a:rPr>
              <a:t>We generated a self-signed certificate that are considered insecure for most internet applications – some browsers (</a:t>
            </a:r>
            <a:r>
              <a:rPr lang="en-US" sz="3000" dirty="0" err="1">
                <a:latin typeface="Corbel"/>
                <a:cs typeface="Corbel"/>
              </a:rPr>
              <a:t>FireFox</a:t>
            </a:r>
            <a:r>
              <a:rPr lang="en-US" sz="3000" dirty="0">
                <a:latin typeface="Corbel"/>
                <a:cs typeface="Corbel"/>
              </a:rPr>
              <a:t>) may treat the site as having an invalid certificate.  Chrome on the other hand, may treat the connection as HTTP</a:t>
            </a:r>
          </a:p>
          <a:p>
            <a:pPr marL="789940" lvl="1" indent="-320040">
              <a:buClr>
                <a:srgbClr val="C19E67"/>
              </a:buClr>
              <a:buSzPct val="80000"/>
              <a:buFont typeface="Wingdings 2"/>
              <a:buChar char=""/>
              <a:tabLst>
                <a:tab pos="332740" algn="l"/>
              </a:tabLst>
            </a:pPr>
            <a:endParaRPr lang="en-US" sz="3000" dirty="0">
              <a:latin typeface="Corbel"/>
              <a:cs typeface="Corbel"/>
            </a:endParaRPr>
          </a:p>
          <a:p>
            <a:pPr marL="789940" lvl="1" indent="-320040">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p:txBody>
      </p:sp>
      <p:sp>
        <p:nvSpPr>
          <p:cNvPr id="23" name="Title 1">
            <a:extLst>
              <a:ext uri="{FF2B5EF4-FFF2-40B4-BE49-F238E27FC236}">
                <a16:creationId xmlns:a16="http://schemas.microsoft.com/office/drawing/2014/main" id="{0E497927-22F1-337C-BFEE-3AFF473F68B8}"/>
              </a:ext>
            </a:extLst>
          </p:cNvPr>
          <p:cNvSpPr txBox="1">
            <a:spLocks/>
          </p:cNvSpPr>
          <p:nvPr/>
        </p:nvSpPr>
        <p:spPr>
          <a:xfrm>
            <a:off x="609600" y="155448"/>
            <a:ext cx="109728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latin typeface="Corbel"/>
              </a:rPr>
              <a:t>Certificates </a:t>
            </a:r>
            <a:r>
              <a:rPr kumimoji="0" lang="en-US" sz="4500" b="1" i="0" u="none" strike="noStrike" kern="1200" cap="none" spc="0" normalizeH="0" baseline="0" noProof="0" dirty="0">
                <a:ln>
                  <a:noFill/>
                </a:ln>
                <a:solidFill>
                  <a:srgbClr val="C19E67"/>
                </a:solidFill>
                <a:effectLst/>
                <a:uLnTx/>
                <a:uFillTx/>
                <a:latin typeface="Corbel"/>
                <a:ea typeface="+mj-ea"/>
                <a:cs typeface="+mj-cs"/>
              </a:rPr>
              <a:t>– </a:t>
            </a:r>
            <a:r>
              <a:rPr kumimoji="0" lang="en-US" sz="4500" b="1" i="0" u="none" strike="noStrike" kern="1200" cap="none" spc="0" normalizeH="0" baseline="0" noProof="0" dirty="0">
                <a:ln>
                  <a:noFill/>
                </a:ln>
                <a:solidFill>
                  <a:srgbClr val="00B050"/>
                </a:solidFill>
                <a:effectLst/>
                <a:uLnTx/>
                <a:uFillTx/>
                <a:latin typeface="Corbel"/>
                <a:ea typeface="+mj-ea"/>
                <a:cs typeface="+mj-cs"/>
              </a:rPr>
              <a:t>Hands On Work</a:t>
            </a:r>
          </a:p>
        </p:txBody>
      </p:sp>
    </p:spTree>
    <p:extLst>
      <p:ext uri="{BB962C8B-B14F-4D97-AF65-F5344CB8AC3E}">
        <p14:creationId xmlns:p14="http://schemas.microsoft.com/office/powerpoint/2010/main" val="20760570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38ACB3-D5B5-075E-336E-94413824B769}"/>
              </a:ext>
            </a:extLst>
          </p:cNvPr>
          <p:cNvSpPr>
            <a:spLocks noGrp="1"/>
          </p:cNvSpPr>
          <p:nvPr>
            <p:ph type="ctrTitle"/>
          </p:nvPr>
        </p:nvSpPr>
        <p:spPr/>
        <p:txBody>
          <a:bodyPr/>
          <a:lstStyle/>
          <a:p>
            <a:r>
              <a:rPr lang="en-CA" dirty="0"/>
              <a:t>Key Exchanges</a:t>
            </a:r>
          </a:p>
        </p:txBody>
      </p:sp>
      <p:sp>
        <p:nvSpPr>
          <p:cNvPr id="5" name="Subtitle 4">
            <a:extLst>
              <a:ext uri="{FF2B5EF4-FFF2-40B4-BE49-F238E27FC236}">
                <a16:creationId xmlns:a16="http://schemas.microsoft.com/office/drawing/2014/main" id="{9F184D73-2384-7A23-D7AA-AAA52152D26C}"/>
              </a:ext>
            </a:extLst>
          </p:cNvPr>
          <p:cNvSpPr>
            <a:spLocks noGrp="1"/>
          </p:cNvSpPr>
          <p:nvPr>
            <p:ph type="subTitle" idx="1"/>
          </p:nvPr>
        </p:nvSpPr>
        <p:spPr/>
        <p:txBody>
          <a:bodyPr/>
          <a:lstStyle/>
          <a:p>
            <a:endParaRPr lang="en-CA"/>
          </a:p>
        </p:txBody>
      </p:sp>
      <p:sp>
        <p:nvSpPr>
          <p:cNvPr id="6" name="Text Placeholder 5">
            <a:extLst>
              <a:ext uri="{FF2B5EF4-FFF2-40B4-BE49-F238E27FC236}">
                <a16:creationId xmlns:a16="http://schemas.microsoft.com/office/drawing/2014/main" id="{E866DB3D-06DA-AEF1-A9C7-5A5215CD19CE}"/>
              </a:ext>
            </a:extLst>
          </p:cNvPr>
          <p:cNvSpPr>
            <a:spLocks noGrp="1"/>
          </p:cNvSpPr>
          <p:nvPr>
            <p:ph type="body" sz="quarter" idx="13"/>
          </p:nvPr>
        </p:nvSpPr>
        <p:spPr/>
        <p:txBody>
          <a:bodyPr/>
          <a:lstStyle/>
          <a:p>
            <a:endParaRPr lang="en-CA"/>
          </a:p>
        </p:txBody>
      </p:sp>
    </p:spTree>
    <p:extLst>
      <p:ext uri="{BB962C8B-B14F-4D97-AF65-F5344CB8AC3E}">
        <p14:creationId xmlns:p14="http://schemas.microsoft.com/office/powerpoint/2010/main" val="1238933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38ACB3-D5B5-075E-336E-94413824B769}"/>
              </a:ext>
            </a:extLst>
          </p:cNvPr>
          <p:cNvSpPr>
            <a:spLocks noGrp="1"/>
          </p:cNvSpPr>
          <p:nvPr>
            <p:ph type="ctrTitle"/>
          </p:nvPr>
        </p:nvSpPr>
        <p:spPr/>
        <p:txBody>
          <a:bodyPr/>
          <a:lstStyle/>
          <a:p>
            <a:r>
              <a:rPr lang="en-CA" dirty="0"/>
              <a:t>Digital Signatures</a:t>
            </a:r>
          </a:p>
        </p:txBody>
      </p:sp>
      <p:sp>
        <p:nvSpPr>
          <p:cNvPr id="5" name="Subtitle 4">
            <a:extLst>
              <a:ext uri="{FF2B5EF4-FFF2-40B4-BE49-F238E27FC236}">
                <a16:creationId xmlns:a16="http://schemas.microsoft.com/office/drawing/2014/main" id="{9F184D73-2384-7A23-D7AA-AAA52152D26C}"/>
              </a:ext>
            </a:extLst>
          </p:cNvPr>
          <p:cNvSpPr>
            <a:spLocks noGrp="1"/>
          </p:cNvSpPr>
          <p:nvPr>
            <p:ph type="subTitle" idx="1"/>
          </p:nvPr>
        </p:nvSpPr>
        <p:spPr/>
        <p:txBody>
          <a:bodyPr/>
          <a:lstStyle/>
          <a:p>
            <a:endParaRPr lang="en-CA"/>
          </a:p>
        </p:txBody>
      </p:sp>
      <p:sp>
        <p:nvSpPr>
          <p:cNvPr id="6" name="Text Placeholder 5">
            <a:extLst>
              <a:ext uri="{FF2B5EF4-FFF2-40B4-BE49-F238E27FC236}">
                <a16:creationId xmlns:a16="http://schemas.microsoft.com/office/drawing/2014/main" id="{E866DB3D-06DA-AEF1-A9C7-5A5215CD19CE}"/>
              </a:ext>
            </a:extLst>
          </p:cNvPr>
          <p:cNvSpPr>
            <a:spLocks noGrp="1"/>
          </p:cNvSpPr>
          <p:nvPr>
            <p:ph type="body" sz="quarter" idx="13"/>
          </p:nvPr>
        </p:nvSpPr>
        <p:spPr/>
        <p:txBody>
          <a:bodyPr/>
          <a:lstStyle/>
          <a:p>
            <a:endParaRPr lang="en-CA"/>
          </a:p>
        </p:txBody>
      </p:sp>
    </p:spTree>
    <p:extLst>
      <p:ext uri="{BB962C8B-B14F-4D97-AF65-F5344CB8AC3E}">
        <p14:creationId xmlns:p14="http://schemas.microsoft.com/office/powerpoint/2010/main" val="2922982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84752" y="1750954"/>
            <a:ext cx="11268964" cy="4649846"/>
          </a:xfrm>
          <a:prstGeom prst="rect">
            <a:avLst/>
          </a:prstGeom>
        </p:spPr>
        <p:txBody>
          <a:bodyPr vert="horz" wrap="square" lIns="0" tIns="0" rIns="0" bIns="0" rtlCol="0">
            <a:normAutofit lnSpcReduction="10000"/>
          </a:bodyPr>
          <a:lstStyle/>
          <a:p>
            <a:pPr marL="332740" indent="-320040">
              <a:lnSpc>
                <a:spcPct val="100000"/>
              </a:lnSpc>
              <a:buClr>
                <a:srgbClr val="C19E67"/>
              </a:buClr>
              <a:buSzPct val="80000"/>
              <a:buFont typeface="Wingdings 2"/>
              <a:buChar char=""/>
              <a:tabLst>
                <a:tab pos="332740" algn="l"/>
              </a:tabLst>
            </a:pPr>
            <a:r>
              <a:rPr lang="en-US" sz="3000" dirty="0">
                <a:latin typeface="Corbel"/>
                <a:cs typeface="Corbel"/>
              </a:rPr>
              <a:t>Key exchange is a method in cryptography that allows two parties to exchange cryptographic keys, enabling them to use a cryptographic algorithm. </a:t>
            </a: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r>
              <a:rPr lang="en-US" sz="3000" dirty="0">
                <a:latin typeface="Corbel"/>
                <a:cs typeface="Corbel"/>
              </a:rPr>
              <a:t>One popular key exchange scheme is the Diffie-Hellman key exchange, where each party generates a public/private key pair and distributes the public key. </a:t>
            </a: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r>
              <a:rPr lang="en-US" sz="3000" dirty="0">
                <a:latin typeface="Corbel"/>
                <a:cs typeface="Corbel"/>
              </a:rPr>
              <a:t>After obtaining an authentic copy of each other’s public keys, Alice and Bob can compute a shared secret offline. This shared secret can be used as the key for a symmetric cipher</a:t>
            </a:r>
          </a:p>
        </p:txBody>
      </p:sp>
      <p:sp>
        <p:nvSpPr>
          <p:cNvPr id="23" name="Title 1">
            <a:extLst>
              <a:ext uri="{FF2B5EF4-FFF2-40B4-BE49-F238E27FC236}">
                <a16:creationId xmlns:a16="http://schemas.microsoft.com/office/drawing/2014/main" id="{0E497927-22F1-337C-BFEE-3AFF473F68B8}"/>
              </a:ext>
            </a:extLst>
          </p:cNvPr>
          <p:cNvSpPr txBox="1">
            <a:spLocks/>
          </p:cNvSpPr>
          <p:nvPr/>
        </p:nvSpPr>
        <p:spPr>
          <a:xfrm>
            <a:off x="609600" y="155448"/>
            <a:ext cx="109728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a:ln>
                  <a:noFill/>
                </a:ln>
                <a:solidFill>
                  <a:srgbClr val="C19E67"/>
                </a:solidFill>
                <a:effectLst/>
                <a:uLnTx/>
                <a:uFillTx/>
                <a:latin typeface="Corbel"/>
                <a:ea typeface="+mj-ea"/>
                <a:cs typeface="+mj-cs"/>
              </a:rPr>
              <a:t>Introduction to Key Exchanges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84752" y="1750954"/>
            <a:ext cx="11268964" cy="4649846"/>
          </a:xfrm>
          <a:prstGeom prst="rect">
            <a:avLst/>
          </a:prstGeom>
        </p:spPr>
        <p:txBody>
          <a:bodyPr vert="horz" wrap="square" lIns="0" tIns="0" rIns="0" bIns="0" rtlCol="0">
            <a:normAutofit fontScale="55000" lnSpcReduction="20000"/>
          </a:bodyPr>
          <a:lstStyle/>
          <a:p>
            <a:pPr marL="332740" indent="-320040">
              <a:lnSpc>
                <a:spcPct val="100000"/>
              </a:lnSpc>
              <a:buClr>
                <a:srgbClr val="C19E67"/>
              </a:buClr>
              <a:buSzPct val="80000"/>
              <a:buFont typeface="Wingdings 2"/>
              <a:buChar char=""/>
              <a:tabLst>
                <a:tab pos="332740" algn="l"/>
              </a:tabLst>
            </a:pPr>
            <a:r>
              <a:rPr lang="en-US" sz="3000" dirty="0">
                <a:latin typeface="Corbel"/>
                <a:cs typeface="Corbel"/>
              </a:rPr>
              <a:t>The Diffie-Hellman key exchange is a cryptographic protocol that allows two parties who have not previously met to securely establish a shared secret key over an insecure channel. </a:t>
            </a: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r>
              <a:rPr lang="en-US" sz="3000" dirty="0">
                <a:latin typeface="Corbel"/>
                <a:cs typeface="Corbel"/>
              </a:rPr>
              <a:t>It is one of the most important developments in public-key cryptography and is still frequently implemented in various security protocols. The protocol enables secure communication between two parties by allowing them to jointly establish a shared secret key without having to exchange it directly.</a:t>
            </a: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r>
              <a:rPr lang="en-US" sz="3000" dirty="0">
                <a:latin typeface="Corbel"/>
                <a:cs typeface="Corbel"/>
              </a:rPr>
              <a:t>Here’s how the Diffie-Hellman key exchange works:</a:t>
            </a: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527050" indent="-514350">
              <a:lnSpc>
                <a:spcPct val="100000"/>
              </a:lnSpc>
              <a:buClr>
                <a:srgbClr val="C19E67"/>
              </a:buClr>
              <a:buSzPct val="80000"/>
              <a:buFont typeface="+mj-lt"/>
              <a:buAutoNum type="arabicPeriod"/>
              <a:tabLst>
                <a:tab pos="332740" algn="l"/>
              </a:tabLst>
            </a:pPr>
            <a:r>
              <a:rPr lang="en-US" sz="3000" dirty="0">
                <a:latin typeface="Corbel"/>
                <a:cs typeface="Corbel"/>
              </a:rPr>
              <a:t>Both parties generate their own public-private key pairs.</a:t>
            </a:r>
          </a:p>
          <a:p>
            <a:pPr marL="527050" indent="-514350">
              <a:lnSpc>
                <a:spcPct val="100000"/>
              </a:lnSpc>
              <a:buClr>
                <a:srgbClr val="C19E67"/>
              </a:buClr>
              <a:buSzPct val="80000"/>
              <a:buFont typeface="+mj-lt"/>
              <a:buAutoNum type="arabicPeriod"/>
              <a:tabLst>
                <a:tab pos="332740" algn="l"/>
              </a:tabLst>
            </a:pPr>
            <a:r>
              <a:rPr lang="en-US" sz="3000" dirty="0">
                <a:latin typeface="Corbel"/>
                <a:cs typeface="Corbel"/>
              </a:rPr>
              <a:t>Each party shares their public key with the other party.</a:t>
            </a:r>
          </a:p>
          <a:p>
            <a:pPr marL="527050" indent="-514350">
              <a:lnSpc>
                <a:spcPct val="100000"/>
              </a:lnSpc>
              <a:buClr>
                <a:srgbClr val="C19E67"/>
              </a:buClr>
              <a:buSzPct val="80000"/>
              <a:buFont typeface="+mj-lt"/>
              <a:buAutoNum type="arabicPeriod"/>
              <a:tabLst>
                <a:tab pos="332740" algn="l"/>
              </a:tabLst>
            </a:pPr>
            <a:r>
              <a:rPr lang="en-US" sz="3000" dirty="0">
                <a:latin typeface="Corbel"/>
                <a:cs typeface="Corbel"/>
              </a:rPr>
              <a:t>Using their own private key and the other party’s public key, both parties independently compute a shared secret key.</a:t>
            </a:r>
          </a:p>
          <a:p>
            <a:pPr marL="527050" indent="-514350">
              <a:lnSpc>
                <a:spcPct val="100000"/>
              </a:lnSpc>
              <a:buClr>
                <a:srgbClr val="C19E67"/>
              </a:buClr>
              <a:buSzPct val="80000"/>
              <a:buFont typeface="+mj-lt"/>
              <a:buAutoNum type="arabicPeriod"/>
              <a:tabLst>
                <a:tab pos="332740" algn="l"/>
              </a:tabLst>
            </a:pPr>
            <a:r>
              <a:rPr lang="en-US" sz="3000" dirty="0">
                <a:latin typeface="Corbel"/>
                <a:cs typeface="Corbel"/>
              </a:rPr>
              <a:t>The shared secret key can then be used to encrypt subsequent communications using a symmetric-key cipher.</a:t>
            </a:r>
          </a:p>
          <a:p>
            <a:pPr marL="527050" indent="-514350">
              <a:lnSpc>
                <a:spcPct val="100000"/>
              </a:lnSpc>
              <a:buClr>
                <a:srgbClr val="C19E67"/>
              </a:buClr>
              <a:buSzPct val="80000"/>
              <a:buFont typeface="+mj-lt"/>
              <a:buAutoNum type="arabicPeriod"/>
              <a:tabLst>
                <a:tab pos="332740" algn="l"/>
              </a:tabLst>
            </a:pPr>
            <a:r>
              <a:rPr lang="en-US" sz="3000" dirty="0">
                <a:latin typeface="Corbel"/>
                <a:cs typeface="Corbel"/>
              </a:rPr>
              <a:t>The Diffie-Hellman key exchange provides a way for two parties to establish a shared secret key even if they have no prior knowledge of each other. This makes it particularly useful for secure communication over an insecure channel, such as the internet.</a:t>
            </a: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r>
              <a:rPr lang="en-US" sz="3000" dirty="0">
                <a:latin typeface="Corbel"/>
                <a:cs typeface="Corbel"/>
              </a:rPr>
              <a:t>Please note that while the Diffie-Hellman key exchange is widely used and considered secure, it is important to use appropriate parameters and follow best practices to ensure its effectiveness</a:t>
            </a: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r>
              <a:rPr lang="en-US" sz="3000" dirty="0">
                <a:latin typeface="Corbel"/>
                <a:cs typeface="Corbel"/>
              </a:rPr>
              <a:t>Let’s view this video on the Diffie-Hellman Key Exchange: </a:t>
            </a:r>
            <a:r>
              <a:rPr lang="en-US" sz="3000" dirty="0">
                <a:latin typeface="Corbel"/>
                <a:cs typeface="Corbel"/>
                <a:hlinkClick r:id="rId3"/>
              </a:rPr>
              <a:t>https://youtu.be/NmM9HA2MQGI?si=AoEDDkIZBs14yOKE</a:t>
            </a: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p:txBody>
      </p:sp>
      <p:sp>
        <p:nvSpPr>
          <p:cNvPr id="23" name="Title 1">
            <a:extLst>
              <a:ext uri="{FF2B5EF4-FFF2-40B4-BE49-F238E27FC236}">
                <a16:creationId xmlns:a16="http://schemas.microsoft.com/office/drawing/2014/main" id="{0E497927-22F1-337C-BFEE-3AFF473F68B8}"/>
              </a:ext>
            </a:extLst>
          </p:cNvPr>
          <p:cNvSpPr txBox="1">
            <a:spLocks/>
          </p:cNvSpPr>
          <p:nvPr/>
        </p:nvSpPr>
        <p:spPr>
          <a:xfrm>
            <a:off x="609600" y="155448"/>
            <a:ext cx="109728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a:ln>
                  <a:noFill/>
                </a:ln>
                <a:solidFill>
                  <a:srgbClr val="C19E67"/>
                </a:solidFill>
                <a:effectLst/>
                <a:uLnTx/>
                <a:uFillTx/>
                <a:latin typeface="Corbel"/>
                <a:ea typeface="+mj-ea"/>
                <a:cs typeface="+mj-cs"/>
              </a:rPr>
              <a:t>Diffie-Hellman Key Exchange</a:t>
            </a:r>
          </a:p>
        </p:txBody>
      </p:sp>
    </p:spTree>
    <p:extLst>
      <p:ext uri="{BB962C8B-B14F-4D97-AF65-F5344CB8AC3E}">
        <p14:creationId xmlns:p14="http://schemas.microsoft.com/office/powerpoint/2010/main" val="538491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297837" y="2819167"/>
            <a:ext cx="7918920" cy="3048233"/>
          </a:xfrm>
          <a:prstGeom prst="rect">
            <a:avLst/>
          </a:prstGeom>
        </p:spPr>
        <p:txBody>
          <a:bodyPr vert="horz" wrap="square" lIns="0" tIns="0" rIns="0" bIns="0" rtlCol="0">
            <a:normAutofit/>
          </a:bodyPr>
          <a:lstStyle/>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p:txBody>
      </p:sp>
      <p:sp>
        <p:nvSpPr>
          <p:cNvPr id="23" name="Title 1">
            <a:extLst>
              <a:ext uri="{FF2B5EF4-FFF2-40B4-BE49-F238E27FC236}">
                <a16:creationId xmlns:a16="http://schemas.microsoft.com/office/drawing/2014/main" id="{0E497927-22F1-337C-BFEE-3AFF473F68B8}"/>
              </a:ext>
            </a:extLst>
          </p:cNvPr>
          <p:cNvSpPr txBox="1">
            <a:spLocks/>
          </p:cNvSpPr>
          <p:nvPr/>
        </p:nvSpPr>
        <p:spPr>
          <a:xfrm>
            <a:off x="609600" y="155448"/>
            <a:ext cx="109728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a:ln>
                  <a:noFill/>
                </a:ln>
                <a:solidFill>
                  <a:srgbClr val="C19E67"/>
                </a:solidFill>
                <a:effectLst/>
                <a:uLnTx/>
                <a:uFillTx/>
                <a:latin typeface="Corbel"/>
                <a:ea typeface="+mj-ea"/>
                <a:cs typeface="+mj-cs"/>
              </a:rPr>
              <a:t>Diffie-Hellman Key Exchange</a:t>
            </a:r>
          </a:p>
        </p:txBody>
      </p:sp>
      <p:pic>
        <p:nvPicPr>
          <p:cNvPr id="2050" name="Picture 2" descr="undefined">
            <a:extLst>
              <a:ext uri="{FF2B5EF4-FFF2-40B4-BE49-F238E27FC236}">
                <a16:creationId xmlns:a16="http://schemas.microsoft.com/office/drawing/2014/main" id="{007F10BC-BDA5-9710-ADED-0A3939AC8D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8339" y="1795551"/>
            <a:ext cx="5617916" cy="4936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767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297837" y="2819167"/>
            <a:ext cx="7918920" cy="3048233"/>
          </a:xfrm>
          <a:prstGeom prst="rect">
            <a:avLst/>
          </a:prstGeom>
        </p:spPr>
        <p:txBody>
          <a:bodyPr vert="horz" wrap="square" lIns="0" tIns="0" rIns="0" bIns="0" rtlCol="0">
            <a:normAutofit/>
          </a:bodyPr>
          <a:lstStyle/>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p:txBody>
      </p:sp>
      <p:sp>
        <p:nvSpPr>
          <p:cNvPr id="23" name="Title 1">
            <a:extLst>
              <a:ext uri="{FF2B5EF4-FFF2-40B4-BE49-F238E27FC236}">
                <a16:creationId xmlns:a16="http://schemas.microsoft.com/office/drawing/2014/main" id="{0E497927-22F1-337C-BFEE-3AFF473F68B8}"/>
              </a:ext>
            </a:extLst>
          </p:cNvPr>
          <p:cNvSpPr txBox="1">
            <a:spLocks/>
          </p:cNvSpPr>
          <p:nvPr/>
        </p:nvSpPr>
        <p:spPr>
          <a:xfrm>
            <a:off x="609600" y="155448"/>
            <a:ext cx="109728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a:ln>
                  <a:noFill/>
                </a:ln>
                <a:solidFill>
                  <a:srgbClr val="C19E67"/>
                </a:solidFill>
                <a:effectLst/>
                <a:uLnTx/>
                <a:uFillTx/>
                <a:latin typeface="Corbel"/>
                <a:ea typeface="+mj-ea"/>
                <a:cs typeface="+mj-cs"/>
              </a:rPr>
              <a:t>Diffie-Hellman Key Exchange - Example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D7E9565-0431-E694-3424-F370C000D624}"/>
                  </a:ext>
                </a:extLst>
              </p:cNvPr>
              <p:cNvSpPr txBox="1"/>
              <p:nvPr/>
            </p:nvSpPr>
            <p:spPr>
              <a:xfrm>
                <a:off x="304800" y="1833942"/>
                <a:ext cx="11277600" cy="4710905"/>
              </a:xfrm>
              <a:prstGeom prst="rect">
                <a:avLst/>
              </a:prstGeom>
              <a:noFill/>
            </p:spPr>
            <p:txBody>
              <a:bodyPr wrap="square">
                <a:spAutoFit/>
              </a:bodyPr>
              <a:lstStyle/>
              <a:p>
                <a:pPr marL="212923" marR="63877" lvl="0" indent="-201717" algn="l" defTabSz="914400" rtl="0" eaLnBrk="1" fontAlgn="auto" latinLnBrk="0" hangingPunct="1">
                  <a:lnSpc>
                    <a:spcPts val="2435"/>
                  </a:lnSpc>
                  <a:spcBef>
                    <a:spcPts val="0"/>
                  </a:spcBef>
                  <a:spcAft>
                    <a:spcPts val="0"/>
                  </a:spcAft>
                  <a:buClrTx/>
                  <a:buSzTx/>
                  <a:buFont typeface="Symbol"/>
                  <a:buChar char=""/>
                  <a:tabLst>
                    <a:tab pos="212923" algn="l"/>
                  </a:tabLst>
                  <a:defRPr/>
                </a:pPr>
                <a:r>
                  <a:rPr kumimoji="0" lang="en-US" sz="1800" b="0" i="0" u="none" strike="noStrike" kern="1200" cap="none" spc="0" normalizeH="0" baseline="0" noProof="0" dirty="0">
                    <a:ln>
                      <a:noFill/>
                    </a:ln>
                    <a:solidFill>
                      <a:srgbClr val="000000"/>
                    </a:solidFill>
                    <a:effectLst/>
                    <a:uLnTx/>
                    <a:uFillTx/>
                    <a:latin typeface="Arial"/>
                    <a:ea typeface="+mn-ea"/>
                    <a:cs typeface="Arial"/>
                  </a:rPr>
                  <a:t>Suppose Alice and Bob want to communicate with each other using DHKE</a:t>
                </a:r>
              </a:p>
              <a:p>
                <a:pPr marL="212923" marR="63877" lvl="0" indent="-201717" algn="l" defTabSz="914400" rtl="0" eaLnBrk="1" fontAlgn="auto" latinLnBrk="0" hangingPunct="1">
                  <a:lnSpc>
                    <a:spcPts val="2435"/>
                  </a:lnSpc>
                  <a:spcBef>
                    <a:spcPts val="0"/>
                  </a:spcBef>
                  <a:spcAft>
                    <a:spcPts val="0"/>
                  </a:spcAft>
                  <a:buClrTx/>
                  <a:buSzTx/>
                  <a:buFont typeface="Symbol"/>
                  <a:buChar char=""/>
                  <a:tabLst>
                    <a:tab pos="212923" algn="l"/>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Arial"/>
                </a:endParaRPr>
              </a:p>
              <a:p>
                <a:pPr marL="212923" marR="63877" lvl="0" indent="-201717" algn="l" defTabSz="914400" rtl="0" eaLnBrk="1" fontAlgn="auto" latinLnBrk="0" hangingPunct="1">
                  <a:lnSpc>
                    <a:spcPts val="2435"/>
                  </a:lnSpc>
                  <a:spcBef>
                    <a:spcPts val="0"/>
                  </a:spcBef>
                  <a:spcAft>
                    <a:spcPts val="0"/>
                  </a:spcAft>
                  <a:buClrTx/>
                  <a:buSzTx/>
                  <a:buFont typeface="Symbol"/>
                  <a:buChar char=""/>
                  <a:tabLst>
                    <a:tab pos="212923" algn="l"/>
                  </a:tabLst>
                  <a:defRPr/>
                </a:pPr>
                <a:r>
                  <a:rPr kumimoji="0" lang="en-US" sz="1800" b="0" i="0" u="none" strike="noStrike" kern="1200" cap="none" spc="0" normalizeH="0" baseline="0" noProof="0" dirty="0">
                    <a:ln>
                      <a:noFill/>
                    </a:ln>
                    <a:solidFill>
                      <a:srgbClr val="000000"/>
                    </a:solidFill>
                    <a:effectLst/>
                    <a:uLnTx/>
                    <a:uFillTx/>
                    <a:latin typeface="Arial"/>
                    <a:ea typeface="+mn-ea"/>
                    <a:cs typeface="Arial"/>
                  </a:rPr>
                  <a:t>Alice and Bob would select a </a:t>
                </a:r>
                <a:r>
                  <a:rPr kumimoji="0" lang="en-US" sz="1800" b="0" i="0" u="none" strike="noStrike" kern="1200" cap="none" spc="0" normalizeH="0" baseline="0" noProof="0" dirty="0">
                    <a:ln>
                      <a:noFill/>
                    </a:ln>
                    <a:solidFill>
                      <a:srgbClr val="000000"/>
                    </a:solidFill>
                    <a:effectLst/>
                    <a:uLnTx/>
                    <a:uFillTx/>
                    <a:latin typeface="Arial"/>
                    <a:ea typeface="+mn-ea"/>
                    <a:cs typeface="Arial"/>
                    <a:hlinkClick r:id="rId3"/>
                  </a:rPr>
                  <a:t>prime number</a:t>
                </a:r>
                <a:r>
                  <a:rPr kumimoji="0" lang="en-US" sz="1800" b="0" i="0" u="none" strike="noStrike" kern="1200" cap="none" spc="0" normalizeH="0" baseline="0" noProof="0" dirty="0">
                    <a:ln>
                      <a:noFill/>
                    </a:ln>
                    <a:solidFill>
                      <a:srgbClr val="000000"/>
                    </a:solidFill>
                    <a:effectLst/>
                    <a:uLnTx/>
                    <a:uFillTx/>
                    <a:latin typeface="Arial"/>
                    <a:ea typeface="+mn-ea"/>
                    <a:cs typeface="Arial"/>
                  </a:rPr>
                  <a:t>, say… 5 (this is not hidden) – this is their p</a:t>
                </a:r>
              </a:p>
              <a:p>
                <a:pPr marL="212923" marR="63877" lvl="0" indent="-201717" algn="l" defTabSz="914400" rtl="0" eaLnBrk="1" fontAlgn="auto" latinLnBrk="0" hangingPunct="1">
                  <a:lnSpc>
                    <a:spcPts val="2435"/>
                  </a:lnSpc>
                  <a:spcBef>
                    <a:spcPts val="0"/>
                  </a:spcBef>
                  <a:spcAft>
                    <a:spcPts val="0"/>
                  </a:spcAft>
                  <a:buClrTx/>
                  <a:buSzTx/>
                  <a:buFont typeface="Symbol"/>
                  <a:buChar char=""/>
                  <a:tabLst>
                    <a:tab pos="212923" algn="l"/>
                  </a:tabLst>
                  <a:defRPr/>
                </a:pPr>
                <a:endParaRPr lang="en-US" dirty="0">
                  <a:solidFill>
                    <a:srgbClr val="000000"/>
                  </a:solidFill>
                  <a:latin typeface="Arial"/>
                  <a:cs typeface="Arial"/>
                </a:endParaRPr>
              </a:p>
              <a:p>
                <a:pPr marL="212923" marR="63877" lvl="0" indent="-201717" algn="l" defTabSz="914400" rtl="0" eaLnBrk="1" fontAlgn="auto" latinLnBrk="0" hangingPunct="1">
                  <a:lnSpc>
                    <a:spcPts val="2435"/>
                  </a:lnSpc>
                  <a:spcBef>
                    <a:spcPts val="0"/>
                  </a:spcBef>
                  <a:spcAft>
                    <a:spcPts val="0"/>
                  </a:spcAft>
                  <a:buClrTx/>
                  <a:buSzTx/>
                  <a:buFont typeface="Symbol"/>
                  <a:buChar char=""/>
                  <a:tabLst>
                    <a:tab pos="212923" algn="l"/>
                  </a:tabLst>
                  <a:defRPr/>
                </a:pPr>
                <a:r>
                  <a:rPr kumimoji="0" lang="en-US" sz="1800" b="0" i="0" u="none" strike="noStrike" kern="1200" cap="none" spc="0" normalizeH="0" baseline="0" noProof="0" dirty="0">
                    <a:ln>
                      <a:noFill/>
                    </a:ln>
                    <a:solidFill>
                      <a:srgbClr val="000000"/>
                    </a:solidFill>
                    <a:effectLst/>
                    <a:uLnTx/>
                    <a:uFillTx/>
                    <a:latin typeface="Arial"/>
                    <a:ea typeface="+mn-ea"/>
                    <a:cs typeface="Arial"/>
                  </a:rPr>
                  <a:t>Next, they select a number that is a </a:t>
                </a:r>
                <a:r>
                  <a:rPr kumimoji="0" lang="en-US" sz="1800" b="0" i="0" u="none" strike="noStrike" kern="1200" cap="none" spc="0" normalizeH="0" baseline="0" noProof="0" dirty="0">
                    <a:ln>
                      <a:noFill/>
                    </a:ln>
                    <a:solidFill>
                      <a:srgbClr val="000000"/>
                    </a:solidFill>
                    <a:effectLst/>
                    <a:uLnTx/>
                    <a:uFillTx/>
                    <a:latin typeface="Arial"/>
                    <a:ea typeface="+mn-ea"/>
                    <a:cs typeface="Arial"/>
                    <a:hlinkClick r:id="rId4"/>
                  </a:rPr>
                  <a:t>primitive roots modulo </a:t>
                </a:r>
                <a:r>
                  <a:rPr kumimoji="0" lang="en-US" sz="1800" b="0" i="0" u="none" strike="noStrike" kern="1200" cap="none" spc="0" normalizeH="0" baseline="0" noProof="0" dirty="0">
                    <a:ln>
                      <a:noFill/>
                    </a:ln>
                    <a:solidFill>
                      <a:srgbClr val="000000"/>
                    </a:solidFill>
                    <a:effectLst/>
                    <a:uLnTx/>
                    <a:uFillTx/>
                    <a:latin typeface="Arial"/>
                    <a:ea typeface="+mn-ea"/>
                    <a:cs typeface="Arial"/>
                  </a:rPr>
                  <a:t>of their secret number – say 3 – this is their g</a:t>
                </a:r>
              </a:p>
              <a:p>
                <a:pPr marL="212923" marR="63877" lvl="0" indent="-201717" algn="l" defTabSz="914400" rtl="0" eaLnBrk="1" fontAlgn="auto" latinLnBrk="0" hangingPunct="1">
                  <a:lnSpc>
                    <a:spcPts val="2435"/>
                  </a:lnSpc>
                  <a:spcBef>
                    <a:spcPts val="0"/>
                  </a:spcBef>
                  <a:spcAft>
                    <a:spcPts val="0"/>
                  </a:spcAft>
                  <a:buClrTx/>
                  <a:buSzTx/>
                  <a:buFont typeface="Symbol"/>
                  <a:buChar char=""/>
                  <a:tabLst>
                    <a:tab pos="212923" algn="l"/>
                  </a:tabLst>
                  <a:defRPr/>
                </a:pPr>
                <a:endParaRPr lang="en-US" dirty="0">
                  <a:solidFill>
                    <a:srgbClr val="000000"/>
                  </a:solidFill>
                  <a:latin typeface="Arial"/>
                  <a:cs typeface="Arial"/>
                </a:endParaRPr>
              </a:p>
              <a:p>
                <a:pPr marL="212923" marR="63877" lvl="0" indent="-201717" algn="l" defTabSz="914400" rtl="0" eaLnBrk="1" fontAlgn="auto" latinLnBrk="0" hangingPunct="1">
                  <a:lnSpc>
                    <a:spcPts val="2435"/>
                  </a:lnSpc>
                  <a:spcBef>
                    <a:spcPts val="0"/>
                  </a:spcBef>
                  <a:spcAft>
                    <a:spcPts val="0"/>
                  </a:spcAft>
                  <a:buClrTx/>
                  <a:buSzTx/>
                  <a:buFont typeface="Symbol"/>
                  <a:buChar char=""/>
                  <a:tabLst>
                    <a:tab pos="212923" algn="l"/>
                  </a:tabLst>
                  <a:defRPr/>
                </a:pPr>
                <a:r>
                  <a:rPr kumimoji="0" lang="en-US" sz="1800" b="0" i="0" u="none" strike="noStrike" kern="1200" cap="none" spc="0" normalizeH="0" baseline="0" noProof="0" dirty="0">
                    <a:ln>
                      <a:noFill/>
                    </a:ln>
                    <a:solidFill>
                      <a:srgbClr val="000000"/>
                    </a:solidFill>
                    <a:effectLst/>
                    <a:uLnTx/>
                    <a:uFillTx/>
                    <a:latin typeface="Arial"/>
                    <a:ea typeface="+mn-ea"/>
                    <a:cs typeface="Arial"/>
                  </a:rPr>
                  <a:t>Alice then selects a secret number (say 7) and calculates </a:t>
                </a:r>
                <a14:m>
                  <m:oMath xmlns:m="http://schemas.openxmlformats.org/officeDocument/2006/math">
                    <m: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Arial"/>
                      </a:rPr>
                      <m:t>𝐴</m:t>
                    </m:r>
                    <m: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Arial"/>
                      </a:rPr>
                      <m:t> = </m:t>
                    </m:r>
                    <m:sSup>
                      <m:sSupPr>
                        <m:ctrlP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Arial"/>
                          </a:rPr>
                        </m:ctrlPr>
                      </m:sSupPr>
                      <m:e>
                        <m: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Arial"/>
                          </a:rPr>
                          <m:t>𝑔</m:t>
                        </m:r>
                      </m:e>
                      <m:sup>
                        <m: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Arial"/>
                          </a:rPr>
                          <m:t>𝑎</m:t>
                        </m:r>
                      </m:sup>
                    </m:sSup>
                    <m: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Arial"/>
                      </a:rPr>
                      <m:t>𝑚𝑜𝑑</m:t>
                    </m:r>
                    <m: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Arial"/>
                      </a:rPr>
                      <m:t> </m:t>
                    </m:r>
                    <m: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Arial"/>
                      </a:rPr>
                      <m:t>𝑝</m:t>
                    </m:r>
                    <m: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Arial"/>
                      </a:rPr>
                      <m:t> </m:t>
                    </m:r>
                  </m:oMath>
                </a14:m>
                <a:r>
                  <a:rPr kumimoji="0" lang="en-US" sz="1800" b="0" i="0" u="none" strike="noStrike" kern="1200" cap="none" spc="0" normalizeH="0" baseline="0" noProof="0" dirty="0">
                    <a:ln>
                      <a:noFill/>
                    </a:ln>
                    <a:solidFill>
                      <a:srgbClr val="000000"/>
                    </a:solidFill>
                    <a:effectLst/>
                    <a:uLnTx/>
                    <a:uFillTx/>
                    <a:latin typeface="Arial"/>
                    <a:ea typeface="+mn-ea"/>
                    <a:cs typeface="Arial"/>
                  </a:rPr>
                  <a:t>= (3)</a:t>
                </a:r>
                <a:r>
                  <a:rPr kumimoji="0" lang="en-US" sz="1800" b="0" i="0" u="none" strike="noStrike" kern="1200" cap="none" spc="0" normalizeH="0" baseline="30000" noProof="0" dirty="0">
                    <a:ln>
                      <a:noFill/>
                    </a:ln>
                    <a:solidFill>
                      <a:srgbClr val="000000"/>
                    </a:solidFill>
                    <a:effectLst/>
                    <a:uLnTx/>
                    <a:uFillTx/>
                    <a:latin typeface="Arial"/>
                    <a:ea typeface="+mn-ea"/>
                    <a:cs typeface="Arial"/>
                  </a:rPr>
                  <a:t>(7) </a:t>
                </a:r>
                <a:r>
                  <a:rPr kumimoji="0" lang="en-US" sz="1800" b="0" i="0" u="none" strike="noStrike" kern="1200" cap="none" spc="0" normalizeH="0" baseline="0" noProof="0" dirty="0">
                    <a:ln>
                      <a:noFill/>
                    </a:ln>
                    <a:solidFill>
                      <a:srgbClr val="000000"/>
                    </a:solidFill>
                    <a:effectLst/>
                    <a:uLnTx/>
                    <a:uFillTx/>
                    <a:latin typeface="Arial"/>
                    <a:ea typeface="+mn-ea"/>
                    <a:cs typeface="Arial"/>
                  </a:rPr>
                  <a:t>mod 5 = 2187 mod 5 = 2</a:t>
                </a:r>
              </a:p>
              <a:p>
                <a:pPr marL="212923" marR="63877" lvl="0" indent="-201717" algn="l" defTabSz="914400" rtl="0" eaLnBrk="1" fontAlgn="auto" latinLnBrk="0" hangingPunct="1">
                  <a:lnSpc>
                    <a:spcPts val="2435"/>
                  </a:lnSpc>
                  <a:spcBef>
                    <a:spcPts val="0"/>
                  </a:spcBef>
                  <a:spcAft>
                    <a:spcPts val="0"/>
                  </a:spcAft>
                  <a:buClrTx/>
                  <a:buSzTx/>
                  <a:buFont typeface="Symbol"/>
                  <a:buChar char=""/>
                  <a:tabLst>
                    <a:tab pos="212923" algn="l"/>
                  </a:tabLst>
                  <a:defRPr/>
                </a:pPr>
                <a:endParaRPr lang="en-US" dirty="0">
                  <a:solidFill>
                    <a:srgbClr val="000000"/>
                  </a:solidFill>
                  <a:latin typeface="Arial"/>
                  <a:cs typeface="Arial"/>
                </a:endParaRPr>
              </a:p>
              <a:p>
                <a:pPr marL="212923" marR="63877" lvl="0" indent="-201717" algn="l" defTabSz="914400" rtl="0" eaLnBrk="1" fontAlgn="auto" latinLnBrk="0" hangingPunct="1">
                  <a:lnSpc>
                    <a:spcPts val="2435"/>
                  </a:lnSpc>
                  <a:spcBef>
                    <a:spcPts val="0"/>
                  </a:spcBef>
                  <a:spcAft>
                    <a:spcPts val="0"/>
                  </a:spcAft>
                  <a:buClrTx/>
                  <a:buSzTx/>
                  <a:buFont typeface="Symbol"/>
                  <a:buChar char=""/>
                  <a:tabLst>
                    <a:tab pos="212923" algn="l"/>
                  </a:tabLst>
                  <a:defRPr/>
                </a:pPr>
                <a:r>
                  <a:rPr kumimoji="0" lang="en-US" sz="1800" b="0" i="0" u="none" strike="noStrike" kern="1200" cap="none" spc="0" normalizeH="0" baseline="0" noProof="0" dirty="0">
                    <a:ln>
                      <a:noFill/>
                    </a:ln>
                    <a:solidFill>
                      <a:srgbClr val="000000"/>
                    </a:solidFill>
                    <a:effectLst/>
                    <a:uLnTx/>
                    <a:uFillTx/>
                    <a:latin typeface="Arial"/>
                    <a:ea typeface="+mn-ea"/>
                    <a:cs typeface="Arial"/>
                  </a:rPr>
                  <a:t>Bob then selects a secret number (say 9) and calculates B = </a:t>
                </a:r>
                <a14:m>
                  <m:oMath xmlns:m="http://schemas.openxmlformats.org/officeDocument/2006/math">
                    <m:sSup>
                      <m:sSupPr>
                        <m:ctrlP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Arial"/>
                          </a:rPr>
                        </m:ctrlPr>
                      </m:sSupPr>
                      <m:e>
                        <m: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Arial"/>
                          </a:rPr>
                          <m:t>𝑔</m:t>
                        </m:r>
                      </m:e>
                      <m:sup>
                        <m: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Arial"/>
                          </a:rPr>
                          <m:t>𝑏</m:t>
                        </m:r>
                      </m:sup>
                    </m:sSup>
                    <m: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Arial"/>
                      </a:rPr>
                      <m:t>𝑚𝑜𝑑</m:t>
                    </m:r>
                    <m: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Arial"/>
                      </a:rPr>
                      <m:t> </m:t>
                    </m:r>
                    <m: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Arial"/>
                      </a:rPr>
                      <m:t>𝑝</m:t>
                    </m:r>
                    <m:r>
                      <a:rPr kumimoji="0" lang="en-US" sz="1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Arial"/>
                      </a:rPr>
                      <m:t> </m:t>
                    </m:r>
                  </m:oMath>
                </a14:m>
                <a:r>
                  <a:rPr kumimoji="0" lang="en-US" sz="1800" b="0" i="0" u="none" strike="noStrike" kern="1200" cap="none" spc="0" normalizeH="0" baseline="0" noProof="0" dirty="0">
                    <a:ln>
                      <a:noFill/>
                    </a:ln>
                    <a:solidFill>
                      <a:srgbClr val="000000"/>
                    </a:solidFill>
                    <a:effectLst/>
                    <a:uLnTx/>
                    <a:uFillTx/>
                    <a:latin typeface="Arial"/>
                    <a:ea typeface="+mn-ea"/>
                    <a:cs typeface="Arial"/>
                  </a:rPr>
                  <a:t>= (3)</a:t>
                </a:r>
                <a:r>
                  <a:rPr kumimoji="0" lang="en-US" sz="1800" b="0" i="0" u="none" strike="noStrike" kern="1200" cap="none" spc="0" normalizeH="0" baseline="30000" noProof="0" dirty="0">
                    <a:ln>
                      <a:noFill/>
                    </a:ln>
                    <a:solidFill>
                      <a:srgbClr val="000000"/>
                    </a:solidFill>
                    <a:effectLst/>
                    <a:uLnTx/>
                    <a:uFillTx/>
                    <a:latin typeface="Arial"/>
                    <a:ea typeface="+mn-ea"/>
                    <a:cs typeface="Arial"/>
                  </a:rPr>
                  <a:t>(9) </a:t>
                </a:r>
                <a:r>
                  <a:rPr kumimoji="0" lang="en-US" sz="1800" b="0" i="0" u="none" strike="noStrike" kern="1200" cap="none" spc="0" normalizeH="0" baseline="0" noProof="0" dirty="0">
                    <a:ln>
                      <a:noFill/>
                    </a:ln>
                    <a:solidFill>
                      <a:srgbClr val="000000"/>
                    </a:solidFill>
                    <a:effectLst/>
                    <a:uLnTx/>
                    <a:uFillTx/>
                    <a:latin typeface="Arial"/>
                    <a:ea typeface="+mn-ea"/>
                    <a:cs typeface="Arial"/>
                  </a:rPr>
                  <a:t>mod 5 = 19683 mod 5 = 3</a:t>
                </a:r>
              </a:p>
              <a:p>
                <a:pPr marL="212923" marR="63877" lvl="0" indent="-201717" algn="l" defTabSz="914400" rtl="0" eaLnBrk="1" fontAlgn="auto" latinLnBrk="0" hangingPunct="1">
                  <a:lnSpc>
                    <a:spcPts val="2435"/>
                  </a:lnSpc>
                  <a:spcBef>
                    <a:spcPts val="0"/>
                  </a:spcBef>
                  <a:spcAft>
                    <a:spcPts val="0"/>
                  </a:spcAft>
                  <a:buClrTx/>
                  <a:buSzTx/>
                  <a:buFont typeface="Symbol"/>
                  <a:buChar char=""/>
                  <a:tabLst>
                    <a:tab pos="212923" algn="l"/>
                  </a:tabLst>
                  <a:defRPr/>
                </a:pPr>
                <a:endParaRPr lang="en-US" dirty="0">
                  <a:solidFill>
                    <a:srgbClr val="000000"/>
                  </a:solidFill>
                  <a:latin typeface="Arial"/>
                  <a:cs typeface="Arial"/>
                </a:endParaRPr>
              </a:p>
              <a:p>
                <a:pPr marL="212923" marR="63877" lvl="0" indent="-201717" algn="l" defTabSz="914400" rtl="0" eaLnBrk="1" fontAlgn="auto" latinLnBrk="0" hangingPunct="1">
                  <a:lnSpc>
                    <a:spcPts val="2435"/>
                  </a:lnSpc>
                  <a:spcBef>
                    <a:spcPts val="0"/>
                  </a:spcBef>
                  <a:spcAft>
                    <a:spcPts val="0"/>
                  </a:spcAft>
                  <a:buClrTx/>
                  <a:buSzTx/>
                  <a:buFont typeface="Symbol"/>
                  <a:buChar char=""/>
                  <a:tabLst>
                    <a:tab pos="212923" algn="l"/>
                  </a:tabLst>
                  <a:defRPr/>
                </a:pPr>
                <a:r>
                  <a:rPr kumimoji="0" lang="en-US" sz="1800" b="0" i="0" u="none" strike="noStrike" kern="1200" cap="none" spc="0" normalizeH="0" baseline="0" noProof="0" dirty="0">
                    <a:ln>
                      <a:noFill/>
                    </a:ln>
                    <a:solidFill>
                      <a:srgbClr val="000000"/>
                    </a:solidFill>
                    <a:effectLst/>
                    <a:uLnTx/>
                    <a:uFillTx/>
                    <a:latin typeface="Arial"/>
                    <a:ea typeface="+mn-ea"/>
                    <a:cs typeface="Arial"/>
                  </a:rPr>
                  <a:t>They then calculate S (sometimes denoted as K) separately:</a:t>
                </a:r>
              </a:p>
              <a:p>
                <a:pPr marL="670123" marR="63877" lvl="1" indent="-201717">
                  <a:lnSpc>
                    <a:spcPts val="2435"/>
                  </a:lnSpc>
                  <a:buFont typeface="Symbol"/>
                  <a:buChar char=""/>
                  <a:tabLst>
                    <a:tab pos="212923" algn="l"/>
                  </a:tabLst>
                  <a:defRPr/>
                </a:pPr>
                <a:r>
                  <a:rPr kumimoji="0" lang="en-US" b="0" i="0" u="none" strike="noStrike" kern="1200" cap="none" spc="0" normalizeH="0" baseline="0" noProof="0" dirty="0">
                    <a:ln>
                      <a:noFill/>
                    </a:ln>
                    <a:solidFill>
                      <a:srgbClr val="000000"/>
                    </a:solidFill>
                    <a:effectLst/>
                    <a:uLnTx/>
                    <a:uFillTx/>
                    <a:latin typeface="Arial"/>
                    <a:ea typeface="+mn-ea"/>
                    <a:cs typeface="Arial"/>
                  </a:rPr>
                  <a:t>Alice: S = K = </a:t>
                </a:r>
                <a14:m>
                  <m:oMath xmlns:m="http://schemas.openxmlformats.org/officeDocument/2006/math">
                    <m:sSup>
                      <m:sSupPr>
                        <m:ctrlPr>
                          <a:rPr kumimoji="0" lang="en-US"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Arial"/>
                          </a:rPr>
                        </m:ctrlPr>
                      </m:sSupPr>
                      <m:e>
                        <m:r>
                          <a:rPr kumimoji="0" lang="en-US"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Arial"/>
                          </a:rPr>
                          <m:t>𝐵</m:t>
                        </m:r>
                      </m:e>
                      <m:sup>
                        <m:r>
                          <a:rPr kumimoji="0" lang="en-US"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Arial"/>
                          </a:rPr>
                          <m:t>𝑎</m:t>
                        </m:r>
                      </m:sup>
                    </m:sSup>
                    <m:r>
                      <a:rPr kumimoji="0" lang="en-US"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Arial"/>
                      </a:rPr>
                      <m:t>𝑚𝑜𝑑</m:t>
                    </m:r>
                    <m:r>
                      <a:rPr kumimoji="0" lang="en-US"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Arial"/>
                      </a:rPr>
                      <m:t> </m:t>
                    </m:r>
                    <m:r>
                      <a:rPr kumimoji="0" lang="en-US"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Arial"/>
                      </a:rPr>
                      <m:t>𝑝</m:t>
                    </m:r>
                    <m:r>
                      <a:rPr kumimoji="0" lang="en-US"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Arial"/>
                      </a:rPr>
                      <m:t> </m:t>
                    </m:r>
                  </m:oMath>
                </a14:m>
                <a:r>
                  <a:rPr kumimoji="0" lang="en-US" b="0" i="0" u="none" strike="noStrike" kern="1200" cap="none" spc="0" normalizeH="0" baseline="0" noProof="0" dirty="0">
                    <a:ln>
                      <a:noFill/>
                    </a:ln>
                    <a:solidFill>
                      <a:srgbClr val="000000"/>
                    </a:solidFill>
                    <a:effectLst/>
                    <a:uLnTx/>
                    <a:uFillTx/>
                    <a:latin typeface="Arial"/>
                    <a:ea typeface="+mn-ea"/>
                    <a:cs typeface="Arial"/>
                  </a:rPr>
                  <a:t>= (3)</a:t>
                </a:r>
                <a:r>
                  <a:rPr kumimoji="0" lang="en-US" b="0" i="0" u="none" strike="noStrike" kern="1200" cap="none" spc="0" normalizeH="0" baseline="30000" noProof="0" dirty="0">
                    <a:ln>
                      <a:noFill/>
                    </a:ln>
                    <a:solidFill>
                      <a:srgbClr val="000000"/>
                    </a:solidFill>
                    <a:effectLst/>
                    <a:uLnTx/>
                    <a:uFillTx/>
                    <a:latin typeface="Arial"/>
                    <a:ea typeface="+mn-ea"/>
                    <a:cs typeface="Arial"/>
                  </a:rPr>
                  <a:t>(7)</a:t>
                </a:r>
                <a:r>
                  <a:rPr kumimoji="0" lang="en-US" b="0" i="0" u="none" strike="noStrike" kern="1200" cap="none" spc="0" normalizeH="0" baseline="0" noProof="0" dirty="0">
                    <a:ln>
                      <a:noFill/>
                    </a:ln>
                    <a:solidFill>
                      <a:srgbClr val="000000"/>
                    </a:solidFill>
                    <a:effectLst/>
                    <a:uLnTx/>
                    <a:uFillTx/>
                    <a:latin typeface="Arial"/>
                    <a:ea typeface="+mn-ea"/>
                    <a:cs typeface="Arial"/>
                  </a:rPr>
                  <a:t> mod 5 = 2187 mod 5 = 2</a:t>
                </a:r>
              </a:p>
              <a:p>
                <a:pPr marL="670123" marR="63877" lvl="1" indent="-201717">
                  <a:lnSpc>
                    <a:spcPts val="2435"/>
                  </a:lnSpc>
                  <a:buFont typeface="Symbol"/>
                  <a:buChar char=""/>
                  <a:tabLst>
                    <a:tab pos="212923" algn="l"/>
                  </a:tabLst>
                  <a:defRPr/>
                </a:pPr>
                <a:r>
                  <a:rPr kumimoji="0" lang="en-US" sz="1800" b="0" i="0" u="none" strike="noStrike" kern="1200" cap="none" spc="0" normalizeH="0" baseline="0" noProof="0" dirty="0">
                    <a:ln>
                      <a:noFill/>
                    </a:ln>
                    <a:solidFill>
                      <a:srgbClr val="000000"/>
                    </a:solidFill>
                    <a:effectLst/>
                    <a:uLnTx/>
                    <a:uFillTx/>
                    <a:latin typeface="Arial"/>
                    <a:ea typeface="+mn-ea"/>
                    <a:cs typeface="Arial"/>
                  </a:rPr>
                  <a:t>Bob: S = K = </a:t>
                </a:r>
                <a14:m>
                  <m:oMath xmlns:m="http://schemas.openxmlformats.org/officeDocument/2006/math">
                    <m:sSup>
                      <m:sSupPr>
                        <m:ctrlP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Arial"/>
                          </a:rPr>
                        </m:ctrlPr>
                      </m:sSupPr>
                      <m:e>
                        <m: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Arial"/>
                          </a:rPr>
                          <m:t>𝐴</m:t>
                        </m:r>
                      </m:e>
                      <m:sup>
                        <m: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Arial"/>
                          </a:rPr>
                          <m:t>𝑏</m:t>
                        </m:r>
                      </m:sup>
                    </m:sSup>
                    <m: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Arial"/>
                      </a:rPr>
                      <m:t>𝑚𝑜𝑑</m:t>
                    </m:r>
                    <m: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Arial"/>
                      </a:rPr>
                      <m:t> </m:t>
                    </m:r>
                    <m: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Arial"/>
                      </a:rPr>
                      <m:t>𝑝</m:t>
                    </m:r>
                    <m:r>
                      <a:rPr kumimoji="0" lang="en-US" sz="1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Arial"/>
                      </a:rPr>
                      <m:t>  </m:t>
                    </m:r>
                  </m:oMath>
                </a14:m>
                <a:r>
                  <a:rPr kumimoji="0" lang="en-US" sz="1800" b="0" i="0" u="none" strike="noStrike" kern="1200" cap="none" spc="0" normalizeH="0" baseline="0" noProof="0" dirty="0">
                    <a:ln>
                      <a:noFill/>
                    </a:ln>
                    <a:solidFill>
                      <a:srgbClr val="000000"/>
                    </a:solidFill>
                    <a:effectLst/>
                    <a:uLnTx/>
                    <a:uFillTx/>
                    <a:latin typeface="Arial"/>
                    <a:ea typeface="+mn-ea"/>
                    <a:cs typeface="Arial"/>
                  </a:rPr>
                  <a:t>= (2)</a:t>
                </a:r>
                <a:r>
                  <a:rPr kumimoji="0" lang="en-US" sz="1800" b="0" i="0" u="none" strike="noStrike" kern="1200" cap="none" spc="0" normalizeH="0" baseline="30000" noProof="0" dirty="0">
                    <a:ln>
                      <a:noFill/>
                    </a:ln>
                    <a:solidFill>
                      <a:srgbClr val="000000"/>
                    </a:solidFill>
                    <a:effectLst/>
                    <a:uLnTx/>
                    <a:uFillTx/>
                    <a:latin typeface="Arial"/>
                    <a:ea typeface="+mn-ea"/>
                    <a:cs typeface="Arial"/>
                  </a:rPr>
                  <a:t>(9) </a:t>
                </a:r>
                <a:r>
                  <a:rPr kumimoji="0" lang="en-US" sz="1800" b="0" i="0" u="none" strike="noStrike" kern="1200" cap="none" spc="0" normalizeH="0" baseline="0" noProof="0" dirty="0">
                    <a:ln>
                      <a:noFill/>
                    </a:ln>
                    <a:solidFill>
                      <a:srgbClr val="000000"/>
                    </a:solidFill>
                    <a:effectLst/>
                    <a:uLnTx/>
                    <a:uFillTx/>
                    <a:latin typeface="Arial"/>
                    <a:ea typeface="+mn-ea"/>
                    <a:cs typeface="Arial"/>
                  </a:rPr>
                  <a:t>mod 5 = 512 mod 5 = 2</a:t>
                </a:r>
              </a:p>
              <a:p>
                <a:pPr marL="670123" marR="63877" lvl="1" indent="-201717">
                  <a:lnSpc>
                    <a:spcPts val="2435"/>
                  </a:lnSpc>
                  <a:buFont typeface="Symbol"/>
                  <a:buChar char=""/>
                  <a:tabLst>
                    <a:tab pos="212923" algn="l"/>
                  </a:tabLst>
                  <a:defRPr/>
                </a:pPr>
                <a:endParaRPr lang="en-US" dirty="0">
                  <a:solidFill>
                    <a:srgbClr val="000000"/>
                  </a:solidFill>
                  <a:latin typeface="Arial"/>
                  <a:cs typeface="Arial"/>
                </a:endParaRPr>
              </a:p>
              <a:p>
                <a:pPr marL="11206" marR="63877">
                  <a:lnSpc>
                    <a:spcPts val="2435"/>
                  </a:lnSpc>
                  <a:tabLst>
                    <a:tab pos="212923" algn="l"/>
                  </a:tabLst>
                  <a:defRPr/>
                </a:pPr>
                <a:r>
                  <a:rPr kumimoji="0" lang="en-US" sz="2400" b="0" i="0" u="none" strike="noStrike" kern="1200" cap="none" spc="0" normalizeH="0" baseline="0" noProof="0" dirty="0">
                    <a:ln>
                      <a:noFill/>
                    </a:ln>
                    <a:solidFill>
                      <a:srgbClr val="111111"/>
                    </a:solidFill>
                    <a:effectLst/>
                    <a:uLnTx/>
                    <a:uFillTx/>
                    <a:latin typeface="-apple-system"/>
                    <a:ea typeface="+mn-ea"/>
                    <a:cs typeface="+mn-cs"/>
                  </a:rPr>
                  <a:t>Alice and Bob now share a secret key (2) that can be used for encryption and decryption</a:t>
                </a:r>
                <a:endParaRPr kumimoji="0" lang="en-US" sz="2400" b="0" i="0" u="none" strike="noStrike" kern="1200" cap="none" spc="0" normalizeH="0" baseline="0" noProof="0" dirty="0">
                  <a:ln>
                    <a:noFill/>
                  </a:ln>
                  <a:solidFill>
                    <a:srgbClr val="000000"/>
                  </a:solidFill>
                  <a:effectLst/>
                  <a:uLnTx/>
                  <a:uFillTx/>
                  <a:latin typeface="Arial"/>
                  <a:ea typeface="+mn-ea"/>
                  <a:cs typeface="Arial"/>
                </a:endParaRPr>
              </a:p>
            </p:txBody>
          </p:sp>
        </mc:Choice>
        <mc:Fallback xmlns="">
          <p:sp>
            <p:nvSpPr>
              <p:cNvPr id="3" name="TextBox 2">
                <a:extLst>
                  <a:ext uri="{FF2B5EF4-FFF2-40B4-BE49-F238E27FC236}">
                    <a16:creationId xmlns:a16="http://schemas.microsoft.com/office/drawing/2014/main" id="{BD7E9565-0431-E694-3424-F370C000D624}"/>
                  </a:ext>
                </a:extLst>
              </p:cNvPr>
              <p:cNvSpPr txBox="1">
                <a:spLocks noRot="1" noChangeAspect="1" noMove="1" noResize="1" noEditPoints="1" noAdjustHandles="1" noChangeArrowheads="1" noChangeShapeType="1" noTextEdit="1"/>
              </p:cNvSpPr>
              <p:nvPr/>
            </p:nvSpPr>
            <p:spPr>
              <a:xfrm>
                <a:off x="304800" y="1833942"/>
                <a:ext cx="11277600" cy="4710905"/>
              </a:xfrm>
              <a:prstGeom prst="rect">
                <a:avLst/>
              </a:prstGeom>
              <a:blipFill>
                <a:blip r:embed="rId5"/>
                <a:stretch>
                  <a:fillRect l="-703" t="-647" b="-2070"/>
                </a:stretch>
              </a:blipFill>
            </p:spPr>
            <p:txBody>
              <a:bodyPr/>
              <a:lstStyle/>
              <a:p>
                <a:r>
                  <a:rPr lang="en-CA">
                    <a:noFill/>
                  </a:rPr>
                  <a:t> </a:t>
                </a:r>
              </a:p>
            </p:txBody>
          </p:sp>
        </mc:Fallback>
      </mc:AlternateContent>
    </p:spTree>
    <p:extLst>
      <p:ext uri="{BB962C8B-B14F-4D97-AF65-F5344CB8AC3E}">
        <p14:creationId xmlns:p14="http://schemas.microsoft.com/office/powerpoint/2010/main" val="129712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5612" y="565404"/>
            <a:ext cx="2711195" cy="542544"/>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770636" y="1932855"/>
            <a:ext cx="2893695" cy="432434"/>
          </a:xfrm>
          <a:prstGeom prst="rect">
            <a:avLst/>
          </a:prstGeom>
        </p:spPr>
        <p:txBody>
          <a:bodyPr vert="horz" wrap="square" lIns="0" tIns="0" rIns="0" bIns="0" rtlCol="0">
            <a:spAutoFit/>
          </a:bodyPr>
          <a:lstStyle/>
          <a:p>
            <a:pPr marL="332740" indent="-320040">
              <a:lnSpc>
                <a:spcPct val="100000"/>
              </a:lnSpc>
              <a:buClr>
                <a:srgbClr val="C19E67"/>
              </a:buClr>
              <a:buSzPct val="79687"/>
              <a:buFont typeface="Wingdings 2"/>
              <a:buChar char=""/>
              <a:tabLst>
                <a:tab pos="332740" algn="l"/>
              </a:tabLst>
            </a:pPr>
            <a:r>
              <a:rPr sz="3200" spc="-5" dirty="0">
                <a:latin typeface="Corbel"/>
                <a:cs typeface="Corbel"/>
              </a:rPr>
              <a:t>A</a:t>
            </a:r>
            <a:r>
              <a:rPr sz="3200" spc="5" dirty="0">
                <a:latin typeface="Corbel"/>
                <a:cs typeface="Corbel"/>
              </a:rPr>
              <a:t>n</a:t>
            </a:r>
            <a:r>
              <a:rPr sz="3200" dirty="0">
                <a:latin typeface="Corbel"/>
                <a:cs typeface="Corbel"/>
              </a:rPr>
              <a:t>y </a:t>
            </a:r>
            <a:r>
              <a:rPr sz="3200" spc="-5" dirty="0">
                <a:latin typeface="Corbel"/>
                <a:cs typeface="Corbel"/>
              </a:rPr>
              <a:t>ques</a:t>
            </a:r>
            <a:r>
              <a:rPr sz="3200" spc="15" dirty="0">
                <a:latin typeface="Corbel"/>
                <a:cs typeface="Corbel"/>
              </a:rPr>
              <a:t>t</a:t>
            </a:r>
            <a:r>
              <a:rPr sz="3200" dirty="0">
                <a:latin typeface="Corbel"/>
                <a:cs typeface="Corbel"/>
              </a:rPr>
              <a:t>ions?</a:t>
            </a:r>
            <a:endParaRPr sz="3200">
              <a:latin typeface="Corbel"/>
              <a:cs typeface="Corbel"/>
            </a:endParaRPr>
          </a:p>
        </p:txBody>
      </p:sp>
      <p:sp>
        <p:nvSpPr>
          <p:cNvPr id="4" name="object 4"/>
          <p:cNvSpPr/>
          <p:nvPr/>
        </p:nvSpPr>
        <p:spPr>
          <a:xfrm>
            <a:off x="8546694" y="5764322"/>
            <a:ext cx="929005" cy="650875"/>
          </a:xfrm>
          <a:custGeom>
            <a:avLst/>
            <a:gdLst/>
            <a:ahLst/>
            <a:cxnLst/>
            <a:rect l="l" t="t" r="r" b="b"/>
            <a:pathLst>
              <a:path w="929004" h="650875">
                <a:moveTo>
                  <a:pt x="0" y="650286"/>
                </a:moveTo>
                <a:lnTo>
                  <a:pt x="928513" y="650286"/>
                </a:lnTo>
                <a:lnTo>
                  <a:pt x="928513" y="0"/>
                </a:lnTo>
                <a:lnTo>
                  <a:pt x="0" y="0"/>
                </a:lnTo>
                <a:lnTo>
                  <a:pt x="0" y="650286"/>
                </a:lnTo>
                <a:close/>
              </a:path>
            </a:pathLst>
          </a:custGeom>
          <a:solidFill>
            <a:srgbClr val="8BC53E"/>
          </a:solidFill>
        </p:spPr>
        <p:txBody>
          <a:bodyPr wrap="square" lIns="0" tIns="0" rIns="0" bIns="0" rtlCol="0"/>
          <a:lstStyle/>
          <a:p>
            <a:endParaRPr/>
          </a:p>
        </p:txBody>
      </p:sp>
      <p:sp>
        <p:nvSpPr>
          <p:cNvPr id="5" name="object 5"/>
          <p:cNvSpPr/>
          <p:nvPr/>
        </p:nvSpPr>
        <p:spPr>
          <a:xfrm>
            <a:off x="8373191" y="4366007"/>
            <a:ext cx="1313180" cy="786765"/>
          </a:xfrm>
          <a:custGeom>
            <a:avLst/>
            <a:gdLst/>
            <a:ahLst/>
            <a:cxnLst/>
            <a:rect l="l" t="t" r="r" b="b"/>
            <a:pathLst>
              <a:path w="1313179" h="786764">
                <a:moveTo>
                  <a:pt x="778428" y="0"/>
                </a:moveTo>
                <a:lnTo>
                  <a:pt x="651839" y="8509"/>
                </a:lnTo>
                <a:lnTo>
                  <a:pt x="581484" y="16994"/>
                </a:lnTo>
                <a:lnTo>
                  <a:pt x="515836" y="29746"/>
                </a:lnTo>
                <a:lnTo>
                  <a:pt x="393899" y="63760"/>
                </a:lnTo>
                <a:lnTo>
                  <a:pt x="281375" y="114744"/>
                </a:lnTo>
                <a:lnTo>
                  <a:pt x="229792" y="140248"/>
                </a:lnTo>
                <a:lnTo>
                  <a:pt x="187568" y="169995"/>
                </a:lnTo>
                <a:lnTo>
                  <a:pt x="145372" y="204009"/>
                </a:lnTo>
                <a:lnTo>
                  <a:pt x="107855" y="237998"/>
                </a:lnTo>
                <a:lnTo>
                  <a:pt x="75017" y="272013"/>
                </a:lnTo>
                <a:lnTo>
                  <a:pt x="51593" y="306002"/>
                </a:lnTo>
                <a:lnTo>
                  <a:pt x="28141" y="344258"/>
                </a:lnTo>
                <a:lnTo>
                  <a:pt x="14076" y="382515"/>
                </a:lnTo>
                <a:lnTo>
                  <a:pt x="4687" y="420771"/>
                </a:lnTo>
                <a:lnTo>
                  <a:pt x="0" y="463270"/>
                </a:lnTo>
                <a:lnTo>
                  <a:pt x="4687" y="501527"/>
                </a:lnTo>
                <a:lnTo>
                  <a:pt x="18755" y="539783"/>
                </a:lnTo>
                <a:lnTo>
                  <a:pt x="56272" y="607787"/>
                </a:lnTo>
                <a:lnTo>
                  <a:pt x="84403" y="637533"/>
                </a:lnTo>
                <a:lnTo>
                  <a:pt x="121920" y="667280"/>
                </a:lnTo>
                <a:lnTo>
                  <a:pt x="159437" y="692785"/>
                </a:lnTo>
                <a:lnTo>
                  <a:pt x="201634" y="714021"/>
                </a:lnTo>
                <a:lnTo>
                  <a:pt x="248537" y="735283"/>
                </a:lnTo>
                <a:lnTo>
                  <a:pt x="300120" y="752278"/>
                </a:lnTo>
                <a:lnTo>
                  <a:pt x="356382" y="765030"/>
                </a:lnTo>
                <a:lnTo>
                  <a:pt x="412671" y="773540"/>
                </a:lnTo>
                <a:lnTo>
                  <a:pt x="473640" y="782025"/>
                </a:lnTo>
                <a:lnTo>
                  <a:pt x="534581" y="786292"/>
                </a:lnTo>
                <a:lnTo>
                  <a:pt x="665905" y="777782"/>
                </a:lnTo>
                <a:lnTo>
                  <a:pt x="731553" y="769298"/>
                </a:lnTo>
                <a:lnTo>
                  <a:pt x="797201" y="756545"/>
                </a:lnTo>
                <a:lnTo>
                  <a:pt x="862849" y="739526"/>
                </a:lnTo>
                <a:lnTo>
                  <a:pt x="923817" y="722531"/>
                </a:lnTo>
                <a:lnTo>
                  <a:pt x="980079" y="697027"/>
                </a:lnTo>
                <a:lnTo>
                  <a:pt x="1083244" y="646018"/>
                </a:lnTo>
                <a:lnTo>
                  <a:pt x="1130148" y="616271"/>
                </a:lnTo>
                <a:lnTo>
                  <a:pt x="1172344" y="582282"/>
                </a:lnTo>
                <a:lnTo>
                  <a:pt x="1237992" y="514279"/>
                </a:lnTo>
                <a:lnTo>
                  <a:pt x="1266151" y="480265"/>
                </a:lnTo>
                <a:lnTo>
                  <a:pt x="1284895" y="442008"/>
                </a:lnTo>
                <a:lnTo>
                  <a:pt x="1298961" y="403777"/>
                </a:lnTo>
                <a:lnTo>
                  <a:pt x="1308347" y="365520"/>
                </a:lnTo>
                <a:lnTo>
                  <a:pt x="1313026" y="323021"/>
                </a:lnTo>
                <a:lnTo>
                  <a:pt x="1308347" y="284765"/>
                </a:lnTo>
                <a:lnTo>
                  <a:pt x="1298961" y="246508"/>
                </a:lnTo>
                <a:lnTo>
                  <a:pt x="1280216" y="212519"/>
                </a:lnTo>
                <a:lnTo>
                  <a:pt x="1256764" y="178505"/>
                </a:lnTo>
                <a:lnTo>
                  <a:pt x="1228633" y="148758"/>
                </a:lnTo>
                <a:lnTo>
                  <a:pt x="1195796" y="119012"/>
                </a:lnTo>
                <a:lnTo>
                  <a:pt x="1153599" y="93507"/>
                </a:lnTo>
                <a:lnTo>
                  <a:pt x="1111403" y="72245"/>
                </a:lnTo>
                <a:lnTo>
                  <a:pt x="1064500" y="51008"/>
                </a:lnTo>
                <a:lnTo>
                  <a:pt x="1012917" y="33989"/>
                </a:lnTo>
                <a:lnTo>
                  <a:pt x="961334" y="21262"/>
                </a:lnTo>
                <a:lnTo>
                  <a:pt x="900366" y="12752"/>
                </a:lnTo>
                <a:lnTo>
                  <a:pt x="844104" y="4242"/>
                </a:lnTo>
                <a:lnTo>
                  <a:pt x="778428" y="0"/>
                </a:lnTo>
                <a:close/>
              </a:path>
            </a:pathLst>
          </a:custGeom>
          <a:solidFill>
            <a:srgbClr val="000000"/>
          </a:solidFill>
        </p:spPr>
        <p:txBody>
          <a:bodyPr wrap="square" lIns="0" tIns="0" rIns="0" bIns="0" rtlCol="0"/>
          <a:lstStyle/>
          <a:p>
            <a:endParaRPr/>
          </a:p>
        </p:txBody>
      </p:sp>
      <p:sp>
        <p:nvSpPr>
          <p:cNvPr id="6" name="object 6"/>
          <p:cNvSpPr/>
          <p:nvPr/>
        </p:nvSpPr>
        <p:spPr>
          <a:xfrm>
            <a:off x="8889027" y="4553023"/>
            <a:ext cx="220979" cy="247015"/>
          </a:xfrm>
          <a:custGeom>
            <a:avLst/>
            <a:gdLst/>
            <a:ahLst/>
            <a:cxnLst/>
            <a:rect l="l" t="t" r="r" b="b"/>
            <a:pathLst>
              <a:path w="220979" h="247014">
                <a:moveTo>
                  <a:pt x="112551" y="0"/>
                </a:moveTo>
                <a:lnTo>
                  <a:pt x="70327" y="12752"/>
                </a:lnTo>
                <a:lnTo>
                  <a:pt x="32810" y="38256"/>
                </a:lnTo>
                <a:lnTo>
                  <a:pt x="0" y="110502"/>
                </a:lnTo>
                <a:lnTo>
                  <a:pt x="0" y="148758"/>
                </a:lnTo>
                <a:lnTo>
                  <a:pt x="4679" y="186990"/>
                </a:lnTo>
                <a:lnTo>
                  <a:pt x="18744" y="216762"/>
                </a:lnTo>
                <a:lnTo>
                  <a:pt x="42196" y="246508"/>
                </a:lnTo>
                <a:lnTo>
                  <a:pt x="84420" y="237998"/>
                </a:lnTo>
                <a:lnTo>
                  <a:pt x="140682" y="229514"/>
                </a:lnTo>
                <a:lnTo>
                  <a:pt x="192264" y="229514"/>
                </a:lnTo>
                <a:lnTo>
                  <a:pt x="211009" y="199742"/>
                </a:lnTo>
                <a:lnTo>
                  <a:pt x="220395" y="165753"/>
                </a:lnTo>
                <a:lnTo>
                  <a:pt x="220395" y="114744"/>
                </a:lnTo>
                <a:lnTo>
                  <a:pt x="215716" y="89240"/>
                </a:lnTo>
                <a:lnTo>
                  <a:pt x="201650" y="63735"/>
                </a:lnTo>
                <a:lnTo>
                  <a:pt x="192264" y="42498"/>
                </a:lnTo>
                <a:lnTo>
                  <a:pt x="173520" y="25504"/>
                </a:lnTo>
                <a:lnTo>
                  <a:pt x="154747" y="12752"/>
                </a:lnTo>
                <a:lnTo>
                  <a:pt x="131296" y="4242"/>
                </a:lnTo>
                <a:lnTo>
                  <a:pt x="112551" y="0"/>
                </a:lnTo>
                <a:close/>
              </a:path>
            </a:pathLst>
          </a:custGeom>
          <a:solidFill>
            <a:srgbClr val="FFFFFF"/>
          </a:solidFill>
        </p:spPr>
        <p:txBody>
          <a:bodyPr wrap="square" lIns="0" tIns="0" rIns="0" bIns="0" rtlCol="0"/>
          <a:lstStyle/>
          <a:p>
            <a:endParaRPr/>
          </a:p>
        </p:txBody>
      </p:sp>
      <p:sp>
        <p:nvSpPr>
          <p:cNvPr id="7" name="object 7"/>
          <p:cNvSpPr/>
          <p:nvPr/>
        </p:nvSpPr>
        <p:spPr>
          <a:xfrm>
            <a:off x="8931223" y="4544513"/>
            <a:ext cx="93980" cy="153035"/>
          </a:xfrm>
          <a:custGeom>
            <a:avLst/>
            <a:gdLst/>
            <a:ahLst/>
            <a:cxnLst/>
            <a:rect l="l" t="t" r="r" b="b"/>
            <a:pathLst>
              <a:path w="93979" h="153035">
                <a:moveTo>
                  <a:pt x="42224" y="0"/>
                </a:moveTo>
                <a:lnTo>
                  <a:pt x="32837" y="0"/>
                </a:lnTo>
                <a:lnTo>
                  <a:pt x="14065" y="8509"/>
                </a:lnTo>
                <a:lnTo>
                  <a:pt x="4706" y="29746"/>
                </a:lnTo>
                <a:lnTo>
                  <a:pt x="0" y="55251"/>
                </a:lnTo>
                <a:lnTo>
                  <a:pt x="0" y="84997"/>
                </a:lnTo>
                <a:lnTo>
                  <a:pt x="9386" y="110502"/>
                </a:lnTo>
                <a:lnTo>
                  <a:pt x="23451" y="136006"/>
                </a:lnTo>
                <a:lnTo>
                  <a:pt x="42224" y="148758"/>
                </a:lnTo>
                <a:lnTo>
                  <a:pt x="51582" y="153001"/>
                </a:lnTo>
                <a:lnTo>
                  <a:pt x="60968" y="153001"/>
                </a:lnTo>
                <a:lnTo>
                  <a:pt x="70354" y="148758"/>
                </a:lnTo>
                <a:lnTo>
                  <a:pt x="75034" y="140248"/>
                </a:lnTo>
                <a:lnTo>
                  <a:pt x="89099" y="123254"/>
                </a:lnTo>
                <a:lnTo>
                  <a:pt x="93806" y="97750"/>
                </a:lnTo>
                <a:lnTo>
                  <a:pt x="89099" y="68003"/>
                </a:lnTo>
                <a:lnTo>
                  <a:pt x="79713" y="38256"/>
                </a:lnTo>
                <a:lnTo>
                  <a:pt x="65648" y="16994"/>
                </a:lnTo>
                <a:lnTo>
                  <a:pt x="51582" y="4242"/>
                </a:lnTo>
                <a:lnTo>
                  <a:pt x="42224" y="0"/>
                </a:lnTo>
                <a:close/>
              </a:path>
            </a:pathLst>
          </a:custGeom>
          <a:solidFill>
            <a:srgbClr val="000000"/>
          </a:solidFill>
        </p:spPr>
        <p:txBody>
          <a:bodyPr wrap="square" lIns="0" tIns="0" rIns="0" bIns="0" rtlCol="0"/>
          <a:lstStyle/>
          <a:p>
            <a:endParaRPr/>
          </a:p>
        </p:txBody>
      </p:sp>
      <p:sp>
        <p:nvSpPr>
          <p:cNvPr id="8" name="object 8"/>
          <p:cNvSpPr/>
          <p:nvPr/>
        </p:nvSpPr>
        <p:spPr>
          <a:xfrm>
            <a:off x="9357977" y="4536003"/>
            <a:ext cx="173990" cy="191770"/>
          </a:xfrm>
          <a:custGeom>
            <a:avLst/>
            <a:gdLst/>
            <a:ahLst/>
            <a:cxnLst/>
            <a:rect l="l" t="t" r="r" b="b"/>
            <a:pathLst>
              <a:path w="173990" h="191770">
                <a:moveTo>
                  <a:pt x="89099" y="0"/>
                </a:moveTo>
                <a:lnTo>
                  <a:pt x="42196" y="17019"/>
                </a:lnTo>
                <a:lnTo>
                  <a:pt x="9358" y="63760"/>
                </a:lnTo>
                <a:lnTo>
                  <a:pt x="0" y="114769"/>
                </a:lnTo>
                <a:lnTo>
                  <a:pt x="4679" y="144516"/>
                </a:lnTo>
                <a:lnTo>
                  <a:pt x="18744" y="170020"/>
                </a:lnTo>
                <a:lnTo>
                  <a:pt x="32810" y="191282"/>
                </a:lnTo>
                <a:lnTo>
                  <a:pt x="70327" y="182772"/>
                </a:lnTo>
                <a:lnTo>
                  <a:pt x="112523" y="178530"/>
                </a:lnTo>
                <a:lnTo>
                  <a:pt x="154747" y="178530"/>
                </a:lnTo>
                <a:lnTo>
                  <a:pt x="164106" y="157268"/>
                </a:lnTo>
                <a:lnTo>
                  <a:pt x="173492" y="127521"/>
                </a:lnTo>
                <a:lnTo>
                  <a:pt x="173492" y="85022"/>
                </a:lnTo>
                <a:lnTo>
                  <a:pt x="164106" y="51008"/>
                </a:lnTo>
                <a:lnTo>
                  <a:pt x="150040" y="34014"/>
                </a:lnTo>
                <a:lnTo>
                  <a:pt x="140682" y="21262"/>
                </a:lnTo>
                <a:lnTo>
                  <a:pt x="121909" y="8509"/>
                </a:lnTo>
                <a:lnTo>
                  <a:pt x="107844" y="4267"/>
                </a:lnTo>
                <a:lnTo>
                  <a:pt x="89099" y="0"/>
                </a:lnTo>
                <a:close/>
              </a:path>
            </a:pathLst>
          </a:custGeom>
          <a:solidFill>
            <a:srgbClr val="FFFFFF"/>
          </a:solidFill>
        </p:spPr>
        <p:txBody>
          <a:bodyPr wrap="square" lIns="0" tIns="0" rIns="0" bIns="0" rtlCol="0"/>
          <a:lstStyle/>
          <a:p>
            <a:endParaRPr/>
          </a:p>
        </p:txBody>
      </p:sp>
      <p:sp>
        <p:nvSpPr>
          <p:cNvPr id="9" name="object 9"/>
          <p:cNvSpPr/>
          <p:nvPr/>
        </p:nvSpPr>
        <p:spPr>
          <a:xfrm>
            <a:off x="9390788" y="4527518"/>
            <a:ext cx="75565" cy="119380"/>
          </a:xfrm>
          <a:custGeom>
            <a:avLst/>
            <a:gdLst/>
            <a:ahLst/>
            <a:cxnLst/>
            <a:rect l="l" t="t" r="r" b="b"/>
            <a:pathLst>
              <a:path w="75565" h="119379">
                <a:moveTo>
                  <a:pt x="28130" y="0"/>
                </a:moveTo>
                <a:lnTo>
                  <a:pt x="14065" y="8484"/>
                </a:lnTo>
                <a:lnTo>
                  <a:pt x="4706" y="21236"/>
                </a:lnTo>
                <a:lnTo>
                  <a:pt x="0" y="42498"/>
                </a:lnTo>
                <a:lnTo>
                  <a:pt x="4706" y="68003"/>
                </a:lnTo>
                <a:lnTo>
                  <a:pt x="9386" y="89240"/>
                </a:lnTo>
                <a:lnTo>
                  <a:pt x="23451" y="106259"/>
                </a:lnTo>
                <a:lnTo>
                  <a:pt x="32837" y="114744"/>
                </a:lnTo>
                <a:lnTo>
                  <a:pt x="51582" y="119012"/>
                </a:lnTo>
                <a:lnTo>
                  <a:pt x="60968" y="110502"/>
                </a:lnTo>
                <a:lnTo>
                  <a:pt x="70354" y="97750"/>
                </a:lnTo>
                <a:lnTo>
                  <a:pt x="75034" y="76488"/>
                </a:lnTo>
                <a:lnTo>
                  <a:pt x="75034" y="55251"/>
                </a:lnTo>
                <a:lnTo>
                  <a:pt x="56289" y="12752"/>
                </a:lnTo>
                <a:lnTo>
                  <a:pt x="42196" y="4242"/>
                </a:lnTo>
                <a:lnTo>
                  <a:pt x="28130" y="0"/>
                </a:lnTo>
                <a:close/>
              </a:path>
            </a:pathLst>
          </a:custGeom>
          <a:solidFill>
            <a:srgbClr val="000000"/>
          </a:solidFill>
        </p:spPr>
        <p:txBody>
          <a:bodyPr wrap="square" lIns="0" tIns="0" rIns="0" bIns="0" rtlCol="0"/>
          <a:lstStyle/>
          <a:p>
            <a:endParaRPr/>
          </a:p>
        </p:txBody>
      </p:sp>
      <p:sp>
        <p:nvSpPr>
          <p:cNvPr id="10" name="object 10"/>
          <p:cNvSpPr/>
          <p:nvPr/>
        </p:nvSpPr>
        <p:spPr>
          <a:xfrm>
            <a:off x="8556080" y="5050283"/>
            <a:ext cx="1435100" cy="807720"/>
          </a:xfrm>
          <a:custGeom>
            <a:avLst/>
            <a:gdLst/>
            <a:ahLst/>
            <a:cxnLst/>
            <a:rect l="l" t="t" r="r" b="b"/>
            <a:pathLst>
              <a:path w="1435100" h="807720">
                <a:moveTo>
                  <a:pt x="1188609" y="518521"/>
                </a:moveTo>
                <a:lnTo>
                  <a:pt x="1045744" y="518521"/>
                </a:lnTo>
                <a:lnTo>
                  <a:pt x="1073875" y="552536"/>
                </a:lnTo>
                <a:lnTo>
                  <a:pt x="1130136" y="629049"/>
                </a:lnTo>
                <a:lnTo>
                  <a:pt x="1186426" y="722531"/>
                </a:lnTo>
                <a:lnTo>
                  <a:pt x="1205171" y="765055"/>
                </a:lnTo>
                <a:lnTo>
                  <a:pt x="1209878" y="786292"/>
                </a:lnTo>
                <a:lnTo>
                  <a:pt x="1209878" y="807554"/>
                </a:lnTo>
                <a:lnTo>
                  <a:pt x="1256753" y="807554"/>
                </a:lnTo>
                <a:lnTo>
                  <a:pt x="1322401" y="790535"/>
                </a:lnTo>
                <a:lnTo>
                  <a:pt x="1359918" y="773540"/>
                </a:lnTo>
                <a:lnTo>
                  <a:pt x="1397435" y="748036"/>
                </a:lnTo>
                <a:lnTo>
                  <a:pt x="1434953" y="709804"/>
                </a:lnTo>
                <a:lnTo>
                  <a:pt x="1416208" y="705537"/>
                </a:lnTo>
                <a:lnTo>
                  <a:pt x="1378691" y="692785"/>
                </a:lnTo>
                <a:lnTo>
                  <a:pt x="1355239" y="688542"/>
                </a:lnTo>
                <a:lnTo>
                  <a:pt x="1256753" y="688542"/>
                </a:lnTo>
                <a:lnTo>
                  <a:pt x="1242688" y="633291"/>
                </a:lnTo>
                <a:lnTo>
                  <a:pt x="1219236" y="578040"/>
                </a:lnTo>
                <a:lnTo>
                  <a:pt x="1188609" y="518521"/>
                </a:lnTo>
                <a:close/>
              </a:path>
              <a:path w="1435100" h="807720">
                <a:moveTo>
                  <a:pt x="28130" y="85022"/>
                </a:moveTo>
                <a:lnTo>
                  <a:pt x="18744" y="119012"/>
                </a:lnTo>
                <a:lnTo>
                  <a:pt x="14065" y="161510"/>
                </a:lnTo>
                <a:lnTo>
                  <a:pt x="4679" y="216762"/>
                </a:lnTo>
                <a:lnTo>
                  <a:pt x="0" y="276280"/>
                </a:lnTo>
                <a:lnTo>
                  <a:pt x="9386" y="412287"/>
                </a:lnTo>
                <a:lnTo>
                  <a:pt x="28130" y="484532"/>
                </a:lnTo>
                <a:lnTo>
                  <a:pt x="56261" y="552536"/>
                </a:lnTo>
                <a:lnTo>
                  <a:pt x="98485" y="612029"/>
                </a:lnTo>
                <a:lnTo>
                  <a:pt x="126616" y="641801"/>
                </a:lnTo>
                <a:lnTo>
                  <a:pt x="192264" y="688542"/>
                </a:lnTo>
                <a:lnTo>
                  <a:pt x="229781" y="705537"/>
                </a:lnTo>
                <a:lnTo>
                  <a:pt x="271978" y="722531"/>
                </a:lnTo>
                <a:lnTo>
                  <a:pt x="323560" y="735283"/>
                </a:lnTo>
                <a:lnTo>
                  <a:pt x="440791" y="743793"/>
                </a:lnTo>
                <a:lnTo>
                  <a:pt x="576794" y="735283"/>
                </a:lnTo>
                <a:lnTo>
                  <a:pt x="656507" y="718289"/>
                </a:lnTo>
                <a:lnTo>
                  <a:pt x="740928" y="701294"/>
                </a:lnTo>
                <a:lnTo>
                  <a:pt x="759672" y="688542"/>
                </a:lnTo>
                <a:lnTo>
                  <a:pt x="1045744" y="518521"/>
                </a:lnTo>
                <a:lnTo>
                  <a:pt x="1188609" y="518521"/>
                </a:lnTo>
                <a:lnTo>
                  <a:pt x="1186426" y="514279"/>
                </a:lnTo>
                <a:lnTo>
                  <a:pt x="1170331" y="488775"/>
                </a:lnTo>
                <a:lnTo>
                  <a:pt x="778445" y="488775"/>
                </a:lnTo>
                <a:lnTo>
                  <a:pt x="859996" y="148758"/>
                </a:lnTo>
                <a:lnTo>
                  <a:pt x="393915" y="148758"/>
                </a:lnTo>
                <a:lnTo>
                  <a:pt x="309495" y="144516"/>
                </a:lnTo>
                <a:lnTo>
                  <a:pt x="220395" y="131764"/>
                </a:lnTo>
                <a:lnTo>
                  <a:pt x="126616" y="114769"/>
                </a:lnTo>
                <a:lnTo>
                  <a:pt x="28130" y="85022"/>
                </a:lnTo>
                <a:close/>
              </a:path>
              <a:path w="1435100" h="807720">
                <a:moveTo>
                  <a:pt x="1322401" y="684300"/>
                </a:moveTo>
                <a:lnTo>
                  <a:pt x="1289591" y="684300"/>
                </a:lnTo>
                <a:lnTo>
                  <a:pt x="1256753" y="688542"/>
                </a:lnTo>
                <a:lnTo>
                  <a:pt x="1355239" y="688542"/>
                </a:lnTo>
                <a:lnTo>
                  <a:pt x="1322401" y="684300"/>
                </a:lnTo>
                <a:close/>
              </a:path>
              <a:path w="1435100" h="807720">
                <a:moveTo>
                  <a:pt x="984775" y="369788"/>
                </a:moveTo>
                <a:lnTo>
                  <a:pt x="942579" y="369788"/>
                </a:lnTo>
                <a:lnTo>
                  <a:pt x="778445" y="488775"/>
                </a:lnTo>
                <a:lnTo>
                  <a:pt x="1170331" y="488775"/>
                </a:lnTo>
                <a:lnTo>
                  <a:pt x="1167654" y="484532"/>
                </a:lnTo>
                <a:lnTo>
                  <a:pt x="1116071" y="425039"/>
                </a:lnTo>
                <a:lnTo>
                  <a:pt x="1055102" y="386782"/>
                </a:lnTo>
                <a:lnTo>
                  <a:pt x="984775" y="369788"/>
                </a:lnTo>
                <a:close/>
              </a:path>
              <a:path w="1435100" h="807720">
                <a:moveTo>
                  <a:pt x="895675" y="0"/>
                </a:moveTo>
                <a:lnTo>
                  <a:pt x="834707" y="38256"/>
                </a:lnTo>
                <a:lnTo>
                  <a:pt x="764379" y="72270"/>
                </a:lnTo>
                <a:lnTo>
                  <a:pt x="717476" y="93507"/>
                </a:lnTo>
                <a:lnTo>
                  <a:pt x="665893" y="110502"/>
                </a:lnTo>
                <a:lnTo>
                  <a:pt x="609632" y="123254"/>
                </a:lnTo>
                <a:lnTo>
                  <a:pt x="543956" y="136006"/>
                </a:lnTo>
                <a:lnTo>
                  <a:pt x="473629" y="144516"/>
                </a:lnTo>
                <a:lnTo>
                  <a:pt x="393915" y="148758"/>
                </a:lnTo>
                <a:lnTo>
                  <a:pt x="859996" y="148758"/>
                </a:lnTo>
                <a:lnTo>
                  <a:pt x="895675" y="0"/>
                </a:lnTo>
                <a:close/>
              </a:path>
            </a:pathLst>
          </a:custGeom>
          <a:solidFill>
            <a:srgbClr val="000000"/>
          </a:solidFill>
        </p:spPr>
        <p:txBody>
          <a:bodyPr wrap="square" lIns="0" tIns="0" rIns="0" bIns="0" rtlCol="0"/>
          <a:lstStyle/>
          <a:p>
            <a:endParaRPr/>
          </a:p>
        </p:txBody>
      </p:sp>
      <p:sp>
        <p:nvSpPr>
          <p:cNvPr id="11" name="object 11"/>
          <p:cNvSpPr/>
          <p:nvPr/>
        </p:nvSpPr>
        <p:spPr>
          <a:xfrm>
            <a:off x="9357977" y="5628323"/>
            <a:ext cx="488315" cy="471805"/>
          </a:xfrm>
          <a:custGeom>
            <a:avLst/>
            <a:gdLst/>
            <a:ahLst/>
            <a:cxnLst/>
            <a:rect l="l" t="t" r="r" b="b"/>
            <a:pathLst>
              <a:path w="488315" h="471804">
                <a:moveTo>
                  <a:pt x="79713" y="0"/>
                </a:moveTo>
                <a:lnTo>
                  <a:pt x="0" y="63760"/>
                </a:lnTo>
                <a:lnTo>
                  <a:pt x="32810" y="80755"/>
                </a:lnTo>
                <a:lnTo>
                  <a:pt x="65648" y="101992"/>
                </a:lnTo>
                <a:lnTo>
                  <a:pt x="103165" y="131764"/>
                </a:lnTo>
                <a:lnTo>
                  <a:pt x="121909" y="153001"/>
                </a:lnTo>
                <a:lnTo>
                  <a:pt x="140682" y="178505"/>
                </a:lnTo>
                <a:lnTo>
                  <a:pt x="154747" y="208252"/>
                </a:lnTo>
                <a:lnTo>
                  <a:pt x="173492" y="242266"/>
                </a:lnTo>
                <a:lnTo>
                  <a:pt x="182878" y="280497"/>
                </a:lnTo>
                <a:lnTo>
                  <a:pt x="192264" y="323021"/>
                </a:lnTo>
                <a:lnTo>
                  <a:pt x="196944" y="369763"/>
                </a:lnTo>
                <a:lnTo>
                  <a:pt x="196944" y="420771"/>
                </a:lnTo>
                <a:lnTo>
                  <a:pt x="206330" y="429256"/>
                </a:lnTo>
                <a:lnTo>
                  <a:pt x="239140" y="446276"/>
                </a:lnTo>
                <a:lnTo>
                  <a:pt x="267298" y="454760"/>
                </a:lnTo>
                <a:lnTo>
                  <a:pt x="295429" y="459028"/>
                </a:lnTo>
                <a:lnTo>
                  <a:pt x="332946" y="467513"/>
                </a:lnTo>
                <a:lnTo>
                  <a:pt x="375143" y="467513"/>
                </a:lnTo>
                <a:lnTo>
                  <a:pt x="412660" y="471780"/>
                </a:lnTo>
                <a:lnTo>
                  <a:pt x="445470" y="471780"/>
                </a:lnTo>
                <a:lnTo>
                  <a:pt x="473629" y="467513"/>
                </a:lnTo>
                <a:lnTo>
                  <a:pt x="482987" y="463270"/>
                </a:lnTo>
                <a:lnTo>
                  <a:pt x="487694" y="459028"/>
                </a:lnTo>
                <a:lnTo>
                  <a:pt x="487694" y="450518"/>
                </a:lnTo>
                <a:lnTo>
                  <a:pt x="478308" y="442008"/>
                </a:lnTo>
                <a:lnTo>
                  <a:pt x="459563" y="429256"/>
                </a:lnTo>
                <a:lnTo>
                  <a:pt x="431405" y="412262"/>
                </a:lnTo>
                <a:lnTo>
                  <a:pt x="337626" y="374005"/>
                </a:lnTo>
                <a:lnTo>
                  <a:pt x="281364" y="255018"/>
                </a:lnTo>
                <a:lnTo>
                  <a:pt x="243847" y="187015"/>
                </a:lnTo>
                <a:lnTo>
                  <a:pt x="201623" y="119012"/>
                </a:lnTo>
                <a:lnTo>
                  <a:pt x="159426" y="59493"/>
                </a:lnTo>
                <a:lnTo>
                  <a:pt x="117230" y="16994"/>
                </a:lnTo>
                <a:lnTo>
                  <a:pt x="98458" y="4242"/>
                </a:lnTo>
                <a:lnTo>
                  <a:pt x="79713" y="0"/>
                </a:lnTo>
                <a:close/>
              </a:path>
            </a:pathLst>
          </a:custGeom>
          <a:solidFill>
            <a:srgbClr val="000000"/>
          </a:solidFill>
        </p:spPr>
        <p:txBody>
          <a:bodyPr wrap="square" lIns="0" tIns="0" rIns="0" bIns="0" rtlCol="0"/>
          <a:lstStyle/>
          <a:p>
            <a:endParaRPr/>
          </a:p>
        </p:txBody>
      </p:sp>
      <p:sp>
        <p:nvSpPr>
          <p:cNvPr id="12" name="object 12"/>
          <p:cNvSpPr/>
          <p:nvPr/>
        </p:nvSpPr>
        <p:spPr>
          <a:xfrm>
            <a:off x="9132875" y="5020536"/>
            <a:ext cx="516255" cy="433705"/>
          </a:xfrm>
          <a:custGeom>
            <a:avLst/>
            <a:gdLst/>
            <a:ahLst/>
            <a:cxnLst/>
            <a:rect l="l" t="t" r="r" b="b"/>
            <a:pathLst>
              <a:path w="516254" h="433704">
                <a:moveTo>
                  <a:pt x="89099" y="306027"/>
                </a:moveTo>
                <a:lnTo>
                  <a:pt x="0" y="386782"/>
                </a:lnTo>
                <a:lnTo>
                  <a:pt x="14065" y="403777"/>
                </a:lnTo>
                <a:lnTo>
                  <a:pt x="28130" y="416529"/>
                </a:lnTo>
                <a:lnTo>
                  <a:pt x="51582" y="425014"/>
                </a:lnTo>
                <a:lnTo>
                  <a:pt x="79713" y="433524"/>
                </a:lnTo>
                <a:lnTo>
                  <a:pt x="140682" y="433524"/>
                </a:lnTo>
                <a:lnTo>
                  <a:pt x="211037" y="429281"/>
                </a:lnTo>
                <a:lnTo>
                  <a:pt x="281364" y="420771"/>
                </a:lnTo>
                <a:lnTo>
                  <a:pt x="337626" y="412262"/>
                </a:lnTo>
                <a:lnTo>
                  <a:pt x="393915" y="399534"/>
                </a:lnTo>
                <a:lnTo>
                  <a:pt x="450177" y="348526"/>
                </a:lnTo>
                <a:lnTo>
                  <a:pt x="453945" y="344258"/>
                </a:lnTo>
                <a:lnTo>
                  <a:pt x="290750" y="344258"/>
                </a:lnTo>
                <a:lnTo>
                  <a:pt x="257912" y="340016"/>
                </a:lnTo>
                <a:lnTo>
                  <a:pt x="220395" y="335774"/>
                </a:lnTo>
                <a:lnTo>
                  <a:pt x="154747" y="323021"/>
                </a:lnTo>
                <a:lnTo>
                  <a:pt x="107844" y="310269"/>
                </a:lnTo>
                <a:lnTo>
                  <a:pt x="89099" y="306027"/>
                </a:lnTo>
                <a:close/>
              </a:path>
              <a:path w="516254" h="433704">
                <a:moveTo>
                  <a:pt x="497080" y="0"/>
                </a:moveTo>
                <a:lnTo>
                  <a:pt x="454884" y="0"/>
                </a:lnTo>
                <a:lnTo>
                  <a:pt x="431432" y="4242"/>
                </a:lnTo>
                <a:lnTo>
                  <a:pt x="403301" y="8509"/>
                </a:lnTo>
                <a:lnTo>
                  <a:pt x="361077" y="51008"/>
                </a:lnTo>
                <a:lnTo>
                  <a:pt x="342333" y="80755"/>
                </a:lnTo>
                <a:lnTo>
                  <a:pt x="337626" y="93507"/>
                </a:lnTo>
                <a:lnTo>
                  <a:pt x="337626" y="102017"/>
                </a:lnTo>
                <a:lnTo>
                  <a:pt x="342333" y="110502"/>
                </a:lnTo>
                <a:lnTo>
                  <a:pt x="347012" y="114769"/>
                </a:lnTo>
                <a:lnTo>
                  <a:pt x="361077" y="123254"/>
                </a:lnTo>
                <a:lnTo>
                  <a:pt x="398594" y="123254"/>
                </a:lnTo>
                <a:lnTo>
                  <a:pt x="417367" y="182772"/>
                </a:lnTo>
                <a:lnTo>
                  <a:pt x="422046" y="229514"/>
                </a:lnTo>
                <a:lnTo>
                  <a:pt x="417367" y="267770"/>
                </a:lnTo>
                <a:lnTo>
                  <a:pt x="403301" y="297517"/>
                </a:lnTo>
                <a:lnTo>
                  <a:pt x="384529" y="318779"/>
                </a:lnTo>
                <a:lnTo>
                  <a:pt x="356398" y="331531"/>
                </a:lnTo>
                <a:lnTo>
                  <a:pt x="323560" y="340016"/>
                </a:lnTo>
                <a:lnTo>
                  <a:pt x="290750" y="344258"/>
                </a:lnTo>
                <a:lnTo>
                  <a:pt x="453945" y="344258"/>
                </a:lnTo>
                <a:lnTo>
                  <a:pt x="468949" y="327264"/>
                </a:lnTo>
                <a:lnTo>
                  <a:pt x="483015" y="301759"/>
                </a:lnTo>
                <a:lnTo>
                  <a:pt x="501760" y="250776"/>
                </a:lnTo>
                <a:lnTo>
                  <a:pt x="506467" y="204009"/>
                </a:lnTo>
                <a:lnTo>
                  <a:pt x="501760" y="161510"/>
                </a:lnTo>
                <a:lnTo>
                  <a:pt x="497080" y="127496"/>
                </a:lnTo>
                <a:lnTo>
                  <a:pt x="487694" y="97750"/>
                </a:lnTo>
                <a:lnTo>
                  <a:pt x="501760" y="72245"/>
                </a:lnTo>
                <a:lnTo>
                  <a:pt x="511146" y="51008"/>
                </a:lnTo>
                <a:lnTo>
                  <a:pt x="515825" y="34014"/>
                </a:lnTo>
                <a:lnTo>
                  <a:pt x="515825" y="21262"/>
                </a:lnTo>
                <a:lnTo>
                  <a:pt x="506467" y="4242"/>
                </a:lnTo>
                <a:lnTo>
                  <a:pt x="497080" y="0"/>
                </a:lnTo>
                <a:close/>
              </a:path>
            </a:pathLst>
          </a:custGeom>
          <a:solidFill>
            <a:srgbClr val="000000"/>
          </a:solidFill>
        </p:spPr>
        <p:txBody>
          <a:bodyPr wrap="square" lIns="0" tIns="0" rIns="0" bIns="0" rtlCol="0"/>
          <a:lstStyle/>
          <a:p>
            <a:endParaRPr/>
          </a:p>
        </p:txBody>
      </p:sp>
      <p:sp>
        <p:nvSpPr>
          <p:cNvPr id="13" name="object 13"/>
          <p:cNvSpPr/>
          <p:nvPr/>
        </p:nvSpPr>
        <p:spPr>
          <a:xfrm>
            <a:off x="8105893" y="4446763"/>
            <a:ext cx="577215" cy="943610"/>
          </a:xfrm>
          <a:custGeom>
            <a:avLst/>
            <a:gdLst/>
            <a:ahLst/>
            <a:cxnLst/>
            <a:rect l="l" t="t" r="r" b="b"/>
            <a:pathLst>
              <a:path w="577215" h="943610">
                <a:moveTo>
                  <a:pt x="271985" y="0"/>
                </a:moveTo>
                <a:lnTo>
                  <a:pt x="211024" y="0"/>
                </a:lnTo>
                <a:lnTo>
                  <a:pt x="173507" y="4242"/>
                </a:lnTo>
                <a:lnTo>
                  <a:pt x="46893" y="131764"/>
                </a:lnTo>
                <a:lnTo>
                  <a:pt x="28137" y="195500"/>
                </a:lnTo>
                <a:lnTo>
                  <a:pt x="14068" y="267770"/>
                </a:lnTo>
                <a:lnTo>
                  <a:pt x="4689" y="352768"/>
                </a:lnTo>
                <a:lnTo>
                  <a:pt x="214" y="442008"/>
                </a:lnTo>
                <a:lnTo>
                  <a:pt x="0" y="493017"/>
                </a:lnTo>
                <a:lnTo>
                  <a:pt x="9378" y="535516"/>
                </a:lnTo>
                <a:lnTo>
                  <a:pt x="18757" y="573772"/>
                </a:lnTo>
                <a:lnTo>
                  <a:pt x="32825" y="612029"/>
                </a:lnTo>
                <a:lnTo>
                  <a:pt x="51583" y="646018"/>
                </a:lnTo>
                <a:lnTo>
                  <a:pt x="576804" y="943536"/>
                </a:lnTo>
                <a:lnTo>
                  <a:pt x="478318" y="765030"/>
                </a:lnTo>
                <a:lnTo>
                  <a:pt x="290732" y="671523"/>
                </a:lnTo>
                <a:lnTo>
                  <a:pt x="164129" y="599277"/>
                </a:lnTo>
                <a:lnTo>
                  <a:pt x="121925" y="578015"/>
                </a:lnTo>
                <a:lnTo>
                  <a:pt x="103166" y="565263"/>
                </a:lnTo>
                <a:lnTo>
                  <a:pt x="98478" y="501527"/>
                </a:lnTo>
                <a:lnTo>
                  <a:pt x="93788" y="442008"/>
                </a:lnTo>
                <a:lnTo>
                  <a:pt x="93788" y="365520"/>
                </a:lnTo>
                <a:lnTo>
                  <a:pt x="107856" y="250751"/>
                </a:lnTo>
                <a:lnTo>
                  <a:pt x="126615" y="187015"/>
                </a:lnTo>
                <a:lnTo>
                  <a:pt x="159439" y="140248"/>
                </a:lnTo>
                <a:lnTo>
                  <a:pt x="182888" y="127496"/>
                </a:lnTo>
                <a:lnTo>
                  <a:pt x="289820" y="127496"/>
                </a:lnTo>
                <a:lnTo>
                  <a:pt x="295439" y="119012"/>
                </a:lnTo>
                <a:lnTo>
                  <a:pt x="389218" y="97750"/>
                </a:lnTo>
                <a:lnTo>
                  <a:pt x="384539" y="76513"/>
                </a:lnTo>
                <a:lnTo>
                  <a:pt x="375153" y="59493"/>
                </a:lnTo>
                <a:lnTo>
                  <a:pt x="361087" y="38256"/>
                </a:lnTo>
                <a:lnTo>
                  <a:pt x="337635" y="16994"/>
                </a:lnTo>
                <a:lnTo>
                  <a:pt x="318891" y="12752"/>
                </a:lnTo>
                <a:lnTo>
                  <a:pt x="300118" y="4242"/>
                </a:lnTo>
                <a:lnTo>
                  <a:pt x="271985" y="0"/>
                </a:lnTo>
                <a:close/>
              </a:path>
              <a:path w="577215" h="943610">
                <a:moveTo>
                  <a:pt x="289820" y="127496"/>
                </a:moveTo>
                <a:lnTo>
                  <a:pt x="182888" y="127496"/>
                </a:lnTo>
                <a:lnTo>
                  <a:pt x="196956" y="136006"/>
                </a:lnTo>
                <a:lnTo>
                  <a:pt x="225092" y="148758"/>
                </a:lnTo>
                <a:lnTo>
                  <a:pt x="243848" y="153001"/>
                </a:lnTo>
                <a:lnTo>
                  <a:pt x="262607" y="148758"/>
                </a:lnTo>
                <a:lnTo>
                  <a:pt x="281374" y="140248"/>
                </a:lnTo>
                <a:lnTo>
                  <a:pt x="289820" y="127496"/>
                </a:lnTo>
                <a:close/>
              </a:path>
            </a:pathLst>
          </a:custGeom>
          <a:solidFill>
            <a:srgbClr val="000000"/>
          </a:solidFill>
        </p:spPr>
        <p:txBody>
          <a:bodyPr wrap="square" lIns="0" tIns="0" rIns="0" bIns="0" rtlCol="0"/>
          <a:lstStyle/>
          <a:p>
            <a:endParaRPr/>
          </a:p>
        </p:txBody>
      </p:sp>
      <p:sp>
        <p:nvSpPr>
          <p:cNvPr id="14" name="object 14"/>
          <p:cNvSpPr/>
          <p:nvPr/>
        </p:nvSpPr>
        <p:spPr>
          <a:xfrm>
            <a:off x="9723735" y="4008997"/>
            <a:ext cx="628650" cy="578485"/>
          </a:xfrm>
          <a:custGeom>
            <a:avLst/>
            <a:gdLst/>
            <a:ahLst/>
            <a:cxnLst/>
            <a:rect l="l" t="t" r="r" b="b"/>
            <a:pathLst>
              <a:path w="628650" h="578485">
                <a:moveTo>
                  <a:pt x="192264" y="318754"/>
                </a:moveTo>
                <a:lnTo>
                  <a:pt x="201650" y="442008"/>
                </a:lnTo>
                <a:lnTo>
                  <a:pt x="211037" y="531274"/>
                </a:lnTo>
                <a:lnTo>
                  <a:pt x="215716" y="578015"/>
                </a:lnTo>
                <a:lnTo>
                  <a:pt x="272005" y="433524"/>
                </a:lnTo>
                <a:lnTo>
                  <a:pt x="501760" y="433524"/>
                </a:lnTo>
                <a:lnTo>
                  <a:pt x="511146" y="425014"/>
                </a:lnTo>
                <a:lnTo>
                  <a:pt x="534597" y="408019"/>
                </a:lnTo>
                <a:lnTo>
                  <a:pt x="572115" y="374005"/>
                </a:lnTo>
                <a:lnTo>
                  <a:pt x="342333" y="374005"/>
                </a:lnTo>
                <a:lnTo>
                  <a:pt x="304816" y="369763"/>
                </a:lnTo>
                <a:lnTo>
                  <a:pt x="272005" y="361253"/>
                </a:lnTo>
                <a:lnTo>
                  <a:pt x="192264" y="318754"/>
                </a:lnTo>
                <a:close/>
              </a:path>
              <a:path w="628650" h="578485">
                <a:moveTo>
                  <a:pt x="501760" y="433524"/>
                </a:moveTo>
                <a:lnTo>
                  <a:pt x="272005" y="433524"/>
                </a:lnTo>
                <a:lnTo>
                  <a:pt x="304816" y="446276"/>
                </a:lnTo>
                <a:lnTo>
                  <a:pt x="332946" y="454760"/>
                </a:lnTo>
                <a:lnTo>
                  <a:pt x="365784" y="463270"/>
                </a:lnTo>
                <a:lnTo>
                  <a:pt x="403301" y="467513"/>
                </a:lnTo>
                <a:lnTo>
                  <a:pt x="426753" y="463270"/>
                </a:lnTo>
                <a:lnTo>
                  <a:pt x="445498" y="459003"/>
                </a:lnTo>
                <a:lnTo>
                  <a:pt x="492401" y="442008"/>
                </a:lnTo>
                <a:lnTo>
                  <a:pt x="501760" y="433524"/>
                </a:lnTo>
                <a:close/>
              </a:path>
              <a:path w="628650" h="578485">
                <a:moveTo>
                  <a:pt x="542116" y="93507"/>
                </a:moveTo>
                <a:lnTo>
                  <a:pt x="234488" y="93507"/>
                </a:lnTo>
                <a:lnTo>
                  <a:pt x="267298" y="97750"/>
                </a:lnTo>
                <a:lnTo>
                  <a:pt x="304816" y="101992"/>
                </a:lnTo>
                <a:lnTo>
                  <a:pt x="370464" y="118986"/>
                </a:lnTo>
                <a:lnTo>
                  <a:pt x="431432" y="140248"/>
                </a:lnTo>
                <a:lnTo>
                  <a:pt x="501760" y="191257"/>
                </a:lnTo>
                <a:lnTo>
                  <a:pt x="525211" y="246508"/>
                </a:lnTo>
                <a:lnTo>
                  <a:pt x="520532" y="267745"/>
                </a:lnTo>
                <a:lnTo>
                  <a:pt x="511146" y="289007"/>
                </a:lnTo>
                <a:lnTo>
                  <a:pt x="492401" y="314512"/>
                </a:lnTo>
                <a:lnTo>
                  <a:pt x="468949" y="331506"/>
                </a:lnTo>
                <a:lnTo>
                  <a:pt x="440819" y="352768"/>
                </a:lnTo>
                <a:lnTo>
                  <a:pt x="407981" y="365520"/>
                </a:lnTo>
                <a:lnTo>
                  <a:pt x="375171" y="374005"/>
                </a:lnTo>
                <a:lnTo>
                  <a:pt x="572115" y="374005"/>
                </a:lnTo>
                <a:lnTo>
                  <a:pt x="600245" y="335748"/>
                </a:lnTo>
                <a:lnTo>
                  <a:pt x="614311" y="314512"/>
                </a:lnTo>
                <a:lnTo>
                  <a:pt x="619018" y="293250"/>
                </a:lnTo>
                <a:lnTo>
                  <a:pt x="628376" y="272013"/>
                </a:lnTo>
                <a:lnTo>
                  <a:pt x="628376" y="246508"/>
                </a:lnTo>
                <a:lnTo>
                  <a:pt x="623697" y="208252"/>
                </a:lnTo>
                <a:lnTo>
                  <a:pt x="609632" y="169995"/>
                </a:lnTo>
                <a:lnTo>
                  <a:pt x="581501" y="131739"/>
                </a:lnTo>
                <a:lnTo>
                  <a:pt x="548663" y="97750"/>
                </a:lnTo>
                <a:lnTo>
                  <a:pt x="542116" y="93507"/>
                </a:lnTo>
                <a:close/>
              </a:path>
              <a:path w="628650" h="578485">
                <a:moveTo>
                  <a:pt x="234488" y="0"/>
                </a:moveTo>
                <a:lnTo>
                  <a:pt x="201650" y="0"/>
                </a:lnTo>
                <a:lnTo>
                  <a:pt x="164133" y="4242"/>
                </a:lnTo>
                <a:lnTo>
                  <a:pt x="98485" y="25504"/>
                </a:lnTo>
                <a:lnTo>
                  <a:pt x="37517" y="63735"/>
                </a:lnTo>
                <a:lnTo>
                  <a:pt x="9386" y="97750"/>
                </a:lnTo>
                <a:lnTo>
                  <a:pt x="0" y="114744"/>
                </a:lnTo>
                <a:lnTo>
                  <a:pt x="0" y="140248"/>
                </a:lnTo>
                <a:lnTo>
                  <a:pt x="4706" y="165753"/>
                </a:lnTo>
                <a:lnTo>
                  <a:pt x="18772" y="191257"/>
                </a:lnTo>
                <a:lnTo>
                  <a:pt x="37517" y="212494"/>
                </a:lnTo>
                <a:lnTo>
                  <a:pt x="65648" y="225246"/>
                </a:lnTo>
                <a:lnTo>
                  <a:pt x="117230" y="144491"/>
                </a:lnTo>
                <a:lnTo>
                  <a:pt x="103165" y="136006"/>
                </a:lnTo>
                <a:lnTo>
                  <a:pt x="112551" y="127496"/>
                </a:lnTo>
                <a:lnTo>
                  <a:pt x="140682" y="110502"/>
                </a:lnTo>
                <a:lnTo>
                  <a:pt x="145389" y="110502"/>
                </a:lnTo>
                <a:lnTo>
                  <a:pt x="164133" y="106259"/>
                </a:lnTo>
                <a:lnTo>
                  <a:pt x="182906" y="97750"/>
                </a:lnTo>
                <a:lnTo>
                  <a:pt x="234488" y="93507"/>
                </a:lnTo>
                <a:lnTo>
                  <a:pt x="542116" y="93507"/>
                </a:lnTo>
                <a:lnTo>
                  <a:pt x="515853" y="76488"/>
                </a:lnTo>
                <a:lnTo>
                  <a:pt x="483015" y="59493"/>
                </a:lnTo>
                <a:lnTo>
                  <a:pt x="407981" y="25504"/>
                </a:lnTo>
                <a:lnTo>
                  <a:pt x="323588" y="8484"/>
                </a:lnTo>
                <a:lnTo>
                  <a:pt x="276685" y="4242"/>
                </a:lnTo>
                <a:lnTo>
                  <a:pt x="234488" y="0"/>
                </a:lnTo>
                <a:close/>
              </a:path>
            </a:pathLst>
          </a:custGeom>
          <a:solidFill>
            <a:srgbClr val="8BC53E"/>
          </a:solidFill>
        </p:spPr>
        <p:txBody>
          <a:bodyPr wrap="square" lIns="0" tIns="0" rIns="0" bIns="0" rtlCol="0"/>
          <a:lstStyle/>
          <a:p>
            <a:endParaRPr/>
          </a:p>
        </p:txBody>
      </p:sp>
      <p:sp>
        <p:nvSpPr>
          <p:cNvPr id="15" name="object 15"/>
          <p:cNvSpPr/>
          <p:nvPr/>
        </p:nvSpPr>
        <p:spPr>
          <a:xfrm>
            <a:off x="9859737" y="4608274"/>
            <a:ext cx="168910" cy="153035"/>
          </a:xfrm>
          <a:custGeom>
            <a:avLst/>
            <a:gdLst/>
            <a:ahLst/>
            <a:cxnLst/>
            <a:rect l="l" t="t" r="r" b="b"/>
            <a:pathLst>
              <a:path w="168909" h="153035">
                <a:moveTo>
                  <a:pt x="84392" y="0"/>
                </a:moveTo>
                <a:lnTo>
                  <a:pt x="70327" y="4242"/>
                </a:lnTo>
                <a:lnTo>
                  <a:pt x="51582" y="8484"/>
                </a:lnTo>
                <a:lnTo>
                  <a:pt x="37517" y="12752"/>
                </a:lnTo>
                <a:lnTo>
                  <a:pt x="14065" y="33989"/>
                </a:lnTo>
                <a:lnTo>
                  <a:pt x="9386" y="46741"/>
                </a:lnTo>
                <a:lnTo>
                  <a:pt x="4679" y="63735"/>
                </a:lnTo>
                <a:lnTo>
                  <a:pt x="0" y="76488"/>
                </a:lnTo>
                <a:lnTo>
                  <a:pt x="14065" y="119012"/>
                </a:lnTo>
                <a:lnTo>
                  <a:pt x="51582" y="148758"/>
                </a:lnTo>
                <a:lnTo>
                  <a:pt x="70327" y="153001"/>
                </a:lnTo>
                <a:lnTo>
                  <a:pt x="103165" y="153001"/>
                </a:lnTo>
                <a:lnTo>
                  <a:pt x="117230" y="148758"/>
                </a:lnTo>
                <a:lnTo>
                  <a:pt x="145361" y="131739"/>
                </a:lnTo>
                <a:lnTo>
                  <a:pt x="164133" y="106259"/>
                </a:lnTo>
                <a:lnTo>
                  <a:pt x="168813" y="93507"/>
                </a:lnTo>
                <a:lnTo>
                  <a:pt x="168813" y="63735"/>
                </a:lnTo>
                <a:lnTo>
                  <a:pt x="164133" y="46741"/>
                </a:lnTo>
                <a:lnTo>
                  <a:pt x="145361" y="21236"/>
                </a:lnTo>
                <a:lnTo>
                  <a:pt x="131296" y="12752"/>
                </a:lnTo>
                <a:lnTo>
                  <a:pt x="103165" y="4242"/>
                </a:lnTo>
                <a:lnTo>
                  <a:pt x="84392" y="0"/>
                </a:lnTo>
                <a:close/>
              </a:path>
            </a:pathLst>
          </a:custGeom>
          <a:solidFill>
            <a:srgbClr val="8BC53E"/>
          </a:solidFill>
        </p:spPr>
        <p:txBody>
          <a:bodyPr wrap="square" lIns="0" tIns="0" rIns="0" bIns="0" rtlCol="0"/>
          <a:lstStyle/>
          <a:p>
            <a:endParaRPr/>
          </a:p>
        </p:txBody>
      </p:sp>
      <p:sp>
        <p:nvSpPr>
          <p:cNvPr id="16" name="object 16"/>
          <p:cNvSpPr/>
          <p:nvPr/>
        </p:nvSpPr>
        <p:spPr>
          <a:xfrm>
            <a:off x="9756572" y="4123741"/>
            <a:ext cx="150495" cy="132080"/>
          </a:xfrm>
          <a:custGeom>
            <a:avLst/>
            <a:gdLst/>
            <a:ahLst/>
            <a:cxnLst/>
            <a:rect l="l" t="t" r="r" b="b"/>
            <a:pathLst>
              <a:path w="150495" h="132079">
                <a:moveTo>
                  <a:pt x="89099" y="0"/>
                </a:moveTo>
                <a:lnTo>
                  <a:pt x="60968" y="0"/>
                </a:lnTo>
                <a:lnTo>
                  <a:pt x="46875" y="4242"/>
                </a:lnTo>
                <a:lnTo>
                  <a:pt x="23451" y="21262"/>
                </a:lnTo>
                <a:lnTo>
                  <a:pt x="4679" y="38256"/>
                </a:lnTo>
                <a:lnTo>
                  <a:pt x="0" y="51008"/>
                </a:lnTo>
                <a:lnTo>
                  <a:pt x="0" y="80755"/>
                </a:lnTo>
                <a:lnTo>
                  <a:pt x="4679" y="93507"/>
                </a:lnTo>
                <a:lnTo>
                  <a:pt x="23451" y="110502"/>
                </a:lnTo>
                <a:lnTo>
                  <a:pt x="46875" y="127521"/>
                </a:lnTo>
                <a:lnTo>
                  <a:pt x="60968" y="131764"/>
                </a:lnTo>
                <a:lnTo>
                  <a:pt x="89099" y="131764"/>
                </a:lnTo>
                <a:lnTo>
                  <a:pt x="103165" y="127521"/>
                </a:lnTo>
                <a:lnTo>
                  <a:pt x="126616" y="110502"/>
                </a:lnTo>
                <a:lnTo>
                  <a:pt x="145361" y="93507"/>
                </a:lnTo>
                <a:lnTo>
                  <a:pt x="150068" y="80755"/>
                </a:lnTo>
                <a:lnTo>
                  <a:pt x="150068" y="51008"/>
                </a:lnTo>
                <a:lnTo>
                  <a:pt x="145361" y="38256"/>
                </a:lnTo>
                <a:lnTo>
                  <a:pt x="126616" y="21262"/>
                </a:lnTo>
                <a:lnTo>
                  <a:pt x="103165" y="4242"/>
                </a:lnTo>
                <a:lnTo>
                  <a:pt x="89099" y="0"/>
                </a:lnTo>
                <a:close/>
              </a:path>
            </a:pathLst>
          </a:custGeom>
          <a:solidFill>
            <a:srgbClr val="8BC53E"/>
          </a:solidFill>
        </p:spPr>
        <p:txBody>
          <a:bodyPr wrap="square" lIns="0" tIns="0" rIns="0" bIns="0" rtlCol="0"/>
          <a:lstStyle/>
          <a:p>
            <a:endParaRPr/>
          </a:p>
        </p:txBody>
      </p:sp>
      <p:sp>
        <p:nvSpPr>
          <p:cNvPr id="17" name="object 17"/>
          <p:cNvSpPr/>
          <p:nvPr/>
        </p:nvSpPr>
        <p:spPr>
          <a:xfrm>
            <a:off x="9207909" y="4859025"/>
            <a:ext cx="253365" cy="136525"/>
          </a:xfrm>
          <a:custGeom>
            <a:avLst/>
            <a:gdLst/>
            <a:ahLst/>
            <a:cxnLst/>
            <a:rect l="l" t="t" r="r" b="b"/>
            <a:pathLst>
              <a:path w="253365" h="136525">
                <a:moveTo>
                  <a:pt x="140682" y="0"/>
                </a:moveTo>
                <a:lnTo>
                  <a:pt x="117230" y="4267"/>
                </a:lnTo>
                <a:lnTo>
                  <a:pt x="93778" y="12752"/>
                </a:lnTo>
                <a:lnTo>
                  <a:pt x="79713" y="25504"/>
                </a:lnTo>
                <a:lnTo>
                  <a:pt x="60968" y="38256"/>
                </a:lnTo>
                <a:lnTo>
                  <a:pt x="32810" y="72270"/>
                </a:lnTo>
                <a:lnTo>
                  <a:pt x="14065" y="102017"/>
                </a:lnTo>
                <a:lnTo>
                  <a:pt x="0" y="136006"/>
                </a:lnTo>
                <a:lnTo>
                  <a:pt x="18744" y="110502"/>
                </a:lnTo>
                <a:lnTo>
                  <a:pt x="42196" y="89265"/>
                </a:lnTo>
                <a:lnTo>
                  <a:pt x="65648" y="72270"/>
                </a:lnTo>
                <a:lnTo>
                  <a:pt x="84392" y="55251"/>
                </a:lnTo>
                <a:lnTo>
                  <a:pt x="107844" y="46766"/>
                </a:lnTo>
                <a:lnTo>
                  <a:pt x="126616" y="42498"/>
                </a:lnTo>
                <a:lnTo>
                  <a:pt x="168813" y="34014"/>
                </a:lnTo>
                <a:lnTo>
                  <a:pt x="231352" y="34014"/>
                </a:lnTo>
                <a:lnTo>
                  <a:pt x="220395" y="25504"/>
                </a:lnTo>
                <a:lnTo>
                  <a:pt x="192264" y="12752"/>
                </a:lnTo>
                <a:lnTo>
                  <a:pt x="164133" y="4267"/>
                </a:lnTo>
                <a:lnTo>
                  <a:pt x="140682" y="0"/>
                </a:lnTo>
                <a:close/>
              </a:path>
              <a:path w="253365" h="136525">
                <a:moveTo>
                  <a:pt x="231352" y="34014"/>
                </a:moveTo>
                <a:lnTo>
                  <a:pt x="201650" y="34014"/>
                </a:lnTo>
                <a:lnTo>
                  <a:pt x="229781" y="42498"/>
                </a:lnTo>
                <a:lnTo>
                  <a:pt x="253233" y="51008"/>
                </a:lnTo>
                <a:lnTo>
                  <a:pt x="231352" y="34014"/>
                </a:lnTo>
                <a:close/>
              </a:path>
            </a:pathLst>
          </a:custGeom>
          <a:solidFill>
            <a:srgbClr val="FFFFFF"/>
          </a:solidFill>
        </p:spPr>
        <p:txBody>
          <a:bodyPr wrap="square" lIns="0" tIns="0" rIns="0" bIns="0" rtlCol="0"/>
          <a:lstStyle/>
          <a:p>
            <a:endParaRPr/>
          </a:p>
        </p:txBody>
      </p:sp>
    </p:spTree>
    <p:extLst>
      <p:ext uri="{BB962C8B-B14F-4D97-AF65-F5344CB8AC3E}">
        <p14:creationId xmlns:p14="http://schemas.microsoft.com/office/powerpoint/2010/main" val="2401449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84752" y="1750954"/>
            <a:ext cx="11268964" cy="4649846"/>
          </a:xfrm>
          <a:prstGeom prst="rect">
            <a:avLst/>
          </a:prstGeom>
        </p:spPr>
        <p:txBody>
          <a:bodyPr vert="horz" wrap="square" lIns="0" tIns="0" rIns="0" bIns="0" rtlCol="0">
            <a:normAutofit/>
          </a:bodyPr>
          <a:lstStyle/>
          <a:p>
            <a:pPr marL="332740" indent="-320040">
              <a:lnSpc>
                <a:spcPct val="100000"/>
              </a:lnSpc>
              <a:buClr>
                <a:srgbClr val="C19E67"/>
              </a:buClr>
              <a:buSzPct val="80000"/>
              <a:buFont typeface="Wingdings 2"/>
              <a:buChar char=""/>
              <a:tabLst>
                <a:tab pos="332740" algn="l"/>
              </a:tabLst>
            </a:pPr>
            <a:r>
              <a:rPr lang="en-US" sz="3000" dirty="0">
                <a:latin typeface="Corbel"/>
                <a:cs typeface="Corbel"/>
              </a:rPr>
              <a:t>A digital signature is a cryptographic technique used to verify the authenticity and integrity of digital messages or documents. </a:t>
            </a: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r>
              <a:rPr lang="en-US" sz="3000" dirty="0">
                <a:latin typeface="Corbel"/>
                <a:cs typeface="Corbel"/>
              </a:rPr>
              <a:t>It provides assurance that the message or document has not been tampered with and that it originated from the expected sender.</a:t>
            </a: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r>
              <a:rPr lang="en-US" sz="3000" dirty="0">
                <a:latin typeface="Corbel"/>
                <a:cs typeface="Corbel"/>
              </a:rPr>
              <a:t>Digital signatures rely on Public Key Infrastructure (PKI), which uses a pair of cryptographic keys: a private key and a public key.</a:t>
            </a:r>
          </a:p>
          <a:p>
            <a:pPr marL="789940" lvl="1" indent="-320040">
              <a:buClr>
                <a:srgbClr val="C19E67"/>
              </a:buClr>
              <a:buSzPct val="80000"/>
              <a:buFont typeface="Wingdings 2"/>
              <a:buChar char=""/>
              <a:tabLst>
                <a:tab pos="332740" algn="l"/>
              </a:tabLst>
            </a:pPr>
            <a:r>
              <a:rPr lang="en-US" sz="3000" dirty="0">
                <a:latin typeface="Corbel"/>
                <a:cs typeface="Corbel"/>
              </a:rPr>
              <a:t> The private key is used to create the digital signature, while the public key is used to verify the signature</a:t>
            </a:r>
          </a:p>
        </p:txBody>
      </p:sp>
      <p:sp>
        <p:nvSpPr>
          <p:cNvPr id="23" name="Title 1">
            <a:extLst>
              <a:ext uri="{FF2B5EF4-FFF2-40B4-BE49-F238E27FC236}">
                <a16:creationId xmlns:a16="http://schemas.microsoft.com/office/drawing/2014/main" id="{0E497927-22F1-337C-BFEE-3AFF473F68B8}"/>
              </a:ext>
            </a:extLst>
          </p:cNvPr>
          <p:cNvSpPr txBox="1">
            <a:spLocks/>
          </p:cNvSpPr>
          <p:nvPr/>
        </p:nvSpPr>
        <p:spPr>
          <a:xfrm>
            <a:off x="609600" y="155448"/>
            <a:ext cx="109728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a:ln>
                  <a:noFill/>
                </a:ln>
                <a:solidFill>
                  <a:srgbClr val="C19E67"/>
                </a:solidFill>
                <a:effectLst/>
                <a:uLnTx/>
                <a:uFillTx/>
                <a:latin typeface="Corbel"/>
                <a:ea typeface="+mj-ea"/>
                <a:cs typeface="+mj-cs"/>
              </a:rPr>
              <a:t>Introduction to Digital Signatures</a:t>
            </a:r>
          </a:p>
        </p:txBody>
      </p:sp>
    </p:spTree>
    <p:extLst>
      <p:ext uri="{BB962C8B-B14F-4D97-AF65-F5344CB8AC3E}">
        <p14:creationId xmlns:p14="http://schemas.microsoft.com/office/powerpoint/2010/main" val="1015188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84752" y="1750954"/>
            <a:ext cx="11268964" cy="4649846"/>
          </a:xfrm>
          <a:prstGeom prst="rect">
            <a:avLst/>
          </a:prstGeom>
        </p:spPr>
        <p:txBody>
          <a:bodyPr vert="horz" wrap="square" lIns="0" tIns="0" rIns="0" bIns="0" rtlCol="0">
            <a:normAutofit fontScale="77500" lnSpcReduction="20000"/>
          </a:bodyPr>
          <a:lstStyle/>
          <a:p>
            <a:pPr marL="332740" indent="-320040">
              <a:lnSpc>
                <a:spcPct val="100000"/>
              </a:lnSpc>
              <a:buClr>
                <a:srgbClr val="C19E67"/>
              </a:buClr>
              <a:buSzPct val="80000"/>
              <a:buFont typeface="Wingdings 2"/>
              <a:buChar char=""/>
              <a:tabLst>
                <a:tab pos="332740" algn="l"/>
              </a:tabLst>
            </a:pPr>
            <a:r>
              <a:rPr lang="en-US" sz="3000" dirty="0">
                <a:latin typeface="Corbel"/>
                <a:cs typeface="Corbel"/>
              </a:rPr>
              <a:t>Suppose Alice sends her bank a message authorizing it to transfer $1000 to Bob. Alice’s bank must be able to verify and prove that the message really came from Alice if she should later disavow sending the message. (This property is called </a:t>
            </a:r>
            <a:r>
              <a:rPr lang="en-US" sz="3000" b="1" dirty="0">
                <a:latin typeface="Corbel"/>
                <a:cs typeface="Corbel"/>
              </a:rPr>
              <a:t>nonrepudiation</a:t>
            </a:r>
            <a:r>
              <a:rPr lang="en-US" sz="3000" dirty="0">
                <a:latin typeface="Corbel"/>
                <a:cs typeface="Corbel"/>
              </a:rPr>
              <a:t>.) </a:t>
            </a: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r>
              <a:rPr lang="en-US" sz="3000" dirty="0">
                <a:latin typeface="Corbel"/>
                <a:cs typeface="Corbel"/>
              </a:rPr>
              <a:t>The bank also wants to know that the message is entirely Alice’s, that it has not been altered along the way. For her part, Alice wants to be certain that her bank cannot forge such messages. (This property is called </a:t>
            </a:r>
            <a:r>
              <a:rPr lang="en-US" sz="3000" b="1" dirty="0">
                <a:latin typeface="Corbel"/>
                <a:cs typeface="Corbel"/>
              </a:rPr>
              <a:t>authenticity</a:t>
            </a:r>
            <a:r>
              <a:rPr lang="en-US" sz="3000" dirty="0">
                <a:latin typeface="Corbel"/>
                <a:cs typeface="Corbel"/>
              </a:rPr>
              <a:t>.) </a:t>
            </a: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r>
              <a:rPr lang="en-US" sz="3000" dirty="0">
                <a:latin typeface="Corbel"/>
                <a:cs typeface="Corbel"/>
              </a:rPr>
              <a:t>Both parties want to be sure that the message is new, not a reuse of a previous message, and that it has not been altered during transmission. Using electronic signals instead of paper complicates this process.</a:t>
            </a: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r>
              <a:rPr lang="en-US" sz="3000" dirty="0">
                <a:latin typeface="Corbel"/>
                <a:cs typeface="Corbel"/>
              </a:rPr>
              <a:t> A </a:t>
            </a:r>
            <a:r>
              <a:rPr lang="en-US" sz="3000" b="1" dirty="0">
                <a:latin typeface="Corbel"/>
                <a:cs typeface="Corbel"/>
              </a:rPr>
              <a:t>digital signature</a:t>
            </a:r>
            <a:r>
              <a:rPr lang="en-US" sz="3000" dirty="0">
                <a:latin typeface="Corbel"/>
                <a:cs typeface="Corbel"/>
              </a:rPr>
              <a:t> is a protocol that produces the same effect as a real signature: It is a mark that only the sender can make but that other people can easily recognize as belonging to the sender. Just like a real signature, a digital signature confirms agreement to a message.</a:t>
            </a: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p:txBody>
      </p:sp>
      <p:sp>
        <p:nvSpPr>
          <p:cNvPr id="23" name="Title 1">
            <a:extLst>
              <a:ext uri="{FF2B5EF4-FFF2-40B4-BE49-F238E27FC236}">
                <a16:creationId xmlns:a16="http://schemas.microsoft.com/office/drawing/2014/main" id="{0E497927-22F1-337C-BFEE-3AFF473F68B8}"/>
              </a:ext>
            </a:extLst>
          </p:cNvPr>
          <p:cNvSpPr txBox="1">
            <a:spLocks/>
          </p:cNvSpPr>
          <p:nvPr/>
        </p:nvSpPr>
        <p:spPr>
          <a:xfrm>
            <a:off x="609600" y="155448"/>
            <a:ext cx="109728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a:ln>
                  <a:noFill/>
                </a:ln>
                <a:solidFill>
                  <a:srgbClr val="C19E67"/>
                </a:solidFill>
                <a:effectLst/>
                <a:uLnTx/>
                <a:uFillTx/>
                <a:latin typeface="Corbel"/>
                <a:ea typeface="+mj-ea"/>
                <a:cs typeface="+mj-cs"/>
              </a:rPr>
              <a:t>Introduction to Digital Signatures</a:t>
            </a:r>
          </a:p>
        </p:txBody>
      </p:sp>
    </p:spTree>
    <p:extLst>
      <p:ext uri="{BB962C8B-B14F-4D97-AF65-F5344CB8AC3E}">
        <p14:creationId xmlns:p14="http://schemas.microsoft.com/office/powerpoint/2010/main" val="3181664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84752" y="1750954"/>
            <a:ext cx="11268964" cy="4649846"/>
          </a:xfrm>
          <a:prstGeom prst="rect">
            <a:avLst/>
          </a:prstGeom>
        </p:spPr>
        <p:txBody>
          <a:bodyPr vert="horz" wrap="square" lIns="0" tIns="0" rIns="0" bIns="0" rtlCol="0">
            <a:normAutofit/>
          </a:bodyPr>
          <a:lstStyle/>
          <a:p>
            <a:pPr marL="332740" indent="-320040">
              <a:lnSpc>
                <a:spcPct val="100000"/>
              </a:lnSpc>
              <a:buClr>
                <a:srgbClr val="C19E67"/>
              </a:buClr>
              <a:buSzPct val="80000"/>
              <a:buFont typeface="Wingdings 2"/>
              <a:buChar char=""/>
              <a:tabLst>
                <a:tab pos="332740" algn="l"/>
              </a:tabLst>
            </a:pPr>
            <a:r>
              <a:rPr lang="en-US" sz="3000" dirty="0">
                <a:latin typeface="Corbel"/>
                <a:cs typeface="Corbel"/>
              </a:rPr>
              <a:t>A digital signature must meet two primary conditions:</a:t>
            </a: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r>
              <a:rPr lang="en-US" sz="3000" dirty="0">
                <a:latin typeface="Corbel"/>
                <a:cs typeface="Corbel"/>
              </a:rPr>
              <a:t>It must be </a:t>
            </a:r>
            <a:r>
              <a:rPr lang="en-US" sz="3000" b="1" dirty="0">
                <a:latin typeface="Corbel"/>
                <a:cs typeface="Corbel"/>
              </a:rPr>
              <a:t>unforgeable</a:t>
            </a:r>
            <a:r>
              <a:rPr lang="en-US" sz="3000" dirty="0">
                <a:latin typeface="Corbel"/>
                <a:cs typeface="Corbel"/>
              </a:rPr>
              <a:t>. If Alice signs message M with signature Sig (S, M), no one else should be able to produce the pair [M, Sig (S, M)].</a:t>
            </a: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r>
              <a:rPr lang="en-US" sz="3000" dirty="0">
                <a:latin typeface="Corbel"/>
                <a:cs typeface="Corbel"/>
              </a:rPr>
              <a:t>It must be </a:t>
            </a:r>
            <a:r>
              <a:rPr lang="en-US" sz="3000" b="1" dirty="0">
                <a:latin typeface="Corbel"/>
                <a:cs typeface="Corbel"/>
              </a:rPr>
              <a:t>authentic</a:t>
            </a:r>
            <a:r>
              <a:rPr lang="en-US" sz="3000" dirty="0">
                <a:latin typeface="Corbel"/>
                <a:cs typeface="Corbel"/>
              </a:rPr>
              <a:t>. If Bob receives the pair [M, Sig (S, M)] purportedly from Alice, Bob can check that the signature is really from Alice. Only Alice could have created this signature, and the signature is firmly attached to M.</a:t>
            </a:r>
          </a:p>
        </p:txBody>
      </p:sp>
      <p:sp>
        <p:nvSpPr>
          <p:cNvPr id="23" name="Title 1">
            <a:extLst>
              <a:ext uri="{FF2B5EF4-FFF2-40B4-BE49-F238E27FC236}">
                <a16:creationId xmlns:a16="http://schemas.microsoft.com/office/drawing/2014/main" id="{0E497927-22F1-337C-BFEE-3AFF473F68B8}"/>
              </a:ext>
            </a:extLst>
          </p:cNvPr>
          <p:cNvSpPr txBox="1">
            <a:spLocks/>
          </p:cNvSpPr>
          <p:nvPr/>
        </p:nvSpPr>
        <p:spPr>
          <a:xfrm>
            <a:off x="609600" y="155448"/>
            <a:ext cx="109728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a:ln>
                  <a:noFill/>
                </a:ln>
                <a:solidFill>
                  <a:srgbClr val="C19E67"/>
                </a:solidFill>
                <a:effectLst/>
                <a:uLnTx/>
                <a:uFillTx/>
                <a:latin typeface="Corbel"/>
                <a:ea typeface="+mj-ea"/>
                <a:cs typeface="+mj-cs"/>
              </a:rPr>
              <a:t>Introduction to Digital Signatures</a:t>
            </a:r>
          </a:p>
        </p:txBody>
      </p:sp>
    </p:spTree>
    <p:extLst>
      <p:ext uri="{BB962C8B-B14F-4D97-AF65-F5344CB8AC3E}">
        <p14:creationId xmlns:p14="http://schemas.microsoft.com/office/powerpoint/2010/main" val="3009537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84752" y="1750954"/>
            <a:ext cx="11268964" cy="4649846"/>
          </a:xfrm>
          <a:prstGeom prst="rect">
            <a:avLst/>
          </a:prstGeom>
        </p:spPr>
        <p:txBody>
          <a:bodyPr vert="horz" wrap="square" lIns="0" tIns="0" rIns="0" bIns="0" rtlCol="0">
            <a:normAutofit/>
          </a:bodyPr>
          <a:lstStyle/>
          <a:p>
            <a:pPr marL="332740" indent="-320040">
              <a:lnSpc>
                <a:spcPct val="100000"/>
              </a:lnSpc>
              <a:buClr>
                <a:srgbClr val="C19E67"/>
              </a:buClr>
              <a:buSzPct val="80000"/>
              <a:buFont typeface="Wingdings 2"/>
              <a:buChar char=""/>
              <a:tabLst>
                <a:tab pos="332740" algn="l"/>
              </a:tabLst>
            </a:pPr>
            <a:r>
              <a:rPr lang="en-US" sz="3000" dirty="0">
                <a:latin typeface="Corbel"/>
                <a:cs typeface="Corbel"/>
              </a:rPr>
              <a:t>Let’s take a look at how:</a:t>
            </a:r>
          </a:p>
          <a:p>
            <a:pPr marL="789940" lvl="1" indent="-320040">
              <a:buClr>
                <a:srgbClr val="C19E67"/>
              </a:buClr>
              <a:buSzPct val="80000"/>
              <a:buFont typeface="Wingdings 2"/>
              <a:buChar char=""/>
              <a:tabLst>
                <a:tab pos="332740" algn="l"/>
              </a:tabLst>
            </a:pPr>
            <a:endParaRPr lang="en-US" sz="3000" dirty="0">
              <a:latin typeface="Corbel"/>
              <a:cs typeface="Corbel"/>
            </a:endParaRPr>
          </a:p>
          <a:p>
            <a:pPr marL="1247140" lvl="2" indent="-320040">
              <a:buClr>
                <a:srgbClr val="C19E67"/>
              </a:buClr>
              <a:buSzPct val="80000"/>
              <a:buFont typeface="Wingdings 2"/>
              <a:buChar char=""/>
              <a:tabLst>
                <a:tab pos="332740" algn="l"/>
              </a:tabLst>
            </a:pPr>
            <a:r>
              <a:rPr lang="en-US" sz="3000" dirty="0">
                <a:latin typeface="Corbel"/>
                <a:cs typeface="Corbel"/>
              </a:rPr>
              <a:t>Digital Signatures are generated (by the sender)</a:t>
            </a:r>
          </a:p>
          <a:p>
            <a:pPr marL="1247140" lvl="2" indent="-320040">
              <a:buClr>
                <a:srgbClr val="C19E67"/>
              </a:buClr>
              <a:buSzPct val="80000"/>
              <a:buFont typeface="Wingdings 2"/>
              <a:buChar char=""/>
              <a:tabLst>
                <a:tab pos="332740" algn="l"/>
              </a:tabLst>
            </a:pPr>
            <a:endParaRPr lang="en-US" sz="3000" dirty="0">
              <a:latin typeface="Corbel"/>
              <a:cs typeface="Corbel"/>
            </a:endParaRPr>
          </a:p>
          <a:p>
            <a:pPr marL="1247140" lvl="2" indent="-320040">
              <a:buClr>
                <a:srgbClr val="C19E67"/>
              </a:buClr>
              <a:buSzPct val="80000"/>
              <a:buFont typeface="Wingdings 2"/>
              <a:buChar char=""/>
              <a:tabLst>
                <a:tab pos="332740" algn="l"/>
              </a:tabLst>
            </a:pPr>
            <a:r>
              <a:rPr lang="en-US" sz="3000" dirty="0">
                <a:latin typeface="Corbel"/>
                <a:cs typeface="Corbel"/>
              </a:rPr>
              <a:t>Digital Signatures are verified (by the receiver)</a:t>
            </a:r>
          </a:p>
        </p:txBody>
      </p:sp>
      <p:sp>
        <p:nvSpPr>
          <p:cNvPr id="23" name="Title 1">
            <a:extLst>
              <a:ext uri="{FF2B5EF4-FFF2-40B4-BE49-F238E27FC236}">
                <a16:creationId xmlns:a16="http://schemas.microsoft.com/office/drawing/2014/main" id="{0E497927-22F1-337C-BFEE-3AFF473F68B8}"/>
              </a:ext>
            </a:extLst>
          </p:cNvPr>
          <p:cNvSpPr txBox="1">
            <a:spLocks/>
          </p:cNvSpPr>
          <p:nvPr/>
        </p:nvSpPr>
        <p:spPr>
          <a:xfrm>
            <a:off x="609600" y="155448"/>
            <a:ext cx="109728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a:ln>
                  <a:noFill/>
                </a:ln>
                <a:solidFill>
                  <a:srgbClr val="C19E67"/>
                </a:solidFill>
                <a:effectLst/>
                <a:uLnTx/>
                <a:uFillTx/>
                <a:latin typeface="Corbel"/>
                <a:ea typeface="+mj-ea"/>
                <a:cs typeface="+mj-cs"/>
              </a:rPr>
              <a:t>Digital Signatures – </a:t>
            </a:r>
            <a:r>
              <a:rPr kumimoji="0" lang="en-US" sz="4500" b="1" i="0" u="none" strike="noStrike" kern="1200" cap="none" spc="0" normalizeH="0" baseline="0" noProof="0" dirty="0">
                <a:ln>
                  <a:noFill/>
                </a:ln>
                <a:solidFill>
                  <a:srgbClr val="00B050"/>
                </a:solidFill>
                <a:effectLst/>
                <a:uLnTx/>
                <a:uFillTx/>
                <a:latin typeface="Corbel"/>
                <a:ea typeface="+mj-ea"/>
                <a:cs typeface="+mj-cs"/>
              </a:rPr>
              <a:t>Hands On Work</a:t>
            </a:r>
          </a:p>
        </p:txBody>
      </p:sp>
    </p:spTree>
    <p:extLst>
      <p:ext uri="{BB962C8B-B14F-4D97-AF65-F5344CB8AC3E}">
        <p14:creationId xmlns:p14="http://schemas.microsoft.com/office/powerpoint/2010/main" val="91862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84752" y="1750954"/>
            <a:ext cx="11268964" cy="4649846"/>
          </a:xfrm>
          <a:prstGeom prst="rect">
            <a:avLst/>
          </a:prstGeom>
        </p:spPr>
        <p:txBody>
          <a:bodyPr vert="horz" wrap="square" lIns="0" tIns="0" rIns="0" bIns="0" rtlCol="0">
            <a:normAutofit/>
          </a:bodyPr>
          <a:lstStyle/>
          <a:p>
            <a:pPr marL="332740" indent="-320040">
              <a:lnSpc>
                <a:spcPct val="100000"/>
              </a:lnSpc>
              <a:buClr>
                <a:srgbClr val="C19E67"/>
              </a:buClr>
              <a:buSzPct val="80000"/>
              <a:buFont typeface="Wingdings 2"/>
              <a:buChar char=""/>
              <a:tabLst>
                <a:tab pos="332740" algn="l"/>
              </a:tabLst>
            </a:pPr>
            <a:r>
              <a:rPr lang="en-US" sz="3000" dirty="0">
                <a:latin typeface="Corbel"/>
                <a:cs typeface="Corbel"/>
              </a:rPr>
              <a:t>Start your KALI VM (in Host-Only mode)</a:t>
            </a: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r>
              <a:rPr lang="en-US" sz="3000" dirty="0">
                <a:latin typeface="Corbel"/>
                <a:cs typeface="Corbel"/>
              </a:rPr>
              <a:t>Open up a Console Terminal</a:t>
            </a: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r>
              <a:rPr lang="en-US" sz="3000" dirty="0">
                <a:latin typeface="Corbel"/>
                <a:cs typeface="Corbel"/>
              </a:rPr>
              <a:t>Change to superuser mod (i.e. </a:t>
            </a:r>
            <a:r>
              <a:rPr lang="en-US" sz="3000" b="1" dirty="0" err="1">
                <a:latin typeface="Courier New" panose="02070309020205020404" pitchFamily="49" charset="0"/>
                <a:cs typeface="Courier New" panose="02070309020205020404" pitchFamily="49" charset="0"/>
              </a:rPr>
              <a:t>sudo</a:t>
            </a:r>
            <a:r>
              <a:rPr lang="en-US" sz="3000" b="1" dirty="0">
                <a:latin typeface="Courier New" panose="02070309020205020404" pitchFamily="49" charset="0"/>
                <a:cs typeface="Courier New" panose="02070309020205020404" pitchFamily="49" charset="0"/>
              </a:rPr>
              <a:t> </a:t>
            </a:r>
            <a:r>
              <a:rPr lang="en-US" sz="3000" b="1" dirty="0" err="1">
                <a:latin typeface="Courier New" panose="02070309020205020404" pitchFamily="49" charset="0"/>
                <a:cs typeface="Courier New" panose="02070309020205020404" pitchFamily="49" charset="0"/>
              </a:rPr>
              <a:t>su</a:t>
            </a:r>
            <a:r>
              <a:rPr lang="en-US" sz="3000" dirty="0">
                <a:latin typeface="Corbel"/>
                <a:cs typeface="Corbel"/>
              </a:rPr>
              <a:t>)</a:t>
            </a:r>
          </a:p>
        </p:txBody>
      </p:sp>
      <p:sp>
        <p:nvSpPr>
          <p:cNvPr id="23" name="Title 1">
            <a:extLst>
              <a:ext uri="{FF2B5EF4-FFF2-40B4-BE49-F238E27FC236}">
                <a16:creationId xmlns:a16="http://schemas.microsoft.com/office/drawing/2014/main" id="{0E497927-22F1-337C-BFEE-3AFF473F68B8}"/>
              </a:ext>
            </a:extLst>
          </p:cNvPr>
          <p:cNvSpPr txBox="1">
            <a:spLocks/>
          </p:cNvSpPr>
          <p:nvPr/>
        </p:nvSpPr>
        <p:spPr>
          <a:xfrm>
            <a:off x="609600" y="155448"/>
            <a:ext cx="109728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a:ln>
                  <a:noFill/>
                </a:ln>
                <a:solidFill>
                  <a:srgbClr val="C19E67"/>
                </a:solidFill>
                <a:effectLst/>
                <a:uLnTx/>
                <a:uFillTx/>
                <a:latin typeface="Corbel"/>
                <a:ea typeface="+mj-ea"/>
                <a:cs typeface="+mj-cs"/>
              </a:rPr>
              <a:t>Digital Signatures – </a:t>
            </a:r>
            <a:r>
              <a:rPr kumimoji="0" lang="en-US" sz="4500" b="1" i="0" u="none" strike="noStrike" kern="1200" cap="none" spc="0" normalizeH="0" baseline="0" noProof="0" dirty="0">
                <a:ln>
                  <a:noFill/>
                </a:ln>
                <a:solidFill>
                  <a:srgbClr val="00B050"/>
                </a:solidFill>
                <a:effectLst/>
                <a:uLnTx/>
                <a:uFillTx/>
                <a:latin typeface="Corbel"/>
                <a:ea typeface="+mj-ea"/>
                <a:cs typeface="+mj-cs"/>
              </a:rPr>
              <a:t>Hands On Work</a:t>
            </a:r>
          </a:p>
        </p:txBody>
      </p:sp>
      <p:pic>
        <p:nvPicPr>
          <p:cNvPr id="3" name="Picture 2">
            <a:extLst>
              <a:ext uri="{FF2B5EF4-FFF2-40B4-BE49-F238E27FC236}">
                <a16:creationId xmlns:a16="http://schemas.microsoft.com/office/drawing/2014/main" id="{29A85797-DBC6-2663-06FA-5D0FCAEAC38A}"/>
              </a:ext>
            </a:extLst>
          </p:cNvPr>
          <p:cNvPicPr>
            <a:picLocks noChangeAspect="1"/>
          </p:cNvPicPr>
          <p:nvPr/>
        </p:nvPicPr>
        <p:blipFill>
          <a:blip r:embed="rId3"/>
          <a:stretch>
            <a:fillRect/>
          </a:stretch>
        </p:blipFill>
        <p:spPr>
          <a:xfrm>
            <a:off x="2743200" y="4572000"/>
            <a:ext cx="8169687" cy="1416080"/>
          </a:xfrm>
          <a:prstGeom prst="rect">
            <a:avLst/>
          </a:prstGeom>
        </p:spPr>
      </p:pic>
    </p:spTree>
    <p:extLst>
      <p:ext uri="{BB962C8B-B14F-4D97-AF65-F5344CB8AC3E}">
        <p14:creationId xmlns:p14="http://schemas.microsoft.com/office/powerpoint/2010/main" val="1135497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28600" y="1752600"/>
            <a:ext cx="11811000" cy="4649846"/>
          </a:xfrm>
          <a:prstGeom prst="rect">
            <a:avLst/>
          </a:prstGeom>
        </p:spPr>
        <p:txBody>
          <a:bodyPr vert="horz" wrap="square" lIns="0" tIns="0" rIns="0" bIns="0" rtlCol="0">
            <a:normAutofit/>
          </a:bodyPr>
          <a:lstStyle/>
          <a:p>
            <a:pPr marL="332740" indent="-320040">
              <a:lnSpc>
                <a:spcPct val="100000"/>
              </a:lnSpc>
              <a:buClr>
                <a:srgbClr val="C19E67"/>
              </a:buClr>
              <a:buSzPct val="80000"/>
              <a:buFont typeface="Wingdings 2"/>
              <a:buChar char=""/>
              <a:tabLst>
                <a:tab pos="332740" algn="l"/>
              </a:tabLst>
            </a:pPr>
            <a:r>
              <a:rPr lang="en-US" sz="3000" dirty="0">
                <a:latin typeface="Corbel"/>
                <a:cs typeface="Corbel"/>
              </a:rPr>
              <a:t>Generate your private key (i.e. </a:t>
            </a:r>
            <a:r>
              <a:rPr lang="en-US" sz="3000" b="1" dirty="0" err="1">
                <a:latin typeface="Courier New" panose="02070309020205020404" pitchFamily="49" charset="0"/>
                <a:cs typeface="Courier New" panose="02070309020205020404" pitchFamily="49" charset="0"/>
              </a:rPr>
              <a:t>genrsa</a:t>
            </a:r>
            <a:r>
              <a:rPr lang="en-US" sz="3000" b="1" dirty="0">
                <a:latin typeface="Courier New" panose="02070309020205020404" pitchFamily="49" charset="0"/>
                <a:cs typeface="Courier New" panose="02070309020205020404" pitchFamily="49" charset="0"/>
              </a:rPr>
              <a:t> –out </a:t>
            </a:r>
            <a:r>
              <a:rPr lang="en-US" sz="3000" b="1" dirty="0" err="1">
                <a:latin typeface="Courier New" panose="02070309020205020404" pitchFamily="49" charset="0"/>
                <a:cs typeface="Courier New" panose="02070309020205020404" pitchFamily="49" charset="0"/>
              </a:rPr>
              <a:t>private.pem</a:t>
            </a:r>
            <a:r>
              <a:rPr lang="en-US" sz="3000" b="1" dirty="0">
                <a:latin typeface="Courier New" panose="02070309020205020404" pitchFamily="49" charset="0"/>
                <a:cs typeface="Courier New" panose="02070309020205020404" pitchFamily="49" charset="0"/>
              </a:rPr>
              <a:t> 2048</a:t>
            </a:r>
            <a:r>
              <a:rPr lang="en-US" sz="3000" dirty="0">
                <a:latin typeface="Corbel"/>
                <a:cs typeface="Corbel"/>
              </a:rPr>
              <a:t>)</a:t>
            </a: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endParaRPr lang="en-US" sz="3000" dirty="0">
              <a:latin typeface="Corbel"/>
              <a:cs typeface="Corbel"/>
            </a:endParaRPr>
          </a:p>
          <a:p>
            <a:pPr marL="332740" indent="-320040">
              <a:lnSpc>
                <a:spcPct val="100000"/>
              </a:lnSpc>
              <a:buClr>
                <a:srgbClr val="C19E67"/>
              </a:buClr>
              <a:buSzPct val="80000"/>
              <a:buFont typeface="Wingdings 2"/>
              <a:buChar char=""/>
              <a:tabLst>
                <a:tab pos="332740" algn="l"/>
              </a:tabLst>
            </a:pPr>
            <a:r>
              <a:rPr lang="en-US" sz="3000" b="1" dirty="0">
                <a:latin typeface="Corbel"/>
                <a:cs typeface="Corbel"/>
              </a:rPr>
              <a:t>Note: </a:t>
            </a:r>
            <a:r>
              <a:rPr lang="en-US" sz="3000" dirty="0">
                <a:latin typeface="Corbel"/>
                <a:cs typeface="Corbel"/>
              </a:rPr>
              <a:t>a .</a:t>
            </a:r>
            <a:r>
              <a:rPr lang="en-US" sz="3000" dirty="0" err="1">
                <a:latin typeface="Corbel"/>
                <a:cs typeface="Corbel"/>
              </a:rPr>
              <a:t>pem</a:t>
            </a:r>
            <a:r>
              <a:rPr lang="en-US" sz="3000" dirty="0">
                <a:latin typeface="Corbel"/>
                <a:cs typeface="Corbel"/>
              </a:rPr>
              <a:t> file stands for Privacy Enhanced Mail and it is a commonly used format for cryptographic information – when someone sees the “.</a:t>
            </a:r>
            <a:r>
              <a:rPr lang="en-US" sz="3000" dirty="0" err="1">
                <a:latin typeface="Corbel"/>
                <a:cs typeface="Corbel"/>
              </a:rPr>
              <a:t>pem</a:t>
            </a:r>
            <a:r>
              <a:rPr lang="en-US" sz="3000" dirty="0">
                <a:latin typeface="Corbel"/>
                <a:cs typeface="Corbel"/>
              </a:rPr>
              <a:t>” extension, they generally know that it deals with encryption…</a:t>
            </a:r>
          </a:p>
        </p:txBody>
      </p:sp>
      <p:sp>
        <p:nvSpPr>
          <p:cNvPr id="23" name="Title 1">
            <a:extLst>
              <a:ext uri="{FF2B5EF4-FFF2-40B4-BE49-F238E27FC236}">
                <a16:creationId xmlns:a16="http://schemas.microsoft.com/office/drawing/2014/main" id="{0E497927-22F1-337C-BFEE-3AFF473F68B8}"/>
              </a:ext>
            </a:extLst>
          </p:cNvPr>
          <p:cNvSpPr txBox="1">
            <a:spLocks/>
          </p:cNvSpPr>
          <p:nvPr/>
        </p:nvSpPr>
        <p:spPr>
          <a:xfrm>
            <a:off x="609600" y="155448"/>
            <a:ext cx="10972800" cy="1252728"/>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lvl1pPr algn="l" rtl="0" eaLnBrk="1" latinLnBrk="0" hangingPunct="1">
              <a:spcBef>
                <a:spcPct val="0"/>
              </a:spcBef>
              <a:buNone/>
              <a:defRPr kumimoji="0" sz="4500" b="1" kern="1200" baseline="0">
                <a:solidFill>
                  <a:srgbClr val="C19E67"/>
                </a:solidFill>
                <a:effectLst/>
                <a:latin typeface="+mj-lt"/>
                <a:ea typeface="+mj-ea"/>
                <a:cs typeface="+mj-cs"/>
              </a:defRPr>
            </a:lvl1pPr>
            <a:extLst/>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500" b="1" i="0" u="none" strike="noStrike" kern="1200" cap="none" spc="0" normalizeH="0" baseline="0" noProof="0" dirty="0">
                <a:ln>
                  <a:noFill/>
                </a:ln>
                <a:solidFill>
                  <a:srgbClr val="C19E67"/>
                </a:solidFill>
                <a:effectLst/>
                <a:uLnTx/>
                <a:uFillTx/>
                <a:latin typeface="Corbel"/>
                <a:ea typeface="+mj-ea"/>
                <a:cs typeface="+mj-cs"/>
              </a:rPr>
              <a:t>Digital Signatures – </a:t>
            </a:r>
            <a:r>
              <a:rPr kumimoji="0" lang="en-US" sz="4500" b="1" i="0" u="none" strike="noStrike" kern="1200" cap="none" spc="0" normalizeH="0" baseline="0" noProof="0" dirty="0">
                <a:ln>
                  <a:noFill/>
                </a:ln>
                <a:solidFill>
                  <a:srgbClr val="00B050"/>
                </a:solidFill>
                <a:effectLst/>
                <a:uLnTx/>
                <a:uFillTx/>
                <a:latin typeface="Corbel"/>
                <a:ea typeface="+mj-ea"/>
                <a:cs typeface="+mj-cs"/>
              </a:rPr>
              <a:t>Hands On Work</a:t>
            </a:r>
          </a:p>
        </p:txBody>
      </p:sp>
      <p:pic>
        <p:nvPicPr>
          <p:cNvPr id="5" name="Picture 4">
            <a:extLst>
              <a:ext uri="{FF2B5EF4-FFF2-40B4-BE49-F238E27FC236}">
                <a16:creationId xmlns:a16="http://schemas.microsoft.com/office/drawing/2014/main" id="{A2746163-628B-9BA3-47F3-A18CAD57EEB0}"/>
              </a:ext>
            </a:extLst>
          </p:cNvPr>
          <p:cNvPicPr>
            <a:picLocks noChangeAspect="1"/>
          </p:cNvPicPr>
          <p:nvPr/>
        </p:nvPicPr>
        <p:blipFill>
          <a:blip r:embed="rId3"/>
          <a:stretch>
            <a:fillRect/>
          </a:stretch>
        </p:blipFill>
        <p:spPr>
          <a:xfrm>
            <a:off x="685800" y="3406220"/>
            <a:ext cx="11201400" cy="1276754"/>
          </a:xfrm>
          <a:prstGeom prst="rect">
            <a:avLst/>
          </a:prstGeom>
        </p:spPr>
      </p:pic>
    </p:spTree>
    <p:extLst>
      <p:ext uri="{BB962C8B-B14F-4D97-AF65-F5344CB8AC3E}">
        <p14:creationId xmlns:p14="http://schemas.microsoft.com/office/powerpoint/2010/main" val="2666952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68AB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Conestoga">
      <a:dk1>
        <a:srgbClr val="000000"/>
      </a:dk1>
      <a:lt1>
        <a:srgbClr val="FFFFFF"/>
      </a:lt1>
      <a:dk2>
        <a:srgbClr val="000000"/>
      </a:dk2>
      <a:lt2>
        <a:srgbClr val="D8D8D8"/>
      </a:lt2>
      <a:accent1>
        <a:srgbClr val="3C8C92"/>
      </a:accent1>
      <a:accent2>
        <a:srgbClr val="333399"/>
      </a:accent2>
      <a:accent3>
        <a:srgbClr val="99CC00"/>
      </a:accent3>
      <a:accent4>
        <a:srgbClr val="000000"/>
      </a:accent4>
      <a:accent5>
        <a:srgbClr val="808080"/>
      </a:accent5>
      <a:accent6>
        <a:srgbClr val="BBE0E3"/>
      </a:accent6>
      <a:hlink>
        <a:srgbClr val="009999"/>
      </a:hlink>
      <a:folHlink>
        <a:srgbClr val="7299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497</TotalTime>
  <Words>2436</Words>
  <Application>Microsoft Office PowerPoint</Application>
  <PresentationFormat>Widescreen</PresentationFormat>
  <Paragraphs>242</Paragraphs>
  <Slides>34</Slides>
  <Notes>30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34</vt:i4>
      </vt:variant>
    </vt:vector>
  </HeadingPairs>
  <TitlesOfParts>
    <vt:vector size="46" baseType="lpstr">
      <vt:lpstr>-apple-system</vt:lpstr>
      <vt:lpstr>Arial</vt:lpstr>
      <vt:lpstr>Calibri</vt:lpstr>
      <vt:lpstr>Calibri Light</vt:lpstr>
      <vt:lpstr>Cambria Math</vt:lpstr>
      <vt:lpstr>Corbel</vt:lpstr>
      <vt:lpstr>Courier New</vt:lpstr>
      <vt:lpstr>Symbol</vt:lpstr>
      <vt:lpstr>Wingdings 2</vt:lpstr>
      <vt:lpstr>Office Theme</vt:lpstr>
      <vt:lpstr>1_Office Theme</vt:lpstr>
      <vt:lpstr>Custom Design</vt:lpstr>
      <vt:lpstr>PowerPoint Presentation</vt:lpstr>
      <vt:lpstr>PowerPoint Presentation</vt:lpstr>
      <vt:lpstr>Digital Signatures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Certificates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Exchanges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Allison</dc:creator>
  <cp:lastModifiedBy>Baljeet Bilkhu</cp:lastModifiedBy>
  <cp:revision>44</cp:revision>
  <dcterms:created xsi:type="dcterms:W3CDTF">2018-05-28T12:10:39Z</dcterms:created>
  <dcterms:modified xsi:type="dcterms:W3CDTF">2024-06-14T13:20:00Z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2016-05-31T00:00:00Z</vt:filetime>
  </property>
  <property fmtid="{D5CDD505-2E9C-101B-9397-08002B2CF9AE}" pid="3" name="LastSaved">
    <vt:filetime>2018-05-28T00:00:00Z</vt:filetime>
  </property>
</Properties>
</file>