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8"/>
  </p:notesMasterIdLst>
  <p:sldIdLst>
    <p:sldId id="258" r:id="rId2"/>
    <p:sldId id="387" r:id="rId3"/>
    <p:sldId id="393" r:id="rId4"/>
    <p:sldId id="394" r:id="rId5"/>
    <p:sldId id="395" r:id="rId6"/>
    <p:sldId id="396" r:id="rId7"/>
    <p:sldId id="397" r:id="rId8"/>
    <p:sldId id="398" r:id="rId9"/>
    <p:sldId id="399" r:id="rId10"/>
    <p:sldId id="400" r:id="rId11"/>
    <p:sldId id="403" r:id="rId12"/>
    <p:sldId id="401" r:id="rId13"/>
    <p:sldId id="402" r:id="rId14"/>
    <p:sldId id="404" r:id="rId15"/>
    <p:sldId id="406" r:id="rId16"/>
    <p:sldId id="40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78" d="100"/>
          <a:sy n="78" d="100"/>
        </p:scale>
        <p:origin x="17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10/11/2023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4</a:t>
            </a:fld>
            <a:endParaRPr lang="en-US"/>
          </a:p>
        </p:txBody>
      </p:sp>
    </p:spTree>
    <p:extLst>
      <p:ext uri="{BB962C8B-B14F-4D97-AF65-F5344CB8AC3E}">
        <p14:creationId xmlns:p14="http://schemas.microsoft.com/office/powerpoint/2010/main" val="136133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w3schools.com/python/ref_string_islower.asp" TargetMode="External"/><Relationship Id="rId4" Type="http://schemas.openxmlformats.org/officeDocument/2006/relationships/hyperlink" Target="https://www.w3schools.com/python/ref_string_isupper.as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Lógica de programación I </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2947602"/>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2023-2</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10</a:t>
            </a:fld>
            <a:endParaRPr lang="es-CO"/>
          </a:p>
        </p:txBody>
      </p:sp>
      <p:sp>
        <p:nvSpPr>
          <p:cNvPr id="5" name="CuadroTexto 4">
            <a:extLst>
              <a:ext uri="{FF2B5EF4-FFF2-40B4-BE49-F238E27FC236}">
                <a16:creationId xmlns:a16="http://schemas.microsoft.com/office/drawing/2014/main" id="{6BF344B2-BB30-EC21-4D2E-B3ED18B09D74}"/>
              </a:ext>
            </a:extLst>
          </p:cNvPr>
          <p:cNvSpPr txBox="1"/>
          <p:nvPr/>
        </p:nvSpPr>
        <p:spPr>
          <a:xfrm>
            <a:off x="511277" y="2403702"/>
            <a:ext cx="8278762" cy="3693319"/>
          </a:xfrm>
          <a:prstGeom prst="rect">
            <a:avLst/>
          </a:prstGeom>
          <a:noFill/>
        </p:spPr>
        <p:txBody>
          <a:bodyPr wrap="square">
            <a:spAutoFit/>
          </a:bodyPr>
          <a:lstStyle/>
          <a:p>
            <a:pPr marL="285750" indent="-285750">
              <a:buFont typeface="Arial" panose="020B0604020202020204" pitchFamily="34" charset="0"/>
              <a:buChar char="•"/>
            </a:pPr>
            <a:r>
              <a:rPr lang="es-MX" dirty="0"/>
              <a:t>Nivel de complejidad 3 - Avanzado:</a:t>
            </a:r>
          </a:p>
          <a:p>
            <a:pPr marL="742950" lvl="1" indent="-285750">
              <a:buFont typeface="Arial" panose="020B0604020202020204" pitchFamily="34" charset="0"/>
              <a:buChar char="•"/>
            </a:pPr>
            <a:r>
              <a:rPr lang="es-MX" dirty="0"/>
              <a:t>Escribe un programa que encuentre todos los números primos menores que 100 utilizando un bucle </a:t>
            </a:r>
            <a:r>
              <a:rPr lang="es-MX" dirty="0" err="1"/>
              <a:t>for</a:t>
            </a:r>
            <a:r>
              <a:rPr lang="es-MX" dirty="0"/>
              <a:t>.</a:t>
            </a:r>
          </a:p>
          <a:p>
            <a:pPr marL="742950" lvl="1" indent="-285750">
              <a:buFont typeface="Arial" panose="020B0604020202020204" pitchFamily="34" charset="0"/>
              <a:buChar char="•"/>
            </a:pPr>
            <a:r>
              <a:rPr lang="es-MX" dirty="0"/>
              <a:t>Crea un bucle </a:t>
            </a:r>
            <a:r>
              <a:rPr lang="es-MX" dirty="0" err="1"/>
              <a:t>for</a:t>
            </a:r>
            <a:r>
              <a:rPr lang="es-MX" dirty="0"/>
              <a:t> anidado para imprimir un patrón de asteriscos en forma de pirámide.</a:t>
            </a:r>
          </a:p>
          <a:p>
            <a:pPr marL="742950" lvl="1" indent="-285750">
              <a:buFont typeface="Arial" panose="020B0604020202020204" pitchFamily="34" charset="0"/>
              <a:buChar char="•"/>
            </a:pPr>
            <a:r>
              <a:rPr lang="es-MX" dirty="0"/>
              <a:t>Implementa un juego de adivinanza donde el programa elige un número aleatorio y el usuario debe adivinarlo. El bucle </a:t>
            </a:r>
            <a:r>
              <a:rPr lang="es-MX" dirty="0" err="1"/>
              <a:t>for</a:t>
            </a:r>
            <a:r>
              <a:rPr lang="es-MX" dirty="0"/>
              <a:t> se utiliza para limitar el número de intentos.</a:t>
            </a:r>
          </a:p>
          <a:p>
            <a:pPr marL="285750" indent="-285750">
              <a:buFont typeface="Arial" panose="020B0604020202020204" pitchFamily="34" charset="0"/>
              <a:buChar char="•"/>
            </a:pPr>
            <a:r>
              <a:rPr lang="es-MX" dirty="0"/>
              <a:t>Nivel de complejidad 4 - Experto:</a:t>
            </a:r>
          </a:p>
          <a:p>
            <a:pPr marL="742950" lvl="1" indent="-285750">
              <a:buFont typeface="Arial" panose="020B0604020202020204" pitchFamily="34" charset="0"/>
              <a:buChar char="•"/>
            </a:pPr>
            <a:r>
              <a:rPr lang="es-MX" dirty="0"/>
              <a:t>Escribe un programa que calcule e imprima la secuencia de Fibonacci hasta el término n utilizando un bucle </a:t>
            </a:r>
            <a:r>
              <a:rPr lang="es-MX" dirty="0" err="1"/>
              <a:t>for</a:t>
            </a:r>
            <a:r>
              <a:rPr lang="es-MX" dirty="0"/>
              <a:t>.</a:t>
            </a:r>
          </a:p>
          <a:p>
            <a:pPr marL="742950" lvl="1" indent="-285750">
              <a:buFont typeface="Arial" panose="020B0604020202020204" pitchFamily="34" charset="0"/>
              <a:buChar char="•"/>
            </a:pPr>
            <a:r>
              <a:rPr lang="es-MX" dirty="0"/>
              <a:t>Crea un programa que simule una carrera entre varios corredores. Utiliza un bucle </a:t>
            </a:r>
            <a:r>
              <a:rPr lang="es-MX" dirty="0" err="1"/>
              <a:t>for</a:t>
            </a:r>
            <a:r>
              <a:rPr lang="es-MX" dirty="0"/>
              <a:t> para avanzar a los corredores en cada iteración.</a:t>
            </a:r>
          </a:p>
        </p:txBody>
      </p:sp>
      <p:sp>
        <p:nvSpPr>
          <p:cNvPr id="7" name="CuadroTexto 6">
            <a:extLst>
              <a:ext uri="{FF2B5EF4-FFF2-40B4-BE49-F238E27FC236}">
                <a16:creationId xmlns:a16="http://schemas.microsoft.com/office/drawing/2014/main" id="{2276146F-EA02-612D-BCDB-5EE67115EED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72599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11</a:t>
            </a:fld>
            <a:endParaRPr lang="es-CO"/>
          </a:p>
        </p:txBody>
      </p:sp>
      <p:sp>
        <p:nvSpPr>
          <p:cNvPr id="6" name="CuadroTexto 5">
            <a:extLst>
              <a:ext uri="{FF2B5EF4-FFF2-40B4-BE49-F238E27FC236}">
                <a16:creationId xmlns:a16="http://schemas.microsoft.com/office/drawing/2014/main" id="{1875CE56-06C0-EDF7-1398-E0BC0AC32925}"/>
              </a:ext>
            </a:extLst>
          </p:cNvPr>
          <p:cNvSpPr txBox="1"/>
          <p:nvPr/>
        </p:nvSpPr>
        <p:spPr>
          <a:xfrm>
            <a:off x="334298" y="2448204"/>
            <a:ext cx="8809702" cy="3139321"/>
          </a:xfrm>
          <a:prstGeom prst="rect">
            <a:avLst/>
          </a:prstGeom>
          <a:noFill/>
        </p:spPr>
        <p:txBody>
          <a:bodyPr wrap="square">
            <a:spAutoFit/>
          </a:bodyPr>
          <a:lstStyle/>
          <a:p>
            <a:pPr marL="285750" indent="-285750">
              <a:buFont typeface="Arial" panose="020B0604020202020204" pitchFamily="34" charset="0"/>
              <a:buChar char="•"/>
            </a:pPr>
            <a:r>
              <a:rPr lang="es-MX" dirty="0"/>
              <a:t>Crea un programa que permita a dos usuarios jugar. Uno de los usuarios introduce un número que sera desconocido para el segundo jugador, el segundo jugador deberá adivinar el número. Agregue pistas (frio, tibio, caliente)</a:t>
            </a:r>
          </a:p>
          <a:p>
            <a:pPr marL="285750" indent="-285750">
              <a:buFont typeface="Arial" panose="020B0604020202020204" pitchFamily="34" charset="0"/>
              <a:buChar char="•"/>
            </a:pPr>
            <a:r>
              <a:rPr lang="es-MX" dirty="0"/>
              <a:t>Escribe un programa que le pida al usuario ingresar una serie de números enteros positivos. Utiliza una variable bandera para determinar si el número ingresado es par o impar y lleva un contador de números pares y otro de números impares. El programa debe permitir al usuario ingresar números hasta que decida detenerse.</a:t>
            </a:r>
          </a:p>
          <a:p>
            <a:pPr marL="285750" indent="-285750">
              <a:buFont typeface="Arial" panose="020B0604020202020204" pitchFamily="34" charset="0"/>
              <a:buChar char="•"/>
            </a:pPr>
            <a:r>
              <a:rPr lang="es-MX" dirty="0"/>
              <a:t>Crea un programa que le pida al usuario ingresar una serie de números enteros positivos. Utiliza una variable centinela para permitir al usuario continuar ingresando números hasta que ingrese un número negativo. Luego, muestra la suma de todos los números positivos ingresados.</a:t>
            </a:r>
            <a:endParaRPr lang="es-CO" dirty="0"/>
          </a:p>
        </p:txBody>
      </p:sp>
      <p:sp>
        <p:nvSpPr>
          <p:cNvPr id="7" name="CuadroTexto 6">
            <a:extLst>
              <a:ext uri="{FF2B5EF4-FFF2-40B4-BE49-F238E27FC236}">
                <a16:creationId xmlns:a16="http://schemas.microsoft.com/office/drawing/2014/main" id="{15F029CD-32EA-E191-A7BB-756D9E054470}"/>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256725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12</a:t>
            </a:fld>
            <a:endParaRPr lang="es-CO"/>
          </a:p>
        </p:txBody>
      </p:sp>
      <p:sp>
        <p:nvSpPr>
          <p:cNvPr id="6" name="CuadroTexto 5">
            <a:extLst>
              <a:ext uri="{FF2B5EF4-FFF2-40B4-BE49-F238E27FC236}">
                <a16:creationId xmlns:a16="http://schemas.microsoft.com/office/drawing/2014/main" id="{9F3356CF-05C9-E270-8D98-6ABB029892C3}"/>
              </a:ext>
            </a:extLst>
          </p:cNvPr>
          <p:cNvSpPr txBox="1"/>
          <p:nvPr/>
        </p:nvSpPr>
        <p:spPr>
          <a:xfrm>
            <a:off x="249517" y="2604587"/>
            <a:ext cx="8770373" cy="2031325"/>
          </a:xfrm>
          <a:prstGeom prst="rect">
            <a:avLst/>
          </a:prstGeom>
          <a:noFill/>
        </p:spPr>
        <p:txBody>
          <a:bodyPr wrap="square">
            <a:spAutoFit/>
          </a:bodyPr>
          <a:lstStyle/>
          <a:p>
            <a:pPr marL="285750" indent="-285750">
              <a:buFont typeface="Arial" panose="020B0604020202020204" pitchFamily="34" charset="0"/>
              <a:buChar char="•"/>
            </a:pPr>
            <a:r>
              <a:rPr lang="es-MX" dirty="0"/>
              <a:t>Crea una calculadora simple que permita al usuario realizar operaciones matemáticas básicas (suma, resta, multiplicación, división) con dos números ingresados por el usuario. Utiliza una variable centinela para permitir al usuario realizar múltiples cálculos hasta que decida salir.</a:t>
            </a:r>
          </a:p>
          <a:p>
            <a:pPr marL="285750" indent="-285750">
              <a:buFont typeface="Arial" panose="020B0604020202020204" pitchFamily="34" charset="0"/>
              <a:buChar char="•"/>
            </a:pPr>
            <a:r>
              <a:rPr lang="es-MX" dirty="0">
                <a:solidFill>
                  <a:schemeClr val="accent2"/>
                </a:solidFill>
              </a:rPr>
              <a:t>Crea un juego en el que el programa elija una palabra al azar y muestre guiones bajos (_) que representen las letras de la palabra. El usuario debe adivinar las letras una por una y tiene un número limitado de intentos. </a:t>
            </a:r>
          </a:p>
        </p:txBody>
      </p:sp>
      <p:sp>
        <p:nvSpPr>
          <p:cNvPr id="7" name="CuadroTexto 6">
            <a:extLst>
              <a:ext uri="{FF2B5EF4-FFF2-40B4-BE49-F238E27FC236}">
                <a16:creationId xmlns:a16="http://schemas.microsoft.com/office/drawing/2014/main" id="{8DB034E9-3A97-38F3-9C47-B65FE477443C}"/>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10186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13</a:t>
            </a:fld>
            <a:endParaRPr lang="es-CO"/>
          </a:p>
        </p:txBody>
      </p:sp>
      <p:sp>
        <p:nvSpPr>
          <p:cNvPr id="6" name="CuadroTexto 5">
            <a:extLst>
              <a:ext uri="{FF2B5EF4-FFF2-40B4-BE49-F238E27FC236}">
                <a16:creationId xmlns:a16="http://schemas.microsoft.com/office/drawing/2014/main" id="{BC23E234-37C1-28E6-F657-22F0FD8F4AD8}"/>
              </a:ext>
            </a:extLst>
          </p:cNvPr>
          <p:cNvSpPr txBox="1"/>
          <p:nvPr/>
        </p:nvSpPr>
        <p:spPr>
          <a:xfrm>
            <a:off x="580103" y="2579820"/>
            <a:ext cx="8209936" cy="3139321"/>
          </a:xfrm>
          <a:prstGeom prst="rect">
            <a:avLst/>
          </a:prstGeom>
          <a:noFill/>
        </p:spPr>
        <p:txBody>
          <a:bodyPr wrap="square">
            <a:spAutoFit/>
          </a:bodyPr>
          <a:lstStyle/>
          <a:p>
            <a:pPr marL="285750" indent="-285750">
              <a:buFont typeface="Arial" panose="020B0604020202020204" pitchFamily="34" charset="0"/>
              <a:buChar char="•"/>
            </a:pPr>
            <a:r>
              <a:rPr lang="es-MX" dirty="0"/>
              <a:t>Escribe un programa que solicite al usuario ingresar una cadena y luego cuente cuántas vocales (a, e, i, o, u) hay en la cadena. Luego, muestra el resultado.</a:t>
            </a:r>
          </a:p>
          <a:p>
            <a:pPr marL="285750" indent="-285750">
              <a:buFont typeface="Arial" panose="020B0604020202020204" pitchFamily="34" charset="0"/>
              <a:buChar char="•"/>
            </a:pPr>
            <a:r>
              <a:rPr lang="es-MX" dirty="0"/>
              <a:t>Escribe un programa que verifique si una palabra ingresada por el usuario es un palíndromo (se lee igual de izquierda a derecha y de derecha a izquierda - palabra[::-1]).</a:t>
            </a:r>
          </a:p>
          <a:p>
            <a:pPr marL="285750" indent="-285750">
              <a:buFont typeface="Arial" panose="020B0604020202020204" pitchFamily="34" charset="0"/>
              <a:buChar char="•"/>
            </a:pPr>
            <a:r>
              <a:rPr lang="es-MX" dirty="0"/>
              <a:t>Escribe un programa que reemplace todas las letras "a" en una cadena ingresada por el usuario por el carácter "x" y muestre la cadena resultante.</a:t>
            </a:r>
          </a:p>
          <a:p>
            <a:pPr marL="285750" indent="-285750">
              <a:buFont typeface="Arial" panose="020B0604020202020204" pitchFamily="34" charset="0"/>
              <a:buChar char="•"/>
            </a:pPr>
            <a:r>
              <a:rPr lang="es-MX" dirty="0"/>
              <a:t>Escribe un programa que cuente cuántas letras mayúsculas y cuántas letras minúsculas hay en una cadena ingresada por el usuario (</a:t>
            </a:r>
            <a:r>
              <a:rPr lang="es-MX" dirty="0">
                <a:hlinkClick r:id="rId4"/>
              </a:rPr>
              <a:t>https://www.w3schools.com/python/ref_string_isupper.asp</a:t>
            </a:r>
            <a:r>
              <a:rPr lang="es-MX" dirty="0"/>
              <a:t>, </a:t>
            </a:r>
            <a:r>
              <a:rPr lang="es-MX" dirty="0">
                <a:hlinkClick r:id="rId5"/>
              </a:rPr>
              <a:t>https://www.w3schools.com/python/ref_string_islower.asp</a:t>
            </a:r>
            <a:r>
              <a:rPr lang="es-MX" dirty="0"/>
              <a:t> )</a:t>
            </a:r>
            <a:endParaRPr lang="es-CO" dirty="0"/>
          </a:p>
        </p:txBody>
      </p:sp>
      <p:sp>
        <p:nvSpPr>
          <p:cNvPr id="7" name="CuadroTexto 6">
            <a:extLst>
              <a:ext uri="{FF2B5EF4-FFF2-40B4-BE49-F238E27FC236}">
                <a16:creationId xmlns:a16="http://schemas.microsoft.com/office/drawing/2014/main" id="{B5C372F7-9FB9-AE81-668D-6BB2CA7F6BE3}"/>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85296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14</a:t>
            </a:fld>
            <a:endParaRPr lang="es-CO"/>
          </a:p>
        </p:txBody>
      </p:sp>
      <p:sp>
        <p:nvSpPr>
          <p:cNvPr id="5" name="CuadroTexto 4">
            <a:extLst>
              <a:ext uri="{FF2B5EF4-FFF2-40B4-BE49-F238E27FC236}">
                <a16:creationId xmlns:a16="http://schemas.microsoft.com/office/drawing/2014/main" id="{A34547F9-A1CE-C58E-36FD-93B10723A811}"/>
              </a:ext>
            </a:extLst>
          </p:cNvPr>
          <p:cNvSpPr txBox="1"/>
          <p:nvPr/>
        </p:nvSpPr>
        <p:spPr>
          <a:xfrm>
            <a:off x="580103" y="2579820"/>
            <a:ext cx="8209936" cy="1477328"/>
          </a:xfrm>
          <a:prstGeom prst="rect">
            <a:avLst/>
          </a:prstGeom>
          <a:noFill/>
        </p:spPr>
        <p:txBody>
          <a:bodyPr wrap="square">
            <a:spAutoFit/>
          </a:bodyPr>
          <a:lstStyle/>
          <a:p>
            <a:pPr marL="285750" indent="-285750">
              <a:buFont typeface="Arial" panose="020B0604020202020204" pitchFamily="34" charset="0"/>
              <a:buChar char="•"/>
            </a:pPr>
            <a:r>
              <a:rPr lang="es-MX" dirty="0"/>
              <a:t>Escribe un programa que tome una frase ingresada por el usuario y genere un acrónimo utilizando la primera letra de cada palabra en mayúsculas.</a:t>
            </a:r>
          </a:p>
          <a:p>
            <a:pPr marL="285750" indent="-285750">
              <a:buFont typeface="Arial" panose="020B0604020202020204" pitchFamily="34" charset="0"/>
              <a:buChar char="•"/>
            </a:pPr>
            <a:r>
              <a:rPr lang="es-MX" dirty="0"/>
              <a:t>Escribe un programa que cuente cuántas palabras hay en una oración ingresada por el usuario. Puedes asumir que las palabras están separadas por espacios.</a:t>
            </a:r>
          </a:p>
          <a:p>
            <a:pPr marL="285750" indent="-285750">
              <a:buFont typeface="Arial" panose="020B0604020202020204" pitchFamily="34" charset="0"/>
              <a:buChar char="•"/>
            </a:pPr>
            <a:endParaRPr lang="es-MX" dirty="0"/>
          </a:p>
        </p:txBody>
      </p:sp>
      <p:sp>
        <p:nvSpPr>
          <p:cNvPr id="7" name="CuadroTexto 6">
            <a:extLst>
              <a:ext uri="{FF2B5EF4-FFF2-40B4-BE49-F238E27FC236}">
                <a16:creationId xmlns:a16="http://schemas.microsoft.com/office/drawing/2014/main" id="{506DE38E-D3BC-3733-21A1-17A03DC393A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81998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15</a:t>
            </a:fld>
            <a:endParaRPr lang="es-CO"/>
          </a:p>
        </p:txBody>
      </p:sp>
      <p:sp>
        <p:nvSpPr>
          <p:cNvPr id="6" name="CuadroTexto 5">
            <a:extLst>
              <a:ext uri="{FF2B5EF4-FFF2-40B4-BE49-F238E27FC236}">
                <a16:creationId xmlns:a16="http://schemas.microsoft.com/office/drawing/2014/main" id="{24EABCCF-1362-4696-9013-EE2ECA70108A}"/>
              </a:ext>
            </a:extLst>
          </p:cNvPr>
          <p:cNvSpPr txBox="1"/>
          <p:nvPr/>
        </p:nvSpPr>
        <p:spPr>
          <a:xfrm>
            <a:off x="403123" y="2438344"/>
            <a:ext cx="8740877" cy="3693319"/>
          </a:xfrm>
          <a:prstGeom prst="rect">
            <a:avLst/>
          </a:prstGeom>
          <a:noFill/>
        </p:spPr>
        <p:txBody>
          <a:bodyPr wrap="square">
            <a:spAutoFit/>
          </a:bodyPr>
          <a:lstStyle/>
          <a:p>
            <a:pPr marL="285750" indent="-285750">
              <a:buFont typeface="Arial" panose="020B0604020202020204" pitchFamily="34" charset="0"/>
              <a:buChar char="•"/>
            </a:pPr>
            <a:r>
              <a:rPr lang="es-MX" dirty="0"/>
              <a:t>Escribe un programa que calcule la suma de todos los elementos en una lista.</a:t>
            </a:r>
          </a:p>
          <a:p>
            <a:pPr marL="285750" indent="-285750">
              <a:buFont typeface="Arial" panose="020B0604020202020204" pitchFamily="34" charset="0"/>
              <a:buChar char="•"/>
            </a:pPr>
            <a:r>
              <a:rPr lang="es-MX" dirty="0"/>
              <a:t>Crea un programa que multiplique todos los elementos de una lista y devuelva el resultado.</a:t>
            </a:r>
          </a:p>
          <a:p>
            <a:pPr marL="285750" indent="-285750">
              <a:buFont typeface="Arial" panose="020B0604020202020204" pitchFamily="34" charset="0"/>
              <a:buChar char="•"/>
            </a:pPr>
            <a:r>
              <a:rPr lang="es-MX" dirty="0"/>
              <a:t>Encuentra el número más grande y el más pequeño en una lista.</a:t>
            </a:r>
          </a:p>
          <a:p>
            <a:pPr marL="285750" indent="-285750">
              <a:buFont typeface="Arial" panose="020B0604020202020204" pitchFamily="34" charset="0"/>
              <a:buChar char="•"/>
            </a:pPr>
            <a:r>
              <a:rPr lang="es-MX" dirty="0"/>
              <a:t>Escribe un programa que elimine los elementos duplicados de una lista.</a:t>
            </a:r>
          </a:p>
          <a:p>
            <a:pPr marL="285750" indent="-285750">
              <a:buFont typeface="Arial" panose="020B0604020202020204" pitchFamily="34" charset="0"/>
              <a:buChar char="•"/>
            </a:pPr>
            <a:r>
              <a:rPr lang="es-MX" dirty="0"/>
              <a:t>Crea un programa que cuente cuántas veces aparece un elemento específico en una lista (sin métodos).</a:t>
            </a:r>
          </a:p>
          <a:p>
            <a:pPr marL="285750" indent="-285750">
              <a:buFont typeface="Arial" panose="020B0604020202020204" pitchFamily="34" charset="0"/>
              <a:buChar char="•"/>
            </a:pPr>
            <a:r>
              <a:rPr lang="es-MX" dirty="0"/>
              <a:t>Escribe un programa que tome una lista de números y devuelva una nueva lista solo con los números pares.</a:t>
            </a:r>
          </a:p>
          <a:p>
            <a:pPr marL="285750" indent="-285750">
              <a:buFont typeface="Arial" panose="020B0604020202020204" pitchFamily="34" charset="0"/>
              <a:buChar char="•"/>
            </a:pPr>
            <a:r>
              <a:rPr lang="es-MX" dirty="0"/>
              <a:t>Dada una lista de palabras, encuentra la palabra más larga.</a:t>
            </a:r>
          </a:p>
          <a:p>
            <a:pPr marL="285750" indent="-285750">
              <a:buFont typeface="Arial" panose="020B0604020202020204" pitchFamily="34" charset="0"/>
              <a:buChar char="•"/>
            </a:pPr>
            <a:r>
              <a:rPr lang="es-MX" dirty="0"/>
              <a:t>Escribe un programa que elimine todos los elementos iguales a un valor específico de una lista.</a:t>
            </a:r>
          </a:p>
          <a:p>
            <a:pPr marL="285750" indent="-285750">
              <a:buFont typeface="Arial" panose="020B0604020202020204" pitchFamily="34" charset="0"/>
              <a:buChar char="•"/>
            </a:pPr>
            <a:r>
              <a:rPr lang="es-MX" dirty="0"/>
              <a:t>Combina dos listas en una tercera lista sin duplicados.</a:t>
            </a:r>
          </a:p>
        </p:txBody>
      </p:sp>
      <p:sp>
        <p:nvSpPr>
          <p:cNvPr id="7" name="CuadroTexto 6">
            <a:extLst>
              <a:ext uri="{FF2B5EF4-FFF2-40B4-BE49-F238E27FC236}">
                <a16:creationId xmlns:a16="http://schemas.microsoft.com/office/drawing/2014/main" id="{78838D25-CE36-8791-00AF-CB4FE92F3041}"/>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743560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16</a:t>
            </a:fld>
            <a:endParaRPr lang="es-CO"/>
          </a:p>
        </p:txBody>
      </p:sp>
      <p:sp>
        <p:nvSpPr>
          <p:cNvPr id="6" name="CuadroTexto 5">
            <a:extLst>
              <a:ext uri="{FF2B5EF4-FFF2-40B4-BE49-F238E27FC236}">
                <a16:creationId xmlns:a16="http://schemas.microsoft.com/office/drawing/2014/main" id="{882A3FB0-49F4-059C-9307-9B5F85E3093B}"/>
              </a:ext>
            </a:extLst>
          </p:cNvPr>
          <p:cNvSpPr txBox="1"/>
          <p:nvPr/>
        </p:nvSpPr>
        <p:spPr>
          <a:xfrm>
            <a:off x="403123" y="2438344"/>
            <a:ext cx="8740877" cy="923330"/>
          </a:xfrm>
          <a:prstGeom prst="rect">
            <a:avLst/>
          </a:prstGeom>
          <a:noFill/>
        </p:spPr>
        <p:txBody>
          <a:bodyPr wrap="square">
            <a:spAutoFit/>
          </a:bodyPr>
          <a:lstStyle/>
          <a:p>
            <a:pPr marL="285750" indent="-285750">
              <a:buFont typeface="Arial" panose="020B0604020202020204" pitchFamily="34" charset="0"/>
              <a:buChar char="•"/>
            </a:pPr>
            <a:r>
              <a:rPr lang="es-MX" dirty="0"/>
              <a:t>Si tienes una lista de listas, elimina las listas duplicadas basándote en su contenido.</a:t>
            </a:r>
          </a:p>
          <a:p>
            <a:pPr marL="285750" indent="-285750">
              <a:buFont typeface="Arial" panose="020B0604020202020204" pitchFamily="34" charset="0"/>
              <a:buChar char="•"/>
            </a:pPr>
            <a:r>
              <a:rPr lang="es-MX" dirty="0"/>
              <a:t>Toma una lista de palabras y ordénalas de acuerdo a su longitud, de la más corta a la más larga.</a:t>
            </a:r>
            <a:endParaRPr lang="es-CO" dirty="0"/>
          </a:p>
        </p:txBody>
      </p:sp>
    </p:spTree>
    <p:extLst>
      <p:ext uri="{BB962C8B-B14F-4D97-AF65-F5344CB8AC3E}">
        <p14:creationId xmlns:p14="http://schemas.microsoft.com/office/powerpoint/2010/main" val="19287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2</a:t>
            </a:fld>
            <a:endParaRPr lang="es-CO"/>
          </a:p>
        </p:txBody>
      </p:sp>
      <p:sp>
        <p:nvSpPr>
          <p:cNvPr id="6" name="CuadroTexto 5">
            <a:extLst>
              <a:ext uri="{FF2B5EF4-FFF2-40B4-BE49-F238E27FC236}">
                <a16:creationId xmlns:a16="http://schemas.microsoft.com/office/drawing/2014/main" id="{9601AEC1-2E08-0295-FC4B-34F2F54A14B9}"/>
              </a:ext>
            </a:extLst>
          </p:cNvPr>
          <p:cNvSpPr txBox="1"/>
          <p:nvPr/>
        </p:nvSpPr>
        <p:spPr>
          <a:xfrm>
            <a:off x="668593" y="2448204"/>
            <a:ext cx="8209935" cy="3416320"/>
          </a:xfrm>
          <a:prstGeom prst="rect">
            <a:avLst/>
          </a:prstGeom>
          <a:noFill/>
        </p:spPr>
        <p:txBody>
          <a:bodyPr wrap="square">
            <a:spAutoFit/>
          </a:bodyPr>
          <a:lstStyle/>
          <a:p>
            <a:pPr marL="285750" indent="-285750">
              <a:buFont typeface="Arial" panose="020B0604020202020204" pitchFamily="34" charset="0"/>
              <a:buChar char="•"/>
            </a:pPr>
            <a:r>
              <a:rPr lang="es-MX" dirty="0"/>
              <a:t>Crear un algoritmo que me diga los números del 1 al 10</a:t>
            </a:r>
          </a:p>
          <a:p>
            <a:pPr marL="285750" indent="-285750">
              <a:buFont typeface="Arial" panose="020B0604020202020204" pitchFamily="34" charset="0"/>
              <a:buChar char="•"/>
            </a:pPr>
            <a:r>
              <a:rPr lang="es-MX" b="0" i="0" dirty="0">
                <a:solidFill>
                  <a:srgbClr val="000000"/>
                </a:solidFill>
                <a:effectLst/>
                <a:latin typeface="ff2"/>
              </a:rPr>
              <a:t>Realizar un algoritmo para realizar las 4 operaciones básicas</a:t>
            </a:r>
          </a:p>
          <a:p>
            <a:pPr marL="285750" indent="-285750">
              <a:buFont typeface="Arial" panose="020B0604020202020204" pitchFamily="34" charset="0"/>
              <a:buChar char="•"/>
            </a:pPr>
            <a:r>
              <a:rPr lang="es-MX" b="0" i="0" dirty="0">
                <a:solidFill>
                  <a:srgbClr val="000000"/>
                </a:solidFill>
                <a:effectLst/>
                <a:latin typeface="ff2"/>
              </a:rPr>
              <a:t>Algoritmo para hallar el VOLUMEN y el AREA de un cilindro</a:t>
            </a:r>
          </a:p>
          <a:p>
            <a:pPr marL="285750" indent="-285750">
              <a:buFont typeface="Arial" panose="020B0604020202020204" pitchFamily="34" charset="0"/>
              <a:buChar char="•"/>
            </a:pPr>
            <a:r>
              <a:rPr lang="es-MX" dirty="0"/>
              <a:t> Algoritmo que lea dos números, calculando y escribiendo el valor de su suma, resta, producto y división.</a:t>
            </a:r>
          </a:p>
          <a:p>
            <a:pPr marL="285750" indent="-285750">
              <a:buFont typeface="Arial" panose="020B0604020202020204" pitchFamily="34" charset="0"/>
              <a:buChar char="•"/>
            </a:pPr>
            <a:r>
              <a:rPr lang="es-MX" dirty="0"/>
              <a:t>Diseñar un algoritmo que pida por teclado tres números; si el primero es negativo, debe imprimir el producto de los tres y si no lo es, imprimirá la suma.</a:t>
            </a:r>
          </a:p>
          <a:p>
            <a:pPr marL="285750" indent="-285750">
              <a:buFont typeface="Arial" panose="020B0604020202020204" pitchFamily="34" charset="0"/>
              <a:buChar char="•"/>
            </a:pPr>
            <a:r>
              <a:rPr lang="es-MX" dirty="0"/>
              <a:t>Escribir un nombre y saludar</a:t>
            </a:r>
          </a:p>
          <a:p>
            <a:pPr marL="285750" indent="-285750">
              <a:buFont typeface="Arial" panose="020B0604020202020204" pitchFamily="34" charset="0"/>
              <a:buChar char="•"/>
            </a:pPr>
            <a:r>
              <a:rPr lang="es-MX" dirty="0"/>
              <a:t>Un algoritmo que diga si el año es bisiesto</a:t>
            </a:r>
          </a:p>
          <a:p>
            <a:pPr marL="285750" indent="-285750">
              <a:buFont typeface="Arial" panose="020B0604020202020204" pitchFamily="34" charset="0"/>
              <a:buChar char="•"/>
            </a:pPr>
            <a:r>
              <a:rPr lang="es-MX" b="1" dirty="0">
                <a:solidFill>
                  <a:schemeClr val="accent2"/>
                </a:solidFill>
              </a:rPr>
              <a:t>Un algoritmo que determine el día siguiente (consulte como saber si un año es bisiesto, tenga en cuenta que hay meses de 30, 31, 28 o 29 días)</a:t>
            </a:r>
          </a:p>
          <a:p>
            <a:pPr marL="285750" indent="-285750">
              <a:buFont typeface="Arial" panose="020B0604020202020204" pitchFamily="34" charset="0"/>
              <a:buChar char="•"/>
            </a:pPr>
            <a:r>
              <a:rPr lang="es-MX" dirty="0"/>
              <a:t>Un algoritmo que calcule la nota final de la asignatura.</a:t>
            </a:r>
            <a:endParaRPr lang="es-CO" dirty="0"/>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167026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3</a:t>
            </a:fld>
            <a:endParaRPr lang="es-CO"/>
          </a:p>
        </p:txBody>
      </p:sp>
      <p:sp>
        <p:nvSpPr>
          <p:cNvPr id="7" name="CuadroTexto 6">
            <a:extLst>
              <a:ext uri="{FF2B5EF4-FFF2-40B4-BE49-F238E27FC236}">
                <a16:creationId xmlns:a16="http://schemas.microsoft.com/office/drawing/2014/main" id="{59B6E25D-2FF8-6885-F626-48E71DA27526}"/>
              </a:ext>
            </a:extLst>
          </p:cNvPr>
          <p:cNvSpPr txBox="1"/>
          <p:nvPr/>
        </p:nvSpPr>
        <p:spPr>
          <a:xfrm>
            <a:off x="898446" y="2602466"/>
            <a:ext cx="7472516" cy="3693319"/>
          </a:xfrm>
          <a:prstGeom prst="rect">
            <a:avLst/>
          </a:prstGeom>
          <a:noFill/>
        </p:spPr>
        <p:txBody>
          <a:bodyPr wrap="square">
            <a:spAutoFit/>
          </a:bodyPr>
          <a:lstStyle/>
          <a:p>
            <a:pPr marL="285750" indent="-285750">
              <a:buFont typeface="Arial" panose="020B0604020202020204" pitchFamily="34" charset="0"/>
              <a:buChar char="•"/>
            </a:pPr>
            <a:r>
              <a:rPr lang="es-MX" dirty="0"/>
              <a:t>Escribir un programa que almacene la cadena de caracteres contraseña en una variable, pregunte al usuario por la contraseña e imprima por pantalla si la contraseña introducida por el usuario coincide con la guardada en la variable.</a:t>
            </a:r>
          </a:p>
          <a:p>
            <a:pPr marL="742950" lvl="1" indent="-285750">
              <a:buFont typeface="Arial" panose="020B0604020202020204" pitchFamily="34" charset="0"/>
              <a:buChar char="•"/>
            </a:pPr>
            <a:r>
              <a:rPr lang="es-CO" dirty="0"/>
              <a:t>¿Mayúsculas o minúsculas?</a:t>
            </a:r>
            <a:endParaRPr lang="es-MX" dirty="0"/>
          </a:p>
          <a:p>
            <a:pPr marL="285750" indent="-285750">
              <a:buFont typeface="Arial" panose="020B0604020202020204" pitchFamily="34" charset="0"/>
              <a:buChar char="•"/>
            </a:pPr>
            <a:r>
              <a:rPr lang="es-MX" dirty="0"/>
              <a:t>Escribir un programa que pida al usuario dos números y devuelva su división. Si el usuario no introduce números debe devolver un aviso de error y si el divisor es cero también.</a:t>
            </a:r>
          </a:p>
          <a:p>
            <a:pPr marL="285750" indent="-285750">
              <a:buFont typeface="Arial" panose="020B0604020202020204" pitchFamily="34" charset="0"/>
              <a:buChar char="•"/>
            </a:pPr>
            <a:r>
              <a:rPr lang="es-MX" b="0" i="0" dirty="0">
                <a:solidFill>
                  <a:srgbClr val="212121"/>
                </a:solidFill>
                <a:effectLst/>
                <a:latin typeface="Roboto" panose="02000000000000000000" pitchFamily="2" charset="0"/>
              </a:rPr>
              <a:t>Escribir un programa que pida al usuario dos números y la operación básica que desea hacer. El programa debe entregar el resultado de la operación indicada.</a:t>
            </a:r>
          </a:p>
          <a:p>
            <a:pPr marL="285750" indent="-285750">
              <a:buFont typeface="Arial" panose="020B0604020202020204" pitchFamily="34" charset="0"/>
              <a:buChar char="•"/>
            </a:pPr>
            <a:r>
              <a:rPr lang="es-MX" dirty="0"/>
              <a:t>Escribir un programa que pida al usuario un número entero y muestre por pantalla si es par o impar.</a:t>
            </a:r>
          </a:p>
        </p:txBody>
      </p:sp>
      <p:sp>
        <p:nvSpPr>
          <p:cNvPr id="9" name="CuadroTexto 8">
            <a:extLst>
              <a:ext uri="{FF2B5EF4-FFF2-40B4-BE49-F238E27FC236}">
                <a16:creationId xmlns:a16="http://schemas.microsoft.com/office/drawing/2014/main" id="{71929BCC-FCF3-B4EA-972E-E1A67570AC11}"/>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412424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257384"/>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4</a:t>
            </a:fld>
            <a:endParaRPr lang="es-CO"/>
          </a:p>
        </p:txBody>
      </p:sp>
      <p:sp>
        <p:nvSpPr>
          <p:cNvPr id="5" name="CuadroTexto 4">
            <a:extLst>
              <a:ext uri="{FF2B5EF4-FFF2-40B4-BE49-F238E27FC236}">
                <a16:creationId xmlns:a16="http://schemas.microsoft.com/office/drawing/2014/main" id="{E320EED2-24C2-CF07-5775-EAE47CC15A7D}"/>
              </a:ext>
            </a:extLst>
          </p:cNvPr>
          <p:cNvSpPr txBox="1"/>
          <p:nvPr/>
        </p:nvSpPr>
        <p:spPr>
          <a:xfrm>
            <a:off x="363794" y="2604587"/>
            <a:ext cx="8170606" cy="1200329"/>
          </a:xfrm>
          <a:prstGeom prst="rect">
            <a:avLst/>
          </a:prstGeom>
          <a:noFill/>
        </p:spPr>
        <p:txBody>
          <a:bodyPr wrap="square">
            <a:spAutoFit/>
          </a:bodyPr>
          <a:lstStyle/>
          <a:p>
            <a:pPr marL="285750" indent="-285750">
              <a:buFont typeface="Arial" panose="020B0604020202020204" pitchFamily="34" charset="0"/>
              <a:buChar char="•"/>
            </a:pPr>
            <a:r>
              <a:rPr lang="es-MX" dirty="0"/>
              <a:t>Para tributar un determinado impuesto se debe ser mayor de 16 años y tener unos ingresos superiores a 1000 € mensuales. Escribir un programa que pregunte al usuario su edad y sus ingresos mensuales y muestre por pantalla si el usuario tiene que tributar o no.</a:t>
            </a:r>
          </a:p>
        </p:txBody>
      </p:sp>
      <p:sp>
        <p:nvSpPr>
          <p:cNvPr id="8" name="CuadroTexto 7">
            <a:extLst>
              <a:ext uri="{FF2B5EF4-FFF2-40B4-BE49-F238E27FC236}">
                <a16:creationId xmlns:a16="http://schemas.microsoft.com/office/drawing/2014/main" id="{7F805FF2-CBE0-0C2C-51D4-D84DF58B1D32}"/>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334643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5</a:t>
            </a:fld>
            <a:endParaRPr lang="es-CO"/>
          </a:p>
        </p:txBody>
      </p:sp>
      <p:sp>
        <p:nvSpPr>
          <p:cNvPr id="5" name="CuadroTexto 4">
            <a:extLst>
              <a:ext uri="{FF2B5EF4-FFF2-40B4-BE49-F238E27FC236}">
                <a16:creationId xmlns:a16="http://schemas.microsoft.com/office/drawing/2014/main" id="{95CA2B46-2252-0A2E-F5D4-602D7FB27886}"/>
              </a:ext>
            </a:extLst>
          </p:cNvPr>
          <p:cNvSpPr txBox="1"/>
          <p:nvPr/>
        </p:nvSpPr>
        <p:spPr>
          <a:xfrm>
            <a:off x="363794" y="2604587"/>
            <a:ext cx="8170606" cy="3693319"/>
          </a:xfrm>
          <a:prstGeom prst="rect">
            <a:avLst/>
          </a:prstGeom>
          <a:noFill/>
        </p:spPr>
        <p:txBody>
          <a:bodyPr wrap="square">
            <a:spAutoFit/>
          </a:bodyPr>
          <a:lstStyle/>
          <a:p>
            <a:pPr marL="285750" indent="-285750">
              <a:buFont typeface="Arial" panose="020B0604020202020204" pitchFamily="34" charset="0"/>
              <a:buChar char="•"/>
            </a:pPr>
            <a:r>
              <a:rPr lang="es-MX" dirty="0"/>
              <a:t>Diseña y codifica un programa que lea un número del 0 al 6 y escriba el nombre del día de la semana correspondiente, "lunes", "martes", ..., "domingo". Si el número leído no está en el intervalo previsto escribirá "error".</a:t>
            </a:r>
          </a:p>
          <a:p>
            <a:pPr marL="285750" indent="-285750">
              <a:buFont typeface="Arial" panose="020B0604020202020204" pitchFamily="34" charset="0"/>
              <a:buChar char="•"/>
            </a:pPr>
            <a:r>
              <a:rPr lang="es-MX" b="0" i="0" dirty="0">
                <a:solidFill>
                  <a:srgbClr val="000000"/>
                </a:solidFill>
                <a:effectLst/>
                <a:latin typeface="Arial" panose="020B0604020202020204" pitchFamily="34" charset="0"/>
              </a:rPr>
              <a:t>Escribe y codifica un algoritmo que </a:t>
            </a:r>
            <a:r>
              <a:rPr lang="es-MX" b="1" i="0" dirty="0">
                <a:solidFill>
                  <a:srgbClr val="000000"/>
                </a:solidFill>
                <a:effectLst/>
                <a:latin typeface="Arial" panose="020B0604020202020204" pitchFamily="34" charset="0"/>
              </a:rPr>
              <a:t>lea tres números enteros diga cuál es el mayor, el mediano y el menor</a:t>
            </a:r>
            <a:r>
              <a:rPr lang="es-MX" b="0" i="0" dirty="0">
                <a:solidFill>
                  <a:srgbClr val="000000"/>
                </a:solidFill>
                <a:effectLst/>
                <a:latin typeface="Arial" panose="020B0604020202020204" pitchFamily="34" charset="0"/>
              </a:rPr>
              <a:t>.</a:t>
            </a:r>
          </a:p>
          <a:p>
            <a:pPr marL="285750" indent="-285750">
              <a:buFont typeface="Arial" panose="020B0604020202020204" pitchFamily="34" charset="0"/>
              <a:buChar char="•"/>
            </a:pPr>
            <a:r>
              <a:rPr lang="es-MX" dirty="0"/>
              <a:t>Codifica un programa que lea un número del 1 al 12 y escriba el nombre del mes correspondiente, "enero", "febrero", ..., "diciembre". Si el número leído no está en el intervalo previsto escribirá "error".</a:t>
            </a:r>
          </a:p>
          <a:p>
            <a:pPr marL="285750" indent="-285750">
              <a:buFont typeface="Arial" panose="020B0604020202020204" pitchFamily="34" charset="0"/>
              <a:buChar char="•"/>
            </a:pPr>
            <a:r>
              <a:rPr lang="es-MX" b="0" i="0" dirty="0">
                <a:solidFill>
                  <a:srgbClr val="000000"/>
                </a:solidFill>
                <a:effectLst/>
                <a:latin typeface="Arial" panose="020B0604020202020204" pitchFamily="34" charset="0"/>
              </a:rPr>
              <a:t>Codifica un programa que, </a:t>
            </a:r>
            <a:r>
              <a:rPr lang="es-MX" b="1" i="0" dirty="0">
                <a:solidFill>
                  <a:srgbClr val="000000"/>
                </a:solidFill>
                <a:effectLst/>
                <a:latin typeface="Arial" panose="020B0604020202020204" pitchFamily="34" charset="0"/>
              </a:rPr>
              <a:t>dado el ordinal de un mes, calcule el número de días para ese mes en un año no bisiesto</a:t>
            </a:r>
            <a:r>
              <a:rPr lang="es-MX" b="0" i="0" dirty="0">
                <a:solidFill>
                  <a:srgbClr val="000000"/>
                </a:solidFill>
                <a:effectLst/>
                <a:latin typeface="Arial" panose="020B0604020202020204" pitchFamily="34" charset="0"/>
              </a:rPr>
              <a:t>.</a:t>
            </a:r>
          </a:p>
          <a:p>
            <a:pPr marL="285750" indent="-285750">
              <a:buFont typeface="Arial" panose="020B0604020202020204" pitchFamily="34" charset="0"/>
              <a:buChar char="•"/>
            </a:pPr>
            <a:r>
              <a:rPr lang="es-MX" b="0" i="0" dirty="0">
                <a:solidFill>
                  <a:srgbClr val="000000"/>
                </a:solidFill>
                <a:effectLst/>
                <a:latin typeface="Arial" panose="020B0604020202020204" pitchFamily="34" charset="0"/>
              </a:rPr>
              <a:t>Diseña y codifica un programa que, </a:t>
            </a:r>
            <a:r>
              <a:rPr lang="es-MX" b="1" i="0" dirty="0">
                <a:solidFill>
                  <a:srgbClr val="000000"/>
                </a:solidFill>
                <a:effectLst/>
                <a:latin typeface="Arial" panose="020B0604020202020204" pitchFamily="34" charset="0"/>
              </a:rPr>
              <a:t>dado el ordinal de un mes y el año, nos muestre el número de días para ese mes, teniendo en cuenta que puede ser bisiesto</a:t>
            </a:r>
            <a:r>
              <a:rPr lang="es-MX" b="0" i="0" dirty="0">
                <a:solidFill>
                  <a:srgbClr val="000000"/>
                </a:solidFill>
                <a:effectLst/>
                <a:latin typeface="Arial" panose="020B0604020202020204" pitchFamily="34" charset="0"/>
              </a:rPr>
              <a:t>.</a:t>
            </a:r>
            <a:endParaRPr lang="es-MX" dirty="0"/>
          </a:p>
        </p:txBody>
      </p:sp>
      <p:sp>
        <p:nvSpPr>
          <p:cNvPr id="6" name="CuadroTexto 5">
            <a:extLst>
              <a:ext uri="{FF2B5EF4-FFF2-40B4-BE49-F238E27FC236}">
                <a16:creationId xmlns:a16="http://schemas.microsoft.com/office/drawing/2014/main" id="{99D03832-C36D-98DB-ADA9-258D6756592E}"/>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380993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6</a:t>
            </a:fld>
            <a:endParaRPr lang="es-CO"/>
          </a:p>
        </p:txBody>
      </p:sp>
      <p:sp>
        <p:nvSpPr>
          <p:cNvPr id="5" name="CuadroTexto 4">
            <a:extLst>
              <a:ext uri="{FF2B5EF4-FFF2-40B4-BE49-F238E27FC236}">
                <a16:creationId xmlns:a16="http://schemas.microsoft.com/office/drawing/2014/main" id="{F33B6FE1-22A5-4C1B-772B-9A0273ED5652}"/>
              </a:ext>
            </a:extLst>
          </p:cNvPr>
          <p:cNvSpPr txBox="1"/>
          <p:nvPr/>
        </p:nvSpPr>
        <p:spPr>
          <a:xfrm>
            <a:off x="486697" y="2604587"/>
            <a:ext cx="8170606" cy="2862322"/>
          </a:xfrm>
          <a:prstGeom prst="rect">
            <a:avLst/>
          </a:prstGeom>
          <a:noFill/>
        </p:spPr>
        <p:txBody>
          <a:bodyPr wrap="square">
            <a:spAutoFit/>
          </a:bodyPr>
          <a:lstStyle/>
          <a:p>
            <a:pPr marL="285750" indent="-285750">
              <a:buFont typeface="Arial" panose="020B0604020202020204" pitchFamily="34" charset="0"/>
              <a:buChar char="•"/>
            </a:pPr>
            <a:r>
              <a:rPr lang="es-MX" b="0" i="0" dirty="0">
                <a:solidFill>
                  <a:schemeClr val="accent2"/>
                </a:solidFill>
                <a:effectLst/>
                <a:latin typeface="Arial" panose="020B0604020202020204" pitchFamily="34" charset="0"/>
              </a:rPr>
              <a:t>Codifica un programa que </a:t>
            </a:r>
            <a:r>
              <a:rPr lang="es-MX" b="1" i="0" dirty="0">
                <a:solidFill>
                  <a:schemeClr val="accent2"/>
                </a:solidFill>
                <a:effectLst/>
                <a:latin typeface="Arial" panose="020B0604020202020204" pitchFamily="34" charset="0"/>
              </a:rPr>
              <a:t>pida una fecha y calcule la fecha siguiente</a:t>
            </a:r>
            <a:r>
              <a:rPr lang="es-MX" b="0" i="0" dirty="0">
                <a:solidFill>
                  <a:schemeClr val="accent2"/>
                </a:solidFill>
                <a:effectLst/>
                <a:latin typeface="Arial" panose="020B0604020202020204" pitchFamily="34" charset="0"/>
              </a:rPr>
              <a:t>, mostrándola en pantalla.</a:t>
            </a:r>
          </a:p>
          <a:p>
            <a:pPr marL="285750" indent="-285750">
              <a:buFont typeface="Arial" panose="020B0604020202020204" pitchFamily="34" charset="0"/>
              <a:buChar char="•"/>
            </a:pPr>
            <a:r>
              <a:rPr lang="es-MX" b="0" i="0" dirty="0">
                <a:solidFill>
                  <a:schemeClr val="accent2"/>
                </a:solidFill>
                <a:effectLst/>
                <a:latin typeface="Arial" panose="020B0604020202020204" pitchFamily="34" charset="0"/>
              </a:rPr>
              <a:t>Codifica un programa que </a:t>
            </a:r>
            <a:r>
              <a:rPr lang="es-MX" b="1" i="0" dirty="0">
                <a:solidFill>
                  <a:schemeClr val="accent2"/>
                </a:solidFill>
                <a:effectLst/>
                <a:latin typeface="Arial" panose="020B0604020202020204" pitchFamily="34" charset="0"/>
              </a:rPr>
              <a:t>pida una fecha y calcule la fecha anterior</a:t>
            </a:r>
            <a:r>
              <a:rPr lang="es-MX" b="0" i="0" dirty="0">
                <a:solidFill>
                  <a:schemeClr val="accent2"/>
                </a:solidFill>
                <a:effectLst/>
                <a:latin typeface="Arial" panose="020B0604020202020204" pitchFamily="34" charset="0"/>
              </a:rPr>
              <a:t>, mostrándola en pantalla.</a:t>
            </a:r>
          </a:p>
          <a:p>
            <a:pPr marL="285750" indent="-285750">
              <a:buFont typeface="Arial" panose="020B0604020202020204" pitchFamily="34" charset="0"/>
              <a:buChar char="•"/>
            </a:pPr>
            <a:r>
              <a:rPr lang="es-MX" b="0" i="0" dirty="0">
                <a:solidFill>
                  <a:srgbClr val="000000"/>
                </a:solidFill>
                <a:effectLst/>
                <a:latin typeface="Arial" panose="020B0604020202020204" pitchFamily="34" charset="0"/>
              </a:rPr>
              <a:t>Diseña y codifica un programa que lea un real x y calcule el valor de la función y definida como sigue:</a:t>
            </a:r>
          </a:p>
          <a:p>
            <a:pPr marL="742950" lvl="1" indent="-285750">
              <a:buFont typeface="Arial" panose="020B0604020202020204" pitchFamily="34" charset="0"/>
              <a:buChar char="•"/>
            </a:pPr>
            <a:r>
              <a:rPr lang="es-MX" b="0" i="0" dirty="0">
                <a:solidFill>
                  <a:srgbClr val="000000"/>
                </a:solidFill>
                <a:effectLst/>
                <a:latin typeface="Arial" panose="020B0604020202020204" pitchFamily="34" charset="0"/>
              </a:rPr>
              <a:t>y = -1	si	-5 &lt; x &lt; -1</a:t>
            </a:r>
          </a:p>
          <a:p>
            <a:pPr marL="742950" lvl="1" indent="-285750">
              <a:buFont typeface="Arial" panose="020B0604020202020204" pitchFamily="34" charset="0"/>
              <a:buChar char="•"/>
            </a:pPr>
            <a:r>
              <a:rPr lang="es-MX" b="0" i="0" dirty="0">
                <a:solidFill>
                  <a:srgbClr val="000000"/>
                </a:solidFill>
                <a:effectLst/>
                <a:latin typeface="Arial" panose="020B0604020202020204" pitchFamily="34" charset="0"/>
              </a:rPr>
              <a:t>y = x(x+20)	si	-1 ≤ x ≤ 4</a:t>
            </a:r>
          </a:p>
          <a:p>
            <a:pPr marL="742950" lvl="1" indent="-285750">
              <a:buFont typeface="Arial" panose="020B0604020202020204" pitchFamily="34" charset="0"/>
              <a:buChar char="•"/>
            </a:pPr>
            <a:r>
              <a:rPr lang="es-MX" b="0" i="0" dirty="0">
                <a:solidFill>
                  <a:srgbClr val="000000"/>
                </a:solidFill>
                <a:effectLst/>
                <a:latin typeface="Arial" panose="020B0604020202020204" pitchFamily="34" charset="0"/>
              </a:rPr>
              <a:t>y = 2x	si	4 &lt; x ≤ 10</a:t>
            </a:r>
          </a:p>
          <a:p>
            <a:pPr marL="742950" lvl="1" indent="-285750">
              <a:buFont typeface="Arial" panose="020B0604020202020204" pitchFamily="34" charset="0"/>
              <a:buChar char="•"/>
            </a:pPr>
            <a:r>
              <a:rPr lang="es-MX" b="0" i="0" dirty="0">
                <a:solidFill>
                  <a:srgbClr val="000000"/>
                </a:solidFill>
                <a:effectLst/>
                <a:latin typeface="Arial" panose="020B0604020202020204" pitchFamily="34" charset="0"/>
              </a:rPr>
              <a:t>y = 0	para el resto de los casos</a:t>
            </a:r>
          </a:p>
        </p:txBody>
      </p:sp>
      <p:sp>
        <p:nvSpPr>
          <p:cNvPr id="6" name="CuadroTexto 5">
            <a:extLst>
              <a:ext uri="{FF2B5EF4-FFF2-40B4-BE49-F238E27FC236}">
                <a16:creationId xmlns:a16="http://schemas.microsoft.com/office/drawing/2014/main" id="{49DA62C6-A4AD-5971-185C-B3CDDEA9ADEF}"/>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213461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7</a:t>
            </a:fld>
            <a:endParaRPr lang="es-CO"/>
          </a:p>
        </p:txBody>
      </p:sp>
      <p:sp>
        <p:nvSpPr>
          <p:cNvPr id="5" name="CuadroTexto 4">
            <a:extLst>
              <a:ext uri="{FF2B5EF4-FFF2-40B4-BE49-F238E27FC236}">
                <a16:creationId xmlns:a16="http://schemas.microsoft.com/office/drawing/2014/main" id="{BE07E05C-91E6-9D45-3D29-736C885F3FBD}"/>
              </a:ext>
            </a:extLst>
          </p:cNvPr>
          <p:cNvSpPr txBox="1"/>
          <p:nvPr/>
        </p:nvSpPr>
        <p:spPr>
          <a:xfrm>
            <a:off x="757084" y="2604587"/>
            <a:ext cx="7629832" cy="3416320"/>
          </a:xfrm>
          <a:prstGeom prst="rect">
            <a:avLst/>
          </a:prstGeom>
          <a:noFill/>
        </p:spPr>
        <p:txBody>
          <a:bodyPr wrap="square">
            <a:spAutoFit/>
          </a:bodyPr>
          <a:lstStyle/>
          <a:p>
            <a:pPr marL="285750" indent="-285750">
              <a:buFont typeface="Arial" panose="020B0604020202020204" pitchFamily="34" charset="0"/>
              <a:buChar char="•"/>
            </a:pPr>
            <a:r>
              <a:rPr lang="es-MX" dirty="0"/>
              <a:t>Escriba un programa que pida dos números enteros y escriba qué números son pares y cuáles impares desde el primero hasta el segundo.</a:t>
            </a:r>
          </a:p>
          <a:p>
            <a:pPr marL="285750" indent="-285750">
              <a:buFont typeface="Arial" panose="020B0604020202020204" pitchFamily="34" charset="0"/>
              <a:buChar char="•"/>
            </a:pPr>
            <a:r>
              <a:rPr lang="es-MX" dirty="0"/>
              <a:t>Escriba un programa que pida un número entero mayor que cero y que escriba sus divisores.</a:t>
            </a:r>
          </a:p>
          <a:p>
            <a:pPr marL="285750" indent="-285750">
              <a:buFont typeface="Arial" panose="020B0604020202020204" pitchFamily="34" charset="0"/>
              <a:buChar char="•"/>
            </a:pPr>
            <a:r>
              <a:rPr lang="es-MX" dirty="0"/>
              <a:t>Escriba un programa que pregunte cuántos números se van a introducir, pida esos números, y muestre un mensaje cada vez que un número no sea mayor que el primero.</a:t>
            </a:r>
          </a:p>
          <a:p>
            <a:pPr marL="285750" indent="-285750">
              <a:buFont typeface="Arial" panose="020B0604020202020204" pitchFamily="34" charset="0"/>
              <a:buChar char="•"/>
            </a:pPr>
            <a:r>
              <a:rPr lang="es-MX" dirty="0"/>
              <a:t>Escriba un programa que pregunte cuántos números se van a introducir, pida esos números, y muestre un mensaje cada vez que un número no sea mayor que el anterior.</a:t>
            </a:r>
          </a:p>
          <a:p>
            <a:pPr marL="285750" indent="-285750">
              <a:buFont typeface="Arial" panose="020B0604020202020204" pitchFamily="34" charset="0"/>
              <a:buChar char="•"/>
            </a:pPr>
            <a:r>
              <a:rPr lang="es-MX" dirty="0"/>
              <a:t>Escriba un programa que pregunte cuántos números se van a introducir, pida esos números y escriba cuántos negativos ha introducido.</a:t>
            </a:r>
          </a:p>
        </p:txBody>
      </p:sp>
      <p:sp>
        <p:nvSpPr>
          <p:cNvPr id="7" name="CuadroTexto 6">
            <a:extLst>
              <a:ext uri="{FF2B5EF4-FFF2-40B4-BE49-F238E27FC236}">
                <a16:creationId xmlns:a16="http://schemas.microsoft.com/office/drawing/2014/main" id="{91D461DB-8787-EF26-260C-73D36F7DAF9F}"/>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16686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8</a:t>
            </a:fld>
            <a:endParaRPr lang="es-CO"/>
          </a:p>
        </p:txBody>
      </p:sp>
      <p:sp>
        <p:nvSpPr>
          <p:cNvPr id="5" name="CuadroTexto 4">
            <a:extLst>
              <a:ext uri="{FF2B5EF4-FFF2-40B4-BE49-F238E27FC236}">
                <a16:creationId xmlns:a16="http://schemas.microsoft.com/office/drawing/2014/main" id="{CF7ED78A-0B3C-E514-B6ED-61E644D4C183}"/>
              </a:ext>
            </a:extLst>
          </p:cNvPr>
          <p:cNvSpPr txBox="1"/>
          <p:nvPr/>
        </p:nvSpPr>
        <p:spPr>
          <a:xfrm>
            <a:off x="511277" y="2403702"/>
            <a:ext cx="8278762" cy="2862322"/>
          </a:xfrm>
          <a:prstGeom prst="rect">
            <a:avLst/>
          </a:prstGeom>
          <a:noFill/>
        </p:spPr>
        <p:txBody>
          <a:bodyPr wrap="square">
            <a:spAutoFit/>
          </a:bodyPr>
          <a:lstStyle/>
          <a:p>
            <a:pPr marL="285750" indent="-285750">
              <a:buFont typeface="Arial" panose="020B0604020202020204" pitchFamily="34" charset="0"/>
              <a:buChar char="•"/>
            </a:pPr>
            <a:r>
              <a:rPr lang="es-MX" dirty="0"/>
              <a:t>Crear un ciclo </a:t>
            </a:r>
            <a:r>
              <a:rPr lang="es-MX" dirty="0" err="1"/>
              <a:t>for</a:t>
            </a:r>
            <a:r>
              <a:rPr lang="es-MX" dirty="0"/>
              <a:t> que cuente de 0 a 100</a:t>
            </a:r>
          </a:p>
          <a:p>
            <a:pPr marL="285750" indent="-285750">
              <a:buFont typeface="Arial" panose="020B0604020202020204" pitchFamily="34" charset="0"/>
              <a:buChar char="•"/>
            </a:pPr>
            <a:r>
              <a:rPr lang="es-MX" dirty="0"/>
              <a:t>Haz una tabla de multiplicar utilizando el ciclo </a:t>
            </a:r>
            <a:r>
              <a:rPr lang="es-MX" dirty="0" err="1"/>
              <a:t>for</a:t>
            </a:r>
            <a:endParaRPr lang="es-MX" dirty="0"/>
          </a:p>
          <a:p>
            <a:pPr marL="285750" indent="-285750">
              <a:buFont typeface="Arial" panose="020B0604020202020204" pitchFamily="34" charset="0"/>
              <a:buChar char="•"/>
            </a:pPr>
            <a:r>
              <a:rPr lang="es-MX" dirty="0"/>
              <a:t>Imprima los números del 1 a 10 al revés utilizando el ciclo </a:t>
            </a:r>
            <a:r>
              <a:rPr lang="es-MX" dirty="0" err="1"/>
              <a:t>for</a:t>
            </a:r>
            <a:endParaRPr lang="es-MX" dirty="0"/>
          </a:p>
          <a:p>
            <a:pPr marL="285750" indent="-285750">
              <a:buFont typeface="Arial" panose="020B0604020202020204" pitchFamily="34" charset="0"/>
              <a:buChar char="•"/>
            </a:pPr>
            <a:r>
              <a:rPr lang="es-MX" dirty="0"/>
              <a:t>Crear un bucle que cuente todos los números pares hasta el 100</a:t>
            </a:r>
          </a:p>
          <a:p>
            <a:pPr marL="285750" indent="-285750">
              <a:buFont typeface="Arial" panose="020B0604020202020204" pitchFamily="34" charset="0"/>
              <a:buChar char="•"/>
            </a:pPr>
            <a:r>
              <a:rPr lang="es-MX" dirty="0"/>
              <a:t>Cree un bucle que sume los números del 100 al 200</a:t>
            </a:r>
          </a:p>
          <a:p>
            <a:pPr marL="285750" indent="-285750">
              <a:buFont typeface="Arial" panose="020B0604020202020204" pitchFamily="34" charset="0"/>
              <a:buChar char="•"/>
            </a:pPr>
            <a:r>
              <a:rPr lang="es-MX" dirty="0"/>
              <a:t>Dado un número, cuente el número total de dígitos de un número</a:t>
            </a:r>
          </a:p>
          <a:p>
            <a:r>
              <a:rPr lang="es-MX" dirty="0"/>
              <a:t>		Por ejemplo, el número es 75869, por lo que la salida debería ser 5.</a:t>
            </a:r>
          </a:p>
          <a:p>
            <a:pPr marL="285750" indent="-285750">
              <a:buFont typeface="Arial" panose="020B0604020202020204" pitchFamily="34" charset="0"/>
              <a:buChar char="•"/>
            </a:pPr>
            <a:r>
              <a:rPr lang="es-MX" dirty="0"/>
              <a:t>Mostrar series de Fibonacci hasta 10 términos</a:t>
            </a:r>
          </a:p>
          <a:p>
            <a:pPr marL="285750" indent="-285750">
              <a:buFont typeface="Arial" panose="020B0604020202020204" pitchFamily="34" charset="0"/>
              <a:buChar char="•"/>
            </a:pPr>
            <a:r>
              <a:rPr lang="es-MX" dirty="0"/>
              <a:t>Use un bucle para mostrar elementos de una lista dada que estén presentes en posiciones pares</a:t>
            </a:r>
          </a:p>
        </p:txBody>
      </p:sp>
      <p:sp>
        <p:nvSpPr>
          <p:cNvPr id="6" name="CuadroTexto 5">
            <a:extLst>
              <a:ext uri="{FF2B5EF4-FFF2-40B4-BE49-F238E27FC236}">
                <a16:creationId xmlns:a16="http://schemas.microsoft.com/office/drawing/2014/main" id="{402DE2B1-850A-4731-D7F1-F011099C3F47}"/>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1331195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9</a:t>
            </a:fld>
            <a:endParaRPr lang="es-CO"/>
          </a:p>
        </p:txBody>
      </p:sp>
      <p:sp>
        <p:nvSpPr>
          <p:cNvPr id="5" name="CuadroTexto 4">
            <a:extLst>
              <a:ext uri="{FF2B5EF4-FFF2-40B4-BE49-F238E27FC236}">
                <a16:creationId xmlns:a16="http://schemas.microsoft.com/office/drawing/2014/main" id="{5E29B7D9-DE99-3FFD-80DF-1EFBC6305E14}"/>
              </a:ext>
            </a:extLst>
          </p:cNvPr>
          <p:cNvSpPr txBox="1"/>
          <p:nvPr/>
        </p:nvSpPr>
        <p:spPr>
          <a:xfrm>
            <a:off x="511277" y="2403702"/>
            <a:ext cx="8278762" cy="2862322"/>
          </a:xfrm>
          <a:prstGeom prst="rect">
            <a:avLst/>
          </a:prstGeom>
          <a:noFill/>
        </p:spPr>
        <p:txBody>
          <a:bodyPr wrap="square">
            <a:spAutoFit/>
          </a:bodyPr>
          <a:lstStyle/>
          <a:p>
            <a:pPr marL="285750" indent="-285750">
              <a:buFont typeface="Arial" panose="020B0604020202020204" pitchFamily="34" charset="0"/>
              <a:buChar char="•"/>
            </a:pPr>
            <a:r>
              <a:rPr lang="es-MX" dirty="0"/>
              <a:t>Nivel de complejidad 1 - Principiantes:</a:t>
            </a:r>
          </a:p>
          <a:p>
            <a:pPr marL="742950" lvl="1" indent="-285750">
              <a:buFont typeface="Arial" panose="020B0604020202020204" pitchFamily="34" charset="0"/>
              <a:buChar char="•"/>
            </a:pPr>
            <a:r>
              <a:rPr lang="es-MX" dirty="0"/>
              <a:t>Imprime los números del 1 al 10 utilizando un bucle </a:t>
            </a:r>
            <a:r>
              <a:rPr lang="es-MX" dirty="0" err="1"/>
              <a:t>for</a:t>
            </a:r>
            <a:r>
              <a:rPr lang="es-MX" dirty="0"/>
              <a:t>.</a:t>
            </a:r>
          </a:p>
          <a:p>
            <a:pPr marL="742950" lvl="1" indent="-285750">
              <a:buFont typeface="Arial" panose="020B0604020202020204" pitchFamily="34" charset="0"/>
              <a:buChar char="•"/>
            </a:pPr>
            <a:r>
              <a:rPr lang="es-MX" dirty="0"/>
              <a:t>Imprime los números pares del 2 al 20 utilizando un bucle </a:t>
            </a:r>
            <a:r>
              <a:rPr lang="es-MX" dirty="0" err="1"/>
              <a:t>for</a:t>
            </a:r>
            <a:r>
              <a:rPr lang="es-MX" dirty="0"/>
              <a:t>.</a:t>
            </a:r>
          </a:p>
          <a:p>
            <a:pPr marL="742950" lvl="1" indent="-285750">
              <a:buFont typeface="Arial" panose="020B0604020202020204" pitchFamily="34" charset="0"/>
              <a:buChar char="•"/>
            </a:pPr>
            <a:r>
              <a:rPr lang="es-MX" dirty="0"/>
              <a:t>Calcula la suma de los números del 1 al 100 utilizando un bucle </a:t>
            </a:r>
            <a:r>
              <a:rPr lang="es-MX" dirty="0" err="1"/>
              <a:t>for</a:t>
            </a:r>
            <a:r>
              <a:rPr lang="es-MX" dirty="0"/>
              <a:t>.</a:t>
            </a:r>
          </a:p>
          <a:p>
            <a:pPr marL="285750" indent="-285750">
              <a:buFont typeface="Arial" panose="020B0604020202020204" pitchFamily="34" charset="0"/>
              <a:buChar char="•"/>
            </a:pPr>
            <a:r>
              <a:rPr lang="es-MX" dirty="0"/>
              <a:t>Nivel de complejidad 2 - Intermedio:</a:t>
            </a:r>
          </a:p>
          <a:p>
            <a:pPr marL="742950" lvl="1" indent="-285750">
              <a:buFont typeface="Arial" panose="020B0604020202020204" pitchFamily="34" charset="0"/>
              <a:buChar char="•"/>
            </a:pPr>
            <a:r>
              <a:rPr lang="es-MX" dirty="0"/>
              <a:t>Crea un bucle </a:t>
            </a:r>
            <a:r>
              <a:rPr lang="es-MX" dirty="0" err="1"/>
              <a:t>for</a:t>
            </a:r>
            <a:r>
              <a:rPr lang="es-MX" dirty="0"/>
              <a:t> que imprima la tabla del 5 (del 5 al 50).</a:t>
            </a:r>
          </a:p>
          <a:p>
            <a:pPr marL="742950" lvl="1" indent="-285750">
              <a:buFont typeface="Arial" panose="020B0604020202020204" pitchFamily="34" charset="0"/>
              <a:buChar char="•"/>
            </a:pPr>
            <a:r>
              <a:rPr lang="es-MX" dirty="0"/>
              <a:t>Escribe un programa que calcule el factorial de un número ingresado por el usuario utilizando un bucle </a:t>
            </a:r>
            <a:r>
              <a:rPr lang="es-MX" dirty="0" err="1"/>
              <a:t>for</a:t>
            </a:r>
            <a:r>
              <a:rPr lang="es-MX" dirty="0"/>
              <a:t>.</a:t>
            </a:r>
          </a:p>
          <a:p>
            <a:pPr marL="742950" lvl="1" indent="-285750">
              <a:buFont typeface="Arial" panose="020B0604020202020204" pitchFamily="34" charset="0"/>
              <a:buChar char="•"/>
            </a:pPr>
            <a:r>
              <a:rPr lang="es-MX" dirty="0"/>
              <a:t>Escribe un bucle </a:t>
            </a:r>
            <a:r>
              <a:rPr lang="es-MX" dirty="0" err="1"/>
              <a:t>for</a:t>
            </a:r>
            <a:r>
              <a:rPr lang="es-MX" dirty="0"/>
              <a:t> que imprima los caracteres de una cadena de texto uno por uno.</a:t>
            </a:r>
          </a:p>
        </p:txBody>
      </p:sp>
      <p:sp>
        <p:nvSpPr>
          <p:cNvPr id="7" name="CuadroTexto 6">
            <a:extLst>
              <a:ext uri="{FF2B5EF4-FFF2-40B4-BE49-F238E27FC236}">
                <a16:creationId xmlns:a16="http://schemas.microsoft.com/office/drawing/2014/main" id="{DD80E9C2-BF12-67FC-D178-BBDED50083D3}"/>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Tree>
    <p:extLst>
      <p:ext uri="{BB962C8B-B14F-4D97-AF65-F5344CB8AC3E}">
        <p14:creationId xmlns:p14="http://schemas.microsoft.com/office/powerpoint/2010/main" val="204756694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1771</TotalTime>
  <Words>1738</Words>
  <Application>Microsoft Office PowerPoint</Application>
  <PresentationFormat>Presentación en pantalla (4:3)</PresentationFormat>
  <Paragraphs>116</Paragraphs>
  <Slides>16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ff2</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 RESTREPO URIBE</cp:lastModifiedBy>
  <cp:revision>102</cp:revision>
  <dcterms:created xsi:type="dcterms:W3CDTF">2020-02-03T21:07:58Z</dcterms:created>
  <dcterms:modified xsi:type="dcterms:W3CDTF">2023-10-11T17:25:45Z</dcterms:modified>
</cp:coreProperties>
</file>