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7"/>
  </p:notesMasterIdLst>
  <p:sldIdLst>
    <p:sldId id="258" r:id="rId2"/>
    <p:sldId id="392" r:id="rId3"/>
    <p:sldId id="387" r:id="rId4"/>
    <p:sldId id="388" r:id="rId5"/>
    <p:sldId id="390" r:id="rId6"/>
    <p:sldId id="393" r:id="rId7"/>
    <p:sldId id="395" r:id="rId8"/>
    <p:sldId id="396" r:id="rId9"/>
    <p:sldId id="397" r:id="rId10"/>
    <p:sldId id="394" r:id="rId11"/>
    <p:sldId id="389" r:id="rId12"/>
    <p:sldId id="391" r:id="rId13"/>
    <p:sldId id="398" r:id="rId14"/>
    <p:sldId id="399" r:id="rId15"/>
    <p:sldId id="40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9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snapToGrid="0">
      <p:cViewPr varScale="1">
        <p:scale>
          <a:sx n="78" d="100"/>
          <a:sy n="78" d="100"/>
        </p:scale>
        <p:origin x="176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0677F-EF22-42D4-B015-45DE4B2016E0}" type="datetimeFigureOut">
              <a:rPr lang="en-US" smtClean="0"/>
              <a:t>10/23/2023</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850B4-1658-4248-BC54-58BFA377D089}" type="slidenum">
              <a:rPr lang="en-US" smtClean="0"/>
              <a:t>‹Nº›</a:t>
            </a:fld>
            <a:endParaRPr lang="en-US"/>
          </a:p>
        </p:txBody>
      </p:sp>
    </p:spTree>
    <p:extLst>
      <p:ext uri="{BB962C8B-B14F-4D97-AF65-F5344CB8AC3E}">
        <p14:creationId xmlns:p14="http://schemas.microsoft.com/office/powerpoint/2010/main" val="1988180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0224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985388"/>
      </p:ext>
    </p:extLst>
  </p:cSld>
  <p:clrMap bg1="lt1" tx1="dk1" bg2="lt2" tx2="dk2" accent1="accent1" accent2="accent2" accent3="accent3" accent4="accent4" accent5="accent5" accent6="accent6" hlink="hlink" folHlink="folHlink"/>
  <p:sldLayoutIdLst>
    <p:sldLayoutId id="214748366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jprestrepo@correo.iue.edu.c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62704" y="1812943"/>
            <a:ext cx="9018592" cy="658835"/>
          </a:xfrm>
          <a:prstGeom prst="rect">
            <a:avLst/>
          </a:prstGeom>
          <a:noFill/>
        </p:spPr>
        <p:txBody>
          <a:bodyPr wrap="square" lIns="91440" tIns="45720" rIns="91440" bIns="45720" anchor="t">
            <a:spAutoFit/>
          </a:bodyPr>
          <a:lstStyle/>
          <a:p>
            <a:pPr algn="ctr">
              <a:lnSpc>
                <a:spcPct val="107000"/>
              </a:lnSpc>
              <a:spcAft>
                <a:spcPts val="800"/>
              </a:spcAft>
            </a:pPr>
            <a:r>
              <a:rPr lang="es-ES" sz="3600" dirty="0">
                <a:solidFill>
                  <a:schemeClr val="accent2"/>
                </a:solidFill>
                <a:latin typeface="Calibri"/>
                <a:ea typeface="Calibri" panose="020F0502020204030204" pitchFamily="34" charset="0"/>
                <a:cs typeface="Times New Roman"/>
              </a:rPr>
              <a:t>Lógica de programación I </a:t>
            </a:r>
            <a:endParaRPr lang="es-ES" sz="3600" dirty="0">
              <a:solidFill>
                <a:schemeClr val="accent2"/>
              </a:solidFill>
              <a:effectLst/>
              <a:latin typeface="Calibri"/>
              <a:ea typeface="Calibri" panose="020F0502020204030204" pitchFamily="34" charset="0"/>
              <a:cs typeface="Times New Roman"/>
            </a:endParaRPr>
          </a:p>
        </p:txBody>
      </p:sp>
      <p:sp>
        <p:nvSpPr>
          <p:cNvPr id="11" name="CuadroTexto 10">
            <a:extLst>
              <a:ext uri="{FF2B5EF4-FFF2-40B4-BE49-F238E27FC236}">
                <a16:creationId xmlns:a16="http://schemas.microsoft.com/office/drawing/2014/main" id="{988FD6E2-539C-43B4-8BCF-71EE7752F430}"/>
              </a:ext>
            </a:extLst>
          </p:cNvPr>
          <p:cNvSpPr txBox="1"/>
          <p:nvPr/>
        </p:nvSpPr>
        <p:spPr>
          <a:xfrm>
            <a:off x="376084" y="2919851"/>
            <a:ext cx="8391832" cy="2947602"/>
          </a:xfrm>
          <a:prstGeom prst="rect">
            <a:avLst/>
          </a:prstGeom>
          <a:noFill/>
        </p:spPr>
        <p:txBody>
          <a:bodyPr wrap="square" lIns="91440" tIns="45720" rIns="91440" bIns="45720" anchor="t">
            <a:spAutoFit/>
          </a:bodyPr>
          <a:lstStyle/>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Juan Pablo Restrepo Uribe</a:t>
            </a: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Ing. </a:t>
            </a:r>
            <a:r>
              <a:rPr lang="es-CO" sz="2400" dirty="0" err="1">
                <a:latin typeface="Arial" panose="020B0604020202020204" pitchFamily="34" charset="0"/>
                <a:ea typeface="Calibri" panose="020F0502020204030204" pitchFamily="34" charset="0"/>
                <a:cs typeface="Arial" panose="020B0604020202020204" pitchFamily="34" charset="0"/>
              </a:rPr>
              <a:t>Biomedico</a:t>
            </a: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err="1">
                <a:latin typeface="Arial" panose="020B0604020202020204" pitchFamily="34" charset="0"/>
                <a:ea typeface="Calibri" panose="020F0502020204030204" pitchFamily="34" charset="0"/>
                <a:cs typeface="Arial" panose="020B0604020202020204" pitchFamily="34" charset="0"/>
              </a:rPr>
              <a:t>MSc</a:t>
            </a:r>
            <a:r>
              <a:rPr lang="es-CO" sz="2400" dirty="0">
                <a:latin typeface="Arial" panose="020B0604020202020204" pitchFamily="34" charset="0"/>
                <a:ea typeface="Calibri" panose="020F0502020204030204" pitchFamily="34" charset="0"/>
                <a:cs typeface="Arial" panose="020B0604020202020204" pitchFamily="34" charset="0"/>
              </a:rPr>
              <a:t>. Automatización y Control Industrial</a:t>
            </a:r>
            <a:endParaRPr lang="es-CO" sz="2400" dirty="0">
              <a:effectLst/>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hlinkClick r:id="rId4"/>
              </a:rPr>
              <a:t>jprestrepo@correo.iue.edu.co</a:t>
            </a: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2023-2</a:t>
            </a: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Institución Universitaria de Envigado</a:t>
            </a:r>
            <a:endParaRPr lang="es-E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99643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10</a:t>
            </a:fld>
            <a:endParaRPr lang="es-CO"/>
          </a:p>
        </p:txBody>
      </p:sp>
      <p:sp>
        <p:nvSpPr>
          <p:cNvPr id="7" name="CuadroTexto 6">
            <a:extLst>
              <a:ext uri="{FF2B5EF4-FFF2-40B4-BE49-F238E27FC236}">
                <a16:creationId xmlns:a16="http://schemas.microsoft.com/office/drawing/2014/main" id="{80127828-DD4A-BC63-6E8D-0BA2E8A7DF65}"/>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Borrar un elemento de un Vector</a:t>
            </a:r>
          </a:p>
        </p:txBody>
      </p:sp>
      <p:sp>
        <p:nvSpPr>
          <p:cNvPr id="6" name="CuadroTexto 5">
            <a:extLst>
              <a:ext uri="{FF2B5EF4-FFF2-40B4-BE49-F238E27FC236}">
                <a16:creationId xmlns:a16="http://schemas.microsoft.com/office/drawing/2014/main" id="{8B59C984-7755-8938-6D07-512D97DFCD5F}"/>
              </a:ext>
            </a:extLst>
          </p:cNvPr>
          <p:cNvSpPr txBox="1"/>
          <p:nvPr/>
        </p:nvSpPr>
        <p:spPr>
          <a:xfrm>
            <a:off x="648928" y="2632800"/>
            <a:ext cx="8052619" cy="923330"/>
          </a:xfrm>
          <a:prstGeom prst="rect">
            <a:avLst/>
          </a:prstGeom>
          <a:noFill/>
        </p:spPr>
        <p:txBody>
          <a:bodyPr wrap="square">
            <a:spAutoFit/>
          </a:bodyPr>
          <a:lstStyle/>
          <a:p>
            <a:r>
              <a:rPr lang="es-MX" dirty="0"/>
              <a:t>La operación de borrar el último elemento de un vector no representa ningún problema. El borrado de un elemento del interior del vector provoca el movimiento hacia arriba de los elementos inferiores a él para reorganizar el vector.</a:t>
            </a:r>
            <a:endParaRPr lang="es-CO" dirty="0"/>
          </a:p>
        </p:txBody>
      </p:sp>
      <p:sp>
        <p:nvSpPr>
          <p:cNvPr id="10" name="CuadroTexto 9">
            <a:extLst>
              <a:ext uri="{FF2B5EF4-FFF2-40B4-BE49-F238E27FC236}">
                <a16:creationId xmlns:a16="http://schemas.microsoft.com/office/drawing/2014/main" id="{35CFD8F6-25EA-E0EB-A2F6-FB2A00D843F1}"/>
              </a:ext>
            </a:extLst>
          </p:cNvPr>
          <p:cNvSpPr txBox="1"/>
          <p:nvPr/>
        </p:nvSpPr>
        <p:spPr>
          <a:xfrm>
            <a:off x="2461449" y="3668093"/>
            <a:ext cx="4221101" cy="1477328"/>
          </a:xfrm>
          <a:prstGeom prst="rect">
            <a:avLst/>
          </a:prstGeom>
          <a:noFill/>
        </p:spPr>
        <p:txBody>
          <a:bodyPr wrap="square">
            <a:spAutoFit/>
          </a:bodyPr>
          <a:lstStyle/>
          <a:p>
            <a:r>
              <a:rPr lang="es-MX" dirty="0" err="1"/>
              <a:t>import</a:t>
            </a:r>
            <a:r>
              <a:rPr lang="es-MX" dirty="0"/>
              <a:t> </a:t>
            </a:r>
            <a:r>
              <a:rPr lang="es-MX" dirty="0" err="1"/>
              <a:t>numpy</a:t>
            </a:r>
            <a:r>
              <a:rPr lang="es-MX" dirty="0"/>
              <a:t> as </a:t>
            </a:r>
            <a:r>
              <a:rPr lang="es-MX" dirty="0" err="1"/>
              <a:t>np</a:t>
            </a:r>
            <a:endParaRPr lang="es-MX" dirty="0"/>
          </a:p>
          <a:p>
            <a:r>
              <a:rPr lang="es-MX" dirty="0" err="1"/>
              <a:t>arr</a:t>
            </a:r>
            <a:r>
              <a:rPr lang="es-MX" dirty="0"/>
              <a:t> = </a:t>
            </a:r>
            <a:r>
              <a:rPr lang="es-MX" dirty="0" err="1"/>
              <a:t>np.array</a:t>
            </a:r>
            <a:r>
              <a:rPr lang="es-MX" dirty="0"/>
              <a:t>([1, 2, 3, 4, 5])</a:t>
            </a:r>
          </a:p>
          <a:p>
            <a:r>
              <a:rPr lang="es-MX" dirty="0" err="1"/>
              <a:t>posicion</a:t>
            </a:r>
            <a:r>
              <a:rPr lang="es-MX" dirty="0"/>
              <a:t> = 2</a:t>
            </a:r>
          </a:p>
          <a:p>
            <a:r>
              <a:rPr lang="es-MX" dirty="0" err="1"/>
              <a:t>nuevo_arr</a:t>
            </a:r>
            <a:r>
              <a:rPr lang="es-MX" dirty="0"/>
              <a:t> = </a:t>
            </a:r>
            <a:r>
              <a:rPr lang="es-MX" dirty="0" err="1"/>
              <a:t>np.delete</a:t>
            </a:r>
            <a:r>
              <a:rPr lang="es-MX" dirty="0"/>
              <a:t>(</a:t>
            </a:r>
            <a:r>
              <a:rPr lang="es-MX" dirty="0" err="1"/>
              <a:t>arr</a:t>
            </a:r>
            <a:r>
              <a:rPr lang="es-MX" dirty="0"/>
              <a:t>, </a:t>
            </a:r>
            <a:r>
              <a:rPr lang="es-MX" dirty="0" err="1"/>
              <a:t>posicion</a:t>
            </a:r>
            <a:r>
              <a:rPr lang="es-MX" dirty="0"/>
              <a:t>)</a:t>
            </a:r>
          </a:p>
          <a:p>
            <a:r>
              <a:rPr lang="es-MX" dirty="0" err="1"/>
              <a:t>print</a:t>
            </a:r>
            <a:r>
              <a:rPr lang="es-MX" dirty="0"/>
              <a:t>(</a:t>
            </a:r>
            <a:r>
              <a:rPr lang="es-MX" dirty="0" err="1"/>
              <a:t>nuevo_arr</a:t>
            </a:r>
            <a:r>
              <a:rPr lang="es-MX" dirty="0"/>
              <a:t>)</a:t>
            </a:r>
            <a:endParaRPr lang="es-CO" dirty="0"/>
          </a:p>
        </p:txBody>
      </p:sp>
    </p:spTree>
    <p:extLst>
      <p:ext uri="{BB962C8B-B14F-4D97-AF65-F5344CB8AC3E}">
        <p14:creationId xmlns:p14="http://schemas.microsoft.com/office/powerpoint/2010/main" val="917063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11</a:t>
            </a:fld>
            <a:endParaRPr lang="es-CO"/>
          </a:p>
        </p:txBody>
      </p:sp>
      <p:sp>
        <p:nvSpPr>
          <p:cNvPr id="7" name="CuadroTexto 6">
            <a:extLst>
              <a:ext uri="{FF2B5EF4-FFF2-40B4-BE49-F238E27FC236}">
                <a16:creationId xmlns:a16="http://schemas.microsoft.com/office/drawing/2014/main" id="{80127828-DD4A-BC63-6E8D-0BA2E8A7DF65}"/>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err="1">
                <a:solidFill>
                  <a:schemeClr val="accent2"/>
                </a:solidFill>
                <a:latin typeface="Calibri"/>
                <a:ea typeface="Calibri" panose="020F0502020204030204" pitchFamily="34" charset="0"/>
                <a:cs typeface="Times New Roman"/>
              </a:rPr>
              <a:t>Numpy</a:t>
            </a:r>
            <a:endParaRPr lang="es-MX" sz="3200" b="1" dirty="0">
              <a:solidFill>
                <a:schemeClr val="accent2"/>
              </a:solidFill>
              <a:latin typeface="Calibri"/>
              <a:ea typeface="Calibri" panose="020F0502020204030204" pitchFamily="34" charset="0"/>
              <a:cs typeface="Times New Roman"/>
            </a:endParaRPr>
          </a:p>
        </p:txBody>
      </p:sp>
      <p:sp>
        <p:nvSpPr>
          <p:cNvPr id="8" name="CuadroTexto 7">
            <a:extLst>
              <a:ext uri="{FF2B5EF4-FFF2-40B4-BE49-F238E27FC236}">
                <a16:creationId xmlns:a16="http://schemas.microsoft.com/office/drawing/2014/main" id="{7D790FD2-B6DE-98F8-3C72-473F45885759}"/>
              </a:ext>
            </a:extLst>
          </p:cNvPr>
          <p:cNvSpPr txBox="1"/>
          <p:nvPr/>
        </p:nvSpPr>
        <p:spPr>
          <a:xfrm>
            <a:off x="363794" y="2604587"/>
            <a:ext cx="2271251" cy="923330"/>
          </a:xfrm>
          <a:prstGeom prst="rect">
            <a:avLst/>
          </a:prstGeom>
          <a:noFill/>
        </p:spPr>
        <p:txBody>
          <a:bodyPr wrap="square">
            <a:spAutoFit/>
          </a:bodyPr>
          <a:lstStyle/>
          <a:p>
            <a:r>
              <a:rPr lang="es-CO" dirty="0" err="1"/>
              <a:t>import</a:t>
            </a:r>
            <a:r>
              <a:rPr lang="es-CO" dirty="0"/>
              <a:t> </a:t>
            </a:r>
            <a:r>
              <a:rPr lang="es-CO" dirty="0" err="1"/>
              <a:t>numpy</a:t>
            </a:r>
            <a:r>
              <a:rPr lang="es-CO" dirty="0"/>
              <a:t> as </a:t>
            </a:r>
            <a:r>
              <a:rPr lang="es-CO" dirty="0" err="1"/>
              <a:t>np</a:t>
            </a:r>
            <a:endParaRPr lang="es-CO" dirty="0"/>
          </a:p>
          <a:p>
            <a:r>
              <a:rPr lang="es-CO" dirty="0"/>
              <a:t>a = </a:t>
            </a:r>
            <a:r>
              <a:rPr lang="es-CO" dirty="0" err="1"/>
              <a:t>np.empty</a:t>
            </a:r>
            <a:r>
              <a:rPr lang="es-CO" dirty="0"/>
              <a:t>((1,10))</a:t>
            </a:r>
          </a:p>
          <a:p>
            <a:r>
              <a:rPr lang="es-CO" dirty="0" err="1"/>
              <a:t>print</a:t>
            </a:r>
            <a:r>
              <a:rPr lang="es-CO" dirty="0"/>
              <a:t>(a)</a:t>
            </a:r>
          </a:p>
        </p:txBody>
      </p:sp>
      <p:sp>
        <p:nvSpPr>
          <p:cNvPr id="11" name="CuadroTexto 10">
            <a:extLst>
              <a:ext uri="{FF2B5EF4-FFF2-40B4-BE49-F238E27FC236}">
                <a16:creationId xmlns:a16="http://schemas.microsoft.com/office/drawing/2014/main" id="{7082DF49-B1D1-74D1-920D-A5E0FC9AA515}"/>
              </a:ext>
            </a:extLst>
          </p:cNvPr>
          <p:cNvSpPr txBox="1"/>
          <p:nvPr/>
        </p:nvSpPr>
        <p:spPr>
          <a:xfrm>
            <a:off x="3156154" y="2604587"/>
            <a:ext cx="2467897" cy="923330"/>
          </a:xfrm>
          <a:prstGeom prst="rect">
            <a:avLst/>
          </a:prstGeom>
          <a:noFill/>
        </p:spPr>
        <p:txBody>
          <a:bodyPr wrap="square">
            <a:spAutoFit/>
          </a:bodyPr>
          <a:lstStyle/>
          <a:p>
            <a:r>
              <a:rPr lang="en-US" dirty="0"/>
              <a:t>import </a:t>
            </a:r>
            <a:r>
              <a:rPr lang="en-US" dirty="0" err="1"/>
              <a:t>numpy</a:t>
            </a:r>
            <a:r>
              <a:rPr lang="en-US" dirty="0"/>
              <a:t> as np</a:t>
            </a:r>
          </a:p>
          <a:p>
            <a:r>
              <a:rPr lang="en-US" dirty="0"/>
              <a:t>a = </a:t>
            </a:r>
            <a:r>
              <a:rPr lang="en-US" dirty="0" err="1"/>
              <a:t>np.ones</a:t>
            </a:r>
            <a:r>
              <a:rPr lang="en-US" dirty="0"/>
              <a:t>((1,10))</a:t>
            </a:r>
          </a:p>
          <a:p>
            <a:r>
              <a:rPr lang="en-US" dirty="0"/>
              <a:t>print(a)</a:t>
            </a:r>
            <a:endParaRPr lang="es-CO" dirty="0"/>
          </a:p>
        </p:txBody>
      </p:sp>
      <p:sp>
        <p:nvSpPr>
          <p:cNvPr id="14" name="CuadroTexto 13">
            <a:extLst>
              <a:ext uri="{FF2B5EF4-FFF2-40B4-BE49-F238E27FC236}">
                <a16:creationId xmlns:a16="http://schemas.microsoft.com/office/drawing/2014/main" id="{E2FEA205-0F17-8272-E32A-5EB4F3E12011}"/>
              </a:ext>
            </a:extLst>
          </p:cNvPr>
          <p:cNvSpPr txBox="1"/>
          <p:nvPr/>
        </p:nvSpPr>
        <p:spPr>
          <a:xfrm>
            <a:off x="6145160" y="2616566"/>
            <a:ext cx="2182762" cy="923330"/>
          </a:xfrm>
          <a:prstGeom prst="rect">
            <a:avLst/>
          </a:prstGeom>
          <a:noFill/>
        </p:spPr>
        <p:txBody>
          <a:bodyPr wrap="square">
            <a:spAutoFit/>
          </a:bodyPr>
          <a:lstStyle/>
          <a:p>
            <a:r>
              <a:rPr lang="pt-BR" dirty="0" err="1"/>
              <a:t>import</a:t>
            </a:r>
            <a:r>
              <a:rPr lang="pt-BR" dirty="0"/>
              <a:t> </a:t>
            </a:r>
            <a:r>
              <a:rPr lang="pt-BR" dirty="0" err="1"/>
              <a:t>numpy</a:t>
            </a:r>
            <a:r>
              <a:rPr lang="pt-BR" dirty="0"/>
              <a:t> as </a:t>
            </a:r>
            <a:r>
              <a:rPr lang="pt-BR" dirty="0" err="1"/>
              <a:t>np</a:t>
            </a:r>
            <a:endParaRPr lang="pt-BR" dirty="0"/>
          </a:p>
          <a:p>
            <a:r>
              <a:rPr lang="pt-BR" dirty="0"/>
              <a:t>a = </a:t>
            </a:r>
            <a:r>
              <a:rPr lang="pt-BR" dirty="0" err="1"/>
              <a:t>np.zeros</a:t>
            </a:r>
            <a:r>
              <a:rPr lang="pt-BR" dirty="0"/>
              <a:t>((1,10))</a:t>
            </a:r>
          </a:p>
          <a:p>
            <a:r>
              <a:rPr lang="pt-BR" dirty="0"/>
              <a:t>print(a)</a:t>
            </a:r>
            <a:endParaRPr lang="es-CO" dirty="0"/>
          </a:p>
        </p:txBody>
      </p:sp>
      <p:sp>
        <p:nvSpPr>
          <p:cNvPr id="16" name="CuadroTexto 15">
            <a:extLst>
              <a:ext uri="{FF2B5EF4-FFF2-40B4-BE49-F238E27FC236}">
                <a16:creationId xmlns:a16="http://schemas.microsoft.com/office/drawing/2014/main" id="{0F0654FF-922D-13C2-9161-100280C59965}"/>
              </a:ext>
            </a:extLst>
          </p:cNvPr>
          <p:cNvSpPr txBox="1"/>
          <p:nvPr/>
        </p:nvSpPr>
        <p:spPr>
          <a:xfrm>
            <a:off x="363794" y="4281074"/>
            <a:ext cx="3224980" cy="923330"/>
          </a:xfrm>
          <a:prstGeom prst="rect">
            <a:avLst/>
          </a:prstGeom>
          <a:noFill/>
        </p:spPr>
        <p:txBody>
          <a:bodyPr wrap="square">
            <a:spAutoFit/>
          </a:bodyPr>
          <a:lstStyle/>
          <a:p>
            <a:r>
              <a:rPr lang="en-US" dirty="0"/>
              <a:t>import </a:t>
            </a:r>
            <a:r>
              <a:rPr lang="en-US" dirty="0" err="1"/>
              <a:t>numpy</a:t>
            </a:r>
            <a:r>
              <a:rPr lang="en-US" dirty="0"/>
              <a:t> as np</a:t>
            </a:r>
          </a:p>
          <a:p>
            <a:r>
              <a:rPr lang="en-US" dirty="0"/>
              <a:t>a = </a:t>
            </a:r>
            <a:r>
              <a:rPr lang="en-US" dirty="0" err="1"/>
              <a:t>np.random.random</a:t>
            </a:r>
            <a:r>
              <a:rPr lang="en-US" dirty="0"/>
              <a:t>((1,10))</a:t>
            </a:r>
          </a:p>
          <a:p>
            <a:r>
              <a:rPr lang="en-US" dirty="0"/>
              <a:t>print(a)</a:t>
            </a:r>
            <a:endParaRPr lang="es-CO" dirty="0"/>
          </a:p>
        </p:txBody>
      </p:sp>
      <p:sp>
        <p:nvSpPr>
          <p:cNvPr id="18" name="CuadroTexto 17">
            <a:extLst>
              <a:ext uri="{FF2B5EF4-FFF2-40B4-BE49-F238E27FC236}">
                <a16:creationId xmlns:a16="http://schemas.microsoft.com/office/drawing/2014/main" id="{77E75600-AF47-AD5F-865F-1C96A99BF0CF}"/>
              </a:ext>
            </a:extLst>
          </p:cNvPr>
          <p:cNvSpPr txBox="1"/>
          <p:nvPr/>
        </p:nvSpPr>
        <p:spPr>
          <a:xfrm>
            <a:off x="4503173" y="4281074"/>
            <a:ext cx="4277033" cy="923330"/>
          </a:xfrm>
          <a:prstGeom prst="rect">
            <a:avLst/>
          </a:prstGeom>
          <a:noFill/>
        </p:spPr>
        <p:txBody>
          <a:bodyPr wrap="square">
            <a:spAutoFit/>
          </a:bodyPr>
          <a:lstStyle/>
          <a:p>
            <a:r>
              <a:rPr lang="es-CO" dirty="0" err="1"/>
              <a:t>import</a:t>
            </a:r>
            <a:r>
              <a:rPr lang="es-CO" dirty="0"/>
              <a:t> </a:t>
            </a:r>
            <a:r>
              <a:rPr lang="es-CO" dirty="0" err="1"/>
              <a:t>numpy</a:t>
            </a:r>
            <a:r>
              <a:rPr lang="es-CO" dirty="0"/>
              <a:t> as </a:t>
            </a:r>
            <a:r>
              <a:rPr lang="es-CO" dirty="0" err="1"/>
              <a:t>np</a:t>
            </a:r>
            <a:endParaRPr lang="es-CO" dirty="0"/>
          </a:p>
          <a:p>
            <a:r>
              <a:rPr lang="es-CO" dirty="0"/>
              <a:t>a = </a:t>
            </a:r>
            <a:r>
              <a:rPr lang="es-CO" dirty="0" err="1"/>
              <a:t>np.random.randint</a:t>
            </a:r>
            <a:r>
              <a:rPr lang="es-CO" dirty="0"/>
              <a:t>(5,10, </a:t>
            </a:r>
            <a:r>
              <a:rPr lang="es-CO" dirty="0" err="1"/>
              <a:t>size</a:t>
            </a:r>
            <a:r>
              <a:rPr lang="es-CO" dirty="0"/>
              <a:t> = (1,10))</a:t>
            </a:r>
          </a:p>
          <a:p>
            <a:r>
              <a:rPr lang="es-CO" dirty="0" err="1"/>
              <a:t>print</a:t>
            </a:r>
            <a:r>
              <a:rPr lang="es-CO" dirty="0"/>
              <a:t>(a)</a:t>
            </a:r>
          </a:p>
        </p:txBody>
      </p:sp>
    </p:spTree>
    <p:extLst>
      <p:ext uri="{BB962C8B-B14F-4D97-AF65-F5344CB8AC3E}">
        <p14:creationId xmlns:p14="http://schemas.microsoft.com/office/powerpoint/2010/main" val="1715071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12</a:t>
            </a:fld>
            <a:endParaRPr lang="es-CO"/>
          </a:p>
        </p:txBody>
      </p:sp>
      <p:sp>
        <p:nvSpPr>
          <p:cNvPr id="7" name="CuadroTexto 6">
            <a:extLst>
              <a:ext uri="{FF2B5EF4-FFF2-40B4-BE49-F238E27FC236}">
                <a16:creationId xmlns:a16="http://schemas.microsoft.com/office/drawing/2014/main" id="{80127828-DD4A-BC63-6E8D-0BA2E8A7DF65}"/>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Ejercicios</a:t>
            </a:r>
          </a:p>
        </p:txBody>
      </p:sp>
      <p:sp>
        <p:nvSpPr>
          <p:cNvPr id="6" name="CuadroTexto 5">
            <a:extLst>
              <a:ext uri="{FF2B5EF4-FFF2-40B4-BE49-F238E27FC236}">
                <a16:creationId xmlns:a16="http://schemas.microsoft.com/office/drawing/2014/main" id="{66948A9C-8F8C-018F-8444-8CEEED58366A}"/>
              </a:ext>
            </a:extLst>
          </p:cNvPr>
          <p:cNvSpPr txBox="1"/>
          <p:nvPr/>
        </p:nvSpPr>
        <p:spPr>
          <a:xfrm>
            <a:off x="619431" y="2448204"/>
            <a:ext cx="8426245" cy="2308324"/>
          </a:xfrm>
          <a:prstGeom prst="rect">
            <a:avLst/>
          </a:prstGeom>
          <a:noFill/>
        </p:spPr>
        <p:txBody>
          <a:bodyPr wrap="square">
            <a:spAutoFit/>
          </a:bodyPr>
          <a:lstStyle/>
          <a:p>
            <a:r>
              <a:rPr lang="es-MX" dirty="0"/>
              <a:t>Escribe una función que tome un array </a:t>
            </a:r>
            <a:r>
              <a:rPr lang="es-MX" dirty="0" err="1"/>
              <a:t>NumPy</a:t>
            </a:r>
            <a:r>
              <a:rPr lang="es-MX" dirty="0"/>
              <a:t> de números enteros y calcule la suma de todos los elementos pares en el array.</a:t>
            </a:r>
          </a:p>
          <a:p>
            <a:r>
              <a:rPr lang="es-MX" dirty="0"/>
              <a:t>Escribe una función que cuente cuántos elementos en un array </a:t>
            </a:r>
            <a:r>
              <a:rPr lang="es-MX" dirty="0" err="1"/>
              <a:t>NumPy</a:t>
            </a:r>
            <a:r>
              <a:rPr lang="es-MX" dirty="0"/>
              <a:t> son mayores que un valor dado.</a:t>
            </a:r>
          </a:p>
          <a:p>
            <a:r>
              <a:rPr lang="es-MX" dirty="0"/>
              <a:t>Escribe una función que tome un array </a:t>
            </a:r>
            <a:r>
              <a:rPr lang="es-MX" dirty="0" err="1"/>
              <a:t>NumPy</a:t>
            </a:r>
            <a:r>
              <a:rPr lang="es-MX" dirty="0"/>
              <a:t> y cambie todos los valores negativos por cero.</a:t>
            </a:r>
          </a:p>
          <a:p>
            <a:r>
              <a:rPr lang="es-MX" dirty="0"/>
              <a:t>Escribe una función que calcule el promedio de los valores en un array </a:t>
            </a:r>
            <a:r>
              <a:rPr lang="es-MX" dirty="0" err="1"/>
              <a:t>NumPy</a:t>
            </a:r>
            <a:r>
              <a:rPr lang="es-MX" dirty="0"/>
              <a:t>. Si el valor es negativo, no debe ser incluido en el cálculo del promedio.</a:t>
            </a:r>
          </a:p>
        </p:txBody>
      </p:sp>
    </p:spTree>
    <p:extLst>
      <p:ext uri="{BB962C8B-B14F-4D97-AF65-F5344CB8AC3E}">
        <p14:creationId xmlns:p14="http://schemas.microsoft.com/office/powerpoint/2010/main" val="402408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13</a:t>
            </a:fld>
            <a:endParaRPr lang="es-CO"/>
          </a:p>
        </p:txBody>
      </p:sp>
      <p:sp>
        <p:nvSpPr>
          <p:cNvPr id="7" name="CuadroTexto 6">
            <a:extLst>
              <a:ext uri="{FF2B5EF4-FFF2-40B4-BE49-F238E27FC236}">
                <a16:creationId xmlns:a16="http://schemas.microsoft.com/office/drawing/2014/main" id="{80127828-DD4A-BC63-6E8D-0BA2E8A7DF65}"/>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 Burbuja</a:t>
            </a:r>
          </a:p>
        </p:txBody>
      </p:sp>
      <p:sp>
        <p:nvSpPr>
          <p:cNvPr id="8" name="CuadroTexto 7">
            <a:extLst>
              <a:ext uri="{FF2B5EF4-FFF2-40B4-BE49-F238E27FC236}">
                <a16:creationId xmlns:a16="http://schemas.microsoft.com/office/drawing/2014/main" id="{51624DE2-5859-4B6C-0A7B-5804848C8167}"/>
              </a:ext>
            </a:extLst>
          </p:cNvPr>
          <p:cNvSpPr txBox="1"/>
          <p:nvPr/>
        </p:nvSpPr>
        <p:spPr>
          <a:xfrm>
            <a:off x="1514168" y="2408875"/>
            <a:ext cx="6115664" cy="4247317"/>
          </a:xfrm>
          <a:prstGeom prst="rect">
            <a:avLst/>
          </a:prstGeom>
          <a:noFill/>
        </p:spPr>
        <p:txBody>
          <a:bodyPr wrap="square">
            <a:spAutoFit/>
          </a:bodyPr>
          <a:lstStyle/>
          <a:p>
            <a:r>
              <a:rPr lang="es-MX" dirty="0"/>
              <a:t>Procedimiento </a:t>
            </a:r>
            <a:r>
              <a:rPr lang="es-MX" dirty="0" err="1"/>
              <a:t>ordenamientoBurbuja</a:t>
            </a:r>
            <a:r>
              <a:rPr lang="es-MX" dirty="0"/>
              <a:t>(</a:t>
            </a:r>
            <a:r>
              <a:rPr lang="es-MX" dirty="0" err="1"/>
              <a:t>arr</a:t>
            </a:r>
            <a:r>
              <a:rPr lang="es-MX" dirty="0"/>
              <a:t>)</a:t>
            </a:r>
          </a:p>
          <a:p>
            <a:r>
              <a:rPr lang="es-MX" dirty="0"/>
              <a:t>    n = longitud(</a:t>
            </a:r>
            <a:r>
              <a:rPr lang="es-MX" dirty="0" err="1"/>
              <a:t>arr</a:t>
            </a:r>
            <a:r>
              <a:rPr lang="es-MX" dirty="0"/>
              <a:t>)</a:t>
            </a:r>
          </a:p>
          <a:p>
            <a:r>
              <a:rPr lang="es-MX" dirty="0"/>
              <a:t>    Para i desde 0 hasta n-1</a:t>
            </a:r>
          </a:p>
          <a:p>
            <a:r>
              <a:rPr lang="es-MX" dirty="0"/>
              <a:t>        intercambiado = Falso</a:t>
            </a:r>
          </a:p>
          <a:p>
            <a:r>
              <a:rPr lang="es-MX" dirty="0"/>
              <a:t>        Para j desde 0 hasta n-1-i</a:t>
            </a:r>
          </a:p>
          <a:p>
            <a:r>
              <a:rPr lang="es-MX" dirty="0"/>
              <a:t>            Si </a:t>
            </a:r>
            <a:r>
              <a:rPr lang="es-MX" dirty="0" err="1"/>
              <a:t>arr</a:t>
            </a:r>
            <a:r>
              <a:rPr lang="es-MX" dirty="0"/>
              <a:t>[j] &gt; </a:t>
            </a:r>
            <a:r>
              <a:rPr lang="es-MX" dirty="0" err="1"/>
              <a:t>arr</a:t>
            </a:r>
            <a:r>
              <a:rPr lang="es-MX" dirty="0"/>
              <a:t>[j+1] Entonces</a:t>
            </a:r>
          </a:p>
          <a:p>
            <a:r>
              <a:rPr lang="es-MX" dirty="0"/>
              <a:t>                intercambiar </a:t>
            </a:r>
            <a:r>
              <a:rPr lang="es-MX" dirty="0" err="1"/>
              <a:t>arr</a:t>
            </a:r>
            <a:r>
              <a:rPr lang="es-MX" dirty="0"/>
              <a:t>[j] y </a:t>
            </a:r>
            <a:r>
              <a:rPr lang="es-MX" dirty="0" err="1"/>
              <a:t>arr</a:t>
            </a:r>
            <a:r>
              <a:rPr lang="es-MX" dirty="0"/>
              <a:t>[j+1]</a:t>
            </a:r>
          </a:p>
          <a:p>
            <a:r>
              <a:rPr lang="es-MX" dirty="0"/>
              <a:t>                intercambiado = Verdadero</a:t>
            </a:r>
          </a:p>
          <a:p>
            <a:r>
              <a:rPr lang="es-MX" dirty="0"/>
              <a:t>            Fin Si</a:t>
            </a:r>
          </a:p>
          <a:p>
            <a:r>
              <a:rPr lang="es-MX" dirty="0"/>
              <a:t>        Fin Para</a:t>
            </a:r>
          </a:p>
          <a:p>
            <a:r>
              <a:rPr lang="es-MX" dirty="0"/>
              <a:t>        Si intercambiado = Falso Entonces</a:t>
            </a:r>
          </a:p>
          <a:p>
            <a:r>
              <a:rPr lang="es-MX" dirty="0"/>
              <a:t>            Salir del bucle</a:t>
            </a:r>
          </a:p>
          <a:p>
            <a:r>
              <a:rPr lang="es-MX" dirty="0"/>
              <a:t>        Fin Si</a:t>
            </a:r>
          </a:p>
          <a:p>
            <a:r>
              <a:rPr lang="es-MX" dirty="0"/>
              <a:t>    Fin Para</a:t>
            </a:r>
          </a:p>
          <a:p>
            <a:r>
              <a:rPr lang="es-MX" dirty="0"/>
              <a:t>Fin Procedimiento</a:t>
            </a:r>
          </a:p>
        </p:txBody>
      </p:sp>
    </p:spTree>
    <p:extLst>
      <p:ext uri="{BB962C8B-B14F-4D97-AF65-F5344CB8AC3E}">
        <p14:creationId xmlns:p14="http://schemas.microsoft.com/office/powerpoint/2010/main" val="3432837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14</a:t>
            </a:fld>
            <a:endParaRPr lang="es-CO"/>
          </a:p>
        </p:txBody>
      </p:sp>
      <p:sp>
        <p:nvSpPr>
          <p:cNvPr id="7" name="CuadroTexto 6">
            <a:extLst>
              <a:ext uri="{FF2B5EF4-FFF2-40B4-BE49-F238E27FC236}">
                <a16:creationId xmlns:a16="http://schemas.microsoft.com/office/drawing/2014/main" id="{80127828-DD4A-BC63-6E8D-0BA2E8A7DF65}"/>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 Inserción</a:t>
            </a:r>
          </a:p>
        </p:txBody>
      </p:sp>
      <p:sp>
        <p:nvSpPr>
          <p:cNvPr id="8" name="CuadroTexto 7">
            <a:extLst>
              <a:ext uri="{FF2B5EF4-FFF2-40B4-BE49-F238E27FC236}">
                <a16:creationId xmlns:a16="http://schemas.microsoft.com/office/drawing/2014/main" id="{51624DE2-5859-4B6C-0A7B-5804848C8167}"/>
              </a:ext>
            </a:extLst>
          </p:cNvPr>
          <p:cNvSpPr txBox="1"/>
          <p:nvPr/>
        </p:nvSpPr>
        <p:spPr>
          <a:xfrm>
            <a:off x="1514168" y="2408875"/>
            <a:ext cx="6115664" cy="3416320"/>
          </a:xfrm>
          <a:prstGeom prst="rect">
            <a:avLst/>
          </a:prstGeom>
          <a:noFill/>
        </p:spPr>
        <p:txBody>
          <a:bodyPr wrap="square">
            <a:spAutoFit/>
          </a:bodyPr>
          <a:lstStyle/>
          <a:p>
            <a:r>
              <a:rPr lang="es-MX" dirty="0"/>
              <a:t>Procedimiento </a:t>
            </a:r>
            <a:r>
              <a:rPr lang="es-MX" dirty="0" err="1"/>
              <a:t>ordenamientoInsercion</a:t>
            </a:r>
            <a:r>
              <a:rPr lang="es-MX" dirty="0"/>
              <a:t>(</a:t>
            </a:r>
            <a:r>
              <a:rPr lang="es-MX" dirty="0" err="1"/>
              <a:t>arr</a:t>
            </a:r>
            <a:r>
              <a:rPr lang="es-MX" dirty="0"/>
              <a:t>)</a:t>
            </a:r>
          </a:p>
          <a:p>
            <a:r>
              <a:rPr lang="es-MX" dirty="0"/>
              <a:t>    n = longitud(</a:t>
            </a:r>
            <a:r>
              <a:rPr lang="es-MX" dirty="0" err="1"/>
              <a:t>arr</a:t>
            </a:r>
            <a:r>
              <a:rPr lang="es-MX" dirty="0"/>
              <a:t>)</a:t>
            </a:r>
          </a:p>
          <a:p>
            <a:r>
              <a:rPr lang="es-MX" dirty="0"/>
              <a:t>    Para i desde 1 hasta n-1</a:t>
            </a:r>
          </a:p>
          <a:p>
            <a:r>
              <a:rPr lang="es-MX" dirty="0"/>
              <a:t>        valor = </a:t>
            </a:r>
            <a:r>
              <a:rPr lang="es-MX" dirty="0" err="1"/>
              <a:t>arr</a:t>
            </a:r>
            <a:r>
              <a:rPr lang="es-MX" dirty="0"/>
              <a:t>[i]</a:t>
            </a:r>
          </a:p>
          <a:p>
            <a:r>
              <a:rPr lang="es-MX" dirty="0"/>
              <a:t>        j = i - 1</a:t>
            </a:r>
          </a:p>
          <a:p>
            <a:r>
              <a:rPr lang="es-MX" dirty="0"/>
              <a:t>        Mientras j &gt;= 0 y </a:t>
            </a:r>
            <a:r>
              <a:rPr lang="es-MX" dirty="0" err="1"/>
              <a:t>arr</a:t>
            </a:r>
            <a:r>
              <a:rPr lang="es-MX" dirty="0"/>
              <a:t>[j] &gt; valor</a:t>
            </a:r>
          </a:p>
          <a:p>
            <a:r>
              <a:rPr lang="es-MX" dirty="0"/>
              <a:t>            </a:t>
            </a:r>
            <a:r>
              <a:rPr lang="es-MX" dirty="0" err="1"/>
              <a:t>arr</a:t>
            </a:r>
            <a:r>
              <a:rPr lang="es-MX" dirty="0"/>
              <a:t>[j + 1] = </a:t>
            </a:r>
            <a:r>
              <a:rPr lang="es-MX" dirty="0" err="1"/>
              <a:t>arr</a:t>
            </a:r>
            <a:r>
              <a:rPr lang="es-MX" dirty="0"/>
              <a:t>[j]</a:t>
            </a:r>
          </a:p>
          <a:p>
            <a:r>
              <a:rPr lang="es-MX" dirty="0"/>
              <a:t>            j = j - 1</a:t>
            </a:r>
          </a:p>
          <a:p>
            <a:r>
              <a:rPr lang="es-MX" dirty="0"/>
              <a:t>        Fin Mientras</a:t>
            </a:r>
          </a:p>
          <a:p>
            <a:r>
              <a:rPr lang="es-MX" dirty="0"/>
              <a:t>        </a:t>
            </a:r>
            <a:r>
              <a:rPr lang="es-MX" dirty="0" err="1"/>
              <a:t>arr</a:t>
            </a:r>
            <a:r>
              <a:rPr lang="es-MX" dirty="0"/>
              <a:t>[j + 1] = valor</a:t>
            </a:r>
          </a:p>
          <a:p>
            <a:r>
              <a:rPr lang="es-MX" dirty="0"/>
              <a:t>    Fin Para</a:t>
            </a:r>
          </a:p>
          <a:p>
            <a:r>
              <a:rPr lang="es-MX" dirty="0"/>
              <a:t>Fin Procedimiento</a:t>
            </a:r>
          </a:p>
        </p:txBody>
      </p:sp>
    </p:spTree>
    <p:extLst>
      <p:ext uri="{BB962C8B-B14F-4D97-AF65-F5344CB8AC3E}">
        <p14:creationId xmlns:p14="http://schemas.microsoft.com/office/powerpoint/2010/main" val="2095967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15</a:t>
            </a:fld>
            <a:endParaRPr lang="es-CO"/>
          </a:p>
        </p:txBody>
      </p:sp>
      <p:sp>
        <p:nvSpPr>
          <p:cNvPr id="7" name="CuadroTexto 6">
            <a:extLst>
              <a:ext uri="{FF2B5EF4-FFF2-40B4-BE49-F238E27FC236}">
                <a16:creationId xmlns:a16="http://schemas.microsoft.com/office/drawing/2014/main" id="{80127828-DD4A-BC63-6E8D-0BA2E8A7DF65}"/>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 Ordenamiento por Selección</a:t>
            </a:r>
          </a:p>
        </p:txBody>
      </p:sp>
      <p:sp>
        <p:nvSpPr>
          <p:cNvPr id="8" name="CuadroTexto 7">
            <a:extLst>
              <a:ext uri="{FF2B5EF4-FFF2-40B4-BE49-F238E27FC236}">
                <a16:creationId xmlns:a16="http://schemas.microsoft.com/office/drawing/2014/main" id="{51624DE2-5859-4B6C-0A7B-5804848C8167}"/>
              </a:ext>
            </a:extLst>
          </p:cNvPr>
          <p:cNvSpPr txBox="1"/>
          <p:nvPr/>
        </p:nvSpPr>
        <p:spPr>
          <a:xfrm>
            <a:off x="1514168" y="2408875"/>
            <a:ext cx="6115664" cy="3970318"/>
          </a:xfrm>
          <a:prstGeom prst="rect">
            <a:avLst/>
          </a:prstGeom>
          <a:noFill/>
        </p:spPr>
        <p:txBody>
          <a:bodyPr wrap="square">
            <a:spAutoFit/>
          </a:bodyPr>
          <a:lstStyle/>
          <a:p>
            <a:r>
              <a:rPr lang="es-MX" dirty="0"/>
              <a:t>Procedimiento </a:t>
            </a:r>
            <a:r>
              <a:rPr lang="es-MX" dirty="0" err="1"/>
              <a:t>ordenamientoSeleccion</a:t>
            </a:r>
            <a:r>
              <a:rPr lang="es-MX" dirty="0"/>
              <a:t>(</a:t>
            </a:r>
            <a:r>
              <a:rPr lang="es-MX" dirty="0" err="1"/>
              <a:t>arr</a:t>
            </a:r>
            <a:r>
              <a:rPr lang="es-MX" dirty="0"/>
              <a:t>)</a:t>
            </a:r>
          </a:p>
          <a:p>
            <a:r>
              <a:rPr lang="es-MX" dirty="0"/>
              <a:t>    n = longitud(</a:t>
            </a:r>
            <a:r>
              <a:rPr lang="es-MX" dirty="0" err="1"/>
              <a:t>arr</a:t>
            </a:r>
            <a:r>
              <a:rPr lang="es-MX" dirty="0"/>
              <a:t>)</a:t>
            </a:r>
          </a:p>
          <a:p>
            <a:r>
              <a:rPr lang="es-MX" dirty="0"/>
              <a:t>    Para i desde 0 hasta n-1</a:t>
            </a:r>
          </a:p>
          <a:p>
            <a:r>
              <a:rPr lang="es-MX" dirty="0"/>
              <a:t>        </a:t>
            </a:r>
            <a:r>
              <a:rPr lang="es-MX" dirty="0" err="1"/>
              <a:t>indiceMinimo</a:t>
            </a:r>
            <a:r>
              <a:rPr lang="es-MX" dirty="0"/>
              <a:t> = i</a:t>
            </a:r>
          </a:p>
          <a:p>
            <a:r>
              <a:rPr lang="es-MX" dirty="0"/>
              <a:t>        Para j desde i+1 hasta n-1</a:t>
            </a:r>
          </a:p>
          <a:p>
            <a:r>
              <a:rPr lang="es-MX" dirty="0"/>
              <a:t>            Si </a:t>
            </a:r>
            <a:r>
              <a:rPr lang="es-MX" dirty="0" err="1"/>
              <a:t>arr</a:t>
            </a:r>
            <a:r>
              <a:rPr lang="es-MX" dirty="0"/>
              <a:t>[j] &lt; </a:t>
            </a:r>
            <a:r>
              <a:rPr lang="es-MX" dirty="0" err="1"/>
              <a:t>arr</a:t>
            </a:r>
            <a:r>
              <a:rPr lang="es-MX" dirty="0"/>
              <a:t>[</a:t>
            </a:r>
            <a:r>
              <a:rPr lang="es-MX" dirty="0" err="1"/>
              <a:t>indiceMinimo</a:t>
            </a:r>
            <a:r>
              <a:rPr lang="es-MX" dirty="0"/>
              <a:t>] Entonces</a:t>
            </a:r>
          </a:p>
          <a:p>
            <a:r>
              <a:rPr lang="es-MX" dirty="0"/>
              <a:t>                </a:t>
            </a:r>
            <a:r>
              <a:rPr lang="es-MX" dirty="0" err="1"/>
              <a:t>indiceMinimo</a:t>
            </a:r>
            <a:r>
              <a:rPr lang="es-MX" dirty="0"/>
              <a:t> = j</a:t>
            </a:r>
          </a:p>
          <a:p>
            <a:r>
              <a:rPr lang="es-MX" dirty="0"/>
              <a:t>            Fin Si</a:t>
            </a:r>
          </a:p>
          <a:p>
            <a:r>
              <a:rPr lang="es-MX" dirty="0"/>
              <a:t>        Fin Para</a:t>
            </a:r>
          </a:p>
          <a:p>
            <a:r>
              <a:rPr lang="es-MX" dirty="0"/>
              <a:t>        Si i != </a:t>
            </a:r>
            <a:r>
              <a:rPr lang="es-MX" dirty="0" err="1"/>
              <a:t>indiceMinimo</a:t>
            </a:r>
            <a:r>
              <a:rPr lang="es-MX" dirty="0"/>
              <a:t> Entonces</a:t>
            </a:r>
          </a:p>
          <a:p>
            <a:r>
              <a:rPr lang="es-MX" dirty="0"/>
              <a:t>            Intercambiar </a:t>
            </a:r>
            <a:r>
              <a:rPr lang="es-MX" dirty="0" err="1"/>
              <a:t>arr</a:t>
            </a:r>
            <a:r>
              <a:rPr lang="es-MX" dirty="0"/>
              <a:t>[i] y </a:t>
            </a:r>
            <a:r>
              <a:rPr lang="es-MX" dirty="0" err="1"/>
              <a:t>arr</a:t>
            </a:r>
            <a:r>
              <a:rPr lang="es-MX" dirty="0"/>
              <a:t>[</a:t>
            </a:r>
            <a:r>
              <a:rPr lang="es-MX" dirty="0" err="1"/>
              <a:t>indiceMinimo</a:t>
            </a:r>
            <a:r>
              <a:rPr lang="es-MX" dirty="0"/>
              <a:t>]</a:t>
            </a:r>
          </a:p>
          <a:p>
            <a:r>
              <a:rPr lang="es-MX" dirty="0"/>
              <a:t>        Fin Si</a:t>
            </a:r>
          </a:p>
          <a:p>
            <a:r>
              <a:rPr lang="es-MX" dirty="0"/>
              <a:t>    Fin Para</a:t>
            </a:r>
          </a:p>
          <a:p>
            <a:r>
              <a:rPr lang="es-MX" dirty="0"/>
              <a:t>Fin Procedimiento</a:t>
            </a:r>
          </a:p>
        </p:txBody>
      </p:sp>
    </p:spTree>
    <p:extLst>
      <p:ext uri="{BB962C8B-B14F-4D97-AF65-F5344CB8AC3E}">
        <p14:creationId xmlns:p14="http://schemas.microsoft.com/office/powerpoint/2010/main" val="2293187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2</a:t>
            </a:fld>
            <a:endParaRPr lang="es-CO"/>
          </a:p>
        </p:txBody>
      </p:sp>
      <p:sp>
        <p:nvSpPr>
          <p:cNvPr id="7" name="CuadroTexto 6">
            <a:extLst>
              <a:ext uri="{FF2B5EF4-FFF2-40B4-BE49-F238E27FC236}">
                <a16:creationId xmlns:a16="http://schemas.microsoft.com/office/drawing/2014/main" id="{80127828-DD4A-BC63-6E8D-0BA2E8A7DF65}"/>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Arreglos unidimensionales</a:t>
            </a:r>
          </a:p>
        </p:txBody>
      </p:sp>
      <p:sp>
        <p:nvSpPr>
          <p:cNvPr id="8" name="CuadroTexto 7">
            <a:extLst>
              <a:ext uri="{FF2B5EF4-FFF2-40B4-BE49-F238E27FC236}">
                <a16:creationId xmlns:a16="http://schemas.microsoft.com/office/drawing/2014/main" id="{73E146E9-9501-FAD8-5865-1E3BD9B54EE5}"/>
              </a:ext>
            </a:extLst>
          </p:cNvPr>
          <p:cNvSpPr txBox="1"/>
          <p:nvPr/>
        </p:nvSpPr>
        <p:spPr>
          <a:xfrm>
            <a:off x="588730" y="2604587"/>
            <a:ext cx="8091948" cy="923330"/>
          </a:xfrm>
          <a:prstGeom prst="rect">
            <a:avLst/>
          </a:prstGeom>
          <a:noFill/>
        </p:spPr>
        <p:txBody>
          <a:bodyPr wrap="square">
            <a:spAutoFit/>
          </a:bodyPr>
          <a:lstStyle/>
          <a:p>
            <a:r>
              <a:rPr lang="es-MX" dirty="0"/>
              <a:t>Un arreglo unidimensional es un tipo de datos estructurado que está formado por una colección finita y ordenada de </a:t>
            </a:r>
            <a:r>
              <a:rPr lang="es-MX" b="1" dirty="0">
                <a:solidFill>
                  <a:schemeClr val="accent2"/>
                </a:solidFill>
              </a:rPr>
              <a:t>datos del mismo tipo</a:t>
            </a:r>
            <a:r>
              <a:rPr lang="es-MX" dirty="0"/>
              <a:t>. Los datos que se guarden en los arreglos todos deben ser del mismo tipo.</a:t>
            </a:r>
          </a:p>
        </p:txBody>
      </p:sp>
      <p:pic>
        <p:nvPicPr>
          <p:cNvPr id="5" name="Imagen 4">
            <a:extLst>
              <a:ext uri="{FF2B5EF4-FFF2-40B4-BE49-F238E27FC236}">
                <a16:creationId xmlns:a16="http://schemas.microsoft.com/office/drawing/2014/main" id="{7D3E4252-E5F0-4636-AD29-48264A8C4776}"/>
              </a:ext>
            </a:extLst>
          </p:cNvPr>
          <p:cNvPicPr>
            <a:picLocks noChangeAspect="1"/>
          </p:cNvPicPr>
          <p:nvPr/>
        </p:nvPicPr>
        <p:blipFill>
          <a:blip r:embed="rId4"/>
          <a:stretch>
            <a:fillRect/>
          </a:stretch>
        </p:blipFill>
        <p:spPr>
          <a:xfrm>
            <a:off x="2443777" y="3567246"/>
            <a:ext cx="4256445" cy="2655336"/>
          </a:xfrm>
          <a:prstGeom prst="rect">
            <a:avLst/>
          </a:prstGeom>
        </p:spPr>
      </p:pic>
    </p:spTree>
    <p:extLst>
      <p:ext uri="{BB962C8B-B14F-4D97-AF65-F5344CB8AC3E}">
        <p14:creationId xmlns:p14="http://schemas.microsoft.com/office/powerpoint/2010/main" val="2038825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3</a:t>
            </a:fld>
            <a:endParaRPr lang="es-CO"/>
          </a:p>
        </p:txBody>
      </p:sp>
      <p:sp>
        <p:nvSpPr>
          <p:cNvPr id="7" name="CuadroTexto 6">
            <a:extLst>
              <a:ext uri="{FF2B5EF4-FFF2-40B4-BE49-F238E27FC236}">
                <a16:creationId xmlns:a16="http://schemas.microsoft.com/office/drawing/2014/main" id="{80127828-DD4A-BC63-6E8D-0BA2E8A7DF65}"/>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Arreglos unidimensionales</a:t>
            </a:r>
          </a:p>
        </p:txBody>
      </p:sp>
      <p:sp>
        <p:nvSpPr>
          <p:cNvPr id="8" name="CuadroTexto 7">
            <a:extLst>
              <a:ext uri="{FF2B5EF4-FFF2-40B4-BE49-F238E27FC236}">
                <a16:creationId xmlns:a16="http://schemas.microsoft.com/office/drawing/2014/main" id="{73E146E9-9501-FAD8-5865-1E3BD9B54EE5}"/>
              </a:ext>
            </a:extLst>
          </p:cNvPr>
          <p:cNvSpPr txBox="1"/>
          <p:nvPr/>
        </p:nvSpPr>
        <p:spPr>
          <a:xfrm>
            <a:off x="688258" y="2408875"/>
            <a:ext cx="8091948" cy="1200329"/>
          </a:xfrm>
          <a:prstGeom prst="rect">
            <a:avLst/>
          </a:prstGeom>
          <a:noFill/>
        </p:spPr>
        <p:txBody>
          <a:bodyPr wrap="square">
            <a:spAutoFit/>
          </a:bodyPr>
          <a:lstStyle/>
          <a:p>
            <a:r>
              <a:rPr lang="es-MX" dirty="0"/>
              <a:t>El tipo de acceso a los arreglos unidimensionales es el acceso directo, es decir, podemos acceder a cualquier elemento del arreglo sin tener que consultar a elementos anteriores o posteriores, esto mediante el uso de un índice para cada elemento del arreglo que nos da su posición relativa.</a:t>
            </a:r>
          </a:p>
        </p:txBody>
      </p:sp>
      <p:pic>
        <p:nvPicPr>
          <p:cNvPr id="9" name="Imagen 8">
            <a:extLst>
              <a:ext uri="{FF2B5EF4-FFF2-40B4-BE49-F238E27FC236}">
                <a16:creationId xmlns:a16="http://schemas.microsoft.com/office/drawing/2014/main" id="{5FA0E730-5BCB-4F79-0027-C655689F5DF9}"/>
              </a:ext>
            </a:extLst>
          </p:cNvPr>
          <p:cNvPicPr>
            <a:picLocks noChangeAspect="1"/>
          </p:cNvPicPr>
          <p:nvPr/>
        </p:nvPicPr>
        <p:blipFill>
          <a:blip r:embed="rId4"/>
          <a:stretch>
            <a:fillRect/>
          </a:stretch>
        </p:blipFill>
        <p:spPr>
          <a:xfrm>
            <a:off x="1304925" y="3733563"/>
            <a:ext cx="6534150" cy="2724150"/>
          </a:xfrm>
          <a:prstGeom prst="rect">
            <a:avLst/>
          </a:prstGeom>
        </p:spPr>
      </p:pic>
    </p:spTree>
    <p:extLst>
      <p:ext uri="{BB962C8B-B14F-4D97-AF65-F5344CB8AC3E}">
        <p14:creationId xmlns:p14="http://schemas.microsoft.com/office/powerpoint/2010/main" val="1670260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4</a:t>
            </a:fld>
            <a:endParaRPr lang="es-CO"/>
          </a:p>
        </p:txBody>
      </p:sp>
      <p:sp>
        <p:nvSpPr>
          <p:cNvPr id="7" name="CuadroTexto 6">
            <a:extLst>
              <a:ext uri="{FF2B5EF4-FFF2-40B4-BE49-F238E27FC236}">
                <a16:creationId xmlns:a16="http://schemas.microsoft.com/office/drawing/2014/main" id="{80127828-DD4A-BC63-6E8D-0BA2E8A7DF65}"/>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Arreglos unidimensionales</a:t>
            </a:r>
          </a:p>
        </p:txBody>
      </p:sp>
      <p:sp>
        <p:nvSpPr>
          <p:cNvPr id="5" name="CuadroTexto 4">
            <a:extLst>
              <a:ext uri="{FF2B5EF4-FFF2-40B4-BE49-F238E27FC236}">
                <a16:creationId xmlns:a16="http://schemas.microsoft.com/office/drawing/2014/main" id="{CAA87590-3DDE-2FE8-C321-525A10036E83}"/>
              </a:ext>
            </a:extLst>
          </p:cNvPr>
          <p:cNvSpPr txBox="1"/>
          <p:nvPr/>
        </p:nvSpPr>
        <p:spPr>
          <a:xfrm>
            <a:off x="588730" y="2632800"/>
            <a:ext cx="8091948" cy="646331"/>
          </a:xfrm>
          <a:prstGeom prst="rect">
            <a:avLst/>
          </a:prstGeom>
          <a:noFill/>
        </p:spPr>
        <p:txBody>
          <a:bodyPr wrap="square">
            <a:spAutoFit/>
          </a:bodyPr>
          <a:lstStyle/>
          <a:p>
            <a:r>
              <a:rPr lang="es-MX" dirty="0"/>
              <a:t>Python no proporciona formas naturales para crear arreglos, estos deben ser creados mediante listas. Sin embargo, existen librerías que permiten la creación de arreglos</a:t>
            </a:r>
          </a:p>
        </p:txBody>
      </p:sp>
      <p:pic>
        <p:nvPicPr>
          <p:cNvPr id="9" name="Imagen 8">
            <a:extLst>
              <a:ext uri="{FF2B5EF4-FFF2-40B4-BE49-F238E27FC236}">
                <a16:creationId xmlns:a16="http://schemas.microsoft.com/office/drawing/2014/main" id="{BA50BD67-2613-BEAB-49A8-F784B6F517B4}"/>
              </a:ext>
            </a:extLst>
          </p:cNvPr>
          <p:cNvPicPr>
            <a:picLocks noChangeAspect="1"/>
          </p:cNvPicPr>
          <p:nvPr/>
        </p:nvPicPr>
        <p:blipFill>
          <a:blip r:embed="rId4"/>
          <a:stretch>
            <a:fillRect/>
          </a:stretch>
        </p:blipFill>
        <p:spPr>
          <a:xfrm>
            <a:off x="1237109" y="3675245"/>
            <a:ext cx="6795190" cy="2245964"/>
          </a:xfrm>
          <a:prstGeom prst="rect">
            <a:avLst/>
          </a:prstGeom>
        </p:spPr>
      </p:pic>
    </p:spTree>
    <p:extLst>
      <p:ext uri="{BB962C8B-B14F-4D97-AF65-F5344CB8AC3E}">
        <p14:creationId xmlns:p14="http://schemas.microsoft.com/office/powerpoint/2010/main" val="329627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5</a:t>
            </a:fld>
            <a:endParaRPr lang="es-CO"/>
          </a:p>
        </p:txBody>
      </p:sp>
      <p:sp>
        <p:nvSpPr>
          <p:cNvPr id="7" name="CuadroTexto 6">
            <a:extLst>
              <a:ext uri="{FF2B5EF4-FFF2-40B4-BE49-F238E27FC236}">
                <a16:creationId xmlns:a16="http://schemas.microsoft.com/office/drawing/2014/main" id="{80127828-DD4A-BC63-6E8D-0BA2E8A7DF65}"/>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Recorrido (Acceso secuencial)</a:t>
            </a:r>
          </a:p>
        </p:txBody>
      </p:sp>
      <p:sp>
        <p:nvSpPr>
          <p:cNvPr id="6" name="CuadroTexto 5">
            <a:extLst>
              <a:ext uri="{FF2B5EF4-FFF2-40B4-BE49-F238E27FC236}">
                <a16:creationId xmlns:a16="http://schemas.microsoft.com/office/drawing/2014/main" id="{0C65BBBE-A4F1-74C5-354B-F0539229EEAF}"/>
              </a:ext>
            </a:extLst>
          </p:cNvPr>
          <p:cNvSpPr txBox="1"/>
          <p:nvPr/>
        </p:nvSpPr>
        <p:spPr>
          <a:xfrm>
            <a:off x="422787" y="2604587"/>
            <a:ext cx="8298426" cy="923330"/>
          </a:xfrm>
          <a:prstGeom prst="rect">
            <a:avLst/>
          </a:prstGeom>
          <a:noFill/>
        </p:spPr>
        <p:txBody>
          <a:bodyPr wrap="square">
            <a:spAutoFit/>
          </a:bodyPr>
          <a:lstStyle/>
          <a:p>
            <a:r>
              <a:rPr lang="es-MX" dirty="0"/>
              <a:t>Se puede acceder a cada elemento de un vector para introducir datos (leer) en él o bien para visualizar su contenido (escribir). A la operación de efectuar una acción general sobre todos los elementos de un vector se le denomina recorrido del vector.</a:t>
            </a:r>
            <a:endParaRPr lang="es-CO" dirty="0"/>
          </a:p>
        </p:txBody>
      </p:sp>
      <p:pic>
        <p:nvPicPr>
          <p:cNvPr id="9" name="Imagen 8">
            <a:extLst>
              <a:ext uri="{FF2B5EF4-FFF2-40B4-BE49-F238E27FC236}">
                <a16:creationId xmlns:a16="http://schemas.microsoft.com/office/drawing/2014/main" id="{E991FE84-3F31-0E62-437A-E6B16E3BE29B}"/>
              </a:ext>
            </a:extLst>
          </p:cNvPr>
          <p:cNvPicPr>
            <a:picLocks noChangeAspect="1"/>
          </p:cNvPicPr>
          <p:nvPr/>
        </p:nvPicPr>
        <p:blipFill>
          <a:blip r:embed="rId4"/>
          <a:stretch>
            <a:fillRect/>
          </a:stretch>
        </p:blipFill>
        <p:spPr>
          <a:xfrm>
            <a:off x="1519925" y="4061889"/>
            <a:ext cx="6104149" cy="1447925"/>
          </a:xfrm>
          <a:prstGeom prst="rect">
            <a:avLst/>
          </a:prstGeom>
        </p:spPr>
      </p:pic>
    </p:spTree>
    <p:extLst>
      <p:ext uri="{BB962C8B-B14F-4D97-AF65-F5344CB8AC3E}">
        <p14:creationId xmlns:p14="http://schemas.microsoft.com/office/powerpoint/2010/main" val="2831408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6</a:t>
            </a:fld>
            <a:endParaRPr lang="es-CO"/>
          </a:p>
        </p:txBody>
      </p:sp>
      <p:sp>
        <p:nvSpPr>
          <p:cNvPr id="7" name="CuadroTexto 6">
            <a:extLst>
              <a:ext uri="{FF2B5EF4-FFF2-40B4-BE49-F238E27FC236}">
                <a16:creationId xmlns:a16="http://schemas.microsoft.com/office/drawing/2014/main" id="{80127828-DD4A-BC63-6E8D-0BA2E8A7DF65}"/>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Lectura/Escritura</a:t>
            </a:r>
          </a:p>
        </p:txBody>
      </p:sp>
      <p:sp>
        <p:nvSpPr>
          <p:cNvPr id="8" name="CuadroTexto 7">
            <a:extLst>
              <a:ext uri="{FF2B5EF4-FFF2-40B4-BE49-F238E27FC236}">
                <a16:creationId xmlns:a16="http://schemas.microsoft.com/office/drawing/2014/main" id="{E4B53707-5EDF-4627-8DFD-69DDD5851E2F}"/>
              </a:ext>
            </a:extLst>
          </p:cNvPr>
          <p:cNvSpPr txBox="1"/>
          <p:nvPr/>
        </p:nvSpPr>
        <p:spPr>
          <a:xfrm>
            <a:off x="442452" y="2604587"/>
            <a:ext cx="8259096" cy="646331"/>
          </a:xfrm>
          <a:prstGeom prst="rect">
            <a:avLst/>
          </a:prstGeom>
          <a:noFill/>
        </p:spPr>
        <p:txBody>
          <a:bodyPr wrap="square">
            <a:spAutoFit/>
          </a:bodyPr>
          <a:lstStyle/>
          <a:p>
            <a:r>
              <a:rPr lang="es-MX" dirty="0"/>
              <a:t>La lectura/escritura de datos en arreglos normalmente se realiza con estructuras repetitivas (usando un recorrido secuencial).</a:t>
            </a:r>
          </a:p>
        </p:txBody>
      </p:sp>
      <p:sp>
        <p:nvSpPr>
          <p:cNvPr id="11" name="CuadroTexto 10">
            <a:extLst>
              <a:ext uri="{FF2B5EF4-FFF2-40B4-BE49-F238E27FC236}">
                <a16:creationId xmlns:a16="http://schemas.microsoft.com/office/drawing/2014/main" id="{16FB912F-8EB0-602C-C0ED-F2129A764CC1}"/>
              </a:ext>
            </a:extLst>
          </p:cNvPr>
          <p:cNvSpPr txBox="1"/>
          <p:nvPr/>
        </p:nvSpPr>
        <p:spPr>
          <a:xfrm>
            <a:off x="1514168" y="3528260"/>
            <a:ext cx="6115664" cy="1200329"/>
          </a:xfrm>
          <a:prstGeom prst="rect">
            <a:avLst/>
          </a:prstGeom>
          <a:noFill/>
        </p:spPr>
        <p:txBody>
          <a:bodyPr wrap="square">
            <a:spAutoFit/>
          </a:bodyPr>
          <a:lstStyle/>
          <a:p>
            <a:r>
              <a:rPr lang="es-CO" dirty="0" err="1"/>
              <a:t>import</a:t>
            </a:r>
            <a:r>
              <a:rPr lang="es-CO" dirty="0"/>
              <a:t> </a:t>
            </a:r>
            <a:r>
              <a:rPr lang="es-CO" dirty="0" err="1"/>
              <a:t>numpy</a:t>
            </a:r>
            <a:r>
              <a:rPr lang="es-CO" dirty="0"/>
              <a:t> as </a:t>
            </a:r>
            <a:r>
              <a:rPr lang="es-CO" dirty="0" err="1"/>
              <a:t>np</a:t>
            </a:r>
            <a:endParaRPr lang="es-CO" dirty="0"/>
          </a:p>
          <a:p>
            <a:r>
              <a:rPr lang="es-CO" dirty="0"/>
              <a:t>a = </a:t>
            </a:r>
            <a:r>
              <a:rPr lang="es-CO" dirty="0" err="1"/>
              <a:t>np.array</a:t>
            </a:r>
            <a:r>
              <a:rPr lang="es-CO" dirty="0"/>
              <a:t>([1,2,3,4,5,6])</a:t>
            </a:r>
          </a:p>
          <a:p>
            <a:r>
              <a:rPr lang="es-CO" dirty="0" err="1"/>
              <a:t>print</a:t>
            </a:r>
            <a:r>
              <a:rPr lang="es-CO" dirty="0"/>
              <a:t>(a)</a:t>
            </a:r>
          </a:p>
          <a:p>
            <a:r>
              <a:rPr lang="es-CO" dirty="0" err="1"/>
              <a:t>print</a:t>
            </a:r>
            <a:r>
              <a:rPr lang="es-CO" dirty="0"/>
              <a:t>(a[2])</a:t>
            </a:r>
          </a:p>
        </p:txBody>
      </p:sp>
    </p:spTree>
    <p:extLst>
      <p:ext uri="{BB962C8B-B14F-4D97-AF65-F5344CB8AC3E}">
        <p14:creationId xmlns:p14="http://schemas.microsoft.com/office/powerpoint/2010/main" val="342975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7</a:t>
            </a:fld>
            <a:endParaRPr lang="es-CO"/>
          </a:p>
        </p:txBody>
      </p:sp>
      <p:sp>
        <p:nvSpPr>
          <p:cNvPr id="7" name="CuadroTexto 6">
            <a:extLst>
              <a:ext uri="{FF2B5EF4-FFF2-40B4-BE49-F238E27FC236}">
                <a16:creationId xmlns:a16="http://schemas.microsoft.com/office/drawing/2014/main" id="{80127828-DD4A-BC63-6E8D-0BA2E8A7DF65}"/>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Asignación</a:t>
            </a:r>
          </a:p>
        </p:txBody>
      </p:sp>
      <p:sp>
        <p:nvSpPr>
          <p:cNvPr id="8" name="CuadroTexto 7">
            <a:extLst>
              <a:ext uri="{FF2B5EF4-FFF2-40B4-BE49-F238E27FC236}">
                <a16:creationId xmlns:a16="http://schemas.microsoft.com/office/drawing/2014/main" id="{E4B53707-5EDF-4627-8DFD-69DDD5851E2F}"/>
              </a:ext>
            </a:extLst>
          </p:cNvPr>
          <p:cNvSpPr txBox="1"/>
          <p:nvPr/>
        </p:nvSpPr>
        <p:spPr>
          <a:xfrm>
            <a:off x="442452" y="2604587"/>
            <a:ext cx="8259096" cy="646331"/>
          </a:xfrm>
          <a:prstGeom prst="rect">
            <a:avLst/>
          </a:prstGeom>
          <a:noFill/>
        </p:spPr>
        <p:txBody>
          <a:bodyPr wrap="square">
            <a:spAutoFit/>
          </a:bodyPr>
          <a:lstStyle/>
          <a:p>
            <a:r>
              <a:rPr lang="es-MX" dirty="0"/>
              <a:t>La asignación de valores a un elemento del vector se realizará con la instrucción de asignación:</a:t>
            </a:r>
          </a:p>
        </p:txBody>
      </p:sp>
      <p:sp>
        <p:nvSpPr>
          <p:cNvPr id="11" name="CuadroTexto 10">
            <a:extLst>
              <a:ext uri="{FF2B5EF4-FFF2-40B4-BE49-F238E27FC236}">
                <a16:creationId xmlns:a16="http://schemas.microsoft.com/office/drawing/2014/main" id="{16FB912F-8EB0-602C-C0ED-F2129A764CC1}"/>
              </a:ext>
            </a:extLst>
          </p:cNvPr>
          <p:cNvSpPr txBox="1"/>
          <p:nvPr/>
        </p:nvSpPr>
        <p:spPr>
          <a:xfrm>
            <a:off x="1514168" y="3528260"/>
            <a:ext cx="6115664" cy="2308324"/>
          </a:xfrm>
          <a:prstGeom prst="rect">
            <a:avLst/>
          </a:prstGeom>
          <a:noFill/>
        </p:spPr>
        <p:txBody>
          <a:bodyPr wrap="square">
            <a:spAutoFit/>
          </a:bodyPr>
          <a:lstStyle/>
          <a:p>
            <a:r>
              <a:rPr lang="es-CO" dirty="0" err="1"/>
              <a:t>import</a:t>
            </a:r>
            <a:r>
              <a:rPr lang="es-CO" dirty="0"/>
              <a:t> </a:t>
            </a:r>
            <a:r>
              <a:rPr lang="es-CO" dirty="0" err="1"/>
              <a:t>numpy</a:t>
            </a:r>
            <a:r>
              <a:rPr lang="es-CO" dirty="0"/>
              <a:t> as </a:t>
            </a:r>
            <a:r>
              <a:rPr lang="es-CO" dirty="0" err="1"/>
              <a:t>np</a:t>
            </a:r>
            <a:endParaRPr lang="es-CO" dirty="0"/>
          </a:p>
          <a:p>
            <a:r>
              <a:rPr lang="es-CO" dirty="0"/>
              <a:t>a = </a:t>
            </a:r>
            <a:r>
              <a:rPr lang="es-CO" dirty="0" err="1"/>
              <a:t>np.array</a:t>
            </a:r>
            <a:r>
              <a:rPr lang="es-CO" dirty="0"/>
              <a:t>([1,2,3,4,5,6])</a:t>
            </a:r>
          </a:p>
          <a:p>
            <a:r>
              <a:rPr lang="es-CO" dirty="0" err="1"/>
              <a:t>print</a:t>
            </a:r>
            <a:r>
              <a:rPr lang="es-CO" dirty="0"/>
              <a:t>(a)</a:t>
            </a:r>
          </a:p>
          <a:p>
            <a:r>
              <a:rPr lang="es-CO" dirty="0" err="1"/>
              <a:t>print</a:t>
            </a:r>
            <a:r>
              <a:rPr lang="es-CO" dirty="0"/>
              <a:t>(a[2])</a:t>
            </a:r>
          </a:p>
          <a:p>
            <a:endParaRPr lang="es-CO" dirty="0"/>
          </a:p>
          <a:p>
            <a:r>
              <a:rPr lang="es-CO" dirty="0"/>
              <a:t>a[2] = 10</a:t>
            </a:r>
          </a:p>
          <a:p>
            <a:r>
              <a:rPr lang="es-CO" dirty="0" err="1"/>
              <a:t>print</a:t>
            </a:r>
            <a:r>
              <a:rPr lang="es-CO" dirty="0"/>
              <a:t>(a)</a:t>
            </a:r>
          </a:p>
          <a:p>
            <a:r>
              <a:rPr lang="es-CO" dirty="0" err="1"/>
              <a:t>print</a:t>
            </a:r>
            <a:r>
              <a:rPr lang="es-CO" dirty="0"/>
              <a:t>(a[2])</a:t>
            </a:r>
          </a:p>
        </p:txBody>
      </p:sp>
    </p:spTree>
    <p:extLst>
      <p:ext uri="{BB962C8B-B14F-4D97-AF65-F5344CB8AC3E}">
        <p14:creationId xmlns:p14="http://schemas.microsoft.com/office/powerpoint/2010/main" val="3164230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8</a:t>
            </a:fld>
            <a:endParaRPr lang="es-CO"/>
          </a:p>
        </p:txBody>
      </p:sp>
      <p:sp>
        <p:nvSpPr>
          <p:cNvPr id="7" name="CuadroTexto 6">
            <a:extLst>
              <a:ext uri="{FF2B5EF4-FFF2-40B4-BE49-F238E27FC236}">
                <a16:creationId xmlns:a16="http://schemas.microsoft.com/office/drawing/2014/main" id="{80127828-DD4A-BC63-6E8D-0BA2E8A7DF65}"/>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Insertar Elemento a un Vector</a:t>
            </a:r>
          </a:p>
        </p:txBody>
      </p:sp>
      <p:sp>
        <p:nvSpPr>
          <p:cNvPr id="6" name="CuadroTexto 5">
            <a:extLst>
              <a:ext uri="{FF2B5EF4-FFF2-40B4-BE49-F238E27FC236}">
                <a16:creationId xmlns:a16="http://schemas.microsoft.com/office/drawing/2014/main" id="{8B59C984-7755-8938-6D07-512D97DFCD5F}"/>
              </a:ext>
            </a:extLst>
          </p:cNvPr>
          <p:cNvSpPr txBox="1"/>
          <p:nvPr/>
        </p:nvSpPr>
        <p:spPr>
          <a:xfrm>
            <a:off x="648928" y="2632800"/>
            <a:ext cx="8052619" cy="923330"/>
          </a:xfrm>
          <a:prstGeom prst="rect">
            <a:avLst/>
          </a:prstGeom>
          <a:noFill/>
        </p:spPr>
        <p:txBody>
          <a:bodyPr wrap="square">
            <a:spAutoFit/>
          </a:bodyPr>
          <a:lstStyle/>
          <a:p>
            <a:r>
              <a:rPr lang="es-MX" dirty="0"/>
              <a:t>Consiste en introducir un elemento en el interior de un vector ordenado. En este caso se necesita un desplazamiento previo hacia abajo para colocar el nuevo elemento en su posición relativa.</a:t>
            </a:r>
            <a:endParaRPr lang="es-CO" dirty="0"/>
          </a:p>
        </p:txBody>
      </p:sp>
      <p:sp>
        <p:nvSpPr>
          <p:cNvPr id="8" name="CuadroTexto 7">
            <a:extLst>
              <a:ext uri="{FF2B5EF4-FFF2-40B4-BE49-F238E27FC236}">
                <a16:creationId xmlns:a16="http://schemas.microsoft.com/office/drawing/2014/main" id="{46CDDE3B-322C-1611-956B-0B8021B30C15}"/>
              </a:ext>
            </a:extLst>
          </p:cNvPr>
          <p:cNvSpPr txBox="1"/>
          <p:nvPr/>
        </p:nvSpPr>
        <p:spPr>
          <a:xfrm>
            <a:off x="1514168" y="3780055"/>
            <a:ext cx="6115664" cy="2031325"/>
          </a:xfrm>
          <a:prstGeom prst="rect">
            <a:avLst/>
          </a:prstGeom>
          <a:noFill/>
        </p:spPr>
        <p:txBody>
          <a:bodyPr wrap="square">
            <a:spAutoFit/>
          </a:bodyPr>
          <a:lstStyle/>
          <a:p>
            <a:r>
              <a:rPr lang="es-MX" dirty="0" err="1"/>
              <a:t>import</a:t>
            </a:r>
            <a:r>
              <a:rPr lang="es-MX" dirty="0"/>
              <a:t> </a:t>
            </a:r>
            <a:r>
              <a:rPr lang="es-MX" dirty="0" err="1"/>
              <a:t>numpy</a:t>
            </a:r>
            <a:r>
              <a:rPr lang="es-MX" dirty="0"/>
              <a:t> as </a:t>
            </a:r>
            <a:r>
              <a:rPr lang="es-MX" dirty="0" err="1"/>
              <a:t>np</a:t>
            </a:r>
            <a:endParaRPr lang="es-MX" dirty="0"/>
          </a:p>
          <a:p>
            <a:endParaRPr lang="es-MX" dirty="0"/>
          </a:p>
          <a:p>
            <a:r>
              <a:rPr lang="es-MX" dirty="0" err="1"/>
              <a:t>arr</a:t>
            </a:r>
            <a:r>
              <a:rPr lang="es-MX" dirty="0"/>
              <a:t> = </a:t>
            </a:r>
            <a:r>
              <a:rPr lang="es-MX" dirty="0" err="1"/>
              <a:t>np.array</a:t>
            </a:r>
            <a:r>
              <a:rPr lang="es-MX" dirty="0"/>
              <a:t>([1, 2, 3, 4, 5])</a:t>
            </a:r>
          </a:p>
          <a:p>
            <a:r>
              <a:rPr lang="es-MX" dirty="0" err="1"/>
              <a:t>nuevo_valor</a:t>
            </a:r>
            <a:r>
              <a:rPr lang="es-MX" dirty="0"/>
              <a:t> = 10</a:t>
            </a:r>
          </a:p>
          <a:p>
            <a:r>
              <a:rPr lang="es-MX" dirty="0" err="1"/>
              <a:t>posicion</a:t>
            </a:r>
            <a:r>
              <a:rPr lang="es-MX" dirty="0"/>
              <a:t> = 2</a:t>
            </a:r>
          </a:p>
          <a:p>
            <a:r>
              <a:rPr lang="es-MX" dirty="0" err="1"/>
              <a:t>nuevo_arr</a:t>
            </a:r>
            <a:r>
              <a:rPr lang="es-MX" dirty="0"/>
              <a:t> = </a:t>
            </a:r>
            <a:r>
              <a:rPr lang="es-MX" dirty="0" err="1"/>
              <a:t>np.insert</a:t>
            </a:r>
            <a:r>
              <a:rPr lang="es-MX" dirty="0"/>
              <a:t>(</a:t>
            </a:r>
            <a:r>
              <a:rPr lang="es-MX" dirty="0" err="1"/>
              <a:t>arr</a:t>
            </a:r>
            <a:r>
              <a:rPr lang="es-MX" dirty="0"/>
              <a:t>, </a:t>
            </a:r>
            <a:r>
              <a:rPr lang="es-MX" dirty="0" err="1"/>
              <a:t>posicion</a:t>
            </a:r>
            <a:r>
              <a:rPr lang="es-MX" dirty="0"/>
              <a:t>, </a:t>
            </a:r>
            <a:r>
              <a:rPr lang="es-MX" dirty="0" err="1"/>
              <a:t>nuevo_valor</a:t>
            </a:r>
            <a:r>
              <a:rPr lang="es-MX" dirty="0"/>
              <a:t>)</a:t>
            </a:r>
          </a:p>
          <a:p>
            <a:r>
              <a:rPr lang="es-MX" dirty="0" err="1"/>
              <a:t>print</a:t>
            </a:r>
            <a:r>
              <a:rPr lang="es-MX" dirty="0"/>
              <a:t>(</a:t>
            </a:r>
            <a:r>
              <a:rPr lang="es-MX" dirty="0" err="1"/>
              <a:t>nuevo_arr</a:t>
            </a:r>
            <a:r>
              <a:rPr lang="es-MX" dirty="0"/>
              <a:t>)</a:t>
            </a:r>
            <a:endParaRPr lang="es-CO" dirty="0"/>
          </a:p>
        </p:txBody>
      </p:sp>
    </p:spTree>
    <p:extLst>
      <p:ext uri="{BB962C8B-B14F-4D97-AF65-F5344CB8AC3E}">
        <p14:creationId xmlns:p14="http://schemas.microsoft.com/office/powerpoint/2010/main" val="232808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9</a:t>
            </a:fld>
            <a:endParaRPr lang="es-CO"/>
          </a:p>
        </p:txBody>
      </p:sp>
      <p:sp>
        <p:nvSpPr>
          <p:cNvPr id="7" name="CuadroTexto 6">
            <a:extLst>
              <a:ext uri="{FF2B5EF4-FFF2-40B4-BE49-F238E27FC236}">
                <a16:creationId xmlns:a16="http://schemas.microsoft.com/office/drawing/2014/main" id="{80127828-DD4A-BC63-6E8D-0BA2E8A7DF65}"/>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Insertar Elemento a un Vector</a:t>
            </a:r>
          </a:p>
        </p:txBody>
      </p:sp>
      <p:sp>
        <p:nvSpPr>
          <p:cNvPr id="9" name="CuadroTexto 8">
            <a:extLst>
              <a:ext uri="{FF2B5EF4-FFF2-40B4-BE49-F238E27FC236}">
                <a16:creationId xmlns:a16="http://schemas.microsoft.com/office/drawing/2014/main" id="{B283A785-1138-1603-5848-3A82B9DE596C}"/>
              </a:ext>
            </a:extLst>
          </p:cNvPr>
          <p:cNvSpPr txBox="1"/>
          <p:nvPr/>
        </p:nvSpPr>
        <p:spPr>
          <a:xfrm>
            <a:off x="1514168" y="2895033"/>
            <a:ext cx="6115664" cy="2585323"/>
          </a:xfrm>
          <a:prstGeom prst="rect">
            <a:avLst/>
          </a:prstGeom>
          <a:noFill/>
        </p:spPr>
        <p:txBody>
          <a:bodyPr wrap="square">
            <a:spAutoFit/>
          </a:bodyPr>
          <a:lstStyle/>
          <a:p>
            <a:r>
              <a:rPr lang="es-MX" dirty="0" err="1"/>
              <a:t>import</a:t>
            </a:r>
            <a:r>
              <a:rPr lang="es-MX" dirty="0"/>
              <a:t> </a:t>
            </a:r>
            <a:r>
              <a:rPr lang="es-MX" dirty="0" err="1"/>
              <a:t>numpy</a:t>
            </a:r>
            <a:r>
              <a:rPr lang="es-MX" dirty="0"/>
              <a:t> as </a:t>
            </a:r>
            <a:r>
              <a:rPr lang="es-MX" dirty="0" err="1"/>
              <a:t>np</a:t>
            </a:r>
            <a:endParaRPr lang="es-MX" dirty="0"/>
          </a:p>
          <a:p>
            <a:endParaRPr lang="es-MX" dirty="0"/>
          </a:p>
          <a:p>
            <a:r>
              <a:rPr lang="es-MX" dirty="0" err="1"/>
              <a:t>arr</a:t>
            </a:r>
            <a:r>
              <a:rPr lang="es-MX" dirty="0"/>
              <a:t> = </a:t>
            </a:r>
            <a:r>
              <a:rPr lang="es-MX" dirty="0" err="1"/>
              <a:t>np.array</a:t>
            </a:r>
            <a:r>
              <a:rPr lang="es-MX" dirty="0"/>
              <a:t>([1, 2, 3, 4, 5])</a:t>
            </a:r>
          </a:p>
          <a:p>
            <a:r>
              <a:rPr lang="es-MX" dirty="0" err="1"/>
              <a:t>nuevos_valores</a:t>
            </a:r>
            <a:r>
              <a:rPr lang="es-MX" dirty="0"/>
              <a:t> = [10, 11, 12]</a:t>
            </a:r>
          </a:p>
          <a:p>
            <a:r>
              <a:rPr lang="es-MX" dirty="0"/>
              <a:t>posiciones = [2, 4, 0]</a:t>
            </a:r>
          </a:p>
          <a:p>
            <a:endParaRPr lang="es-MX" dirty="0"/>
          </a:p>
          <a:p>
            <a:r>
              <a:rPr lang="es-MX" dirty="0" err="1"/>
              <a:t>nuevo_arr</a:t>
            </a:r>
            <a:r>
              <a:rPr lang="es-MX" dirty="0"/>
              <a:t> = </a:t>
            </a:r>
            <a:r>
              <a:rPr lang="es-MX" dirty="0" err="1"/>
              <a:t>np.insert</a:t>
            </a:r>
            <a:r>
              <a:rPr lang="es-MX" dirty="0"/>
              <a:t>(</a:t>
            </a:r>
            <a:r>
              <a:rPr lang="es-MX" dirty="0" err="1"/>
              <a:t>arr</a:t>
            </a:r>
            <a:r>
              <a:rPr lang="es-MX" dirty="0"/>
              <a:t>, posiciones, </a:t>
            </a:r>
            <a:r>
              <a:rPr lang="es-MX" dirty="0" err="1"/>
              <a:t>nuevos_valores</a:t>
            </a:r>
            <a:r>
              <a:rPr lang="es-MX" dirty="0"/>
              <a:t>)</a:t>
            </a:r>
          </a:p>
          <a:p>
            <a:endParaRPr lang="es-MX" dirty="0"/>
          </a:p>
          <a:p>
            <a:r>
              <a:rPr lang="es-MX" dirty="0" err="1"/>
              <a:t>print</a:t>
            </a:r>
            <a:r>
              <a:rPr lang="es-MX" dirty="0"/>
              <a:t>(</a:t>
            </a:r>
            <a:r>
              <a:rPr lang="es-MX" dirty="0" err="1"/>
              <a:t>nuevo_arr</a:t>
            </a:r>
            <a:r>
              <a:rPr lang="es-MX" dirty="0"/>
              <a:t>)</a:t>
            </a:r>
            <a:endParaRPr lang="es-CO" dirty="0"/>
          </a:p>
        </p:txBody>
      </p:sp>
    </p:spTree>
    <p:extLst>
      <p:ext uri="{BB962C8B-B14F-4D97-AF65-F5344CB8AC3E}">
        <p14:creationId xmlns:p14="http://schemas.microsoft.com/office/powerpoint/2010/main" val="259668125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1815</TotalTime>
  <Words>997</Words>
  <Application>Microsoft Office PowerPoint</Application>
  <PresentationFormat>Presentación en pantalla (4:3)</PresentationFormat>
  <Paragraphs>136</Paragraphs>
  <Slides>15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JUAN PABLO RESTREPO URIBE</cp:lastModifiedBy>
  <cp:revision>107</cp:revision>
  <dcterms:created xsi:type="dcterms:W3CDTF">2020-02-03T21:07:58Z</dcterms:created>
  <dcterms:modified xsi:type="dcterms:W3CDTF">2023-10-23T14:39:46Z</dcterms:modified>
</cp:coreProperties>
</file>