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1"/>
  </p:notesMasterIdLst>
  <p:sldIdLst>
    <p:sldId id="258" r:id="rId2"/>
    <p:sldId id="393" r:id="rId3"/>
    <p:sldId id="394" r:id="rId4"/>
    <p:sldId id="395" r:id="rId5"/>
    <p:sldId id="396" r:id="rId6"/>
    <p:sldId id="397" r:id="rId7"/>
    <p:sldId id="398" r:id="rId8"/>
    <p:sldId id="399" r:id="rId9"/>
    <p:sldId id="400"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9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94660"/>
  </p:normalViewPr>
  <p:slideViewPr>
    <p:cSldViewPr snapToGrid="0">
      <p:cViewPr varScale="1">
        <p:scale>
          <a:sx n="78" d="100"/>
          <a:sy n="78" d="100"/>
        </p:scale>
        <p:origin x="176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0677F-EF22-42D4-B015-45DE4B2016E0}" type="datetimeFigureOut">
              <a:rPr lang="en-US" smtClean="0"/>
              <a:t>10/30/2023</a:t>
            </a:fld>
            <a:endParaRPr lang="en-U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850B4-1658-4248-BC54-58BFA377D089}" type="slidenum">
              <a:rPr lang="en-US" smtClean="0"/>
              <a:t>‹Nº›</a:t>
            </a:fld>
            <a:endParaRPr lang="en-US"/>
          </a:p>
        </p:txBody>
      </p:sp>
    </p:spTree>
    <p:extLst>
      <p:ext uri="{BB962C8B-B14F-4D97-AF65-F5344CB8AC3E}">
        <p14:creationId xmlns:p14="http://schemas.microsoft.com/office/powerpoint/2010/main" val="1988180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402240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985388"/>
      </p:ext>
    </p:extLst>
  </p:cSld>
  <p:clrMap bg1="lt1" tx1="dk1" bg2="lt2" tx2="dk2" accent1="accent1" accent2="accent2" accent3="accent3" accent4="accent4" accent5="accent5" accent6="accent6" hlink="hlink" folHlink="folHlink"/>
  <p:sldLayoutIdLst>
    <p:sldLayoutId id="2147483668"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jprestrepo@correo.iue.edu.c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9" name="CuadroTexto 8">
            <a:extLst>
              <a:ext uri="{FF2B5EF4-FFF2-40B4-BE49-F238E27FC236}">
                <a16:creationId xmlns:a16="http://schemas.microsoft.com/office/drawing/2014/main" id="{80FEC652-3AF8-4061-A5D4-30067F90AED4}"/>
              </a:ext>
            </a:extLst>
          </p:cNvPr>
          <p:cNvSpPr txBox="1"/>
          <p:nvPr/>
        </p:nvSpPr>
        <p:spPr>
          <a:xfrm>
            <a:off x="62704" y="1812943"/>
            <a:ext cx="9018592" cy="658835"/>
          </a:xfrm>
          <a:prstGeom prst="rect">
            <a:avLst/>
          </a:prstGeom>
          <a:noFill/>
        </p:spPr>
        <p:txBody>
          <a:bodyPr wrap="square" lIns="91440" tIns="45720" rIns="91440" bIns="45720" anchor="t">
            <a:spAutoFit/>
          </a:bodyPr>
          <a:lstStyle/>
          <a:p>
            <a:pPr algn="ctr">
              <a:lnSpc>
                <a:spcPct val="107000"/>
              </a:lnSpc>
              <a:spcAft>
                <a:spcPts val="800"/>
              </a:spcAft>
            </a:pPr>
            <a:r>
              <a:rPr lang="es-ES" sz="3600" dirty="0">
                <a:solidFill>
                  <a:schemeClr val="accent2"/>
                </a:solidFill>
                <a:latin typeface="Calibri"/>
                <a:ea typeface="Calibri" panose="020F0502020204030204" pitchFamily="34" charset="0"/>
                <a:cs typeface="Times New Roman"/>
              </a:rPr>
              <a:t>Lógica de programación I </a:t>
            </a:r>
            <a:endParaRPr lang="es-ES" sz="3600" dirty="0">
              <a:solidFill>
                <a:schemeClr val="accent2"/>
              </a:solidFill>
              <a:effectLst/>
              <a:latin typeface="Calibri"/>
              <a:ea typeface="Calibri" panose="020F0502020204030204" pitchFamily="34" charset="0"/>
              <a:cs typeface="Times New Roman"/>
            </a:endParaRPr>
          </a:p>
        </p:txBody>
      </p:sp>
      <p:sp>
        <p:nvSpPr>
          <p:cNvPr id="11" name="CuadroTexto 10">
            <a:extLst>
              <a:ext uri="{FF2B5EF4-FFF2-40B4-BE49-F238E27FC236}">
                <a16:creationId xmlns:a16="http://schemas.microsoft.com/office/drawing/2014/main" id="{988FD6E2-539C-43B4-8BCF-71EE7752F430}"/>
              </a:ext>
            </a:extLst>
          </p:cNvPr>
          <p:cNvSpPr txBox="1"/>
          <p:nvPr/>
        </p:nvSpPr>
        <p:spPr>
          <a:xfrm>
            <a:off x="376084" y="2919851"/>
            <a:ext cx="8391832" cy="2947602"/>
          </a:xfrm>
          <a:prstGeom prst="rect">
            <a:avLst/>
          </a:prstGeom>
          <a:noFill/>
        </p:spPr>
        <p:txBody>
          <a:bodyPr wrap="square" lIns="91440" tIns="45720" rIns="91440" bIns="45720" anchor="t">
            <a:spAutoFit/>
          </a:bodyPr>
          <a:lstStyle/>
          <a:p>
            <a:pPr algn="ctr">
              <a:lnSpc>
                <a:spcPct val="107000"/>
              </a:lnSpc>
              <a:spcAft>
                <a:spcPts val="800"/>
              </a:spcAft>
            </a:pPr>
            <a:r>
              <a:rPr lang="es-CO" sz="2400" dirty="0">
                <a:effectLst/>
                <a:latin typeface="Arial" panose="020B0604020202020204" pitchFamily="34" charset="0"/>
                <a:ea typeface="Calibri" panose="020F0502020204030204" pitchFamily="34" charset="0"/>
                <a:cs typeface="Arial" panose="020B0604020202020204" pitchFamily="34" charset="0"/>
              </a:rPr>
              <a:t>Juan Pablo Restrepo Uribe</a:t>
            </a: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rPr>
              <a:t>Ing. </a:t>
            </a:r>
            <a:r>
              <a:rPr lang="es-CO" sz="2400" dirty="0" err="1">
                <a:latin typeface="Arial" panose="020B0604020202020204" pitchFamily="34" charset="0"/>
                <a:ea typeface="Calibri" panose="020F0502020204030204" pitchFamily="34" charset="0"/>
                <a:cs typeface="Arial" panose="020B0604020202020204" pitchFamily="34" charset="0"/>
              </a:rPr>
              <a:t>Biomedico</a:t>
            </a: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err="1">
                <a:latin typeface="Arial" panose="020B0604020202020204" pitchFamily="34" charset="0"/>
                <a:ea typeface="Calibri" panose="020F0502020204030204" pitchFamily="34" charset="0"/>
                <a:cs typeface="Arial" panose="020B0604020202020204" pitchFamily="34" charset="0"/>
              </a:rPr>
              <a:t>MSc</a:t>
            </a:r>
            <a:r>
              <a:rPr lang="es-CO" sz="2400" dirty="0">
                <a:latin typeface="Arial" panose="020B0604020202020204" pitchFamily="34" charset="0"/>
                <a:ea typeface="Calibri" panose="020F0502020204030204" pitchFamily="34" charset="0"/>
                <a:cs typeface="Arial" panose="020B0604020202020204" pitchFamily="34" charset="0"/>
              </a:rPr>
              <a:t>. Automatización y Control Industrial</a:t>
            </a:r>
            <a:endParaRPr lang="es-CO" sz="2400" dirty="0">
              <a:effectLst/>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hlinkClick r:id="rId4"/>
              </a:rPr>
              <a:t>jprestrepo@correo.iue.edu.co</a:t>
            </a: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effectLst/>
                <a:latin typeface="Arial" panose="020B0604020202020204" pitchFamily="34" charset="0"/>
                <a:ea typeface="Calibri" panose="020F0502020204030204" pitchFamily="34" charset="0"/>
                <a:cs typeface="Arial" panose="020B0604020202020204" pitchFamily="34" charset="0"/>
              </a:rPr>
              <a:t>2023-2</a:t>
            </a:r>
            <a:endParaRPr lang="es-CO" sz="2400"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rPr>
              <a:t>Institución Universitaria de Envigado</a:t>
            </a:r>
            <a:endParaRPr lang="es-ES"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99643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2</a:t>
            </a:fld>
            <a:endParaRPr lang="es-CO"/>
          </a:p>
        </p:txBody>
      </p:sp>
      <p:sp>
        <p:nvSpPr>
          <p:cNvPr id="7" name="CuadroTexto 6">
            <a:extLst>
              <a:ext uri="{FF2B5EF4-FFF2-40B4-BE49-F238E27FC236}">
                <a16:creationId xmlns:a16="http://schemas.microsoft.com/office/drawing/2014/main" id="{80127828-DD4A-BC63-6E8D-0BA2E8A7DF65}"/>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Matrices</a:t>
            </a:r>
          </a:p>
        </p:txBody>
      </p:sp>
      <p:sp>
        <p:nvSpPr>
          <p:cNvPr id="6" name="CuadroTexto 5">
            <a:extLst>
              <a:ext uri="{FF2B5EF4-FFF2-40B4-BE49-F238E27FC236}">
                <a16:creationId xmlns:a16="http://schemas.microsoft.com/office/drawing/2014/main" id="{C9985941-BCC2-44F4-5716-AF4822E62221}"/>
              </a:ext>
            </a:extLst>
          </p:cNvPr>
          <p:cNvSpPr txBox="1"/>
          <p:nvPr/>
        </p:nvSpPr>
        <p:spPr>
          <a:xfrm>
            <a:off x="452284" y="2448204"/>
            <a:ext cx="8445910" cy="1477328"/>
          </a:xfrm>
          <a:prstGeom prst="rect">
            <a:avLst/>
          </a:prstGeom>
          <a:noFill/>
        </p:spPr>
        <p:txBody>
          <a:bodyPr wrap="square">
            <a:spAutoFit/>
          </a:bodyPr>
          <a:lstStyle/>
          <a:p>
            <a:r>
              <a:rPr lang="es-MX" dirty="0"/>
              <a:t>Es un conjunto bidimensional de números. Dado que puede definirse tanto la suma como el producto de matrices, en mayor generalidad se dice que son elementos de un anillo. Una matriz se representa por medio de una letra mayúscula (A,B, …) y sus elementos con la misma letra en minúscula (</a:t>
            </a:r>
            <a:r>
              <a:rPr lang="es-MX" dirty="0" err="1"/>
              <a:t>a,b</a:t>
            </a:r>
            <a:r>
              <a:rPr lang="es-MX" dirty="0"/>
              <a:t>, …), con un doble subíndice donde el primero indica la fila y el segundo la columna a la que pertenece.</a:t>
            </a:r>
            <a:endParaRPr lang="es-CO" dirty="0"/>
          </a:p>
        </p:txBody>
      </p:sp>
      <p:pic>
        <p:nvPicPr>
          <p:cNvPr id="8" name="Imagen 7">
            <a:extLst>
              <a:ext uri="{FF2B5EF4-FFF2-40B4-BE49-F238E27FC236}">
                <a16:creationId xmlns:a16="http://schemas.microsoft.com/office/drawing/2014/main" id="{F08A99AE-543F-385B-A50C-C318C363D121}"/>
              </a:ext>
            </a:extLst>
          </p:cNvPr>
          <p:cNvPicPr>
            <a:picLocks noChangeAspect="1"/>
          </p:cNvPicPr>
          <p:nvPr/>
        </p:nvPicPr>
        <p:blipFill>
          <a:blip r:embed="rId4"/>
          <a:stretch>
            <a:fillRect/>
          </a:stretch>
        </p:blipFill>
        <p:spPr>
          <a:xfrm>
            <a:off x="2305452" y="4025335"/>
            <a:ext cx="4533095" cy="2071686"/>
          </a:xfrm>
          <a:prstGeom prst="rect">
            <a:avLst/>
          </a:prstGeom>
        </p:spPr>
      </p:pic>
    </p:spTree>
    <p:extLst>
      <p:ext uri="{BB962C8B-B14F-4D97-AF65-F5344CB8AC3E}">
        <p14:creationId xmlns:p14="http://schemas.microsoft.com/office/powerpoint/2010/main" val="199799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3</a:t>
            </a:fld>
            <a:endParaRPr lang="es-CO"/>
          </a:p>
        </p:txBody>
      </p:sp>
      <p:sp>
        <p:nvSpPr>
          <p:cNvPr id="7" name="CuadroTexto 6">
            <a:extLst>
              <a:ext uri="{FF2B5EF4-FFF2-40B4-BE49-F238E27FC236}">
                <a16:creationId xmlns:a16="http://schemas.microsoft.com/office/drawing/2014/main" id="{80127828-DD4A-BC63-6E8D-0BA2E8A7DF65}"/>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Matrices</a:t>
            </a:r>
          </a:p>
        </p:txBody>
      </p:sp>
      <p:pic>
        <p:nvPicPr>
          <p:cNvPr id="5" name="Imagen 4">
            <a:extLst>
              <a:ext uri="{FF2B5EF4-FFF2-40B4-BE49-F238E27FC236}">
                <a16:creationId xmlns:a16="http://schemas.microsoft.com/office/drawing/2014/main" id="{9BEFC7D1-0DE7-EFF0-67C3-63E0D92BDCCB}"/>
              </a:ext>
            </a:extLst>
          </p:cNvPr>
          <p:cNvPicPr>
            <a:picLocks noChangeAspect="1"/>
          </p:cNvPicPr>
          <p:nvPr/>
        </p:nvPicPr>
        <p:blipFill>
          <a:blip r:embed="rId4"/>
          <a:stretch>
            <a:fillRect/>
          </a:stretch>
        </p:blipFill>
        <p:spPr>
          <a:xfrm>
            <a:off x="1318067" y="2788311"/>
            <a:ext cx="6507866" cy="824413"/>
          </a:xfrm>
          <a:prstGeom prst="rect">
            <a:avLst/>
          </a:prstGeom>
        </p:spPr>
      </p:pic>
      <p:pic>
        <p:nvPicPr>
          <p:cNvPr id="6" name="Imagen 5">
            <a:extLst>
              <a:ext uri="{FF2B5EF4-FFF2-40B4-BE49-F238E27FC236}">
                <a16:creationId xmlns:a16="http://schemas.microsoft.com/office/drawing/2014/main" id="{8AFE7136-C44F-3B2C-C48E-907A9F79163F}"/>
              </a:ext>
            </a:extLst>
          </p:cNvPr>
          <p:cNvPicPr>
            <a:picLocks noChangeAspect="1"/>
          </p:cNvPicPr>
          <p:nvPr/>
        </p:nvPicPr>
        <p:blipFill>
          <a:blip r:embed="rId5"/>
          <a:stretch>
            <a:fillRect/>
          </a:stretch>
        </p:blipFill>
        <p:spPr>
          <a:xfrm>
            <a:off x="706007" y="3880829"/>
            <a:ext cx="7731985" cy="742811"/>
          </a:xfrm>
          <a:prstGeom prst="rect">
            <a:avLst/>
          </a:prstGeom>
        </p:spPr>
      </p:pic>
      <p:pic>
        <p:nvPicPr>
          <p:cNvPr id="8" name="Imagen 7">
            <a:extLst>
              <a:ext uri="{FF2B5EF4-FFF2-40B4-BE49-F238E27FC236}">
                <a16:creationId xmlns:a16="http://schemas.microsoft.com/office/drawing/2014/main" id="{CA575EFB-862C-5125-6CC9-41DC00B7DC0C}"/>
              </a:ext>
            </a:extLst>
          </p:cNvPr>
          <p:cNvPicPr>
            <a:picLocks noChangeAspect="1"/>
          </p:cNvPicPr>
          <p:nvPr/>
        </p:nvPicPr>
        <p:blipFill>
          <a:blip r:embed="rId6"/>
          <a:stretch>
            <a:fillRect/>
          </a:stretch>
        </p:blipFill>
        <p:spPr>
          <a:xfrm>
            <a:off x="392491" y="4835451"/>
            <a:ext cx="8484425" cy="922524"/>
          </a:xfrm>
          <a:prstGeom prst="rect">
            <a:avLst/>
          </a:prstGeom>
        </p:spPr>
      </p:pic>
    </p:spTree>
    <p:extLst>
      <p:ext uri="{BB962C8B-B14F-4D97-AF65-F5344CB8AC3E}">
        <p14:creationId xmlns:p14="http://schemas.microsoft.com/office/powerpoint/2010/main" val="360733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4</a:t>
            </a:fld>
            <a:endParaRPr lang="es-CO"/>
          </a:p>
        </p:txBody>
      </p:sp>
      <p:sp>
        <p:nvSpPr>
          <p:cNvPr id="7" name="CuadroTexto 6">
            <a:extLst>
              <a:ext uri="{FF2B5EF4-FFF2-40B4-BE49-F238E27FC236}">
                <a16:creationId xmlns:a16="http://schemas.microsoft.com/office/drawing/2014/main" id="{80127828-DD4A-BC63-6E8D-0BA2E8A7DF65}"/>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Matrices</a:t>
            </a:r>
          </a:p>
        </p:txBody>
      </p:sp>
      <p:pic>
        <p:nvPicPr>
          <p:cNvPr id="5" name="Imagen 4">
            <a:extLst>
              <a:ext uri="{FF2B5EF4-FFF2-40B4-BE49-F238E27FC236}">
                <a16:creationId xmlns:a16="http://schemas.microsoft.com/office/drawing/2014/main" id="{89E49FA8-B0EB-B0DB-3814-DF0024E2A02E}"/>
              </a:ext>
            </a:extLst>
          </p:cNvPr>
          <p:cNvPicPr>
            <a:picLocks noChangeAspect="1"/>
          </p:cNvPicPr>
          <p:nvPr/>
        </p:nvPicPr>
        <p:blipFill>
          <a:blip r:embed="rId4"/>
          <a:stretch>
            <a:fillRect/>
          </a:stretch>
        </p:blipFill>
        <p:spPr>
          <a:xfrm>
            <a:off x="3016465" y="2992227"/>
            <a:ext cx="3111070" cy="1200764"/>
          </a:xfrm>
          <a:prstGeom prst="rect">
            <a:avLst/>
          </a:prstGeom>
        </p:spPr>
      </p:pic>
      <p:pic>
        <p:nvPicPr>
          <p:cNvPr id="6" name="Imagen 5">
            <a:extLst>
              <a:ext uri="{FF2B5EF4-FFF2-40B4-BE49-F238E27FC236}">
                <a16:creationId xmlns:a16="http://schemas.microsoft.com/office/drawing/2014/main" id="{AC34CA25-F540-63E4-759E-F1A8C6E166AB}"/>
              </a:ext>
            </a:extLst>
          </p:cNvPr>
          <p:cNvPicPr>
            <a:picLocks noChangeAspect="1"/>
          </p:cNvPicPr>
          <p:nvPr/>
        </p:nvPicPr>
        <p:blipFill>
          <a:blip r:embed="rId5"/>
          <a:stretch>
            <a:fillRect/>
          </a:stretch>
        </p:blipFill>
        <p:spPr>
          <a:xfrm>
            <a:off x="3610743" y="4776343"/>
            <a:ext cx="1922513" cy="1349850"/>
          </a:xfrm>
          <a:prstGeom prst="rect">
            <a:avLst/>
          </a:prstGeom>
        </p:spPr>
      </p:pic>
    </p:spTree>
    <p:extLst>
      <p:ext uri="{BB962C8B-B14F-4D97-AF65-F5344CB8AC3E}">
        <p14:creationId xmlns:p14="http://schemas.microsoft.com/office/powerpoint/2010/main" val="2438962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5</a:t>
            </a:fld>
            <a:endParaRPr lang="es-CO"/>
          </a:p>
        </p:txBody>
      </p:sp>
      <p:sp>
        <p:nvSpPr>
          <p:cNvPr id="7" name="CuadroTexto 6">
            <a:extLst>
              <a:ext uri="{FF2B5EF4-FFF2-40B4-BE49-F238E27FC236}">
                <a16:creationId xmlns:a16="http://schemas.microsoft.com/office/drawing/2014/main" id="{80127828-DD4A-BC63-6E8D-0BA2E8A7DF65}"/>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Matrices</a:t>
            </a:r>
          </a:p>
        </p:txBody>
      </p:sp>
      <p:sp>
        <p:nvSpPr>
          <p:cNvPr id="6" name="CuadroTexto 5">
            <a:extLst>
              <a:ext uri="{FF2B5EF4-FFF2-40B4-BE49-F238E27FC236}">
                <a16:creationId xmlns:a16="http://schemas.microsoft.com/office/drawing/2014/main" id="{BADEE9FB-CCD7-4E19-DC15-9A46B0135095}"/>
              </a:ext>
            </a:extLst>
          </p:cNvPr>
          <p:cNvSpPr txBox="1"/>
          <p:nvPr/>
        </p:nvSpPr>
        <p:spPr>
          <a:xfrm>
            <a:off x="349045" y="2604587"/>
            <a:ext cx="8445910" cy="1477328"/>
          </a:xfrm>
          <a:prstGeom prst="rect">
            <a:avLst/>
          </a:prstGeom>
          <a:noFill/>
        </p:spPr>
        <p:txBody>
          <a:bodyPr wrap="square">
            <a:spAutoFit/>
          </a:bodyPr>
          <a:lstStyle/>
          <a:p>
            <a:r>
              <a:rPr lang="es-MX" dirty="0"/>
              <a:t>Cuando hablamos de matrices en Python, nos estamos refiriendo a una matriz rectangular bidimensional especializada de datos, los cuales están almacenados en filas y columnas. Dentro de esta matriz puede haber datos en forma de </a:t>
            </a:r>
            <a:r>
              <a:rPr lang="es-MX" dirty="0">
                <a:solidFill>
                  <a:schemeClr val="accent2"/>
                </a:solidFill>
              </a:rPr>
              <a:t>números, cadenas, símbolos, expresiones</a:t>
            </a:r>
            <a:r>
              <a:rPr lang="es-MX" dirty="0"/>
              <a:t>, etc. La matriz es una de las estructuras de datos importantes que se pueden utilizar en cálculos matemáticos y científicos.</a:t>
            </a:r>
            <a:endParaRPr lang="es-CO" dirty="0"/>
          </a:p>
        </p:txBody>
      </p:sp>
      <p:pic>
        <p:nvPicPr>
          <p:cNvPr id="8" name="Imagen 7">
            <a:extLst>
              <a:ext uri="{FF2B5EF4-FFF2-40B4-BE49-F238E27FC236}">
                <a16:creationId xmlns:a16="http://schemas.microsoft.com/office/drawing/2014/main" id="{8EC27AD7-F24C-6BBF-0411-E389DC7881E5}"/>
              </a:ext>
            </a:extLst>
          </p:cNvPr>
          <p:cNvPicPr>
            <a:picLocks noChangeAspect="1"/>
          </p:cNvPicPr>
          <p:nvPr/>
        </p:nvPicPr>
        <p:blipFill rotWithShape="1">
          <a:blip r:embed="rId4"/>
          <a:srcRect l="14318" b="21827"/>
          <a:stretch/>
        </p:blipFill>
        <p:spPr>
          <a:xfrm>
            <a:off x="1685026" y="3978908"/>
            <a:ext cx="5899356" cy="2179149"/>
          </a:xfrm>
          <a:prstGeom prst="rect">
            <a:avLst/>
          </a:prstGeom>
        </p:spPr>
      </p:pic>
    </p:spTree>
    <p:extLst>
      <p:ext uri="{BB962C8B-B14F-4D97-AF65-F5344CB8AC3E}">
        <p14:creationId xmlns:p14="http://schemas.microsoft.com/office/powerpoint/2010/main" val="618151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6</a:t>
            </a:fld>
            <a:endParaRPr lang="es-CO"/>
          </a:p>
        </p:txBody>
      </p:sp>
      <p:sp>
        <p:nvSpPr>
          <p:cNvPr id="7" name="CuadroTexto 6">
            <a:extLst>
              <a:ext uri="{FF2B5EF4-FFF2-40B4-BE49-F238E27FC236}">
                <a16:creationId xmlns:a16="http://schemas.microsoft.com/office/drawing/2014/main" id="{80127828-DD4A-BC63-6E8D-0BA2E8A7DF65}"/>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Matrices</a:t>
            </a:r>
          </a:p>
        </p:txBody>
      </p:sp>
      <p:sp>
        <p:nvSpPr>
          <p:cNvPr id="6" name="CuadroTexto 5">
            <a:extLst>
              <a:ext uri="{FF2B5EF4-FFF2-40B4-BE49-F238E27FC236}">
                <a16:creationId xmlns:a16="http://schemas.microsoft.com/office/drawing/2014/main" id="{3AF937D9-FC61-5FEE-8283-A8A3B807DF7E}"/>
              </a:ext>
            </a:extLst>
          </p:cNvPr>
          <p:cNvSpPr txBox="1"/>
          <p:nvPr/>
        </p:nvSpPr>
        <p:spPr>
          <a:xfrm>
            <a:off x="747250" y="2487505"/>
            <a:ext cx="8259097" cy="1200329"/>
          </a:xfrm>
          <a:prstGeom prst="rect">
            <a:avLst/>
          </a:prstGeom>
          <a:noFill/>
        </p:spPr>
        <p:txBody>
          <a:bodyPr wrap="square">
            <a:spAutoFit/>
          </a:bodyPr>
          <a:lstStyle/>
          <a:p>
            <a:r>
              <a:rPr lang="es-MX" dirty="0"/>
              <a:t>La matriz está compuesta por tres filas y tres columnas.</a:t>
            </a:r>
          </a:p>
          <a:p>
            <a:pPr marL="285750" indent="-285750">
              <a:buFont typeface="Arial" panose="020B0604020202020204" pitchFamily="34" charset="0"/>
              <a:buChar char="•"/>
            </a:pPr>
            <a:r>
              <a:rPr lang="es-MX" dirty="0"/>
              <a:t>La fila número uno dentro del formato de lista tendrá los siguientes datos: [8,14, -6]</a:t>
            </a:r>
          </a:p>
          <a:p>
            <a:pPr marL="285750" indent="-285750">
              <a:buFont typeface="Arial" panose="020B0604020202020204" pitchFamily="34" charset="0"/>
              <a:buChar char="•"/>
            </a:pPr>
            <a:r>
              <a:rPr lang="es-MX" dirty="0"/>
              <a:t>La fila número dos será: [12,7,4]</a:t>
            </a:r>
          </a:p>
          <a:p>
            <a:pPr marL="285750" indent="-285750">
              <a:buFont typeface="Arial" panose="020B0604020202020204" pitchFamily="34" charset="0"/>
              <a:buChar char="•"/>
            </a:pPr>
            <a:r>
              <a:rPr lang="es-MX" dirty="0"/>
              <a:t>La fila número tres será: [-11,3,21]</a:t>
            </a:r>
            <a:endParaRPr lang="es-CO" dirty="0"/>
          </a:p>
        </p:txBody>
      </p:sp>
      <p:pic>
        <p:nvPicPr>
          <p:cNvPr id="9" name="Imagen 8">
            <a:extLst>
              <a:ext uri="{FF2B5EF4-FFF2-40B4-BE49-F238E27FC236}">
                <a16:creationId xmlns:a16="http://schemas.microsoft.com/office/drawing/2014/main" id="{556AB496-6836-8EF7-13D7-F412A694D9BA}"/>
              </a:ext>
            </a:extLst>
          </p:cNvPr>
          <p:cNvPicPr>
            <a:picLocks noChangeAspect="1"/>
          </p:cNvPicPr>
          <p:nvPr/>
        </p:nvPicPr>
        <p:blipFill rotWithShape="1">
          <a:blip r:embed="rId4"/>
          <a:srcRect l="13496" t="18392"/>
          <a:stretch/>
        </p:blipFill>
        <p:spPr>
          <a:xfrm>
            <a:off x="3460955" y="4703580"/>
            <a:ext cx="2222090" cy="1615717"/>
          </a:xfrm>
          <a:prstGeom prst="rect">
            <a:avLst/>
          </a:prstGeom>
        </p:spPr>
      </p:pic>
      <p:pic>
        <p:nvPicPr>
          <p:cNvPr id="11" name="Imagen 10">
            <a:extLst>
              <a:ext uri="{FF2B5EF4-FFF2-40B4-BE49-F238E27FC236}">
                <a16:creationId xmlns:a16="http://schemas.microsoft.com/office/drawing/2014/main" id="{F3C3817F-1E58-2F83-8ACD-3218CFB0C9DC}"/>
              </a:ext>
            </a:extLst>
          </p:cNvPr>
          <p:cNvPicPr>
            <a:picLocks noChangeAspect="1"/>
          </p:cNvPicPr>
          <p:nvPr/>
        </p:nvPicPr>
        <p:blipFill>
          <a:blip r:embed="rId5"/>
          <a:stretch>
            <a:fillRect/>
          </a:stretch>
        </p:blipFill>
        <p:spPr>
          <a:xfrm>
            <a:off x="1921849" y="3856394"/>
            <a:ext cx="5300301" cy="701730"/>
          </a:xfrm>
          <a:prstGeom prst="rect">
            <a:avLst/>
          </a:prstGeom>
        </p:spPr>
      </p:pic>
    </p:spTree>
    <p:extLst>
      <p:ext uri="{BB962C8B-B14F-4D97-AF65-F5344CB8AC3E}">
        <p14:creationId xmlns:p14="http://schemas.microsoft.com/office/powerpoint/2010/main" val="2124812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7</a:t>
            </a:fld>
            <a:endParaRPr lang="es-CO"/>
          </a:p>
        </p:txBody>
      </p:sp>
      <p:sp>
        <p:nvSpPr>
          <p:cNvPr id="7" name="CuadroTexto 6">
            <a:extLst>
              <a:ext uri="{FF2B5EF4-FFF2-40B4-BE49-F238E27FC236}">
                <a16:creationId xmlns:a16="http://schemas.microsoft.com/office/drawing/2014/main" id="{80127828-DD4A-BC63-6E8D-0BA2E8A7DF65}"/>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Matrices</a:t>
            </a:r>
          </a:p>
        </p:txBody>
      </p:sp>
      <p:pic>
        <p:nvPicPr>
          <p:cNvPr id="6" name="Imagen 5">
            <a:extLst>
              <a:ext uri="{FF2B5EF4-FFF2-40B4-BE49-F238E27FC236}">
                <a16:creationId xmlns:a16="http://schemas.microsoft.com/office/drawing/2014/main" id="{5EAC7B6D-F317-7E38-7327-593F16FA4E83}"/>
              </a:ext>
            </a:extLst>
          </p:cNvPr>
          <p:cNvPicPr>
            <a:picLocks noChangeAspect="1"/>
          </p:cNvPicPr>
          <p:nvPr/>
        </p:nvPicPr>
        <p:blipFill>
          <a:blip r:embed="rId4"/>
          <a:stretch>
            <a:fillRect/>
          </a:stretch>
        </p:blipFill>
        <p:spPr>
          <a:xfrm>
            <a:off x="2229578" y="2604587"/>
            <a:ext cx="4684843" cy="3401174"/>
          </a:xfrm>
          <a:prstGeom prst="rect">
            <a:avLst/>
          </a:prstGeom>
        </p:spPr>
      </p:pic>
    </p:spTree>
    <p:extLst>
      <p:ext uri="{BB962C8B-B14F-4D97-AF65-F5344CB8AC3E}">
        <p14:creationId xmlns:p14="http://schemas.microsoft.com/office/powerpoint/2010/main" val="3456005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8</a:t>
            </a:fld>
            <a:endParaRPr lang="es-CO"/>
          </a:p>
        </p:txBody>
      </p:sp>
      <p:sp>
        <p:nvSpPr>
          <p:cNvPr id="7" name="CuadroTexto 6">
            <a:extLst>
              <a:ext uri="{FF2B5EF4-FFF2-40B4-BE49-F238E27FC236}">
                <a16:creationId xmlns:a16="http://schemas.microsoft.com/office/drawing/2014/main" id="{80127828-DD4A-BC63-6E8D-0BA2E8A7DF65}"/>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Matrices</a:t>
            </a:r>
          </a:p>
        </p:txBody>
      </p:sp>
      <p:pic>
        <p:nvPicPr>
          <p:cNvPr id="6" name="Imagen 5">
            <a:extLst>
              <a:ext uri="{FF2B5EF4-FFF2-40B4-BE49-F238E27FC236}">
                <a16:creationId xmlns:a16="http://schemas.microsoft.com/office/drawing/2014/main" id="{49EAE2A6-7C5E-ECC0-2588-2E4EC4FAC902}"/>
              </a:ext>
            </a:extLst>
          </p:cNvPr>
          <p:cNvPicPr>
            <a:picLocks noChangeAspect="1"/>
          </p:cNvPicPr>
          <p:nvPr/>
        </p:nvPicPr>
        <p:blipFill>
          <a:blip r:embed="rId4"/>
          <a:stretch>
            <a:fillRect/>
          </a:stretch>
        </p:blipFill>
        <p:spPr>
          <a:xfrm>
            <a:off x="2728705" y="2716817"/>
            <a:ext cx="3686590" cy="3425692"/>
          </a:xfrm>
          <a:prstGeom prst="rect">
            <a:avLst/>
          </a:prstGeom>
        </p:spPr>
      </p:pic>
    </p:spTree>
    <p:extLst>
      <p:ext uri="{BB962C8B-B14F-4D97-AF65-F5344CB8AC3E}">
        <p14:creationId xmlns:p14="http://schemas.microsoft.com/office/powerpoint/2010/main" val="411684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617231"/>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13" name="Imagen 12">
            <a:extLst>
              <a:ext uri="{FF2B5EF4-FFF2-40B4-BE49-F238E27FC236}">
                <a16:creationId xmlns:a16="http://schemas.microsoft.com/office/drawing/2014/main" id="{9BF78F4E-34B5-55D6-5E26-F32E46EBC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6713"/>
            <a:ext cx="9144000" cy="1600616"/>
          </a:xfrm>
          <a:prstGeom prst="rect">
            <a:avLst/>
          </a:prstGeom>
        </p:spPr>
      </p:pic>
      <p:sp>
        <p:nvSpPr>
          <p:cNvPr id="4" name="Marcador de número de diapositiva 3">
            <a:extLst>
              <a:ext uri="{FF2B5EF4-FFF2-40B4-BE49-F238E27FC236}">
                <a16:creationId xmlns:a16="http://schemas.microsoft.com/office/drawing/2014/main" id="{9BB36B7C-03C0-E4FE-7741-063BD456404A}"/>
              </a:ext>
            </a:extLst>
          </p:cNvPr>
          <p:cNvSpPr txBox="1">
            <a:spLocks/>
          </p:cNvSpPr>
          <p:nvPr/>
        </p:nvSpPr>
        <p:spPr>
          <a:xfrm>
            <a:off x="11714226" y="6537426"/>
            <a:ext cx="471056" cy="3094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00000000-1234-1234-1234-123412341234}" type="slidenum">
              <a:rPr lang="es-CO" smtClean="0"/>
              <a:pPr algn="r"/>
              <a:t>9</a:t>
            </a:fld>
            <a:endParaRPr lang="es-CO"/>
          </a:p>
        </p:txBody>
      </p:sp>
      <p:sp>
        <p:nvSpPr>
          <p:cNvPr id="7" name="CuadroTexto 6">
            <a:extLst>
              <a:ext uri="{FF2B5EF4-FFF2-40B4-BE49-F238E27FC236}">
                <a16:creationId xmlns:a16="http://schemas.microsoft.com/office/drawing/2014/main" id="{80127828-DD4A-BC63-6E8D-0BA2E8A7DF65}"/>
              </a:ext>
            </a:extLst>
          </p:cNvPr>
          <p:cNvSpPr txBox="1"/>
          <p:nvPr/>
        </p:nvSpPr>
        <p:spPr>
          <a:xfrm>
            <a:off x="125408" y="1812943"/>
            <a:ext cx="9018592" cy="595932"/>
          </a:xfrm>
          <a:prstGeom prst="rect">
            <a:avLst/>
          </a:prstGeom>
          <a:noFill/>
        </p:spPr>
        <p:txBody>
          <a:bodyPr wrap="square" lIns="91440" tIns="45720" rIns="91440" bIns="45720" anchor="t">
            <a:spAutoFit/>
          </a:bodyPr>
          <a:lstStyle/>
          <a:p>
            <a:pPr algn="ctr">
              <a:lnSpc>
                <a:spcPct val="107000"/>
              </a:lnSpc>
              <a:spcAft>
                <a:spcPts val="800"/>
              </a:spcAft>
            </a:pPr>
            <a:r>
              <a:rPr lang="es-MX" sz="3200" b="1" dirty="0">
                <a:solidFill>
                  <a:schemeClr val="accent2"/>
                </a:solidFill>
                <a:latin typeface="Calibri"/>
                <a:ea typeface="Calibri" panose="020F0502020204030204" pitchFamily="34" charset="0"/>
                <a:cs typeface="Times New Roman"/>
              </a:rPr>
              <a:t>Matrices</a:t>
            </a:r>
          </a:p>
        </p:txBody>
      </p:sp>
      <p:sp>
        <p:nvSpPr>
          <p:cNvPr id="6" name="CuadroTexto 5">
            <a:extLst>
              <a:ext uri="{FF2B5EF4-FFF2-40B4-BE49-F238E27FC236}">
                <a16:creationId xmlns:a16="http://schemas.microsoft.com/office/drawing/2014/main" id="{4E6BCD74-42DD-EDD7-F701-C7EFC3787260}"/>
              </a:ext>
            </a:extLst>
          </p:cNvPr>
          <p:cNvSpPr txBox="1"/>
          <p:nvPr/>
        </p:nvSpPr>
        <p:spPr>
          <a:xfrm>
            <a:off x="816077" y="2369518"/>
            <a:ext cx="7846142" cy="3693319"/>
          </a:xfrm>
          <a:prstGeom prst="rect">
            <a:avLst/>
          </a:prstGeom>
          <a:noFill/>
        </p:spPr>
        <p:txBody>
          <a:bodyPr wrap="square">
            <a:spAutoFit/>
          </a:bodyPr>
          <a:lstStyle/>
          <a:p>
            <a:r>
              <a:rPr lang="es-MX" dirty="0">
                <a:solidFill>
                  <a:schemeClr val="accent2"/>
                </a:solidFill>
              </a:rPr>
              <a:t>Ejercicio 1: Suma de Matrices</a:t>
            </a:r>
          </a:p>
          <a:p>
            <a:r>
              <a:rPr lang="es-MX" dirty="0"/>
              <a:t>Escribe una función en Python que tome dos matrices (listas bidimensionales) como entrada y devuelva la suma de esas matrices como resultado. Asegúrate de verificar que las matrices tengan las mismas dimensiones antes de sumarlas.</a:t>
            </a:r>
          </a:p>
          <a:p>
            <a:r>
              <a:rPr lang="es-MX" dirty="0">
                <a:solidFill>
                  <a:schemeClr val="accent2"/>
                </a:solidFill>
              </a:rPr>
              <a:t>Ejercicio 2: Multiplicación de Matrices</a:t>
            </a:r>
          </a:p>
          <a:p>
            <a:r>
              <a:rPr lang="es-MX" dirty="0"/>
              <a:t>Escribe una función en Python que tome dos matrices como entrada y devuelva su producto como resultado. Asegúrate de que las matrices sean compatibles para la multiplicación (el número de columnas de la primera matriz debe ser igual al número de filas de la segunda matriz).</a:t>
            </a:r>
          </a:p>
          <a:p>
            <a:r>
              <a:rPr lang="es-MX" dirty="0">
                <a:solidFill>
                  <a:schemeClr val="accent2"/>
                </a:solidFill>
              </a:rPr>
              <a:t>Ejercicio 3: Matriz Transpuesta</a:t>
            </a:r>
          </a:p>
          <a:p>
            <a:r>
              <a:rPr lang="es-MX" dirty="0"/>
              <a:t>Escribe una función en Python que tome una matriz como entrada y devuelva su matriz transpuesta como resultado. La matriz transpuesta se obtiene intercambiando filas por columnas.</a:t>
            </a:r>
            <a:endParaRPr lang="es-CO" dirty="0"/>
          </a:p>
        </p:txBody>
      </p:sp>
    </p:spTree>
    <p:extLst>
      <p:ext uri="{BB962C8B-B14F-4D97-AF65-F5344CB8AC3E}">
        <p14:creationId xmlns:p14="http://schemas.microsoft.com/office/powerpoint/2010/main" val="37847738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1833</TotalTime>
  <Words>381</Words>
  <Application>Microsoft Office PowerPoint</Application>
  <PresentationFormat>Presentación en pantalla (4:3)</PresentationFormat>
  <Paragraphs>35</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JUAN PABLO RESTREPO URIBE</cp:lastModifiedBy>
  <cp:revision>116</cp:revision>
  <dcterms:created xsi:type="dcterms:W3CDTF">2020-02-03T21:07:58Z</dcterms:created>
  <dcterms:modified xsi:type="dcterms:W3CDTF">2023-10-30T12:41:31Z</dcterms:modified>
</cp:coreProperties>
</file>