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17"/>
  </p:notesMasterIdLst>
  <p:sldIdLst>
    <p:sldId id="258" r:id="rId2"/>
    <p:sldId id="282" r:id="rId3"/>
    <p:sldId id="320" r:id="rId4"/>
    <p:sldId id="338" r:id="rId5"/>
    <p:sldId id="339" r:id="rId6"/>
    <p:sldId id="322" r:id="rId7"/>
    <p:sldId id="324" r:id="rId8"/>
    <p:sldId id="337" r:id="rId9"/>
    <p:sldId id="327" r:id="rId10"/>
    <p:sldId id="328" r:id="rId11"/>
    <p:sldId id="329" r:id="rId12"/>
    <p:sldId id="330" r:id="rId13"/>
    <p:sldId id="332" r:id="rId14"/>
    <p:sldId id="333" r:id="rId15"/>
    <p:sldId id="335"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9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64" autoAdjust="0"/>
    <p:restoredTop sz="94660"/>
  </p:normalViewPr>
  <p:slideViewPr>
    <p:cSldViewPr snapToGrid="0">
      <p:cViewPr varScale="1">
        <p:scale>
          <a:sx n="78" d="100"/>
          <a:sy n="78" d="100"/>
        </p:scale>
        <p:origin x="17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F0677F-EF22-42D4-B015-45DE4B2016E0}" type="datetimeFigureOut">
              <a:rPr lang="en-US" smtClean="0"/>
              <a:t>8/2/2023</a:t>
            </a:fld>
            <a:endParaRPr lang="en-U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4850B4-1658-4248-BC54-58BFA377D089}" type="slidenum">
              <a:rPr lang="en-US" smtClean="0"/>
              <a:t>‹Nº›</a:t>
            </a:fld>
            <a:endParaRPr lang="en-US"/>
          </a:p>
        </p:txBody>
      </p:sp>
    </p:spTree>
    <p:extLst>
      <p:ext uri="{BB962C8B-B14F-4D97-AF65-F5344CB8AC3E}">
        <p14:creationId xmlns:p14="http://schemas.microsoft.com/office/powerpoint/2010/main" val="1988180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4022401"/>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9985388"/>
      </p:ext>
    </p:extLst>
  </p:cSld>
  <p:clrMap bg1="lt1" tx1="dk1" bg2="lt2" tx2="dk2" accent1="accent1" accent2="accent2" accent3="accent3" accent4="accent4" accent5="accent5" accent6="accent6" hlink="hlink" folHlink="folHlink"/>
  <p:sldLayoutIdLst>
    <p:sldLayoutId id="2147483668"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mailto:jprestrepo@correo.iue.edu.co"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9" name="CuadroTexto 8">
            <a:extLst>
              <a:ext uri="{FF2B5EF4-FFF2-40B4-BE49-F238E27FC236}">
                <a16:creationId xmlns:a16="http://schemas.microsoft.com/office/drawing/2014/main" id="{80FEC652-3AF8-4061-A5D4-30067F90AED4}"/>
              </a:ext>
            </a:extLst>
          </p:cNvPr>
          <p:cNvSpPr txBox="1"/>
          <p:nvPr/>
        </p:nvSpPr>
        <p:spPr>
          <a:xfrm>
            <a:off x="62704" y="1812943"/>
            <a:ext cx="9018592" cy="658835"/>
          </a:xfrm>
          <a:prstGeom prst="rect">
            <a:avLst/>
          </a:prstGeom>
          <a:noFill/>
        </p:spPr>
        <p:txBody>
          <a:bodyPr wrap="square" lIns="91440" tIns="45720" rIns="91440" bIns="45720" anchor="t">
            <a:spAutoFit/>
          </a:bodyPr>
          <a:lstStyle/>
          <a:p>
            <a:pPr algn="ctr">
              <a:lnSpc>
                <a:spcPct val="107000"/>
              </a:lnSpc>
              <a:spcAft>
                <a:spcPts val="800"/>
              </a:spcAft>
            </a:pPr>
            <a:r>
              <a:rPr lang="es-ES" sz="3600" dirty="0">
                <a:solidFill>
                  <a:schemeClr val="accent2"/>
                </a:solidFill>
                <a:latin typeface="Calibri"/>
                <a:ea typeface="Calibri" panose="020F0502020204030204" pitchFamily="34" charset="0"/>
                <a:cs typeface="Times New Roman"/>
              </a:rPr>
              <a:t>Lógica de programación I </a:t>
            </a:r>
            <a:endParaRPr lang="es-ES" sz="3600" dirty="0">
              <a:solidFill>
                <a:schemeClr val="accent2"/>
              </a:solidFill>
              <a:effectLst/>
              <a:latin typeface="Calibri"/>
              <a:ea typeface="Calibri" panose="020F0502020204030204" pitchFamily="34" charset="0"/>
              <a:cs typeface="Times New Roman"/>
            </a:endParaRPr>
          </a:p>
        </p:txBody>
      </p:sp>
      <p:sp>
        <p:nvSpPr>
          <p:cNvPr id="11" name="CuadroTexto 10">
            <a:extLst>
              <a:ext uri="{FF2B5EF4-FFF2-40B4-BE49-F238E27FC236}">
                <a16:creationId xmlns:a16="http://schemas.microsoft.com/office/drawing/2014/main" id="{988FD6E2-539C-43B4-8BCF-71EE7752F430}"/>
              </a:ext>
            </a:extLst>
          </p:cNvPr>
          <p:cNvSpPr txBox="1"/>
          <p:nvPr/>
        </p:nvSpPr>
        <p:spPr>
          <a:xfrm>
            <a:off x="376084" y="2919851"/>
            <a:ext cx="8391832" cy="2947602"/>
          </a:xfrm>
          <a:prstGeom prst="rect">
            <a:avLst/>
          </a:prstGeom>
          <a:noFill/>
        </p:spPr>
        <p:txBody>
          <a:bodyPr wrap="square" lIns="91440" tIns="45720" rIns="91440" bIns="45720" anchor="t">
            <a:spAutoFit/>
          </a:bodyPr>
          <a:lstStyle/>
          <a:p>
            <a:pPr algn="ctr">
              <a:lnSpc>
                <a:spcPct val="107000"/>
              </a:lnSpc>
              <a:spcAft>
                <a:spcPts val="800"/>
              </a:spcAft>
            </a:pPr>
            <a:r>
              <a:rPr lang="es-CO" sz="2400" dirty="0">
                <a:effectLst/>
                <a:latin typeface="Arial" panose="020B0604020202020204" pitchFamily="34" charset="0"/>
                <a:ea typeface="Calibri" panose="020F0502020204030204" pitchFamily="34" charset="0"/>
                <a:cs typeface="Arial" panose="020B0604020202020204" pitchFamily="34" charset="0"/>
              </a:rPr>
              <a:t>Juan Pablo Restrepo Uribe</a:t>
            </a:r>
          </a:p>
          <a:p>
            <a:pPr algn="ctr">
              <a:lnSpc>
                <a:spcPct val="107000"/>
              </a:lnSpc>
              <a:spcAft>
                <a:spcPts val="800"/>
              </a:spcAft>
            </a:pPr>
            <a:r>
              <a:rPr lang="es-CO" sz="2400" dirty="0">
                <a:latin typeface="Arial" panose="020B0604020202020204" pitchFamily="34" charset="0"/>
                <a:ea typeface="Calibri" panose="020F0502020204030204" pitchFamily="34" charset="0"/>
                <a:cs typeface="Arial" panose="020B0604020202020204" pitchFamily="34" charset="0"/>
              </a:rPr>
              <a:t>Ing. </a:t>
            </a:r>
            <a:r>
              <a:rPr lang="es-CO" sz="2400" dirty="0" err="1">
                <a:latin typeface="Arial" panose="020B0604020202020204" pitchFamily="34" charset="0"/>
                <a:ea typeface="Calibri" panose="020F0502020204030204" pitchFamily="34" charset="0"/>
                <a:cs typeface="Arial" panose="020B0604020202020204" pitchFamily="34" charset="0"/>
              </a:rPr>
              <a:t>Biomedico</a:t>
            </a:r>
            <a:endParaRPr lang="es-CO" sz="2400" dirty="0">
              <a:latin typeface="Arial" panose="020B0604020202020204" pitchFamily="34" charset="0"/>
              <a:ea typeface="Calibri" panose="020F0502020204030204" pitchFamily="34" charset="0"/>
              <a:cs typeface="Arial" panose="020B0604020202020204" pitchFamily="34" charset="0"/>
            </a:endParaRPr>
          </a:p>
          <a:p>
            <a:pPr algn="ctr">
              <a:lnSpc>
                <a:spcPct val="107000"/>
              </a:lnSpc>
              <a:spcAft>
                <a:spcPts val="800"/>
              </a:spcAft>
            </a:pPr>
            <a:r>
              <a:rPr lang="es-CO" sz="2400" dirty="0" err="1">
                <a:latin typeface="Arial" panose="020B0604020202020204" pitchFamily="34" charset="0"/>
                <a:ea typeface="Calibri" panose="020F0502020204030204" pitchFamily="34" charset="0"/>
                <a:cs typeface="Arial" panose="020B0604020202020204" pitchFamily="34" charset="0"/>
              </a:rPr>
              <a:t>MSc</a:t>
            </a:r>
            <a:r>
              <a:rPr lang="es-CO" sz="2400" dirty="0">
                <a:latin typeface="Arial" panose="020B0604020202020204" pitchFamily="34" charset="0"/>
                <a:ea typeface="Calibri" panose="020F0502020204030204" pitchFamily="34" charset="0"/>
                <a:cs typeface="Arial" panose="020B0604020202020204" pitchFamily="34" charset="0"/>
              </a:rPr>
              <a:t>. Automatización y Control Industrial</a:t>
            </a:r>
            <a:endParaRPr lang="es-CO" sz="2400" dirty="0">
              <a:effectLst/>
              <a:latin typeface="Arial" panose="020B0604020202020204" pitchFamily="34" charset="0"/>
              <a:ea typeface="Calibri" panose="020F0502020204030204" pitchFamily="34" charset="0"/>
              <a:cs typeface="Arial" panose="020B0604020202020204" pitchFamily="34" charset="0"/>
            </a:endParaRPr>
          </a:p>
          <a:p>
            <a:pPr algn="ctr">
              <a:lnSpc>
                <a:spcPct val="107000"/>
              </a:lnSpc>
              <a:spcAft>
                <a:spcPts val="800"/>
              </a:spcAft>
            </a:pPr>
            <a:r>
              <a:rPr lang="es-CO" sz="2400" dirty="0">
                <a:latin typeface="Arial" panose="020B0604020202020204" pitchFamily="34" charset="0"/>
                <a:ea typeface="Calibri" panose="020F0502020204030204" pitchFamily="34" charset="0"/>
                <a:cs typeface="Arial" panose="020B0604020202020204" pitchFamily="34" charset="0"/>
                <a:hlinkClick r:id="rId4"/>
              </a:rPr>
              <a:t>jprestrepo@correo.iue.edu.co</a:t>
            </a:r>
            <a:endParaRPr lang="es-CO" sz="2400" dirty="0">
              <a:latin typeface="Arial" panose="020B0604020202020204" pitchFamily="34" charset="0"/>
              <a:ea typeface="Calibri" panose="020F0502020204030204" pitchFamily="34" charset="0"/>
              <a:cs typeface="Arial" panose="020B0604020202020204" pitchFamily="34" charset="0"/>
            </a:endParaRPr>
          </a:p>
          <a:p>
            <a:pPr algn="ctr">
              <a:lnSpc>
                <a:spcPct val="107000"/>
              </a:lnSpc>
              <a:spcAft>
                <a:spcPts val="800"/>
              </a:spcAft>
            </a:pPr>
            <a:r>
              <a:rPr lang="es-CO" sz="2400" dirty="0">
                <a:effectLst/>
                <a:latin typeface="Arial" panose="020B0604020202020204" pitchFamily="34" charset="0"/>
                <a:ea typeface="Calibri" panose="020F0502020204030204" pitchFamily="34" charset="0"/>
                <a:cs typeface="Arial" panose="020B0604020202020204" pitchFamily="34" charset="0"/>
              </a:rPr>
              <a:t>2023-2</a:t>
            </a:r>
            <a:endParaRPr lang="es-CO" sz="2400" dirty="0">
              <a:latin typeface="Arial" panose="020B0604020202020204" pitchFamily="34" charset="0"/>
              <a:ea typeface="Calibri" panose="020F0502020204030204" pitchFamily="34" charset="0"/>
              <a:cs typeface="Arial" panose="020B0604020202020204" pitchFamily="34" charset="0"/>
            </a:endParaRPr>
          </a:p>
          <a:p>
            <a:pPr algn="ctr">
              <a:lnSpc>
                <a:spcPct val="107000"/>
              </a:lnSpc>
              <a:spcAft>
                <a:spcPts val="800"/>
              </a:spcAft>
            </a:pPr>
            <a:r>
              <a:rPr lang="es-CO" sz="2400" dirty="0">
                <a:latin typeface="Arial" panose="020B0604020202020204" pitchFamily="34" charset="0"/>
                <a:ea typeface="Calibri" panose="020F0502020204030204" pitchFamily="34" charset="0"/>
                <a:cs typeface="Arial" panose="020B0604020202020204" pitchFamily="34" charset="0"/>
              </a:rPr>
              <a:t>Institución Universitaria de Envigado</a:t>
            </a:r>
            <a:endParaRPr lang="es-ES" sz="24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799643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12" name="CuadroTexto 11">
            <a:extLst>
              <a:ext uri="{FF2B5EF4-FFF2-40B4-BE49-F238E27FC236}">
                <a16:creationId xmlns:a16="http://schemas.microsoft.com/office/drawing/2014/main" id="{F46E7811-937D-FF36-C361-CF923D03BAF6}"/>
              </a:ext>
            </a:extLst>
          </p:cNvPr>
          <p:cNvSpPr txBox="1"/>
          <p:nvPr/>
        </p:nvSpPr>
        <p:spPr>
          <a:xfrm>
            <a:off x="125408" y="1812943"/>
            <a:ext cx="9018592" cy="1122871"/>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Formas de representar algoritmos: Estructuras de control</a:t>
            </a:r>
          </a:p>
        </p:txBody>
      </p:sp>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sp>
        <p:nvSpPr>
          <p:cNvPr id="5" name="CuadroTexto 4">
            <a:extLst>
              <a:ext uri="{FF2B5EF4-FFF2-40B4-BE49-F238E27FC236}">
                <a16:creationId xmlns:a16="http://schemas.microsoft.com/office/drawing/2014/main" id="{F482B098-C086-80D1-00A2-8CA69CB91E29}"/>
              </a:ext>
            </a:extLst>
          </p:cNvPr>
          <p:cNvSpPr txBox="1"/>
          <p:nvPr/>
        </p:nvSpPr>
        <p:spPr>
          <a:xfrm>
            <a:off x="786581" y="3182532"/>
            <a:ext cx="6091084" cy="1200329"/>
          </a:xfrm>
          <a:prstGeom prst="rect">
            <a:avLst/>
          </a:prstGeom>
          <a:noFill/>
        </p:spPr>
        <p:txBody>
          <a:bodyPr wrap="square">
            <a:spAutoFit/>
          </a:bodyPr>
          <a:lstStyle/>
          <a:p>
            <a:r>
              <a:rPr lang="es-MX" b="1" dirty="0">
                <a:solidFill>
                  <a:schemeClr val="accent2"/>
                </a:solidFill>
              </a:rPr>
              <a:t>Estructuras selectivas</a:t>
            </a:r>
          </a:p>
          <a:p>
            <a:r>
              <a:rPr lang="es-MX" dirty="0"/>
              <a:t>Las instrucciones selectivas representan instrucciones que pueden o no ejecutarse, según el cumplimiento de una condición.</a:t>
            </a:r>
            <a:endParaRPr lang="es-CO" dirty="0"/>
          </a:p>
        </p:txBody>
      </p:sp>
      <p:pic>
        <p:nvPicPr>
          <p:cNvPr id="7" name="Imagen 6">
            <a:extLst>
              <a:ext uri="{FF2B5EF4-FFF2-40B4-BE49-F238E27FC236}">
                <a16:creationId xmlns:a16="http://schemas.microsoft.com/office/drawing/2014/main" id="{B4229C23-23A8-1F42-558D-DC724B223D87}"/>
              </a:ext>
            </a:extLst>
          </p:cNvPr>
          <p:cNvPicPr>
            <a:picLocks noChangeAspect="1"/>
          </p:cNvPicPr>
          <p:nvPr/>
        </p:nvPicPr>
        <p:blipFill>
          <a:blip r:embed="rId4"/>
          <a:stretch>
            <a:fillRect/>
          </a:stretch>
        </p:blipFill>
        <p:spPr>
          <a:xfrm>
            <a:off x="1113339" y="4956659"/>
            <a:ext cx="3810330" cy="937341"/>
          </a:xfrm>
          <a:prstGeom prst="rect">
            <a:avLst/>
          </a:prstGeom>
        </p:spPr>
      </p:pic>
      <p:pic>
        <p:nvPicPr>
          <p:cNvPr id="8" name="Imagen 7">
            <a:extLst>
              <a:ext uri="{FF2B5EF4-FFF2-40B4-BE49-F238E27FC236}">
                <a16:creationId xmlns:a16="http://schemas.microsoft.com/office/drawing/2014/main" id="{6C57D3ED-4170-A1B1-8C0C-CE6CC7EFD2B8}"/>
              </a:ext>
            </a:extLst>
          </p:cNvPr>
          <p:cNvPicPr>
            <a:picLocks noChangeAspect="1"/>
          </p:cNvPicPr>
          <p:nvPr/>
        </p:nvPicPr>
        <p:blipFill>
          <a:blip r:embed="rId5"/>
          <a:stretch>
            <a:fillRect/>
          </a:stretch>
        </p:blipFill>
        <p:spPr>
          <a:xfrm>
            <a:off x="6475546" y="3727458"/>
            <a:ext cx="2082431" cy="2480665"/>
          </a:xfrm>
          <a:prstGeom prst="rect">
            <a:avLst/>
          </a:prstGeom>
        </p:spPr>
      </p:pic>
    </p:spTree>
    <p:extLst>
      <p:ext uri="{BB962C8B-B14F-4D97-AF65-F5344CB8AC3E}">
        <p14:creationId xmlns:p14="http://schemas.microsoft.com/office/powerpoint/2010/main" val="1249541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12" name="CuadroTexto 11">
            <a:extLst>
              <a:ext uri="{FF2B5EF4-FFF2-40B4-BE49-F238E27FC236}">
                <a16:creationId xmlns:a16="http://schemas.microsoft.com/office/drawing/2014/main" id="{F46E7811-937D-FF36-C361-CF923D03BAF6}"/>
              </a:ext>
            </a:extLst>
          </p:cNvPr>
          <p:cNvSpPr txBox="1"/>
          <p:nvPr/>
        </p:nvSpPr>
        <p:spPr>
          <a:xfrm>
            <a:off x="125408" y="1812943"/>
            <a:ext cx="9018592" cy="1122871"/>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Formas de representar algoritmos: Estructuras de control</a:t>
            </a:r>
          </a:p>
        </p:txBody>
      </p:sp>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sp>
        <p:nvSpPr>
          <p:cNvPr id="5" name="CuadroTexto 4">
            <a:extLst>
              <a:ext uri="{FF2B5EF4-FFF2-40B4-BE49-F238E27FC236}">
                <a16:creationId xmlns:a16="http://schemas.microsoft.com/office/drawing/2014/main" id="{4F4C5037-5EB7-2BFC-116B-F0A26B48692E}"/>
              </a:ext>
            </a:extLst>
          </p:cNvPr>
          <p:cNvSpPr txBox="1"/>
          <p:nvPr/>
        </p:nvSpPr>
        <p:spPr>
          <a:xfrm>
            <a:off x="672486" y="3069982"/>
            <a:ext cx="5874774" cy="923330"/>
          </a:xfrm>
          <a:prstGeom prst="rect">
            <a:avLst/>
          </a:prstGeom>
          <a:noFill/>
        </p:spPr>
        <p:txBody>
          <a:bodyPr wrap="square">
            <a:spAutoFit/>
          </a:bodyPr>
          <a:lstStyle/>
          <a:p>
            <a:r>
              <a:rPr lang="es-MX" b="1" dirty="0">
                <a:solidFill>
                  <a:schemeClr val="accent2"/>
                </a:solidFill>
              </a:rPr>
              <a:t>Selectiva doble (alternativa)</a:t>
            </a:r>
          </a:p>
          <a:p>
            <a:r>
              <a:rPr lang="es-MX" dirty="0"/>
              <a:t>La instrucción alternativa realiza una instrucción de dos posibles, según el cumplimiento de una condición.</a:t>
            </a:r>
            <a:endParaRPr lang="es-CO" dirty="0"/>
          </a:p>
        </p:txBody>
      </p:sp>
      <p:pic>
        <p:nvPicPr>
          <p:cNvPr id="7" name="Imagen 6">
            <a:extLst>
              <a:ext uri="{FF2B5EF4-FFF2-40B4-BE49-F238E27FC236}">
                <a16:creationId xmlns:a16="http://schemas.microsoft.com/office/drawing/2014/main" id="{885EE92E-B7C3-3A4C-AED3-58F1319FA784}"/>
              </a:ext>
            </a:extLst>
          </p:cNvPr>
          <p:cNvPicPr>
            <a:picLocks noChangeAspect="1"/>
          </p:cNvPicPr>
          <p:nvPr/>
        </p:nvPicPr>
        <p:blipFill>
          <a:blip r:embed="rId4"/>
          <a:stretch>
            <a:fillRect/>
          </a:stretch>
        </p:blipFill>
        <p:spPr>
          <a:xfrm>
            <a:off x="672486" y="4388565"/>
            <a:ext cx="3787468" cy="1463167"/>
          </a:xfrm>
          <a:prstGeom prst="rect">
            <a:avLst/>
          </a:prstGeom>
        </p:spPr>
      </p:pic>
      <p:pic>
        <p:nvPicPr>
          <p:cNvPr id="8" name="Imagen 7">
            <a:extLst>
              <a:ext uri="{FF2B5EF4-FFF2-40B4-BE49-F238E27FC236}">
                <a16:creationId xmlns:a16="http://schemas.microsoft.com/office/drawing/2014/main" id="{57FBAB5E-280E-090F-FC04-0C6E838B6E10}"/>
              </a:ext>
            </a:extLst>
          </p:cNvPr>
          <p:cNvPicPr>
            <a:picLocks noChangeAspect="1"/>
          </p:cNvPicPr>
          <p:nvPr/>
        </p:nvPicPr>
        <p:blipFill>
          <a:blip r:embed="rId5"/>
          <a:stretch>
            <a:fillRect/>
          </a:stretch>
        </p:blipFill>
        <p:spPr>
          <a:xfrm>
            <a:off x="6316457" y="3220033"/>
            <a:ext cx="2390775" cy="2847975"/>
          </a:xfrm>
          <a:prstGeom prst="rect">
            <a:avLst/>
          </a:prstGeom>
        </p:spPr>
      </p:pic>
    </p:spTree>
    <p:extLst>
      <p:ext uri="{BB962C8B-B14F-4D97-AF65-F5344CB8AC3E}">
        <p14:creationId xmlns:p14="http://schemas.microsoft.com/office/powerpoint/2010/main" val="1836363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12" name="CuadroTexto 11">
            <a:extLst>
              <a:ext uri="{FF2B5EF4-FFF2-40B4-BE49-F238E27FC236}">
                <a16:creationId xmlns:a16="http://schemas.microsoft.com/office/drawing/2014/main" id="{F46E7811-937D-FF36-C361-CF923D03BAF6}"/>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Formas de representar algoritmos </a:t>
            </a:r>
          </a:p>
        </p:txBody>
      </p:sp>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sp>
        <p:nvSpPr>
          <p:cNvPr id="5" name="CuadroTexto 4">
            <a:extLst>
              <a:ext uri="{FF2B5EF4-FFF2-40B4-BE49-F238E27FC236}">
                <a16:creationId xmlns:a16="http://schemas.microsoft.com/office/drawing/2014/main" id="{78F6917D-B562-D2B9-4219-4394678FF2BE}"/>
              </a:ext>
            </a:extLst>
          </p:cNvPr>
          <p:cNvSpPr txBox="1"/>
          <p:nvPr/>
        </p:nvSpPr>
        <p:spPr>
          <a:xfrm>
            <a:off x="754049" y="2565258"/>
            <a:ext cx="4572000" cy="1200329"/>
          </a:xfrm>
          <a:prstGeom prst="rect">
            <a:avLst/>
          </a:prstGeom>
          <a:noFill/>
        </p:spPr>
        <p:txBody>
          <a:bodyPr wrap="square">
            <a:spAutoFit/>
          </a:bodyPr>
          <a:lstStyle/>
          <a:p>
            <a:r>
              <a:rPr lang="es-MX" b="1" dirty="0">
                <a:solidFill>
                  <a:schemeClr val="accent2"/>
                </a:solidFill>
              </a:rPr>
              <a:t>Selectiva múltiple</a:t>
            </a:r>
          </a:p>
          <a:p>
            <a:r>
              <a:rPr lang="es-MX" dirty="0"/>
              <a:t>También es común el uso de una selección múltiple que equivaldría a anidar varias funciones de selección.</a:t>
            </a:r>
            <a:endParaRPr lang="es-CO" dirty="0"/>
          </a:p>
        </p:txBody>
      </p:sp>
      <p:pic>
        <p:nvPicPr>
          <p:cNvPr id="7" name="Imagen 6">
            <a:extLst>
              <a:ext uri="{FF2B5EF4-FFF2-40B4-BE49-F238E27FC236}">
                <a16:creationId xmlns:a16="http://schemas.microsoft.com/office/drawing/2014/main" id="{0CC57D28-EFE1-030C-B92A-4992D1EEC181}"/>
              </a:ext>
            </a:extLst>
          </p:cNvPr>
          <p:cNvPicPr>
            <a:picLocks noChangeAspect="1"/>
          </p:cNvPicPr>
          <p:nvPr/>
        </p:nvPicPr>
        <p:blipFill>
          <a:blip r:embed="rId4"/>
          <a:stretch>
            <a:fillRect/>
          </a:stretch>
        </p:blipFill>
        <p:spPr>
          <a:xfrm>
            <a:off x="4755778" y="3765587"/>
            <a:ext cx="3817951" cy="2712955"/>
          </a:xfrm>
          <a:prstGeom prst="rect">
            <a:avLst/>
          </a:prstGeom>
        </p:spPr>
      </p:pic>
    </p:spTree>
    <p:extLst>
      <p:ext uri="{BB962C8B-B14F-4D97-AF65-F5344CB8AC3E}">
        <p14:creationId xmlns:p14="http://schemas.microsoft.com/office/powerpoint/2010/main" val="1971546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12" name="CuadroTexto 11">
            <a:extLst>
              <a:ext uri="{FF2B5EF4-FFF2-40B4-BE49-F238E27FC236}">
                <a16:creationId xmlns:a16="http://schemas.microsoft.com/office/drawing/2014/main" id="{F46E7811-937D-FF36-C361-CF923D03BAF6}"/>
              </a:ext>
            </a:extLst>
          </p:cNvPr>
          <p:cNvSpPr txBox="1"/>
          <p:nvPr/>
        </p:nvSpPr>
        <p:spPr>
          <a:xfrm>
            <a:off x="125408" y="1812943"/>
            <a:ext cx="9018592" cy="1752403"/>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Formas de representar algoritmos: Estructuras iterativas</a:t>
            </a:r>
          </a:p>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  </a:t>
            </a:r>
          </a:p>
        </p:txBody>
      </p:sp>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sp>
        <p:nvSpPr>
          <p:cNvPr id="5" name="CuadroTexto 4">
            <a:extLst>
              <a:ext uri="{FF2B5EF4-FFF2-40B4-BE49-F238E27FC236}">
                <a16:creationId xmlns:a16="http://schemas.microsoft.com/office/drawing/2014/main" id="{34646DAF-8A5A-26E7-6455-F2A82D50A0B0}"/>
              </a:ext>
            </a:extLst>
          </p:cNvPr>
          <p:cNvSpPr txBox="1"/>
          <p:nvPr/>
        </p:nvSpPr>
        <p:spPr>
          <a:xfrm>
            <a:off x="557980" y="2858263"/>
            <a:ext cx="8028039" cy="1754326"/>
          </a:xfrm>
          <a:prstGeom prst="rect">
            <a:avLst/>
          </a:prstGeom>
          <a:noFill/>
        </p:spPr>
        <p:txBody>
          <a:bodyPr wrap="square">
            <a:spAutoFit/>
          </a:bodyPr>
          <a:lstStyle/>
          <a:p>
            <a:r>
              <a:rPr lang="es-MX" dirty="0"/>
              <a:t>Las instrucciones iterativas representan la ejecución de instrucciones en más de una vez.</a:t>
            </a:r>
          </a:p>
          <a:p>
            <a:endParaRPr lang="es-MX" dirty="0"/>
          </a:p>
          <a:p>
            <a:r>
              <a:rPr lang="es-MX" b="1" dirty="0">
                <a:solidFill>
                  <a:schemeClr val="accent2"/>
                </a:solidFill>
              </a:rPr>
              <a:t>Bucle mientras</a:t>
            </a:r>
          </a:p>
          <a:p>
            <a:r>
              <a:rPr lang="es-MX" dirty="0"/>
              <a:t>El bucle se repite mientras la condición sea cierta, si al llegar por primera vez al bucle mientras la condición es falsa, el cuerpo del bucle no se ejecuta alguna vez.</a:t>
            </a:r>
            <a:endParaRPr lang="es-CO" dirty="0"/>
          </a:p>
        </p:txBody>
      </p:sp>
      <p:pic>
        <p:nvPicPr>
          <p:cNvPr id="7" name="Imagen 6">
            <a:extLst>
              <a:ext uri="{FF2B5EF4-FFF2-40B4-BE49-F238E27FC236}">
                <a16:creationId xmlns:a16="http://schemas.microsoft.com/office/drawing/2014/main" id="{8D8A51A9-441F-0D7D-1C0A-A4F3FAF0B5BC}"/>
              </a:ext>
            </a:extLst>
          </p:cNvPr>
          <p:cNvPicPr>
            <a:picLocks noChangeAspect="1"/>
          </p:cNvPicPr>
          <p:nvPr/>
        </p:nvPicPr>
        <p:blipFill>
          <a:blip r:embed="rId4"/>
          <a:stretch>
            <a:fillRect/>
          </a:stretch>
        </p:blipFill>
        <p:spPr>
          <a:xfrm>
            <a:off x="956022" y="4758671"/>
            <a:ext cx="3810330" cy="899238"/>
          </a:xfrm>
          <a:prstGeom prst="rect">
            <a:avLst/>
          </a:prstGeom>
        </p:spPr>
      </p:pic>
      <p:pic>
        <p:nvPicPr>
          <p:cNvPr id="8" name="Imagen 7">
            <a:extLst>
              <a:ext uri="{FF2B5EF4-FFF2-40B4-BE49-F238E27FC236}">
                <a16:creationId xmlns:a16="http://schemas.microsoft.com/office/drawing/2014/main" id="{8393C6F4-1782-5AAF-5EFA-61A0DB0C22A3}"/>
              </a:ext>
            </a:extLst>
          </p:cNvPr>
          <p:cNvPicPr>
            <a:picLocks noChangeAspect="1"/>
          </p:cNvPicPr>
          <p:nvPr/>
        </p:nvPicPr>
        <p:blipFill>
          <a:blip r:embed="rId5"/>
          <a:stretch>
            <a:fillRect/>
          </a:stretch>
        </p:blipFill>
        <p:spPr>
          <a:xfrm>
            <a:off x="6484375" y="4505708"/>
            <a:ext cx="1959077" cy="1837718"/>
          </a:xfrm>
          <a:prstGeom prst="rect">
            <a:avLst/>
          </a:prstGeom>
        </p:spPr>
      </p:pic>
    </p:spTree>
    <p:extLst>
      <p:ext uri="{BB962C8B-B14F-4D97-AF65-F5344CB8AC3E}">
        <p14:creationId xmlns:p14="http://schemas.microsoft.com/office/powerpoint/2010/main" val="2227506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12" name="CuadroTexto 11">
            <a:extLst>
              <a:ext uri="{FF2B5EF4-FFF2-40B4-BE49-F238E27FC236}">
                <a16:creationId xmlns:a16="http://schemas.microsoft.com/office/drawing/2014/main" id="{F46E7811-937D-FF36-C361-CF923D03BAF6}"/>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Formas de representar algoritmos </a:t>
            </a:r>
          </a:p>
        </p:txBody>
      </p:sp>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sp>
        <p:nvSpPr>
          <p:cNvPr id="5" name="CuadroTexto 4">
            <a:extLst>
              <a:ext uri="{FF2B5EF4-FFF2-40B4-BE49-F238E27FC236}">
                <a16:creationId xmlns:a16="http://schemas.microsoft.com/office/drawing/2014/main" id="{AB48C074-9638-AA7E-9BA1-6A4B7173AC53}"/>
              </a:ext>
            </a:extLst>
          </p:cNvPr>
          <p:cNvSpPr txBox="1"/>
          <p:nvPr/>
        </p:nvSpPr>
        <p:spPr>
          <a:xfrm>
            <a:off x="968477" y="2845340"/>
            <a:ext cx="4572000" cy="1754326"/>
          </a:xfrm>
          <a:prstGeom prst="rect">
            <a:avLst/>
          </a:prstGeom>
          <a:noFill/>
        </p:spPr>
        <p:txBody>
          <a:bodyPr wrap="square">
            <a:spAutoFit/>
          </a:bodyPr>
          <a:lstStyle/>
          <a:p>
            <a:r>
              <a:rPr lang="es-MX" b="1" dirty="0">
                <a:solidFill>
                  <a:schemeClr val="accent2"/>
                </a:solidFill>
              </a:rPr>
              <a:t>Bucle para</a:t>
            </a:r>
          </a:p>
          <a:p>
            <a:r>
              <a:rPr lang="es-MX" dirty="0"/>
              <a:t>Una estructura de control muy común es el ciclo FOR, la cual se usa cuando se desea iterar un número conocido de veces, empleando como índice una variable que se incrementa (o decrementa):</a:t>
            </a:r>
            <a:endParaRPr lang="es-CO" dirty="0"/>
          </a:p>
        </p:txBody>
      </p:sp>
      <p:pic>
        <p:nvPicPr>
          <p:cNvPr id="7" name="Imagen 6">
            <a:extLst>
              <a:ext uri="{FF2B5EF4-FFF2-40B4-BE49-F238E27FC236}">
                <a16:creationId xmlns:a16="http://schemas.microsoft.com/office/drawing/2014/main" id="{624DA9BA-309E-15FC-E6F0-41F8E3FB9E7B}"/>
              </a:ext>
            </a:extLst>
          </p:cNvPr>
          <p:cNvPicPr>
            <a:picLocks noChangeAspect="1"/>
          </p:cNvPicPr>
          <p:nvPr/>
        </p:nvPicPr>
        <p:blipFill>
          <a:blip r:embed="rId4"/>
          <a:stretch>
            <a:fillRect/>
          </a:stretch>
        </p:blipFill>
        <p:spPr>
          <a:xfrm>
            <a:off x="4760035" y="5036132"/>
            <a:ext cx="3825572" cy="906859"/>
          </a:xfrm>
          <a:prstGeom prst="rect">
            <a:avLst/>
          </a:prstGeom>
        </p:spPr>
      </p:pic>
    </p:spTree>
    <p:extLst>
      <p:ext uri="{BB962C8B-B14F-4D97-AF65-F5344CB8AC3E}">
        <p14:creationId xmlns:p14="http://schemas.microsoft.com/office/powerpoint/2010/main" val="3881334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12" name="CuadroTexto 11">
            <a:extLst>
              <a:ext uri="{FF2B5EF4-FFF2-40B4-BE49-F238E27FC236}">
                <a16:creationId xmlns:a16="http://schemas.microsoft.com/office/drawing/2014/main" id="{F46E7811-937D-FF36-C361-CF923D03BAF6}"/>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Ejercicios</a:t>
            </a:r>
          </a:p>
        </p:txBody>
      </p:sp>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sp>
        <p:nvSpPr>
          <p:cNvPr id="5" name="CuadroTexto 4">
            <a:extLst>
              <a:ext uri="{FF2B5EF4-FFF2-40B4-BE49-F238E27FC236}">
                <a16:creationId xmlns:a16="http://schemas.microsoft.com/office/drawing/2014/main" id="{396FDDF4-C68A-E253-C774-1F9AD0F886FA}"/>
              </a:ext>
            </a:extLst>
          </p:cNvPr>
          <p:cNvSpPr txBox="1"/>
          <p:nvPr/>
        </p:nvSpPr>
        <p:spPr>
          <a:xfrm>
            <a:off x="619432" y="2604587"/>
            <a:ext cx="7806813" cy="3416320"/>
          </a:xfrm>
          <a:prstGeom prst="rect">
            <a:avLst/>
          </a:prstGeom>
          <a:noFill/>
        </p:spPr>
        <p:txBody>
          <a:bodyPr wrap="square">
            <a:spAutoFit/>
          </a:bodyPr>
          <a:lstStyle/>
          <a:p>
            <a:pPr marL="285750" indent="-285750">
              <a:buFont typeface="Arial" panose="020B0604020202020204" pitchFamily="34" charset="0"/>
              <a:buChar char="•"/>
            </a:pPr>
            <a:r>
              <a:rPr lang="es-MX" dirty="0"/>
              <a:t>Crear un algoritmo que me diga los números del 1 al 10</a:t>
            </a:r>
          </a:p>
          <a:p>
            <a:pPr marL="285750" indent="-285750">
              <a:buFont typeface="Arial" panose="020B0604020202020204" pitchFamily="34" charset="0"/>
              <a:buChar char="•"/>
            </a:pPr>
            <a:r>
              <a:rPr lang="es-MX" b="0" i="0" dirty="0">
                <a:solidFill>
                  <a:srgbClr val="000000"/>
                </a:solidFill>
                <a:effectLst/>
                <a:latin typeface="ff2"/>
              </a:rPr>
              <a:t>Realizar un algoritmo para realizar las 4 operaciones básicas</a:t>
            </a:r>
          </a:p>
          <a:p>
            <a:pPr marL="285750" indent="-285750">
              <a:buFont typeface="Arial" panose="020B0604020202020204" pitchFamily="34" charset="0"/>
              <a:buChar char="•"/>
            </a:pPr>
            <a:r>
              <a:rPr lang="es-MX" b="0" i="0" dirty="0">
                <a:solidFill>
                  <a:srgbClr val="000000"/>
                </a:solidFill>
                <a:effectLst/>
                <a:latin typeface="ff2"/>
              </a:rPr>
              <a:t>Algoritmo para hallar el VOLUMEN y el AREA de un cilindro</a:t>
            </a:r>
          </a:p>
          <a:p>
            <a:pPr marL="285750" indent="-285750">
              <a:buFont typeface="Arial" panose="020B0604020202020204" pitchFamily="34" charset="0"/>
              <a:buChar char="•"/>
            </a:pPr>
            <a:r>
              <a:rPr lang="es-MX" dirty="0"/>
              <a:t> Algoritmo que lea dos números, calculando y escribiendo el valor de su suma, resta, producto y división.</a:t>
            </a:r>
          </a:p>
          <a:p>
            <a:pPr marL="285750" indent="-285750">
              <a:buFont typeface="Arial" panose="020B0604020202020204" pitchFamily="34" charset="0"/>
              <a:buChar char="•"/>
            </a:pPr>
            <a:r>
              <a:rPr lang="es-MX" dirty="0"/>
              <a:t>Diseñar un algoritmo que pida por teclado tres números; si el primero es negativo, debe imprimir el producto de los tres y si no lo es, imprimirá la suma.</a:t>
            </a:r>
          </a:p>
          <a:p>
            <a:pPr marL="285750" indent="-285750">
              <a:buFont typeface="Arial" panose="020B0604020202020204" pitchFamily="34" charset="0"/>
              <a:buChar char="•"/>
            </a:pPr>
            <a:r>
              <a:rPr lang="es-MX" dirty="0"/>
              <a:t>Escribir un nombre y saludar</a:t>
            </a:r>
          </a:p>
          <a:p>
            <a:pPr marL="285750" indent="-285750">
              <a:buFont typeface="Arial" panose="020B0604020202020204" pitchFamily="34" charset="0"/>
              <a:buChar char="•"/>
            </a:pPr>
            <a:r>
              <a:rPr lang="es-MX" dirty="0"/>
              <a:t>Un algoritmo que diga si el año es bisiesto</a:t>
            </a:r>
          </a:p>
          <a:p>
            <a:pPr marL="285750" indent="-285750">
              <a:buFont typeface="Arial" panose="020B0604020202020204" pitchFamily="34" charset="0"/>
              <a:buChar char="•"/>
            </a:pPr>
            <a:r>
              <a:rPr lang="es-MX" b="1" dirty="0">
                <a:solidFill>
                  <a:schemeClr val="accent2"/>
                </a:solidFill>
              </a:rPr>
              <a:t>Un algoritmo que determine el día siguiente (consulte como saber si un año es bisiesto, tenga en cuenta que hay meses de 30, 31, 28 o 29 días)</a:t>
            </a:r>
          </a:p>
          <a:p>
            <a:pPr marL="285750" indent="-285750">
              <a:buFont typeface="Arial" panose="020B0604020202020204" pitchFamily="34" charset="0"/>
              <a:buChar char="•"/>
            </a:pPr>
            <a:r>
              <a:rPr lang="es-MX" dirty="0"/>
              <a:t>Un algoritmo que calcule la nota final de la asignatura.</a:t>
            </a:r>
            <a:endParaRPr lang="es-CO" dirty="0"/>
          </a:p>
        </p:txBody>
      </p:sp>
    </p:spTree>
    <p:extLst>
      <p:ext uri="{BB962C8B-B14F-4D97-AF65-F5344CB8AC3E}">
        <p14:creationId xmlns:p14="http://schemas.microsoft.com/office/powerpoint/2010/main" val="2975942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sp>
        <p:nvSpPr>
          <p:cNvPr id="12" name="CuadroTexto 11">
            <a:extLst>
              <a:ext uri="{FF2B5EF4-FFF2-40B4-BE49-F238E27FC236}">
                <a16:creationId xmlns:a16="http://schemas.microsoft.com/office/drawing/2014/main" id="{F46E7811-937D-FF36-C361-CF923D03BAF6}"/>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Unidad 1: Definiciones Básicas</a:t>
            </a:r>
          </a:p>
        </p:txBody>
      </p:sp>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sp>
        <p:nvSpPr>
          <p:cNvPr id="5" name="CuadroTexto 4">
            <a:extLst>
              <a:ext uri="{FF2B5EF4-FFF2-40B4-BE49-F238E27FC236}">
                <a16:creationId xmlns:a16="http://schemas.microsoft.com/office/drawing/2014/main" id="{CC844737-C7DF-4D65-EF1D-261B24C7D44A}"/>
              </a:ext>
            </a:extLst>
          </p:cNvPr>
          <p:cNvSpPr txBox="1"/>
          <p:nvPr/>
        </p:nvSpPr>
        <p:spPr>
          <a:xfrm>
            <a:off x="866490" y="2604587"/>
            <a:ext cx="7536427" cy="1200329"/>
          </a:xfrm>
          <a:prstGeom prst="rect">
            <a:avLst/>
          </a:prstGeom>
          <a:noFill/>
        </p:spPr>
        <p:txBody>
          <a:bodyPr wrap="square">
            <a:spAutoFit/>
          </a:bodyPr>
          <a:lstStyle/>
          <a:p>
            <a:pPr marL="285750" indent="-285750">
              <a:buFont typeface="Arial" panose="020B0604020202020204" pitchFamily="34" charset="0"/>
              <a:buChar char="•"/>
            </a:pPr>
            <a:r>
              <a:rPr lang="es-CO" sz="1800" dirty="0">
                <a:solidFill>
                  <a:srgbClr val="000000"/>
                </a:solidFill>
                <a:effectLst/>
                <a:latin typeface="Arial" panose="020B0604020202020204" pitchFamily="34" charset="0"/>
                <a:ea typeface="Times New Roman" panose="02020603050405020304" pitchFamily="18" charset="0"/>
              </a:rPr>
              <a:t>F</a:t>
            </a:r>
            <a:r>
              <a:rPr lang="es-CO"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ormas de representar algoritmos</a:t>
            </a:r>
          </a:p>
          <a:p>
            <a:pPr marL="742950" lvl="1" indent="-285750">
              <a:buFont typeface="Arial" panose="020B0604020202020204" pitchFamily="34" charset="0"/>
              <a:buChar char="•"/>
            </a:pPr>
            <a:r>
              <a:rPr lang="es-CO"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P</a:t>
            </a:r>
            <a:r>
              <a:rPr lang="es-CO"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seudocódigo</a:t>
            </a:r>
          </a:p>
          <a:p>
            <a:pPr marL="742950" lvl="1" indent="-285750">
              <a:buFont typeface="Arial" panose="020B0604020202020204" pitchFamily="34" charset="0"/>
              <a:buChar char="•"/>
            </a:pPr>
            <a:r>
              <a:rPr lang="es-CO"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a:t>
            </a:r>
            <a:r>
              <a:rPr lang="es-CO"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iagrama flujo</a:t>
            </a:r>
          </a:p>
          <a:p>
            <a:pPr marL="742950" lvl="1" indent="-285750">
              <a:buFont typeface="Arial" panose="020B0604020202020204" pitchFamily="34" charset="0"/>
              <a:buChar char="•"/>
            </a:pPr>
            <a:r>
              <a:rPr lang="es-CO"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a:t>
            </a:r>
            <a:r>
              <a:rPr lang="es-CO"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iagrama de bloques (</a:t>
            </a:r>
            <a:r>
              <a:rPr lang="es-MX" dirty="0" err="1">
                <a:solidFill>
                  <a:srgbClr val="000000"/>
                </a:solidFill>
                <a:effectLst/>
                <a:latin typeface="Arial" panose="020B0604020202020204" pitchFamily="34" charset="0"/>
                <a:ea typeface="Times New Roman" panose="02020603050405020304" pitchFamily="18" charset="0"/>
              </a:rPr>
              <a:t>Nassi-Shneiderman</a:t>
            </a:r>
            <a:r>
              <a:rPr lang="es-CO"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r>
              <a:rPr lang="es-CO" dirty="0">
                <a:solidFill>
                  <a:srgbClr val="000000"/>
                </a:solidFill>
                <a:effectLst/>
                <a:latin typeface="Arial" panose="020B0604020202020204" pitchFamily="34" charset="0"/>
                <a:ea typeface="Times New Roman" panose="02020603050405020304" pitchFamily="18" charset="0"/>
              </a:rPr>
              <a:t> </a:t>
            </a:r>
            <a:endParaRPr lang="es-CO" dirty="0"/>
          </a:p>
        </p:txBody>
      </p:sp>
    </p:spTree>
    <p:extLst>
      <p:ext uri="{BB962C8B-B14F-4D97-AF65-F5344CB8AC3E}">
        <p14:creationId xmlns:p14="http://schemas.microsoft.com/office/powerpoint/2010/main" val="3477345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12" name="CuadroTexto 11">
            <a:extLst>
              <a:ext uri="{FF2B5EF4-FFF2-40B4-BE49-F238E27FC236}">
                <a16:creationId xmlns:a16="http://schemas.microsoft.com/office/drawing/2014/main" id="{F46E7811-937D-FF36-C361-CF923D03BAF6}"/>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Formas de representar algoritmos </a:t>
            </a:r>
          </a:p>
        </p:txBody>
      </p:sp>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sp>
        <p:nvSpPr>
          <p:cNvPr id="8" name="CuadroTexto 7">
            <a:extLst>
              <a:ext uri="{FF2B5EF4-FFF2-40B4-BE49-F238E27FC236}">
                <a16:creationId xmlns:a16="http://schemas.microsoft.com/office/drawing/2014/main" id="{99D296F7-D308-F713-C327-68E160F87876}"/>
              </a:ext>
            </a:extLst>
          </p:cNvPr>
          <p:cNvSpPr txBox="1"/>
          <p:nvPr/>
        </p:nvSpPr>
        <p:spPr>
          <a:xfrm>
            <a:off x="508819" y="2717380"/>
            <a:ext cx="8126361" cy="923330"/>
          </a:xfrm>
          <a:prstGeom prst="rect">
            <a:avLst/>
          </a:prstGeom>
          <a:noFill/>
        </p:spPr>
        <p:txBody>
          <a:bodyPr wrap="square">
            <a:spAutoFit/>
          </a:bodyPr>
          <a:lstStyle/>
          <a:p>
            <a:r>
              <a:rPr lang="es-MX" dirty="0"/>
              <a:t>Las principales maneras de representación de un algoritmo son a través de código fuente haciendo uso de un lenguaje de programación, a través de pseudocódigo, a través de un diagrama de flujo o a través de un sistema formal.</a:t>
            </a:r>
          </a:p>
        </p:txBody>
      </p:sp>
      <p:pic>
        <p:nvPicPr>
          <p:cNvPr id="4" name="Imagen 3">
            <a:extLst>
              <a:ext uri="{FF2B5EF4-FFF2-40B4-BE49-F238E27FC236}">
                <a16:creationId xmlns:a16="http://schemas.microsoft.com/office/drawing/2014/main" id="{B4FC1A5C-8528-52CC-AC3E-203B74DF729D}"/>
              </a:ext>
            </a:extLst>
          </p:cNvPr>
          <p:cNvPicPr>
            <a:picLocks noChangeAspect="1"/>
          </p:cNvPicPr>
          <p:nvPr/>
        </p:nvPicPr>
        <p:blipFill>
          <a:blip r:embed="rId4"/>
          <a:stretch>
            <a:fillRect/>
          </a:stretch>
        </p:blipFill>
        <p:spPr>
          <a:xfrm>
            <a:off x="2838986" y="3640710"/>
            <a:ext cx="3466025" cy="2691267"/>
          </a:xfrm>
          <a:prstGeom prst="rect">
            <a:avLst/>
          </a:prstGeom>
        </p:spPr>
      </p:pic>
    </p:spTree>
    <p:extLst>
      <p:ext uri="{BB962C8B-B14F-4D97-AF65-F5344CB8AC3E}">
        <p14:creationId xmlns:p14="http://schemas.microsoft.com/office/powerpoint/2010/main" val="2511117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12" name="CuadroTexto 11">
            <a:extLst>
              <a:ext uri="{FF2B5EF4-FFF2-40B4-BE49-F238E27FC236}">
                <a16:creationId xmlns:a16="http://schemas.microsoft.com/office/drawing/2014/main" id="{F46E7811-937D-FF36-C361-CF923D03BAF6}"/>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Formas de representar algoritmos: Pseudocódigo  </a:t>
            </a:r>
          </a:p>
        </p:txBody>
      </p:sp>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sp>
        <p:nvSpPr>
          <p:cNvPr id="8" name="CuadroTexto 7">
            <a:extLst>
              <a:ext uri="{FF2B5EF4-FFF2-40B4-BE49-F238E27FC236}">
                <a16:creationId xmlns:a16="http://schemas.microsoft.com/office/drawing/2014/main" id="{99D296F7-D308-F713-C327-68E160F87876}"/>
              </a:ext>
            </a:extLst>
          </p:cNvPr>
          <p:cNvSpPr txBox="1"/>
          <p:nvPr/>
        </p:nvSpPr>
        <p:spPr>
          <a:xfrm>
            <a:off x="400664" y="2727212"/>
            <a:ext cx="8342671" cy="923330"/>
          </a:xfrm>
          <a:prstGeom prst="rect">
            <a:avLst/>
          </a:prstGeom>
          <a:noFill/>
        </p:spPr>
        <p:txBody>
          <a:bodyPr wrap="square">
            <a:spAutoFit/>
          </a:bodyPr>
          <a:lstStyle/>
          <a:p>
            <a:r>
              <a:rPr lang="es-MX" dirty="0"/>
              <a:t>El pseudocódigo de un programa informático representa la descripción del algoritmo en un lenguaje de alto nivel, sin que éste sea capaz de ser procesado por una máquina. Se considera uno de los pasos previos a la escritura del código fuente.</a:t>
            </a:r>
          </a:p>
        </p:txBody>
      </p:sp>
      <p:pic>
        <p:nvPicPr>
          <p:cNvPr id="4" name="Imagen 3">
            <a:extLst>
              <a:ext uri="{FF2B5EF4-FFF2-40B4-BE49-F238E27FC236}">
                <a16:creationId xmlns:a16="http://schemas.microsoft.com/office/drawing/2014/main" id="{FE10CF80-A280-DFB4-A484-B68126A350C4}"/>
              </a:ext>
            </a:extLst>
          </p:cNvPr>
          <p:cNvPicPr>
            <a:picLocks noChangeAspect="1"/>
          </p:cNvPicPr>
          <p:nvPr/>
        </p:nvPicPr>
        <p:blipFill>
          <a:blip r:embed="rId4"/>
          <a:stretch>
            <a:fillRect/>
          </a:stretch>
        </p:blipFill>
        <p:spPr>
          <a:xfrm>
            <a:off x="2765643" y="3968879"/>
            <a:ext cx="3738121" cy="2321570"/>
          </a:xfrm>
          <a:prstGeom prst="rect">
            <a:avLst/>
          </a:prstGeom>
        </p:spPr>
      </p:pic>
    </p:spTree>
    <p:extLst>
      <p:ext uri="{BB962C8B-B14F-4D97-AF65-F5344CB8AC3E}">
        <p14:creationId xmlns:p14="http://schemas.microsoft.com/office/powerpoint/2010/main" val="1397852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12" name="CuadroTexto 11">
            <a:extLst>
              <a:ext uri="{FF2B5EF4-FFF2-40B4-BE49-F238E27FC236}">
                <a16:creationId xmlns:a16="http://schemas.microsoft.com/office/drawing/2014/main" id="{F46E7811-937D-FF36-C361-CF923D03BAF6}"/>
              </a:ext>
            </a:extLst>
          </p:cNvPr>
          <p:cNvSpPr txBox="1"/>
          <p:nvPr/>
        </p:nvSpPr>
        <p:spPr>
          <a:xfrm>
            <a:off x="125408" y="1812943"/>
            <a:ext cx="9018592" cy="1122871"/>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Formas de representar algoritmos: Diagrama de flujo</a:t>
            </a:r>
          </a:p>
        </p:txBody>
      </p:sp>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sp>
        <p:nvSpPr>
          <p:cNvPr id="8" name="CuadroTexto 7">
            <a:extLst>
              <a:ext uri="{FF2B5EF4-FFF2-40B4-BE49-F238E27FC236}">
                <a16:creationId xmlns:a16="http://schemas.microsoft.com/office/drawing/2014/main" id="{99D296F7-D308-F713-C327-68E160F87876}"/>
              </a:ext>
            </a:extLst>
          </p:cNvPr>
          <p:cNvSpPr txBox="1"/>
          <p:nvPr/>
        </p:nvSpPr>
        <p:spPr>
          <a:xfrm>
            <a:off x="545691" y="3182629"/>
            <a:ext cx="4026309" cy="2585323"/>
          </a:xfrm>
          <a:prstGeom prst="rect">
            <a:avLst/>
          </a:prstGeom>
          <a:noFill/>
        </p:spPr>
        <p:txBody>
          <a:bodyPr wrap="square">
            <a:spAutoFit/>
          </a:bodyPr>
          <a:lstStyle/>
          <a:p>
            <a:r>
              <a:rPr lang="es-MX" dirty="0"/>
              <a:t>Un diagrama de flujo representa de manera gráfica un algoritmo, teniendo en cuenta todos los posibles resultados y condiciones dentro de dicho gráfico. De manera general, se utiliza el lenguaje UML, el cual, es un lenguaje a través del que se representa el flujo de trabajo y que hace uso de una serie de símbolos de manera universal.</a:t>
            </a:r>
            <a:endParaRPr lang="es-CO" dirty="0"/>
          </a:p>
        </p:txBody>
      </p:sp>
      <p:pic>
        <p:nvPicPr>
          <p:cNvPr id="5" name="Imagen 4">
            <a:extLst>
              <a:ext uri="{FF2B5EF4-FFF2-40B4-BE49-F238E27FC236}">
                <a16:creationId xmlns:a16="http://schemas.microsoft.com/office/drawing/2014/main" id="{6516D2BA-86A9-9E3E-06BF-8EF3A7AF7677}"/>
              </a:ext>
            </a:extLst>
          </p:cNvPr>
          <p:cNvPicPr>
            <a:picLocks noChangeAspect="1"/>
          </p:cNvPicPr>
          <p:nvPr/>
        </p:nvPicPr>
        <p:blipFill>
          <a:blip r:embed="rId4"/>
          <a:stretch>
            <a:fillRect/>
          </a:stretch>
        </p:blipFill>
        <p:spPr>
          <a:xfrm>
            <a:off x="4970685" y="3131526"/>
            <a:ext cx="3627624" cy="3174171"/>
          </a:xfrm>
          <a:prstGeom prst="rect">
            <a:avLst/>
          </a:prstGeom>
        </p:spPr>
      </p:pic>
    </p:spTree>
    <p:extLst>
      <p:ext uri="{BB962C8B-B14F-4D97-AF65-F5344CB8AC3E}">
        <p14:creationId xmlns:p14="http://schemas.microsoft.com/office/powerpoint/2010/main" val="3847750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12" name="CuadroTexto 11">
            <a:extLst>
              <a:ext uri="{FF2B5EF4-FFF2-40B4-BE49-F238E27FC236}">
                <a16:creationId xmlns:a16="http://schemas.microsoft.com/office/drawing/2014/main" id="{F46E7811-937D-FF36-C361-CF923D03BAF6}"/>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Formas de representar algoritmos </a:t>
            </a:r>
          </a:p>
        </p:txBody>
      </p:sp>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sp>
        <p:nvSpPr>
          <p:cNvPr id="5" name="CuadroTexto 4">
            <a:extLst>
              <a:ext uri="{FF2B5EF4-FFF2-40B4-BE49-F238E27FC236}">
                <a16:creationId xmlns:a16="http://schemas.microsoft.com/office/drawing/2014/main" id="{F31A1499-EB45-CE5B-91C1-7B7BDE544A75}"/>
              </a:ext>
            </a:extLst>
          </p:cNvPr>
          <p:cNvSpPr txBox="1"/>
          <p:nvPr/>
        </p:nvSpPr>
        <p:spPr>
          <a:xfrm>
            <a:off x="334297" y="2604587"/>
            <a:ext cx="8313174" cy="3693319"/>
          </a:xfrm>
          <a:prstGeom prst="rect">
            <a:avLst/>
          </a:prstGeom>
          <a:noFill/>
        </p:spPr>
        <p:txBody>
          <a:bodyPr wrap="square">
            <a:spAutoFit/>
          </a:bodyPr>
          <a:lstStyle/>
          <a:p>
            <a:r>
              <a:rPr lang="es-MX" dirty="0"/>
              <a:t>Principalmente, un diagrama de flujos está formado por diferentes elementos que nos permiten dar forma a la idea del algoritmo:</a:t>
            </a:r>
          </a:p>
          <a:p>
            <a:pPr marL="285750" indent="-285750">
              <a:buFont typeface="Arial" panose="020B0604020202020204" pitchFamily="34" charset="0"/>
              <a:buChar char="•"/>
            </a:pPr>
            <a:r>
              <a:rPr lang="es-MX" b="1" dirty="0">
                <a:solidFill>
                  <a:schemeClr val="accent2"/>
                </a:solidFill>
              </a:rPr>
              <a:t>Línea o flechas del flujo: Indica </a:t>
            </a:r>
            <a:r>
              <a:rPr lang="es-MX" dirty="0"/>
              <a:t>la instrucción que se va a realizar, o la dirección del flujo del proceso. </a:t>
            </a:r>
          </a:p>
          <a:p>
            <a:pPr marL="285750" indent="-285750">
              <a:buFont typeface="Arial" panose="020B0604020202020204" pitchFamily="34" charset="0"/>
              <a:buChar char="•"/>
            </a:pPr>
            <a:r>
              <a:rPr lang="es-MX" b="1" dirty="0">
                <a:solidFill>
                  <a:schemeClr val="accent2"/>
                </a:solidFill>
              </a:rPr>
              <a:t>Inicio y final: </a:t>
            </a:r>
            <a:r>
              <a:rPr lang="es-MX" dirty="0"/>
              <a:t>Es la forma en la cual se indica el “inicio del proceso” y “final del proceso”. Su icono suele ser un rectángulo con las esquinas redondeadas.</a:t>
            </a:r>
          </a:p>
          <a:p>
            <a:pPr marL="285750" indent="-285750">
              <a:buFont typeface="Arial" panose="020B0604020202020204" pitchFamily="34" charset="0"/>
              <a:buChar char="•"/>
            </a:pPr>
            <a:r>
              <a:rPr lang="es-MX" b="1" dirty="0">
                <a:solidFill>
                  <a:schemeClr val="accent2"/>
                </a:solidFill>
              </a:rPr>
              <a:t>Asignación/ definición: </a:t>
            </a:r>
            <a:r>
              <a:rPr lang="es-MX" dirty="0"/>
              <a:t>Permite asignar un valor o definir una variable, son los procesos o actividades que se necesitan para resolver el problema. En este caso, suele estar representado con un rectángulo.</a:t>
            </a:r>
          </a:p>
          <a:p>
            <a:pPr marL="285750" indent="-285750">
              <a:buFont typeface="Arial" panose="020B0604020202020204" pitchFamily="34" charset="0"/>
              <a:buChar char="•"/>
            </a:pPr>
            <a:r>
              <a:rPr lang="es-MX" b="1" dirty="0">
                <a:solidFill>
                  <a:schemeClr val="accent2"/>
                </a:solidFill>
              </a:rPr>
              <a:t>Datos de entrada o de salida: </a:t>
            </a:r>
            <a:r>
              <a:rPr lang="es-MX" dirty="0"/>
              <a:t>Representa la impresión de datos en la salida. Se representa con un recuadro con las esquinas inclinadas y una flecha hacia fuera. </a:t>
            </a:r>
          </a:p>
          <a:p>
            <a:pPr marL="285750" indent="-285750">
              <a:buFont typeface="Arial" panose="020B0604020202020204" pitchFamily="34" charset="0"/>
              <a:buChar char="•"/>
            </a:pPr>
            <a:r>
              <a:rPr lang="es-MX" b="1" dirty="0">
                <a:solidFill>
                  <a:schemeClr val="accent2"/>
                </a:solidFill>
              </a:rPr>
              <a:t>Decisión: </a:t>
            </a:r>
            <a:r>
              <a:rPr lang="es-MX" dirty="0"/>
              <a:t>Indica que des del punto que nos encontramos, puede haber más de un camino para seguir, según la condición dada. En este caso se usa un rombo.</a:t>
            </a:r>
            <a:endParaRPr lang="es-CO" dirty="0"/>
          </a:p>
        </p:txBody>
      </p:sp>
    </p:spTree>
    <p:extLst>
      <p:ext uri="{BB962C8B-B14F-4D97-AF65-F5344CB8AC3E}">
        <p14:creationId xmlns:p14="http://schemas.microsoft.com/office/powerpoint/2010/main" val="1016940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12" name="CuadroTexto 11">
            <a:extLst>
              <a:ext uri="{FF2B5EF4-FFF2-40B4-BE49-F238E27FC236}">
                <a16:creationId xmlns:a16="http://schemas.microsoft.com/office/drawing/2014/main" id="{F46E7811-937D-FF36-C361-CF923D03BAF6}"/>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Formas de representar algoritmos </a:t>
            </a:r>
          </a:p>
        </p:txBody>
      </p:sp>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pic>
        <p:nvPicPr>
          <p:cNvPr id="4" name="Imagen 3">
            <a:extLst>
              <a:ext uri="{FF2B5EF4-FFF2-40B4-BE49-F238E27FC236}">
                <a16:creationId xmlns:a16="http://schemas.microsoft.com/office/drawing/2014/main" id="{080A6E20-013B-80BD-883B-93D8DF388F4B}"/>
              </a:ext>
            </a:extLst>
          </p:cNvPr>
          <p:cNvPicPr>
            <a:picLocks noChangeAspect="1"/>
          </p:cNvPicPr>
          <p:nvPr/>
        </p:nvPicPr>
        <p:blipFill>
          <a:blip r:embed="rId4"/>
          <a:stretch>
            <a:fillRect/>
          </a:stretch>
        </p:blipFill>
        <p:spPr>
          <a:xfrm>
            <a:off x="1524000" y="2448204"/>
            <a:ext cx="6096000" cy="3676650"/>
          </a:xfrm>
          <a:prstGeom prst="rect">
            <a:avLst/>
          </a:prstGeom>
        </p:spPr>
      </p:pic>
    </p:spTree>
    <p:extLst>
      <p:ext uri="{BB962C8B-B14F-4D97-AF65-F5344CB8AC3E}">
        <p14:creationId xmlns:p14="http://schemas.microsoft.com/office/powerpoint/2010/main" val="253238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12" name="CuadroTexto 11">
            <a:extLst>
              <a:ext uri="{FF2B5EF4-FFF2-40B4-BE49-F238E27FC236}">
                <a16:creationId xmlns:a16="http://schemas.microsoft.com/office/drawing/2014/main" id="{F46E7811-937D-FF36-C361-CF923D03BAF6}"/>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Formas de representar algoritmos: Código fuente</a:t>
            </a:r>
          </a:p>
        </p:txBody>
      </p:sp>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sp>
        <p:nvSpPr>
          <p:cNvPr id="8" name="CuadroTexto 7">
            <a:extLst>
              <a:ext uri="{FF2B5EF4-FFF2-40B4-BE49-F238E27FC236}">
                <a16:creationId xmlns:a16="http://schemas.microsoft.com/office/drawing/2014/main" id="{99D296F7-D308-F713-C327-68E160F87876}"/>
              </a:ext>
            </a:extLst>
          </p:cNvPr>
          <p:cNvSpPr txBox="1"/>
          <p:nvPr/>
        </p:nvSpPr>
        <p:spPr>
          <a:xfrm>
            <a:off x="221226" y="2619057"/>
            <a:ext cx="8701548" cy="923330"/>
          </a:xfrm>
          <a:prstGeom prst="rect">
            <a:avLst/>
          </a:prstGeom>
          <a:noFill/>
        </p:spPr>
        <p:txBody>
          <a:bodyPr wrap="square">
            <a:spAutoFit/>
          </a:bodyPr>
          <a:lstStyle/>
          <a:p>
            <a:r>
              <a:rPr lang="es-MX" dirty="0"/>
              <a:t>Un código fuente se define como una serie de instrucciones secuenciales, escritas en un lenguaje de programación determinado que, a través de un compilador o intérprete, éste puede ser ejecutado en una máquina.  </a:t>
            </a:r>
          </a:p>
        </p:txBody>
      </p:sp>
      <p:pic>
        <p:nvPicPr>
          <p:cNvPr id="4" name="Imagen 3">
            <a:extLst>
              <a:ext uri="{FF2B5EF4-FFF2-40B4-BE49-F238E27FC236}">
                <a16:creationId xmlns:a16="http://schemas.microsoft.com/office/drawing/2014/main" id="{692C35E0-3A64-9D66-58C4-06EB7C441046}"/>
              </a:ext>
            </a:extLst>
          </p:cNvPr>
          <p:cNvPicPr>
            <a:picLocks noChangeAspect="1"/>
          </p:cNvPicPr>
          <p:nvPr/>
        </p:nvPicPr>
        <p:blipFill>
          <a:blip r:embed="rId4"/>
          <a:stretch>
            <a:fillRect/>
          </a:stretch>
        </p:blipFill>
        <p:spPr>
          <a:xfrm>
            <a:off x="2150947" y="3581716"/>
            <a:ext cx="4967513" cy="2791111"/>
          </a:xfrm>
          <a:prstGeom prst="rect">
            <a:avLst/>
          </a:prstGeom>
        </p:spPr>
      </p:pic>
    </p:spTree>
    <p:extLst>
      <p:ext uri="{BB962C8B-B14F-4D97-AF65-F5344CB8AC3E}">
        <p14:creationId xmlns:p14="http://schemas.microsoft.com/office/powerpoint/2010/main" val="1228233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12" name="CuadroTexto 11">
            <a:extLst>
              <a:ext uri="{FF2B5EF4-FFF2-40B4-BE49-F238E27FC236}">
                <a16:creationId xmlns:a16="http://schemas.microsoft.com/office/drawing/2014/main" id="{F46E7811-937D-FF36-C361-CF923D03BAF6}"/>
              </a:ext>
            </a:extLst>
          </p:cNvPr>
          <p:cNvSpPr txBox="1"/>
          <p:nvPr/>
        </p:nvSpPr>
        <p:spPr>
          <a:xfrm>
            <a:off x="125408" y="1812943"/>
            <a:ext cx="9018592" cy="1122871"/>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Formas de representar algoritmos: Estructuras de control</a:t>
            </a:r>
          </a:p>
        </p:txBody>
      </p:sp>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345874"/>
            <a:ext cx="9144000" cy="1600616"/>
          </a:xfrm>
          <a:prstGeom prst="rect">
            <a:avLst/>
          </a:prstGeom>
        </p:spPr>
      </p:pic>
      <p:sp>
        <p:nvSpPr>
          <p:cNvPr id="5" name="CuadroTexto 4">
            <a:extLst>
              <a:ext uri="{FF2B5EF4-FFF2-40B4-BE49-F238E27FC236}">
                <a16:creationId xmlns:a16="http://schemas.microsoft.com/office/drawing/2014/main" id="{3B3B9C4E-CDF5-3DE9-6BD7-B1639907B355}"/>
              </a:ext>
            </a:extLst>
          </p:cNvPr>
          <p:cNvSpPr txBox="1"/>
          <p:nvPr/>
        </p:nvSpPr>
        <p:spPr>
          <a:xfrm>
            <a:off x="969102" y="2935814"/>
            <a:ext cx="7331201" cy="2031325"/>
          </a:xfrm>
          <a:prstGeom prst="rect">
            <a:avLst/>
          </a:prstGeom>
          <a:noFill/>
        </p:spPr>
        <p:txBody>
          <a:bodyPr wrap="square">
            <a:spAutoFit/>
          </a:bodyPr>
          <a:lstStyle/>
          <a:p>
            <a:r>
              <a:rPr lang="es-MX" dirty="0"/>
              <a:t>En la redacción de seudocódigo se utiliza tres tipos de estructuras de control: las secuenciales, las selectivas y las iterativas.</a:t>
            </a:r>
          </a:p>
          <a:p>
            <a:endParaRPr lang="es-MX" b="1" dirty="0">
              <a:solidFill>
                <a:schemeClr val="accent2"/>
              </a:solidFill>
            </a:endParaRPr>
          </a:p>
          <a:p>
            <a:r>
              <a:rPr lang="es-MX" b="1" dirty="0">
                <a:solidFill>
                  <a:schemeClr val="accent2"/>
                </a:solidFill>
              </a:rPr>
              <a:t>Estructuras secuenciales</a:t>
            </a:r>
          </a:p>
          <a:p>
            <a:r>
              <a:rPr lang="es-MX" dirty="0"/>
              <a:t>Las instrucciones se siguen en una secuencia fija que normalmente viene dada por el número de renglón. Es decir que las instrucciones se ejecutan de arriba hacia abajo.</a:t>
            </a:r>
            <a:endParaRPr lang="es-CO" dirty="0"/>
          </a:p>
        </p:txBody>
      </p:sp>
      <p:pic>
        <p:nvPicPr>
          <p:cNvPr id="7" name="Imagen 6">
            <a:extLst>
              <a:ext uri="{FF2B5EF4-FFF2-40B4-BE49-F238E27FC236}">
                <a16:creationId xmlns:a16="http://schemas.microsoft.com/office/drawing/2014/main" id="{D935357E-ECB3-690A-C805-9ED54BAAAB46}"/>
              </a:ext>
            </a:extLst>
          </p:cNvPr>
          <p:cNvPicPr>
            <a:picLocks noChangeAspect="1"/>
          </p:cNvPicPr>
          <p:nvPr/>
        </p:nvPicPr>
        <p:blipFill>
          <a:blip r:embed="rId4"/>
          <a:stretch>
            <a:fillRect/>
          </a:stretch>
        </p:blipFill>
        <p:spPr>
          <a:xfrm>
            <a:off x="2710487" y="5026339"/>
            <a:ext cx="3848433" cy="1318374"/>
          </a:xfrm>
          <a:prstGeom prst="rect">
            <a:avLst/>
          </a:prstGeom>
        </p:spPr>
      </p:pic>
    </p:spTree>
    <p:extLst>
      <p:ext uri="{BB962C8B-B14F-4D97-AF65-F5344CB8AC3E}">
        <p14:creationId xmlns:p14="http://schemas.microsoft.com/office/powerpoint/2010/main" val="540056916"/>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1284</TotalTime>
  <Words>842</Words>
  <Application>Microsoft Office PowerPoint</Application>
  <PresentationFormat>Presentación en pantalla (4:3)</PresentationFormat>
  <Paragraphs>61</Paragraphs>
  <Slides>15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Arial</vt:lpstr>
      <vt:lpstr>Calibri</vt:lpstr>
      <vt:lpstr>ff2</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Juan Pablo</cp:lastModifiedBy>
  <cp:revision>56</cp:revision>
  <dcterms:created xsi:type="dcterms:W3CDTF">2020-02-03T21:07:58Z</dcterms:created>
  <dcterms:modified xsi:type="dcterms:W3CDTF">2023-08-02T14:08:35Z</dcterms:modified>
</cp:coreProperties>
</file>