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5"/>
  </p:notesMasterIdLst>
  <p:sldIdLst>
    <p:sldId id="258" r:id="rId2"/>
    <p:sldId id="282" r:id="rId3"/>
    <p:sldId id="339" r:id="rId4"/>
    <p:sldId id="340" r:id="rId5"/>
    <p:sldId id="320" r:id="rId6"/>
    <p:sldId id="321" r:id="rId7"/>
    <p:sldId id="323" r:id="rId8"/>
    <p:sldId id="324" r:id="rId9"/>
    <p:sldId id="325" r:id="rId10"/>
    <p:sldId id="326" r:id="rId11"/>
    <p:sldId id="327" r:id="rId12"/>
    <p:sldId id="328" r:id="rId13"/>
    <p:sldId id="329" r:id="rId14"/>
    <p:sldId id="333" r:id="rId15"/>
    <p:sldId id="334" r:id="rId16"/>
    <p:sldId id="335" r:id="rId17"/>
    <p:sldId id="330" r:id="rId18"/>
    <p:sldId id="336" r:id="rId19"/>
    <p:sldId id="337" r:id="rId20"/>
    <p:sldId id="338" r:id="rId21"/>
    <p:sldId id="332" r:id="rId22"/>
    <p:sldId id="341" r:id="rId23"/>
    <p:sldId id="34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p:scale>
          <a:sx n="100" d="100"/>
          <a:sy n="100" d="100"/>
        </p:scale>
        <p:origin x="1114"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8/16/2023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Lógica de programación I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2947602"/>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2023-2</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97652D60-418B-2095-B280-602448207004}"/>
              </a:ext>
            </a:extLst>
          </p:cNvPr>
          <p:cNvSpPr txBox="1"/>
          <p:nvPr/>
        </p:nvSpPr>
        <p:spPr>
          <a:xfrm>
            <a:off x="594851" y="2604587"/>
            <a:ext cx="4572000" cy="369332"/>
          </a:xfrm>
          <a:prstGeom prst="rect">
            <a:avLst/>
          </a:prstGeom>
          <a:noFill/>
        </p:spPr>
        <p:txBody>
          <a:bodyPr wrap="square">
            <a:spAutoFit/>
          </a:bodyPr>
          <a:lstStyle/>
          <a:p>
            <a:r>
              <a:rPr lang="es-CO" sz="1800" b="1" dirty="0">
                <a:solidFill>
                  <a:schemeClr val="accent2"/>
                </a:solidFill>
              </a:rPr>
              <a:t>edad = 18</a:t>
            </a:r>
            <a:r>
              <a:rPr lang="es-CO" sz="1400" b="1" dirty="0">
                <a:solidFill>
                  <a:schemeClr val="accent2"/>
                </a:solidFill>
              </a:rPr>
              <a:t>	</a:t>
            </a:r>
            <a:r>
              <a:rPr lang="es-CO" sz="1800" b="1" dirty="0" err="1">
                <a:solidFill>
                  <a:schemeClr val="accent2"/>
                </a:solidFill>
              </a:rPr>
              <a:t>mayorDeEdad</a:t>
            </a:r>
            <a:r>
              <a:rPr lang="es-CO" sz="1800" b="1" dirty="0">
                <a:solidFill>
                  <a:schemeClr val="accent2"/>
                </a:solidFill>
              </a:rPr>
              <a:t> = True</a:t>
            </a:r>
            <a:endParaRPr lang="es-CO" b="1" dirty="0">
              <a:solidFill>
                <a:schemeClr val="accent2"/>
              </a:solidFill>
            </a:endParaRPr>
          </a:p>
        </p:txBody>
      </p:sp>
      <p:graphicFrame>
        <p:nvGraphicFramePr>
          <p:cNvPr id="6" name="Tabla 7">
            <a:extLst>
              <a:ext uri="{FF2B5EF4-FFF2-40B4-BE49-F238E27FC236}">
                <a16:creationId xmlns:a16="http://schemas.microsoft.com/office/drawing/2014/main" id="{F41B9E0C-2D8B-0087-3050-2EC6556A127A}"/>
              </a:ext>
            </a:extLst>
          </p:cNvPr>
          <p:cNvGraphicFramePr>
            <a:graphicFrameLocks noGrp="1"/>
          </p:cNvGraphicFramePr>
          <p:nvPr>
            <p:extLst>
              <p:ext uri="{D42A27DB-BD31-4B8C-83A1-F6EECF244321}">
                <p14:modId xmlns:p14="http://schemas.microsoft.com/office/powerpoint/2010/main" val="3249580038"/>
              </p:ext>
            </p:extLst>
          </p:nvPr>
        </p:nvGraphicFramePr>
        <p:xfrm>
          <a:off x="1617618" y="3429000"/>
          <a:ext cx="5908764" cy="1981200"/>
        </p:xfrm>
        <a:graphic>
          <a:graphicData uri="http://schemas.openxmlformats.org/drawingml/2006/table">
            <a:tbl>
              <a:tblPr firstRow="1" bandRow="1">
                <a:tableStyleId>{5C22544A-7EE6-4342-B048-85BDC9FD1C3A}</a:tableStyleId>
              </a:tblPr>
              <a:tblGrid>
                <a:gridCol w="4121151">
                  <a:extLst>
                    <a:ext uri="{9D8B030D-6E8A-4147-A177-3AD203B41FA5}">
                      <a16:colId xmlns:a16="http://schemas.microsoft.com/office/drawing/2014/main" val="675487879"/>
                    </a:ext>
                  </a:extLst>
                </a:gridCol>
                <a:gridCol w="1787613">
                  <a:extLst>
                    <a:ext uri="{9D8B030D-6E8A-4147-A177-3AD203B41FA5}">
                      <a16:colId xmlns:a16="http://schemas.microsoft.com/office/drawing/2014/main" val="249498806"/>
                    </a:ext>
                  </a:extLst>
                </a:gridCol>
              </a:tblGrid>
              <a:tr h="370840">
                <a:tc>
                  <a:txBody>
                    <a:bodyPr/>
                    <a:lstStyle/>
                    <a:p>
                      <a:pPr algn="ctr"/>
                      <a:r>
                        <a:rPr lang="es-CO" sz="2000" dirty="0"/>
                        <a:t>Expresión</a:t>
                      </a:r>
                    </a:p>
                  </a:txBody>
                  <a:tcPr>
                    <a:solidFill>
                      <a:srgbClr val="0D3240"/>
                    </a:solidFill>
                  </a:tcPr>
                </a:tc>
                <a:tc>
                  <a:txBody>
                    <a:bodyPr/>
                    <a:lstStyle/>
                    <a:p>
                      <a:pPr algn="ctr"/>
                      <a:r>
                        <a:rPr lang="es-CO" sz="2000" dirty="0"/>
                        <a:t>Resultado</a:t>
                      </a:r>
                    </a:p>
                  </a:txBody>
                  <a:tcPr>
                    <a:solidFill>
                      <a:srgbClr val="0D3240"/>
                    </a:solidFill>
                  </a:tcPr>
                </a:tc>
                <a:extLst>
                  <a:ext uri="{0D108BD9-81ED-4DB2-BD59-A6C34878D82A}">
                    <a16:rowId xmlns:a16="http://schemas.microsoft.com/office/drawing/2014/main" val="3381969460"/>
                  </a:ext>
                </a:extLst>
              </a:tr>
              <a:tr h="370840">
                <a:tc>
                  <a:txBody>
                    <a:bodyPr/>
                    <a:lstStyle/>
                    <a:p>
                      <a:pPr algn="ctr"/>
                      <a:r>
                        <a:rPr lang="es-CO" sz="2000" dirty="0" err="1"/>
                        <a:t>not</a:t>
                      </a:r>
                      <a:r>
                        <a:rPr lang="es-CO" sz="2000" dirty="0"/>
                        <a:t>(</a:t>
                      </a:r>
                      <a:r>
                        <a:rPr lang="es-CO" sz="2000" dirty="0" err="1"/>
                        <a:t>mayorDeEdad</a:t>
                      </a:r>
                      <a:r>
                        <a:rPr lang="es-CO" sz="2000" dirty="0"/>
                        <a:t>)</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1511722285"/>
                  </a:ext>
                </a:extLst>
              </a:tr>
              <a:tr h="370840">
                <a:tc>
                  <a:txBody>
                    <a:bodyPr/>
                    <a:lstStyle/>
                    <a:p>
                      <a:pPr algn="ctr"/>
                      <a:r>
                        <a:rPr lang="es-CO" sz="2000" dirty="0" err="1"/>
                        <a:t>not</a:t>
                      </a:r>
                      <a:r>
                        <a:rPr lang="es-CO" sz="2000" dirty="0"/>
                        <a:t>(edad &gt; 20)</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2073351956"/>
                  </a:ext>
                </a:extLst>
              </a:tr>
              <a:tr h="370840">
                <a:tc>
                  <a:txBody>
                    <a:bodyPr/>
                    <a:lstStyle/>
                    <a:p>
                      <a:pPr algn="ctr"/>
                      <a:r>
                        <a:rPr lang="es-CO" sz="2000" dirty="0" err="1"/>
                        <a:t>not</a:t>
                      </a:r>
                      <a:r>
                        <a:rPr lang="es-CO" sz="2000" dirty="0"/>
                        <a:t>(edad &lt;= 60)</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37714120"/>
                  </a:ext>
                </a:extLst>
              </a:tr>
              <a:tr h="370840">
                <a:tc>
                  <a:txBody>
                    <a:bodyPr/>
                    <a:lstStyle/>
                    <a:p>
                      <a:pPr algn="ctr"/>
                      <a:r>
                        <a:rPr lang="es-CO" sz="2000" dirty="0" err="1"/>
                        <a:t>not</a:t>
                      </a:r>
                      <a:r>
                        <a:rPr lang="es-CO" sz="2000" dirty="0"/>
                        <a:t>(edad == 18)</a:t>
                      </a:r>
                    </a:p>
                  </a:txBody>
                  <a:tcPr>
                    <a:solidFill>
                      <a:srgbClr val="009BAF">
                        <a:alpha val="20000"/>
                      </a:srgbClr>
                    </a:solidFill>
                  </a:tcPr>
                </a:tc>
                <a:tc>
                  <a:txBody>
                    <a:bodyPr/>
                    <a:lstStyle/>
                    <a:p>
                      <a:pPr algn="ctr"/>
                      <a:r>
                        <a:rPr lang="es-CO" sz="2000" dirty="0"/>
                        <a:t>False</a:t>
                      </a:r>
                    </a:p>
                  </a:txBody>
                  <a:tcPr>
                    <a:solidFill>
                      <a:srgbClr val="009BAF">
                        <a:alpha val="20000"/>
                      </a:srgbClr>
                    </a:solidFill>
                  </a:tcPr>
                </a:tc>
                <a:extLst>
                  <a:ext uri="{0D108BD9-81ED-4DB2-BD59-A6C34878D82A}">
                    <a16:rowId xmlns:a16="http://schemas.microsoft.com/office/drawing/2014/main" val="4147671948"/>
                  </a:ext>
                </a:extLst>
              </a:tr>
            </a:tbl>
          </a:graphicData>
        </a:graphic>
      </p:graphicFrame>
      <p:sp>
        <p:nvSpPr>
          <p:cNvPr id="7" name="Rectángulo 6">
            <a:extLst>
              <a:ext uri="{FF2B5EF4-FFF2-40B4-BE49-F238E27FC236}">
                <a16:creationId xmlns:a16="http://schemas.microsoft.com/office/drawing/2014/main" id="{F08AE958-EC46-9109-FC2B-7B88367A61B0}"/>
              </a:ext>
            </a:extLst>
          </p:cNvPr>
          <p:cNvSpPr/>
          <p:nvPr/>
        </p:nvSpPr>
        <p:spPr>
          <a:xfrm>
            <a:off x="6217251" y="3911473"/>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88E9A5BB-310E-2D53-6E6C-4F7380A59657}"/>
              </a:ext>
            </a:extLst>
          </p:cNvPr>
          <p:cNvSpPr/>
          <p:nvPr/>
        </p:nvSpPr>
        <p:spPr>
          <a:xfrm>
            <a:off x="6217250" y="4305081"/>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80A88354-A51C-4981-810C-FBCD6B860084}"/>
              </a:ext>
            </a:extLst>
          </p:cNvPr>
          <p:cNvSpPr/>
          <p:nvPr/>
        </p:nvSpPr>
        <p:spPr>
          <a:xfrm>
            <a:off x="6217251" y="4693641"/>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1ACDCD98-8CDA-750B-AEDA-14547FC0086F}"/>
              </a:ext>
            </a:extLst>
          </p:cNvPr>
          <p:cNvSpPr/>
          <p:nvPr/>
        </p:nvSpPr>
        <p:spPr>
          <a:xfrm>
            <a:off x="6217250" y="5087249"/>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9058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239B11C0-46BE-4777-2EE9-FB7A1B5C494A}"/>
              </a:ext>
            </a:extLst>
          </p:cNvPr>
          <p:cNvSpPr txBox="1"/>
          <p:nvPr/>
        </p:nvSpPr>
        <p:spPr>
          <a:xfrm>
            <a:off x="1426616" y="2487487"/>
            <a:ext cx="6290767" cy="369332"/>
          </a:xfrm>
          <a:prstGeom prst="rect">
            <a:avLst/>
          </a:prstGeom>
          <a:noFill/>
        </p:spPr>
        <p:txBody>
          <a:bodyPr wrap="square">
            <a:spAutoFit/>
          </a:bodyPr>
          <a:lstStyle/>
          <a:p>
            <a:r>
              <a:rPr lang="es-MX" dirty="0"/>
              <a:t>Las estructuras selectivas se utilizan para tomar decisiones lógicas</a:t>
            </a:r>
          </a:p>
        </p:txBody>
      </p:sp>
      <p:pic>
        <p:nvPicPr>
          <p:cNvPr id="4" name="Imagen 3">
            <a:extLst>
              <a:ext uri="{FF2B5EF4-FFF2-40B4-BE49-F238E27FC236}">
                <a16:creationId xmlns:a16="http://schemas.microsoft.com/office/drawing/2014/main" id="{1EC2BE7E-0D76-963A-4B88-28FB728F9ABA}"/>
              </a:ext>
            </a:extLst>
          </p:cNvPr>
          <p:cNvPicPr>
            <a:picLocks noChangeAspect="1"/>
          </p:cNvPicPr>
          <p:nvPr/>
        </p:nvPicPr>
        <p:blipFill>
          <a:blip r:embed="rId4"/>
          <a:stretch>
            <a:fillRect/>
          </a:stretch>
        </p:blipFill>
        <p:spPr>
          <a:xfrm>
            <a:off x="2015612" y="3021289"/>
            <a:ext cx="5112774" cy="3204005"/>
          </a:xfrm>
          <a:prstGeom prst="rect">
            <a:avLst/>
          </a:prstGeom>
        </p:spPr>
      </p:pic>
    </p:spTree>
    <p:extLst>
      <p:ext uri="{BB962C8B-B14F-4D97-AF65-F5344CB8AC3E}">
        <p14:creationId xmlns:p14="http://schemas.microsoft.com/office/powerpoint/2010/main" val="395776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6EBEB396-8517-5562-8D15-90629A48F179}"/>
              </a:ext>
            </a:extLst>
          </p:cNvPr>
          <p:cNvSpPr txBox="1"/>
          <p:nvPr/>
        </p:nvSpPr>
        <p:spPr>
          <a:xfrm>
            <a:off x="565354" y="2448204"/>
            <a:ext cx="7939549" cy="1200329"/>
          </a:xfrm>
          <a:prstGeom prst="rect">
            <a:avLst/>
          </a:prstGeom>
          <a:noFill/>
        </p:spPr>
        <p:txBody>
          <a:bodyPr wrap="square">
            <a:spAutoFit/>
          </a:bodyPr>
          <a:lstStyle/>
          <a:p>
            <a:endParaRPr lang="es-MX" dirty="0"/>
          </a:p>
          <a:p>
            <a:r>
              <a:rPr lang="es-MX" dirty="0"/>
              <a:t>En las estructuras selectivas se evalúan una condición y en función del resultado de la misma se realiza una opción u otra. Las condiciones se especifican usando expresiones lógicas.</a:t>
            </a:r>
            <a:endParaRPr lang="es-CO" dirty="0"/>
          </a:p>
        </p:txBody>
      </p:sp>
      <p:pic>
        <p:nvPicPr>
          <p:cNvPr id="6" name="Imagen 5">
            <a:extLst>
              <a:ext uri="{FF2B5EF4-FFF2-40B4-BE49-F238E27FC236}">
                <a16:creationId xmlns:a16="http://schemas.microsoft.com/office/drawing/2014/main" id="{0EDB2830-4EAF-C470-A019-F41106E9ECCE}"/>
              </a:ext>
            </a:extLst>
          </p:cNvPr>
          <p:cNvPicPr>
            <a:picLocks noChangeAspect="1"/>
          </p:cNvPicPr>
          <p:nvPr/>
        </p:nvPicPr>
        <p:blipFill>
          <a:blip r:embed="rId4"/>
          <a:stretch>
            <a:fillRect/>
          </a:stretch>
        </p:blipFill>
        <p:spPr>
          <a:xfrm>
            <a:off x="2700337" y="3687862"/>
            <a:ext cx="3743325" cy="2470342"/>
          </a:xfrm>
          <a:prstGeom prst="rect">
            <a:avLst/>
          </a:prstGeom>
        </p:spPr>
      </p:pic>
    </p:spTree>
    <p:extLst>
      <p:ext uri="{BB962C8B-B14F-4D97-AF65-F5344CB8AC3E}">
        <p14:creationId xmlns:p14="http://schemas.microsoft.com/office/powerpoint/2010/main" val="72745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8F006626-41B7-E08C-9BAA-1554994058BA}"/>
              </a:ext>
            </a:extLst>
          </p:cNvPr>
          <p:cNvSpPr txBox="1"/>
          <p:nvPr/>
        </p:nvSpPr>
        <p:spPr>
          <a:xfrm>
            <a:off x="572729" y="2604587"/>
            <a:ext cx="7998541" cy="923330"/>
          </a:xfrm>
          <a:prstGeom prst="rect">
            <a:avLst/>
          </a:prstGeom>
          <a:noFill/>
        </p:spPr>
        <p:txBody>
          <a:bodyPr wrap="square">
            <a:spAutoFit/>
          </a:bodyPr>
          <a:lstStyle/>
          <a:p>
            <a:pPr algn="l" fontAlgn="base"/>
            <a:r>
              <a:rPr lang="es-MX" b="0" i="0" dirty="0">
                <a:solidFill>
                  <a:srgbClr val="555555"/>
                </a:solidFill>
                <a:effectLst/>
                <a:latin typeface="PT Sans" panose="020B0503020203020204" pitchFamily="34" charset="0"/>
              </a:rPr>
              <a:t>Las estructuras selectivas simples o condicionales están compuesta únicamente de una sola condición si es verdadera ejecutara la acción o acciones si la condición es falsa no hará nada.</a:t>
            </a:r>
          </a:p>
        </p:txBody>
      </p:sp>
      <p:pic>
        <p:nvPicPr>
          <p:cNvPr id="4" name="Imagen 3">
            <a:extLst>
              <a:ext uri="{FF2B5EF4-FFF2-40B4-BE49-F238E27FC236}">
                <a16:creationId xmlns:a16="http://schemas.microsoft.com/office/drawing/2014/main" id="{F9260DE9-2166-8CCF-BF99-D179A0288502}"/>
              </a:ext>
            </a:extLst>
          </p:cNvPr>
          <p:cNvPicPr>
            <a:picLocks noChangeAspect="1"/>
          </p:cNvPicPr>
          <p:nvPr/>
        </p:nvPicPr>
        <p:blipFill>
          <a:blip r:embed="rId4"/>
          <a:stretch>
            <a:fillRect/>
          </a:stretch>
        </p:blipFill>
        <p:spPr>
          <a:xfrm>
            <a:off x="1847542" y="3660823"/>
            <a:ext cx="5448914" cy="2901370"/>
          </a:xfrm>
          <a:prstGeom prst="rect">
            <a:avLst/>
          </a:prstGeom>
        </p:spPr>
      </p:pic>
    </p:spTree>
    <p:extLst>
      <p:ext uri="{BB962C8B-B14F-4D97-AF65-F5344CB8AC3E}">
        <p14:creationId xmlns:p14="http://schemas.microsoft.com/office/powerpoint/2010/main" val="268019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Marcador de número de diapositiva 4">
            <a:extLst>
              <a:ext uri="{FF2B5EF4-FFF2-40B4-BE49-F238E27FC236}">
                <a16:creationId xmlns:a16="http://schemas.microsoft.com/office/drawing/2014/main" id="{AB57C068-A2A1-C91F-A846-D10B8E4AA93C}"/>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14</a:t>
            </a:fld>
            <a:endParaRPr lang="es-CO"/>
          </a:p>
        </p:txBody>
      </p:sp>
      <p:sp>
        <p:nvSpPr>
          <p:cNvPr id="6" name="Marcador de contenido 2">
            <a:extLst>
              <a:ext uri="{FF2B5EF4-FFF2-40B4-BE49-F238E27FC236}">
                <a16:creationId xmlns:a16="http://schemas.microsoft.com/office/drawing/2014/main" id="{20510AD2-F293-ED9E-358C-E7818F371B0A}"/>
              </a:ext>
            </a:extLst>
          </p:cNvPr>
          <p:cNvSpPr txBox="1">
            <a:spLocks/>
          </p:cNvSpPr>
          <p:nvPr/>
        </p:nvSpPr>
        <p:spPr>
          <a:xfrm>
            <a:off x="54881" y="2369183"/>
            <a:ext cx="4864726" cy="4029149"/>
          </a:xfrm>
          <a:prstGeom prst="rect">
            <a:avLst/>
          </a:prstGeom>
          <a:noFill/>
          <a:ln>
            <a:noFill/>
          </a:ln>
        </p:spPr>
        <p:txBody>
          <a:bodyPr spcFirstLastPara="1" vert="horz" wrap="square" lIns="91425" tIns="45700" rIns="91425" bIns="45700" rtlCol="0" anchor="t" anchorCtr="0">
            <a:normAutofit fontScale="85000" lnSpcReduction="20000"/>
          </a:bodyPr>
          <a:lstStyle>
            <a:lvl1pPr marL="457200" lvl="0" indent="-381000" algn="l" defTabSz="914400" rtl="0" eaLnBrk="1" latinLnBrk="0" hangingPunct="1">
              <a:lnSpc>
                <a:spcPct val="100000"/>
              </a:lnSpc>
              <a:spcBef>
                <a:spcPts val="480"/>
              </a:spcBef>
              <a:spcAft>
                <a:spcPts val="0"/>
              </a:spcAft>
              <a:buClr>
                <a:srgbClr val="009BAF"/>
              </a:buClr>
              <a:buSzPts val="2400"/>
              <a:buFont typeface="Arial" panose="020B0604020202020204" pitchFamily="34" charset="0"/>
              <a:buChar char="•"/>
              <a:defRPr sz="2800" kern="1200">
                <a:solidFill>
                  <a:schemeClr val="tx1"/>
                </a:solidFill>
                <a:latin typeface="Calibri"/>
                <a:ea typeface="Calibri"/>
                <a:cs typeface="Calibri"/>
                <a:sym typeface="Calibri"/>
              </a:defRPr>
            </a:lvl1pPr>
            <a:lvl2pPr marL="914400" lvl="1" indent="-355600" algn="l" defTabSz="914400" rtl="0" eaLnBrk="1" latinLnBrk="0" hangingPunct="1">
              <a:lnSpc>
                <a:spcPct val="100000"/>
              </a:lnSpc>
              <a:spcBef>
                <a:spcPts val="600"/>
              </a:spcBef>
              <a:spcAft>
                <a:spcPts val="0"/>
              </a:spcAft>
              <a:buSzPts val="2000"/>
              <a:buFont typeface="Arial" panose="020B0604020202020204" pitchFamily="34" charset="0"/>
              <a:buChar char="•"/>
              <a:defRPr sz="2400" kern="1200">
                <a:solidFill>
                  <a:schemeClr val="tx1"/>
                </a:solidFill>
                <a:latin typeface="Calibri"/>
                <a:ea typeface="Calibri"/>
                <a:cs typeface="Calibri"/>
                <a:sym typeface="Calibri"/>
              </a:defRPr>
            </a:lvl2pPr>
            <a:lvl3pPr marL="1371600" lvl="2" indent="-342900" algn="l" defTabSz="914400" rtl="0" eaLnBrk="1" latinLnBrk="0" hangingPunct="1">
              <a:lnSpc>
                <a:spcPct val="100000"/>
              </a:lnSpc>
              <a:spcBef>
                <a:spcPts val="600"/>
              </a:spcBef>
              <a:spcAft>
                <a:spcPts val="0"/>
              </a:spcAft>
              <a:buSzPts val="1800"/>
              <a:buFont typeface="Arial" panose="020B0604020202020204" pitchFamily="34" charset="0"/>
              <a:buChar char="•"/>
              <a:defRPr sz="2000" kern="1200">
                <a:solidFill>
                  <a:schemeClr val="tx1"/>
                </a:solidFill>
                <a:latin typeface="Calibri"/>
                <a:ea typeface="Calibri"/>
                <a:cs typeface="Calibri"/>
                <a:sym typeface="Calibri"/>
              </a:defRPr>
            </a:lvl3pPr>
            <a:lvl4pPr marL="1828800" lvl="3" indent="-330200" algn="l" defTabSz="914400" rtl="0" eaLnBrk="1" latinLnBrk="0" hangingPunct="1">
              <a:lnSpc>
                <a:spcPct val="100000"/>
              </a:lnSpc>
              <a:spcBef>
                <a:spcPts val="600"/>
              </a:spcBef>
              <a:spcAft>
                <a:spcPts val="0"/>
              </a:spcAft>
              <a:buSzPts val="1600"/>
              <a:buFont typeface="Arial" panose="020B0604020202020204" pitchFamily="34" charset="0"/>
              <a:buChar char="•"/>
              <a:defRPr sz="1800" kern="1200">
                <a:solidFill>
                  <a:schemeClr val="tx1"/>
                </a:solidFill>
                <a:latin typeface="Calibri"/>
                <a:ea typeface="Calibri"/>
                <a:cs typeface="Calibri"/>
                <a:sym typeface="Calibri"/>
              </a:defRPr>
            </a:lvl4pPr>
            <a:lvl5pPr marL="2286000" lvl="4" indent="-317500" algn="l" defTabSz="914400" rtl="0" eaLnBrk="1" latinLnBrk="0" hangingPunct="1">
              <a:lnSpc>
                <a:spcPct val="100000"/>
              </a:lnSpc>
              <a:spcBef>
                <a:spcPts val="600"/>
              </a:spcBef>
              <a:spcAft>
                <a:spcPts val="0"/>
              </a:spcAft>
              <a:buSzPts val="1400"/>
              <a:buFont typeface="Arial" panose="020B0604020202020204" pitchFamily="34" charset="0"/>
              <a:buChar char="•"/>
              <a:defRPr sz="1800" kern="1200">
                <a:solidFill>
                  <a:schemeClr val="tx1"/>
                </a:solidFill>
                <a:latin typeface="Calibri"/>
                <a:ea typeface="Calibri"/>
                <a:cs typeface="Calibri"/>
                <a:sym typeface="Calibri"/>
              </a:defRPr>
            </a:lvl5pPr>
            <a:lvl6pPr marL="2743200" lvl="5" indent="-394335" algn="l" defTabSz="914400" rtl="0" eaLnBrk="1" latinLnBrk="0" hangingPunct="1">
              <a:lnSpc>
                <a:spcPct val="100000"/>
              </a:lnSpc>
              <a:spcBef>
                <a:spcPts val="600"/>
              </a:spcBef>
              <a:spcAft>
                <a:spcPts val="0"/>
              </a:spcAft>
              <a:buSzPts val="2610"/>
              <a:buFont typeface="Arial" panose="020B0604020202020204" pitchFamily="34" charset="0"/>
              <a:buChar char="•"/>
              <a:defRPr sz="1800" kern="1200">
                <a:solidFill>
                  <a:schemeClr val="tx1"/>
                </a:solidFill>
                <a:latin typeface="+mn-lt"/>
                <a:ea typeface="+mn-ea"/>
                <a:cs typeface="+mn-cs"/>
              </a:defRPr>
            </a:lvl6pPr>
            <a:lvl7pPr marL="3200400" lvl="6" indent="-394335" algn="l" defTabSz="914400" rtl="0" eaLnBrk="1" latinLnBrk="0" hangingPunct="1">
              <a:lnSpc>
                <a:spcPct val="100000"/>
              </a:lnSpc>
              <a:spcBef>
                <a:spcPts val="600"/>
              </a:spcBef>
              <a:spcAft>
                <a:spcPts val="0"/>
              </a:spcAft>
              <a:buSzPts val="2610"/>
              <a:buFont typeface="Arial" panose="020B0604020202020204" pitchFamily="34" charset="0"/>
              <a:buChar char="•"/>
              <a:defRPr sz="1800" kern="1200">
                <a:solidFill>
                  <a:schemeClr val="tx1"/>
                </a:solidFill>
                <a:latin typeface="+mn-lt"/>
                <a:ea typeface="+mn-ea"/>
                <a:cs typeface="+mn-cs"/>
              </a:defRPr>
            </a:lvl7pPr>
            <a:lvl8pPr marL="3657600" lvl="7" indent="-394334" algn="l" defTabSz="914400" rtl="0" eaLnBrk="1" latinLnBrk="0" hangingPunct="1">
              <a:lnSpc>
                <a:spcPct val="100000"/>
              </a:lnSpc>
              <a:spcBef>
                <a:spcPts val="600"/>
              </a:spcBef>
              <a:spcAft>
                <a:spcPts val="0"/>
              </a:spcAft>
              <a:buSzPts val="2610"/>
              <a:buFont typeface="Arial" panose="020B0604020202020204" pitchFamily="34" charset="0"/>
              <a:buChar char="•"/>
              <a:defRPr sz="1800" kern="1200">
                <a:solidFill>
                  <a:schemeClr val="tx1"/>
                </a:solidFill>
                <a:latin typeface="+mn-lt"/>
                <a:ea typeface="+mn-ea"/>
                <a:cs typeface="+mn-cs"/>
              </a:defRPr>
            </a:lvl8pPr>
            <a:lvl9pPr marL="4114800" lvl="8" indent="-394334" algn="l" defTabSz="914400" rtl="0" eaLnBrk="1" latinLnBrk="0" hangingPunct="1">
              <a:lnSpc>
                <a:spcPct val="100000"/>
              </a:lnSpc>
              <a:spcBef>
                <a:spcPts val="600"/>
              </a:spcBef>
              <a:spcAft>
                <a:spcPts val="600"/>
              </a:spcAft>
              <a:buSzPts val="2610"/>
              <a:buFont typeface="Arial" panose="020B0604020202020204" pitchFamily="34" charset="0"/>
              <a:buChar char="•"/>
              <a:defRPr sz="1800" kern="1200">
                <a:solidFill>
                  <a:schemeClr val="tx1"/>
                </a:solidFill>
                <a:latin typeface="+mn-lt"/>
                <a:ea typeface="+mn-ea"/>
                <a:cs typeface="+mn-cs"/>
              </a:defRPr>
            </a:lvl9pPr>
          </a:lstStyle>
          <a:p>
            <a:pPr marL="76200" indent="0" algn="just">
              <a:buNone/>
            </a:pPr>
            <a:r>
              <a:rPr lang="es-ES" sz="2200" dirty="0"/>
              <a:t>Una estructura </a:t>
            </a:r>
            <a:r>
              <a:rPr lang="es-ES" sz="2200" dirty="0" err="1"/>
              <a:t>if-then</a:t>
            </a:r>
            <a:r>
              <a:rPr lang="es-ES" sz="2200" dirty="0"/>
              <a:t> se compone de las siguientes partes:</a:t>
            </a:r>
          </a:p>
          <a:p>
            <a:pPr marL="76200" indent="0" algn="just">
              <a:buNone/>
            </a:pPr>
            <a:endParaRPr lang="es-ES" sz="800" dirty="0"/>
          </a:p>
          <a:p>
            <a:pPr marL="533400" indent="-457200" algn="just">
              <a:buSzPct val="100000"/>
              <a:buFont typeface="+mj-lt"/>
              <a:buAutoNum type="arabicPeriod"/>
            </a:pPr>
            <a:r>
              <a:rPr lang="es-ES" sz="1900" dirty="0"/>
              <a:t>Se utiliza la palabra reservada de Python </a:t>
            </a:r>
            <a:r>
              <a:rPr lang="es-ES" sz="1900" b="1" i="1" dirty="0" err="1"/>
              <a:t>if</a:t>
            </a:r>
            <a:r>
              <a:rPr lang="es-ES" sz="1900" dirty="0"/>
              <a:t>.</a:t>
            </a:r>
          </a:p>
          <a:p>
            <a:pPr marL="533400" indent="-457200" algn="just">
              <a:buSzPct val="100000"/>
              <a:buFont typeface="+mj-lt"/>
              <a:buAutoNum type="arabicPeriod"/>
            </a:pPr>
            <a:endParaRPr lang="es-ES" sz="800" dirty="0"/>
          </a:p>
          <a:p>
            <a:pPr marL="533400" indent="-457200" algn="just">
              <a:buSzPct val="100000"/>
              <a:buFont typeface="+mj-lt"/>
              <a:buAutoNum type="arabicPeriod"/>
            </a:pPr>
            <a:r>
              <a:rPr lang="es-ES" sz="1900" dirty="0"/>
              <a:t>Se define una </a:t>
            </a:r>
            <a:r>
              <a:rPr lang="es-ES" sz="1900" b="1" dirty="0"/>
              <a:t>condición o expresión </a:t>
            </a:r>
            <a:r>
              <a:rPr lang="es-ES" sz="1900" dirty="0"/>
              <a:t>que debe evaluar a un valor booleano. Esa condición o expresión se puede o no colocar entre paréntesis (son opcionales). </a:t>
            </a:r>
          </a:p>
          <a:p>
            <a:pPr marL="533400" indent="-457200" algn="just">
              <a:buSzPct val="100000"/>
              <a:buFont typeface="+mj-lt"/>
              <a:buAutoNum type="arabicPeriod"/>
            </a:pPr>
            <a:endParaRPr lang="es-ES" sz="800" dirty="0"/>
          </a:p>
          <a:p>
            <a:pPr marL="533400" indent="-457200" algn="just">
              <a:buSzPct val="100000"/>
              <a:buFont typeface="+mj-lt"/>
              <a:buAutoNum type="arabicPeriod"/>
            </a:pPr>
            <a:r>
              <a:rPr lang="es-ES" sz="1900" dirty="0"/>
              <a:t>Se agregan</a:t>
            </a:r>
            <a:r>
              <a:rPr lang="es-ES" sz="1900" b="1" dirty="0"/>
              <a:t> dos puntos </a:t>
            </a:r>
            <a:r>
              <a:rPr lang="es-ES" sz="1900" dirty="0"/>
              <a:t>(:).</a:t>
            </a:r>
          </a:p>
          <a:p>
            <a:pPr marL="533400" indent="-457200" algn="just">
              <a:buSzPct val="100000"/>
              <a:buFont typeface="+mj-lt"/>
              <a:buAutoNum type="arabicPeriod"/>
            </a:pPr>
            <a:endParaRPr lang="es-ES" sz="800" dirty="0"/>
          </a:p>
          <a:p>
            <a:pPr marL="533400" indent="-457200" algn="just">
              <a:buSzPct val="100000"/>
              <a:buFont typeface="+mj-lt"/>
              <a:buAutoNum type="arabicPeriod"/>
            </a:pPr>
            <a:r>
              <a:rPr lang="es-ES" sz="1900" dirty="0"/>
              <a:t>Se coloca la </a:t>
            </a:r>
            <a:r>
              <a:rPr lang="es-ES" sz="1900" b="1" dirty="0"/>
              <a:t>instrucción (o instrucciones) que se ejecutarían si la condición se evalúa a </a:t>
            </a:r>
            <a:r>
              <a:rPr lang="es-ES" sz="1900" b="1" i="1" dirty="0"/>
              <a:t>True</a:t>
            </a:r>
            <a:r>
              <a:rPr lang="es-ES" sz="1900" dirty="0"/>
              <a:t>. Esa instrucción (o instrucciones) </a:t>
            </a:r>
            <a:r>
              <a:rPr lang="es-ES" sz="1900" b="1" dirty="0"/>
              <a:t>se deben colocar como bloques de código </a:t>
            </a:r>
            <a:r>
              <a:rPr lang="es-ES" sz="1900" b="1" dirty="0" err="1"/>
              <a:t>indentados</a:t>
            </a:r>
            <a:r>
              <a:rPr lang="es-ES" sz="1900" dirty="0"/>
              <a:t>. Es decir, mover de izquierda a derecha mediante una tabulación.</a:t>
            </a:r>
          </a:p>
        </p:txBody>
      </p:sp>
      <p:pic>
        <p:nvPicPr>
          <p:cNvPr id="7" name="Imagen 6">
            <a:extLst>
              <a:ext uri="{FF2B5EF4-FFF2-40B4-BE49-F238E27FC236}">
                <a16:creationId xmlns:a16="http://schemas.microsoft.com/office/drawing/2014/main" id="{E034D77C-1E63-7A32-0320-FE625BDD8AA1}"/>
              </a:ext>
            </a:extLst>
          </p:cNvPr>
          <p:cNvPicPr>
            <a:picLocks noChangeAspect="1"/>
          </p:cNvPicPr>
          <p:nvPr/>
        </p:nvPicPr>
        <p:blipFill>
          <a:blip r:embed="rId4"/>
          <a:stretch>
            <a:fillRect/>
          </a:stretch>
        </p:blipFill>
        <p:spPr>
          <a:xfrm>
            <a:off x="4560486" y="2880852"/>
            <a:ext cx="4921963" cy="2812551"/>
          </a:xfrm>
          <a:prstGeom prst="rect">
            <a:avLst/>
          </a:prstGeom>
        </p:spPr>
      </p:pic>
    </p:spTree>
    <p:extLst>
      <p:ext uri="{BB962C8B-B14F-4D97-AF65-F5344CB8AC3E}">
        <p14:creationId xmlns:p14="http://schemas.microsoft.com/office/powerpoint/2010/main" val="280612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8" name="Imagen 7">
            <a:extLst>
              <a:ext uri="{FF2B5EF4-FFF2-40B4-BE49-F238E27FC236}">
                <a16:creationId xmlns:a16="http://schemas.microsoft.com/office/drawing/2014/main" id="{3D7A647B-43F7-696E-E5A2-9942C760172D}"/>
              </a:ext>
            </a:extLst>
          </p:cNvPr>
          <p:cNvPicPr>
            <a:picLocks noChangeAspect="1"/>
          </p:cNvPicPr>
          <p:nvPr/>
        </p:nvPicPr>
        <p:blipFill>
          <a:blip r:embed="rId4"/>
          <a:stretch>
            <a:fillRect/>
          </a:stretch>
        </p:blipFill>
        <p:spPr>
          <a:xfrm>
            <a:off x="505881" y="3177838"/>
            <a:ext cx="4066119" cy="2249568"/>
          </a:xfrm>
          <a:prstGeom prst="rect">
            <a:avLst/>
          </a:prstGeom>
        </p:spPr>
      </p:pic>
      <p:pic>
        <p:nvPicPr>
          <p:cNvPr id="10" name="Imagen 9">
            <a:extLst>
              <a:ext uri="{FF2B5EF4-FFF2-40B4-BE49-F238E27FC236}">
                <a16:creationId xmlns:a16="http://schemas.microsoft.com/office/drawing/2014/main" id="{209EC12A-2FB0-746E-D106-33D56FF36E61}"/>
              </a:ext>
            </a:extLst>
          </p:cNvPr>
          <p:cNvPicPr>
            <a:picLocks noChangeAspect="1"/>
          </p:cNvPicPr>
          <p:nvPr/>
        </p:nvPicPr>
        <p:blipFill>
          <a:blip r:embed="rId5"/>
          <a:stretch>
            <a:fillRect/>
          </a:stretch>
        </p:blipFill>
        <p:spPr>
          <a:xfrm>
            <a:off x="4885977" y="3177838"/>
            <a:ext cx="3960507" cy="2249568"/>
          </a:xfrm>
          <a:prstGeom prst="rect">
            <a:avLst/>
          </a:prstGeom>
        </p:spPr>
      </p:pic>
    </p:spTree>
    <p:extLst>
      <p:ext uri="{BB962C8B-B14F-4D97-AF65-F5344CB8AC3E}">
        <p14:creationId xmlns:p14="http://schemas.microsoft.com/office/powerpoint/2010/main" val="417868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5" name="Imagen 4">
            <a:extLst>
              <a:ext uri="{FF2B5EF4-FFF2-40B4-BE49-F238E27FC236}">
                <a16:creationId xmlns:a16="http://schemas.microsoft.com/office/drawing/2014/main" id="{64CE7FB2-300B-25A1-28C0-6F9D7BEADBE2}"/>
              </a:ext>
            </a:extLst>
          </p:cNvPr>
          <p:cNvPicPr>
            <a:picLocks noChangeAspect="1"/>
          </p:cNvPicPr>
          <p:nvPr/>
        </p:nvPicPr>
        <p:blipFill>
          <a:blip r:embed="rId4"/>
          <a:stretch>
            <a:fillRect/>
          </a:stretch>
        </p:blipFill>
        <p:spPr>
          <a:xfrm>
            <a:off x="1799916" y="2708345"/>
            <a:ext cx="5544167" cy="3481561"/>
          </a:xfrm>
          <a:prstGeom prst="rect">
            <a:avLst/>
          </a:prstGeom>
        </p:spPr>
      </p:pic>
    </p:spTree>
    <p:extLst>
      <p:ext uri="{BB962C8B-B14F-4D97-AF65-F5344CB8AC3E}">
        <p14:creationId xmlns:p14="http://schemas.microsoft.com/office/powerpoint/2010/main" val="12585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191C41E8-0F40-9B75-8E17-5BD6420B7912}"/>
              </a:ext>
            </a:extLst>
          </p:cNvPr>
          <p:cNvSpPr txBox="1"/>
          <p:nvPr/>
        </p:nvSpPr>
        <p:spPr>
          <a:xfrm>
            <a:off x="823451" y="2632800"/>
            <a:ext cx="7497097" cy="1200329"/>
          </a:xfrm>
          <a:prstGeom prst="rect">
            <a:avLst/>
          </a:prstGeom>
          <a:noFill/>
        </p:spPr>
        <p:txBody>
          <a:bodyPr wrap="square">
            <a:spAutoFit/>
          </a:bodyPr>
          <a:lstStyle/>
          <a:p>
            <a:r>
              <a:rPr lang="es-MX" dirty="0"/>
              <a:t>Las estructuras selectivas dobles están compuestas únicamente de una sola condición, si es verdadera ejecutara la acción o acciones y si la condición es falsa ejecutara las acciones para la condición falsa. </a:t>
            </a:r>
          </a:p>
          <a:p>
            <a:endParaRPr lang="es-MX" dirty="0"/>
          </a:p>
        </p:txBody>
      </p:sp>
      <p:pic>
        <p:nvPicPr>
          <p:cNvPr id="4" name="Imagen 3">
            <a:extLst>
              <a:ext uri="{FF2B5EF4-FFF2-40B4-BE49-F238E27FC236}">
                <a16:creationId xmlns:a16="http://schemas.microsoft.com/office/drawing/2014/main" id="{08B8958F-0305-FD76-A98F-7F01E6AAFC9E}"/>
              </a:ext>
            </a:extLst>
          </p:cNvPr>
          <p:cNvPicPr>
            <a:picLocks noChangeAspect="1"/>
          </p:cNvPicPr>
          <p:nvPr/>
        </p:nvPicPr>
        <p:blipFill>
          <a:blip r:embed="rId4"/>
          <a:stretch>
            <a:fillRect/>
          </a:stretch>
        </p:blipFill>
        <p:spPr>
          <a:xfrm>
            <a:off x="2172236" y="3723707"/>
            <a:ext cx="4799526" cy="2564021"/>
          </a:xfrm>
          <a:prstGeom prst="rect">
            <a:avLst/>
          </a:prstGeom>
        </p:spPr>
      </p:pic>
    </p:spTree>
    <p:extLst>
      <p:ext uri="{BB962C8B-B14F-4D97-AF65-F5344CB8AC3E}">
        <p14:creationId xmlns:p14="http://schemas.microsoft.com/office/powerpoint/2010/main" val="32111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5" name="Imagen 4">
            <a:extLst>
              <a:ext uri="{FF2B5EF4-FFF2-40B4-BE49-F238E27FC236}">
                <a16:creationId xmlns:a16="http://schemas.microsoft.com/office/drawing/2014/main" id="{631FF3B6-A752-8BDF-9694-603B630ADC19}"/>
              </a:ext>
            </a:extLst>
          </p:cNvPr>
          <p:cNvPicPr>
            <a:picLocks noChangeAspect="1"/>
          </p:cNvPicPr>
          <p:nvPr/>
        </p:nvPicPr>
        <p:blipFill>
          <a:blip r:embed="rId4"/>
          <a:stretch>
            <a:fillRect/>
          </a:stretch>
        </p:blipFill>
        <p:spPr>
          <a:xfrm>
            <a:off x="627159" y="2880851"/>
            <a:ext cx="3714116" cy="2758802"/>
          </a:xfrm>
          <a:prstGeom prst="rect">
            <a:avLst/>
          </a:prstGeom>
        </p:spPr>
      </p:pic>
      <p:pic>
        <p:nvPicPr>
          <p:cNvPr id="7" name="Imagen 6">
            <a:extLst>
              <a:ext uri="{FF2B5EF4-FFF2-40B4-BE49-F238E27FC236}">
                <a16:creationId xmlns:a16="http://schemas.microsoft.com/office/drawing/2014/main" id="{85E5986C-FC8A-DBAE-C6FF-416521937EF9}"/>
              </a:ext>
            </a:extLst>
          </p:cNvPr>
          <p:cNvPicPr>
            <a:picLocks noChangeAspect="1"/>
          </p:cNvPicPr>
          <p:nvPr/>
        </p:nvPicPr>
        <p:blipFill>
          <a:blip r:embed="rId5"/>
          <a:stretch>
            <a:fillRect/>
          </a:stretch>
        </p:blipFill>
        <p:spPr>
          <a:xfrm>
            <a:off x="4802727" y="2880851"/>
            <a:ext cx="3391971" cy="2758802"/>
          </a:xfrm>
          <a:prstGeom prst="rect">
            <a:avLst/>
          </a:prstGeom>
        </p:spPr>
      </p:pic>
    </p:spTree>
    <p:extLst>
      <p:ext uri="{BB962C8B-B14F-4D97-AF65-F5344CB8AC3E}">
        <p14:creationId xmlns:p14="http://schemas.microsoft.com/office/powerpoint/2010/main" val="281033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5" name="Imagen 4">
            <a:extLst>
              <a:ext uri="{FF2B5EF4-FFF2-40B4-BE49-F238E27FC236}">
                <a16:creationId xmlns:a16="http://schemas.microsoft.com/office/drawing/2014/main" id="{D58DBBC5-5B7C-AC79-1B0E-77741E747985}"/>
              </a:ext>
            </a:extLst>
          </p:cNvPr>
          <p:cNvPicPr>
            <a:picLocks noChangeAspect="1"/>
          </p:cNvPicPr>
          <p:nvPr/>
        </p:nvPicPr>
        <p:blipFill>
          <a:blip r:embed="rId4"/>
          <a:stretch>
            <a:fillRect/>
          </a:stretch>
        </p:blipFill>
        <p:spPr>
          <a:xfrm>
            <a:off x="2103238" y="2448204"/>
            <a:ext cx="4937524" cy="3724584"/>
          </a:xfrm>
          <a:prstGeom prst="rect">
            <a:avLst/>
          </a:prstGeom>
        </p:spPr>
      </p:pic>
    </p:spTree>
    <p:extLst>
      <p:ext uri="{BB962C8B-B14F-4D97-AF65-F5344CB8AC3E}">
        <p14:creationId xmlns:p14="http://schemas.microsoft.com/office/powerpoint/2010/main" val="422260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1122871"/>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Unidad 2: Estructuras selectivas, condicionales o de decisión. Repetitivas, cíclicas o iterativas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CC844737-C7DF-4D65-EF1D-261B24C7D44A}"/>
              </a:ext>
            </a:extLst>
          </p:cNvPr>
          <p:cNvSpPr txBox="1"/>
          <p:nvPr/>
        </p:nvSpPr>
        <p:spPr>
          <a:xfrm>
            <a:off x="866490" y="3131526"/>
            <a:ext cx="7536427" cy="923330"/>
          </a:xfrm>
          <a:prstGeom prst="rect">
            <a:avLst/>
          </a:prstGeom>
          <a:noFill/>
        </p:spPr>
        <p:txBody>
          <a:bodyPr wrap="square">
            <a:spAutoFit/>
          </a:bodyPr>
          <a:lstStyle/>
          <a:p>
            <a:pPr marL="285750" indent="-285750">
              <a:buFont typeface="Arial" panose="020B0604020202020204" pitchFamily="34" charset="0"/>
              <a:buChar char="•"/>
            </a:pPr>
            <a:r>
              <a:rPr lang="es-MX" sz="1800" dirty="0">
                <a:solidFill>
                  <a:srgbClr val="000000"/>
                </a:solidFill>
                <a:effectLst/>
                <a:latin typeface="Arial" panose="020B0604020202020204" pitchFamily="34" charset="0"/>
                <a:ea typeface="Times New Roman" panose="02020603050405020304" pitchFamily="18" charset="0"/>
              </a:rPr>
              <a:t>Estructuras s</a:t>
            </a:r>
            <a:r>
              <a:rPr lang="es-MX"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electivas </a:t>
            </a:r>
          </a:p>
          <a:p>
            <a:pPr marL="742950" lvl="1" indent="-285750">
              <a:buFont typeface="Arial" panose="020B0604020202020204" pitchFamily="34" charset="0"/>
              <a:buChar char="•"/>
            </a:pPr>
            <a:r>
              <a:rPr lang="es-MX"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t>
            </a:r>
            <a:r>
              <a:rPr lang="es-MX"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imples</a:t>
            </a:r>
          </a:p>
          <a:p>
            <a:pPr marL="742950" lvl="1" indent="-285750">
              <a:buFont typeface="Arial" panose="020B0604020202020204" pitchFamily="34" charset="0"/>
              <a:buChar char="•"/>
            </a:pPr>
            <a:r>
              <a:rPr lang="es-MX"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s-MX"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obles</a:t>
            </a:r>
            <a:endParaRPr lang="es-CO" dirty="0"/>
          </a:p>
        </p:txBody>
      </p:sp>
    </p:spTree>
    <p:extLst>
      <p:ext uri="{BB962C8B-B14F-4D97-AF65-F5344CB8AC3E}">
        <p14:creationId xmlns:p14="http://schemas.microsoft.com/office/powerpoint/2010/main" val="3477345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5" name="Imagen 4">
            <a:extLst>
              <a:ext uri="{FF2B5EF4-FFF2-40B4-BE49-F238E27FC236}">
                <a16:creationId xmlns:a16="http://schemas.microsoft.com/office/drawing/2014/main" id="{61228B5A-A938-B888-95CB-AC0F64DA3CD5}"/>
              </a:ext>
            </a:extLst>
          </p:cNvPr>
          <p:cNvPicPr>
            <a:picLocks noChangeAspect="1"/>
          </p:cNvPicPr>
          <p:nvPr/>
        </p:nvPicPr>
        <p:blipFill>
          <a:blip r:embed="rId4"/>
          <a:stretch>
            <a:fillRect/>
          </a:stretch>
        </p:blipFill>
        <p:spPr>
          <a:xfrm>
            <a:off x="2385735" y="2589745"/>
            <a:ext cx="4372530" cy="3570125"/>
          </a:xfrm>
          <a:prstGeom prst="rect">
            <a:avLst/>
          </a:prstGeom>
        </p:spPr>
      </p:pic>
    </p:spTree>
    <p:extLst>
      <p:ext uri="{BB962C8B-B14F-4D97-AF65-F5344CB8AC3E}">
        <p14:creationId xmlns:p14="http://schemas.microsoft.com/office/powerpoint/2010/main" val="31358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50F4D53A-96A3-770E-5AC0-1279E0F6E4D1}"/>
              </a:ext>
            </a:extLst>
          </p:cNvPr>
          <p:cNvSpPr txBox="1"/>
          <p:nvPr/>
        </p:nvSpPr>
        <p:spPr>
          <a:xfrm>
            <a:off x="892592" y="2863633"/>
            <a:ext cx="7358816" cy="646331"/>
          </a:xfrm>
          <a:prstGeom prst="rect">
            <a:avLst/>
          </a:prstGeom>
          <a:noFill/>
        </p:spPr>
        <p:txBody>
          <a:bodyPr wrap="square">
            <a:spAutoFit/>
          </a:bodyPr>
          <a:lstStyle/>
          <a:p>
            <a:r>
              <a:rPr lang="es-MX" dirty="0"/>
              <a:t>Dada la cantidad de artículos a comprar, escriba “Ir a Caja Rápida” en caso de que este número sea menor a 8 artículos.</a:t>
            </a:r>
            <a:endParaRPr lang="es-CO" dirty="0"/>
          </a:p>
        </p:txBody>
      </p:sp>
      <p:pic>
        <p:nvPicPr>
          <p:cNvPr id="9" name="Imagen 8">
            <a:extLst>
              <a:ext uri="{FF2B5EF4-FFF2-40B4-BE49-F238E27FC236}">
                <a16:creationId xmlns:a16="http://schemas.microsoft.com/office/drawing/2014/main" id="{755B3215-8894-C1AA-1189-725FD01C76A0}"/>
              </a:ext>
            </a:extLst>
          </p:cNvPr>
          <p:cNvPicPr>
            <a:picLocks noChangeAspect="1"/>
          </p:cNvPicPr>
          <p:nvPr/>
        </p:nvPicPr>
        <p:blipFill>
          <a:blip r:embed="rId4"/>
          <a:stretch>
            <a:fillRect/>
          </a:stretch>
        </p:blipFill>
        <p:spPr>
          <a:xfrm>
            <a:off x="487326" y="4156295"/>
            <a:ext cx="8169348" cy="1760373"/>
          </a:xfrm>
          <a:prstGeom prst="rect">
            <a:avLst/>
          </a:prstGeom>
        </p:spPr>
      </p:pic>
    </p:spTree>
    <p:extLst>
      <p:ext uri="{BB962C8B-B14F-4D97-AF65-F5344CB8AC3E}">
        <p14:creationId xmlns:p14="http://schemas.microsoft.com/office/powerpoint/2010/main" val="335841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247EA3A9-5C19-B177-9CCE-0334CB6483B5}"/>
              </a:ext>
            </a:extLst>
          </p:cNvPr>
          <p:cNvSpPr txBox="1"/>
          <p:nvPr/>
        </p:nvSpPr>
        <p:spPr>
          <a:xfrm>
            <a:off x="363794" y="2604587"/>
            <a:ext cx="8170606" cy="3416320"/>
          </a:xfrm>
          <a:prstGeom prst="rect">
            <a:avLst/>
          </a:prstGeom>
          <a:noFill/>
        </p:spPr>
        <p:txBody>
          <a:bodyPr wrap="square">
            <a:spAutoFit/>
          </a:bodyPr>
          <a:lstStyle/>
          <a:p>
            <a:pPr marL="285750" indent="-285750">
              <a:buFont typeface="Arial" panose="020B0604020202020204" pitchFamily="34" charset="0"/>
              <a:buChar char="•"/>
            </a:pPr>
            <a:r>
              <a:rPr lang="es-MX" dirty="0"/>
              <a:t>Escribir un programa que almacene la cadena de caracteres contraseña en una variable, pregunte al usuario por la contraseña e imprima por pantalla si la contraseña introducida por el usuario coincide con la guardada en la variable.</a:t>
            </a:r>
          </a:p>
          <a:p>
            <a:pPr marL="742950" lvl="1" indent="-285750">
              <a:buFont typeface="Arial" panose="020B0604020202020204" pitchFamily="34" charset="0"/>
              <a:buChar char="•"/>
            </a:pPr>
            <a:r>
              <a:rPr lang="es-CO" dirty="0"/>
              <a:t>¿Mayúsculas o minúsculas?</a:t>
            </a:r>
            <a:endParaRPr lang="es-MX" dirty="0"/>
          </a:p>
          <a:p>
            <a:pPr marL="285750" indent="-285750">
              <a:buFont typeface="Arial" panose="020B0604020202020204" pitchFamily="34" charset="0"/>
              <a:buChar char="•"/>
            </a:pPr>
            <a:r>
              <a:rPr lang="es-MX" dirty="0"/>
              <a:t>Escribir un programa que pida al usuario dos números y devuelva su división. Si el usuario no introduce números debe devolver un aviso de error y si el divisor es cero también.</a:t>
            </a:r>
          </a:p>
          <a:p>
            <a:pPr marL="285750" indent="-285750">
              <a:buFont typeface="Arial" panose="020B0604020202020204" pitchFamily="34" charset="0"/>
              <a:buChar char="•"/>
            </a:pPr>
            <a:r>
              <a:rPr lang="es-MX" b="0" i="0" dirty="0">
                <a:solidFill>
                  <a:srgbClr val="212121"/>
                </a:solidFill>
                <a:effectLst/>
                <a:latin typeface="Roboto" panose="02000000000000000000" pitchFamily="2" charset="0"/>
              </a:rPr>
              <a:t>Escribir un programa que pida al usuario dos números y la operación básica que desea hacer. El programa debe entregar el resultado de la operación indicada.</a:t>
            </a:r>
          </a:p>
          <a:p>
            <a:pPr marL="285750" indent="-285750">
              <a:buFont typeface="Arial" panose="020B0604020202020204" pitchFamily="34" charset="0"/>
              <a:buChar char="•"/>
            </a:pPr>
            <a:r>
              <a:rPr lang="es-MX" dirty="0"/>
              <a:t>Escribir un programa que pida al usuario un número entero y muestre por pantalla si es par o impar.</a:t>
            </a:r>
          </a:p>
        </p:txBody>
      </p:sp>
    </p:spTree>
    <p:extLst>
      <p:ext uri="{BB962C8B-B14F-4D97-AF65-F5344CB8AC3E}">
        <p14:creationId xmlns:p14="http://schemas.microsoft.com/office/powerpoint/2010/main" val="243561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247EA3A9-5C19-B177-9CCE-0334CB6483B5}"/>
              </a:ext>
            </a:extLst>
          </p:cNvPr>
          <p:cNvSpPr txBox="1"/>
          <p:nvPr/>
        </p:nvSpPr>
        <p:spPr>
          <a:xfrm>
            <a:off x="363794" y="2604587"/>
            <a:ext cx="8170606" cy="1200329"/>
          </a:xfrm>
          <a:prstGeom prst="rect">
            <a:avLst/>
          </a:prstGeom>
          <a:noFill/>
        </p:spPr>
        <p:txBody>
          <a:bodyPr wrap="square">
            <a:spAutoFit/>
          </a:bodyPr>
          <a:lstStyle/>
          <a:p>
            <a:pPr marL="285750" indent="-285750">
              <a:buFont typeface="Arial" panose="020B0604020202020204" pitchFamily="34" charset="0"/>
              <a:buChar char="•"/>
            </a:pPr>
            <a:r>
              <a:rPr lang="es-MX" dirty="0"/>
              <a:t>Para tributar un determinado impuesto se debe ser mayor de 16 años y tener unos ingresos superiores a 1000 € mensuales. Escribir un programa que pregunte al usuario su edad y sus ingresos mensuales y muestre por pantalla si el usuario tiene que tributar o no.</a:t>
            </a:r>
          </a:p>
        </p:txBody>
      </p:sp>
    </p:spTree>
    <p:extLst>
      <p:ext uri="{BB962C8B-B14F-4D97-AF65-F5344CB8AC3E}">
        <p14:creationId xmlns:p14="http://schemas.microsoft.com/office/powerpoint/2010/main" val="263301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Ejercicios variables</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149155E8-0151-A552-F4C5-DC11F3948F1B}"/>
              </a:ext>
            </a:extLst>
          </p:cNvPr>
          <p:cNvSpPr txBox="1"/>
          <p:nvPr/>
        </p:nvSpPr>
        <p:spPr>
          <a:xfrm>
            <a:off x="619433" y="2604587"/>
            <a:ext cx="7865806" cy="3139321"/>
          </a:xfrm>
          <a:prstGeom prst="rect">
            <a:avLst/>
          </a:prstGeom>
          <a:noFill/>
        </p:spPr>
        <p:txBody>
          <a:bodyPr wrap="square">
            <a:spAutoFit/>
          </a:bodyPr>
          <a:lstStyle/>
          <a:p>
            <a:pPr marL="285750" indent="-285750">
              <a:buFont typeface="Arial" panose="020B0604020202020204" pitchFamily="34" charset="0"/>
              <a:buChar char="•"/>
            </a:pPr>
            <a:r>
              <a:rPr lang="es-MX" dirty="0"/>
              <a:t>Escribir un programa que muestre por pantalla la cadena ¡Hola Mundo!.</a:t>
            </a:r>
          </a:p>
          <a:p>
            <a:pPr marL="285750" indent="-285750">
              <a:buFont typeface="Arial" panose="020B0604020202020204" pitchFamily="34" charset="0"/>
              <a:buChar char="•"/>
            </a:pPr>
            <a:r>
              <a:rPr lang="es-MX" dirty="0"/>
              <a:t>Escribir un programa que almacene la cadena ¡Hola Mundo! en una variable y luego muestre por pantalla el contenido de la variable.</a:t>
            </a:r>
          </a:p>
          <a:p>
            <a:pPr marL="285750" indent="-285750">
              <a:buFont typeface="Arial" panose="020B0604020202020204" pitchFamily="34" charset="0"/>
              <a:buChar char="•"/>
            </a:pPr>
            <a:r>
              <a:rPr lang="es-MX" dirty="0"/>
              <a:t>Escribir un programa que pregunte el nombre del usuario y muestre el mensaje “Hola -nombre-”</a:t>
            </a:r>
          </a:p>
          <a:p>
            <a:pPr marL="285750" indent="-285750">
              <a:buFont typeface="Arial" panose="020B0604020202020204" pitchFamily="34" charset="0"/>
              <a:buChar char="•"/>
            </a:pPr>
            <a:r>
              <a:rPr lang="es-MX" dirty="0"/>
              <a:t>Una panadería vende barras de pan a 3.49€ cada una. El pan que no es el día tiene un descuento del 60%. Escribir un programa que comience leyendo el número de barras vendidas que no son del día. Después el programa debe mostrar el precio habitual de una barra de pan, el descuento que se le hace por no ser fresca y el coste final total.</a:t>
            </a:r>
          </a:p>
          <a:p>
            <a:pPr marL="285750" indent="-285750">
              <a:buFont typeface="Arial" panose="020B0604020202020204" pitchFamily="34" charset="0"/>
              <a:buChar char="•"/>
            </a:pPr>
            <a:endParaRPr lang="es-MX" dirty="0"/>
          </a:p>
        </p:txBody>
      </p:sp>
    </p:spTree>
    <p:extLst>
      <p:ext uri="{BB962C8B-B14F-4D97-AF65-F5344CB8AC3E}">
        <p14:creationId xmlns:p14="http://schemas.microsoft.com/office/powerpoint/2010/main" val="362118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7" name="CuadroTexto 6">
            <a:extLst>
              <a:ext uri="{FF2B5EF4-FFF2-40B4-BE49-F238E27FC236}">
                <a16:creationId xmlns:a16="http://schemas.microsoft.com/office/drawing/2014/main" id="{61CA731B-6F17-2FB6-D0E7-CFC248FB4576}"/>
              </a:ext>
            </a:extLst>
          </p:cNvPr>
          <p:cNvSpPr txBox="1"/>
          <p:nvPr/>
        </p:nvSpPr>
        <p:spPr>
          <a:xfrm>
            <a:off x="538363" y="2604587"/>
            <a:ext cx="8202514" cy="2862322"/>
          </a:xfrm>
          <a:prstGeom prst="rect">
            <a:avLst/>
          </a:prstGeom>
          <a:noFill/>
        </p:spPr>
        <p:txBody>
          <a:bodyPr wrap="square">
            <a:spAutoFit/>
          </a:bodyPr>
          <a:lstStyle/>
          <a:p>
            <a:pPr marL="285750" indent="-285750">
              <a:buFont typeface="Arial" panose="020B0604020202020204" pitchFamily="34" charset="0"/>
              <a:buChar char="•"/>
            </a:pPr>
            <a:r>
              <a:rPr lang="es-MX"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p>
          <a:p>
            <a:pPr marL="285750" indent="-285750">
              <a:buFont typeface="Arial" panose="020B0604020202020204" pitchFamily="34" charset="0"/>
              <a:buChar char="•"/>
            </a:pPr>
            <a:r>
              <a:rPr lang="es-MX" dirty="0"/>
              <a:t>Escribir un programa que pida al usuario su peso (en kg) y estatura (en metros), calcule el índice de masa corporal y lo almacene en una variable, y muestre por pantalla la frase Tu índice de masa corporal es &lt;</a:t>
            </a:r>
            <a:r>
              <a:rPr lang="es-MX" dirty="0" err="1"/>
              <a:t>imc</a:t>
            </a:r>
            <a:r>
              <a:rPr lang="es-MX" dirty="0"/>
              <a:t>&gt; donde &lt;</a:t>
            </a:r>
            <a:r>
              <a:rPr lang="es-MX" dirty="0" err="1"/>
              <a:t>imc</a:t>
            </a:r>
            <a:r>
              <a:rPr lang="es-MX" dirty="0"/>
              <a:t>&gt; es el índice de masa corporal calculado redondeado con dos decimales.</a:t>
            </a:r>
            <a:endParaRPr lang="es-CO" dirty="0"/>
          </a:p>
        </p:txBody>
      </p:sp>
    </p:spTree>
    <p:extLst>
      <p:ext uri="{BB962C8B-B14F-4D97-AF65-F5344CB8AC3E}">
        <p14:creationId xmlns:p14="http://schemas.microsoft.com/office/powerpoint/2010/main" val="155557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382FEF9D-42B2-86DB-46BB-878E7DBF2B0B}"/>
              </a:ext>
            </a:extLst>
          </p:cNvPr>
          <p:cNvSpPr txBox="1"/>
          <p:nvPr/>
        </p:nvSpPr>
        <p:spPr>
          <a:xfrm>
            <a:off x="392085" y="2604587"/>
            <a:ext cx="8485238" cy="1200329"/>
          </a:xfrm>
          <a:prstGeom prst="rect">
            <a:avLst/>
          </a:prstGeom>
          <a:noFill/>
        </p:spPr>
        <p:txBody>
          <a:bodyPr wrap="square">
            <a:spAutoFit/>
          </a:bodyPr>
          <a:lstStyle/>
          <a:p>
            <a:r>
              <a:rPr lang="es-MX" dirty="0"/>
              <a:t>Suponga que se declara una variable llamada lado con valor de 5.</a:t>
            </a:r>
          </a:p>
          <a:p>
            <a:r>
              <a:rPr lang="es-MX" b="1" dirty="0">
                <a:solidFill>
                  <a:schemeClr val="accent2"/>
                </a:solidFill>
              </a:rPr>
              <a:t>lado = 5</a:t>
            </a:r>
          </a:p>
          <a:p>
            <a:endParaRPr lang="es-MX" dirty="0"/>
          </a:p>
          <a:p>
            <a:r>
              <a:rPr lang="es-MX" dirty="0"/>
              <a:t>¿Qué resultado (True o False) arrojarían las siguientes comparaciones?</a:t>
            </a:r>
          </a:p>
        </p:txBody>
      </p:sp>
      <p:graphicFrame>
        <p:nvGraphicFramePr>
          <p:cNvPr id="6" name="Tabla 7">
            <a:extLst>
              <a:ext uri="{FF2B5EF4-FFF2-40B4-BE49-F238E27FC236}">
                <a16:creationId xmlns:a16="http://schemas.microsoft.com/office/drawing/2014/main" id="{242B0440-334C-C09C-8C41-6B88256F59B0}"/>
              </a:ext>
            </a:extLst>
          </p:cNvPr>
          <p:cNvGraphicFramePr>
            <a:graphicFrameLocks noGrp="1"/>
          </p:cNvGraphicFramePr>
          <p:nvPr>
            <p:extLst>
              <p:ext uri="{D42A27DB-BD31-4B8C-83A1-F6EECF244321}">
                <p14:modId xmlns:p14="http://schemas.microsoft.com/office/powerpoint/2010/main" val="2803813569"/>
              </p:ext>
            </p:extLst>
          </p:nvPr>
        </p:nvGraphicFramePr>
        <p:xfrm>
          <a:off x="2345866" y="3804916"/>
          <a:ext cx="4452268" cy="2773680"/>
        </p:xfrm>
        <a:graphic>
          <a:graphicData uri="http://schemas.openxmlformats.org/drawingml/2006/table">
            <a:tbl>
              <a:tblPr firstRow="1" bandRow="1">
                <a:tableStyleId>{5C22544A-7EE6-4342-B048-85BDC9FD1C3A}</a:tableStyleId>
              </a:tblPr>
              <a:tblGrid>
                <a:gridCol w="1978189">
                  <a:extLst>
                    <a:ext uri="{9D8B030D-6E8A-4147-A177-3AD203B41FA5}">
                      <a16:colId xmlns:a16="http://schemas.microsoft.com/office/drawing/2014/main" val="675487879"/>
                    </a:ext>
                  </a:extLst>
                </a:gridCol>
                <a:gridCol w="2474079">
                  <a:extLst>
                    <a:ext uri="{9D8B030D-6E8A-4147-A177-3AD203B41FA5}">
                      <a16:colId xmlns:a16="http://schemas.microsoft.com/office/drawing/2014/main" val="249498806"/>
                    </a:ext>
                  </a:extLst>
                </a:gridCol>
              </a:tblGrid>
              <a:tr h="370840">
                <a:tc>
                  <a:txBody>
                    <a:bodyPr/>
                    <a:lstStyle/>
                    <a:p>
                      <a:pPr algn="ctr"/>
                      <a:r>
                        <a:rPr lang="es-CO" sz="2000" dirty="0"/>
                        <a:t>Comparación</a:t>
                      </a:r>
                    </a:p>
                  </a:txBody>
                  <a:tcPr>
                    <a:solidFill>
                      <a:srgbClr val="0D3240"/>
                    </a:solidFill>
                  </a:tcPr>
                </a:tc>
                <a:tc>
                  <a:txBody>
                    <a:bodyPr/>
                    <a:lstStyle/>
                    <a:p>
                      <a:pPr algn="ctr"/>
                      <a:r>
                        <a:rPr lang="es-CO" sz="2000" dirty="0"/>
                        <a:t>Resultado</a:t>
                      </a:r>
                    </a:p>
                  </a:txBody>
                  <a:tcPr>
                    <a:solidFill>
                      <a:srgbClr val="0D3240"/>
                    </a:solidFill>
                  </a:tcPr>
                </a:tc>
                <a:extLst>
                  <a:ext uri="{0D108BD9-81ED-4DB2-BD59-A6C34878D82A}">
                    <a16:rowId xmlns:a16="http://schemas.microsoft.com/office/drawing/2014/main" val="3381969460"/>
                  </a:ext>
                </a:extLst>
              </a:tr>
              <a:tr h="370840">
                <a:tc>
                  <a:txBody>
                    <a:bodyPr/>
                    <a:lstStyle/>
                    <a:p>
                      <a:pPr algn="ctr"/>
                      <a:r>
                        <a:rPr lang="es-CO" sz="2000" dirty="0"/>
                        <a:t>lado &lt; 0</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1511722285"/>
                  </a:ext>
                </a:extLst>
              </a:tr>
              <a:tr h="370840">
                <a:tc>
                  <a:txBody>
                    <a:bodyPr/>
                    <a:lstStyle/>
                    <a:p>
                      <a:pPr algn="ctr"/>
                      <a:r>
                        <a:rPr lang="es-CO" sz="2000" dirty="0"/>
                        <a:t>lado &gt;= 2</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2073351956"/>
                  </a:ext>
                </a:extLst>
              </a:tr>
              <a:tr h="370840">
                <a:tc>
                  <a:txBody>
                    <a:bodyPr/>
                    <a:lstStyle/>
                    <a:p>
                      <a:pPr algn="ctr"/>
                      <a:r>
                        <a:rPr lang="es-CO" sz="2000" dirty="0"/>
                        <a:t>lado != 5</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37714120"/>
                  </a:ext>
                </a:extLst>
              </a:tr>
              <a:tr h="370840">
                <a:tc>
                  <a:txBody>
                    <a:bodyPr/>
                    <a:lstStyle/>
                    <a:p>
                      <a:pPr algn="ctr"/>
                      <a:r>
                        <a:rPr lang="es-CO" sz="2000" dirty="0"/>
                        <a:t>lado == 5</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4147671948"/>
                  </a:ext>
                </a:extLst>
              </a:tr>
              <a:tr h="370840">
                <a:tc>
                  <a:txBody>
                    <a:bodyPr/>
                    <a:lstStyle/>
                    <a:p>
                      <a:pPr algn="ctr"/>
                      <a:r>
                        <a:rPr lang="es-CO" sz="2000" dirty="0"/>
                        <a:t>lado &gt; -3</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162181951"/>
                  </a:ext>
                </a:extLst>
              </a:tr>
              <a:tr h="370840">
                <a:tc>
                  <a:txBody>
                    <a:bodyPr/>
                    <a:lstStyle/>
                    <a:p>
                      <a:pPr algn="ctr"/>
                      <a:r>
                        <a:rPr lang="es-CO" sz="2000" dirty="0"/>
                        <a:t>lado &lt;= 120</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3054444675"/>
                  </a:ext>
                </a:extLst>
              </a:tr>
            </a:tbl>
          </a:graphicData>
        </a:graphic>
      </p:graphicFrame>
      <p:sp>
        <p:nvSpPr>
          <p:cNvPr id="7" name="Rectángulo 6">
            <a:extLst>
              <a:ext uri="{FF2B5EF4-FFF2-40B4-BE49-F238E27FC236}">
                <a16:creationId xmlns:a16="http://schemas.microsoft.com/office/drawing/2014/main" id="{6B63797F-CB20-1750-FDF5-ACCE1BC92502}"/>
              </a:ext>
            </a:extLst>
          </p:cNvPr>
          <p:cNvSpPr/>
          <p:nvPr/>
        </p:nvSpPr>
        <p:spPr>
          <a:xfrm>
            <a:off x="5114620" y="4243424"/>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A0390531-A40B-D2EC-2301-A7A6AF0BF3F3}"/>
              </a:ext>
            </a:extLst>
          </p:cNvPr>
          <p:cNvSpPr/>
          <p:nvPr/>
        </p:nvSpPr>
        <p:spPr>
          <a:xfrm>
            <a:off x="5114619" y="4648755"/>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4FFD5995-EB32-1485-0E21-43C34B0052D4}"/>
              </a:ext>
            </a:extLst>
          </p:cNvPr>
          <p:cNvSpPr/>
          <p:nvPr/>
        </p:nvSpPr>
        <p:spPr>
          <a:xfrm>
            <a:off x="5114620" y="5037315"/>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68C7D207-43BE-3A8C-D21C-22460881E29E}"/>
              </a:ext>
            </a:extLst>
          </p:cNvPr>
          <p:cNvSpPr/>
          <p:nvPr/>
        </p:nvSpPr>
        <p:spPr>
          <a:xfrm>
            <a:off x="5114619" y="5442646"/>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FB3CF823-DF26-8208-D0EC-402200C9CB29}"/>
              </a:ext>
            </a:extLst>
          </p:cNvPr>
          <p:cNvSpPr/>
          <p:nvPr/>
        </p:nvSpPr>
        <p:spPr>
          <a:xfrm>
            <a:off x="5114619" y="5840116"/>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0847C357-6B8A-B1DE-0E3A-FC644A2DD380}"/>
              </a:ext>
            </a:extLst>
          </p:cNvPr>
          <p:cNvSpPr/>
          <p:nvPr/>
        </p:nvSpPr>
        <p:spPr>
          <a:xfrm>
            <a:off x="5114618" y="6233724"/>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1111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5" name="CuadroTexto 14">
            <a:extLst>
              <a:ext uri="{FF2B5EF4-FFF2-40B4-BE49-F238E27FC236}">
                <a16:creationId xmlns:a16="http://schemas.microsoft.com/office/drawing/2014/main" id="{B7A6C1A8-4E1F-796B-243D-B7DB81DA1865}"/>
              </a:ext>
            </a:extLst>
          </p:cNvPr>
          <p:cNvSpPr txBox="1"/>
          <p:nvPr/>
        </p:nvSpPr>
        <p:spPr>
          <a:xfrm>
            <a:off x="201561" y="2448204"/>
            <a:ext cx="8740877" cy="1261884"/>
          </a:xfrm>
          <a:prstGeom prst="rect">
            <a:avLst/>
          </a:prstGeom>
          <a:noFill/>
        </p:spPr>
        <p:txBody>
          <a:bodyPr wrap="square">
            <a:spAutoFit/>
          </a:bodyPr>
          <a:lstStyle/>
          <a:p>
            <a:r>
              <a:rPr lang="es-CO" sz="2000" dirty="0"/>
              <a:t>Suponga que se definen las siguientes 3 variables:</a:t>
            </a:r>
          </a:p>
          <a:p>
            <a:pPr marL="457200" lvl="1" indent="0">
              <a:buFont typeface="Arial" panose="020B0604020202020204" pitchFamily="34" charset="0"/>
              <a:buNone/>
            </a:pPr>
            <a:r>
              <a:rPr lang="es-CO" sz="1800" b="1" dirty="0">
                <a:solidFill>
                  <a:schemeClr val="accent2"/>
                </a:solidFill>
              </a:rPr>
              <a:t>x = 9		y = 5		z = 10</a:t>
            </a:r>
          </a:p>
          <a:p>
            <a:pPr marL="457200" lvl="1" indent="0">
              <a:buFont typeface="Arial" panose="020B0604020202020204" pitchFamily="34" charset="0"/>
              <a:buNone/>
            </a:pPr>
            <a:endParaRPr lang="es-CO" sz="1800" dirty="0"/>
          </a:p>
          <a:p>
            <a:r>
              <a:rPr lang="es-CO" sz="2000" dirty="0"/>
              <a:t>¿Qué resultado (</a:t>
            </a:r>
            <a:r>
              <a:rPr lang="es-CO" sz="2000" i="1" dirty="0"/>
              <a:t>True</a:t>
            </a:r>
            <a:r>
              <a:rPr lang="es-CO" sz="2000" dirty="0"/>
              <a:t> o </a:t>
            </a:r>
            <a:r>
              <a:rPr lang="es-CO" sz="2000" i="1" dirty="0"/>
              <a:t>False</a:t>
            </a:r>
            <a:r>
              <a:rPr lang="es-CO" sz="2000" dirty="0"/>
              <a:t>) arrojarían las siguientes comparaciones?</a:t>
            </a:r>
          </a:p>
        </p:txBody>
      </p:sp>
      <p:graphicFrame>
        <p:nvGraphicFramePr>
          <p:cNvPr id="30" name="Tabla 7">
            <a:extLst>
              <a:ext uri="{FF2B5EF4-FFF2-40B4-BE49-F238E27FC236}">
                <a16:creationId xmlns:a16="http://schemas.microsoft.com/office/drawing/2014/main" id="{37B1F903-F37C-029B-999F-2D2CAE0755DD}"/>
              </a:ext>
            </a:extLst>
          </p:cNvPr>
          <p:cNvGraphicFramePr>
            <a:graphicFrameLocks noGrp="1"/>
          </p:cNvGraphicFramePr>
          <p:nvPr>
            <p:extLst>
              <p:ext uri="{D42A27DB-BD31-4B8C-83A1-F6EECF244321}">
                <p14:modId xmlns:p14="http://schemas.microsoft.com/office/powerpoint/2010/main" val="3406178688"/>
              </p:ext>
            </p:extLst>
          </p:nvPr>
        </p:nvGraphicFramePr>
        <p:xfrm>
          <a:off x="2537877" y="3710088"/>
          <a:ext cx="4068246" cy="2773680"/>
        </p:xfrm>
        <a:graphic>
          <a:graphicData uri="http://schemas.openxmlformats.org/drawingml/2006/table">
            <a:tbl>
              <a:tblPr firstRow="1" bandRow="1">
                <a:tableStyleId>{5C22544A-7EE6-4342-B048-85BDC9FD1C3A}</a:tableStyleId>
              </a:tblPr>
              <a:tblGrid>
                <a:gridCol w="2130589">
                  <a:extLst>
                    <a:ext uri="{9D8B030D-6E8A-4147-A177-3AD203B41FA5}">
                      <a16:colId xmlns:a16="http://schemas.microsoft.com/office/drawing/2014/main" val="675487879"/>
                    </a:ext>
                  </a:extLst>
                </a:gridCol>
                <a:gridCol w="1937657">
                  <a:extLst>
                    <a:ext uri="{9D8B030D-6E8A-4147-A177-3AD203B41FA5}">
                      <a16:colId xmlns:a16="http://schemas.microsoft.com/office/drawing/2014/main" val="249498806"/>
                    </a:ext>
                  </a:extLst>
                </a:gridCol>
              </a:tblGrid>
              <a:tr h="370840">
                <a:tc>
                  <a:txBody>
                    <a:bodyPr/>
                    <a:lstStyle/>
                    <a:p>
                      <a:pPr algn="ctr"/>
                      <a:r>
                        <a:rPr lang="es-CO" sz="2000" dirty="0"/>
                        <a:t>Comparación</a:t>
                      </a:r>
                    </a:p>
                  </a:txBody>
                  <a:tcPr>
                    <a:solidFill>
                      <a:srgbClr val="0D3240"/>
                    </a:solidFill>
                  </a:tcPr>
                </a:tc>
                <a:tc>
                  <a:txBody>
                    <a:bodyPr/>
                    <a:lstStyle/>
                    <a:p>
                      <a:pPr algn="ctr"/>
                      <a:r>
                        <a:rPr lang="es-CO" sz="2000" dirty="0"/>
                        <a:t>Resultado</a:t>
                      </a:r>
                    </a:p>
                  </a:txBody>
                  <a:tcPr>
                    <a:solidFill>
                      <a:srgbClr val="0D3240"/>
                    </a:solidFill>
                  </a:tcPr>
                </a:tc>
                <a:extLst>
                  <a:ext uri="{0D108BD9-81ED-4DB2-BD59-A6C34878D82A}">
                    <a16:rowId xmlns:a16="http://schemas.microsoft.com/office/drawing/2014/main" val="3381969460"/>
                  </a:ext>
                </a:extLst>
              </a:tr>
              <a:tr h="370840">
                <a:tc>
                  <a:txBody>
                    <a:bodyPr/>
                    <a:lstStyle/>
                    <a:p>
                      <a:pPr algn="ctr"/>
                      <a:r>
                        <a:rPr lang="es-CO" sz="2000" dirty="0"/>
                        <a:t>x == y</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1511722285"/>
                  </a:ext>
                </a:extLst>
              </a:tr>
              <a:tr h="370840">
                <a:tc>
                  <a:txBody>
                    <a:bodyPr/>
                    <a:lstStyle/>
                    <a:p>
                      <a:pPr algn="ctr"/>
                      <a:r>
                        <a:rPr lang="es-ES" sz="2000" dirty="0"/>
                        <a:t>x &gt; y </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2073351956"/>
                  </a:ext>
                </a:extLst>
              </a:tr>
              <a:tr h="370840">
                <a:tc>
                  <a:txBody>
                    <a:bodyPr/>
                    <a:lstStyle/>
                    <a:p>
                      <a:pPr algn="ctr"/>
                      <a:r>
                        <a:rPr lang="es-ES" sz="2000" dirty="0"/>
                        <a:t>x == z </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37714120"/>
                  </a:ext>
                </a:extLst>
              </a:tr>
              <a:tr h="370840">
                <a:tc>
                  <a:txBody>
                    <a:bodyPr/>
                    <a:lstStyle/>
                    <a:p>
                      <a:pPr algn="ctr"/>
                      <a:r>
                        <a:rPr lang="es-ES" sz="2000" dirty="0"/>
                        <a:t>z &lt; x </a:t>
                      </a:r>
                    </a:p>
                  </a:txBody>
                  <a:tcPr>
                    <a:solidFill>
                      <a:srgbClr val="009BAF">
                        <a:alpha val="20000"/>
                      </a:srgbClr>
                    </a:solidFill>
                  </a:tcPr>
                </a:tc>
                <a:tc>
                  <a:txBody>
                    <a:bodyPr/>
                    <a:lstStyle/>
                    <a:p>
                      <a:pPr algn="ctr"/>
                      <a:r>
                        <a:rPr lang="es-CO" sz="2000" dirty="0"/>
                        <a:t>False</a:t>
                      </a:r>
                    </a:p>
                  </a:txBody>
                  <a:tcPr>
                    <a:solidFill>
                      <a:srgbClr val="009BAF">
                        <a:alpha val="20000"/>
                      </a:srgbClr>
                    </a:solidFill>
                  </a:tcPr>
                </a:tc>
                <a:extLst>
                  <a:ext uri="{0D108BD9-81ED-4DB2-BD59-A6C34878D82A}">
                    <a16:rowId xmlns:a16="http://schemas.microsoft.com/office/drawing/2014/main" val="4147671948"/>
                  </a:ext>
                </a:extLst>
              </a:tr>
              <a:tr h="370840">
                <a:tc>
                  <a:txBody>
                    <a:bodyPr/>
                    <a:lstStyle/>
                    <a:p>
                      <a:pPr algn="ctr"/>
                      <a:r>
                        <a:rPr lang="es-ES" sz="2000" dirty="0"/>
                        <a:t>x != x </a:t>
                      </a:r>
                    </a:p>
                  </a:txBody>
                  <a:tcPr>
                    <a:solidFill>
                      <a:srgbClr val="02C9B6">
                        <a:alpha val="40000"/>
                      </a:srgbClr>
                    </a:solidFill>
                  </a:tcPr>
                </a:tc>
                <a:tc>
                  <a:txBody>
                    <a:bodyPr/>
                    <a:lstStyle/>
                    <a:p>
                      <a:pPr algn="ctr"/>
                      <a:r>
                        <a:rPr lang="es-CO" sz="2000" dirty="0"/>
                        <a:t>False</a:t>
                      </a:r>
                    </a:p>
                  </a:txBody>
                  <a:tcPr>
                    <a:solidFill>
                      <a:srgbClr val="02C9B6">
                        <a:alpha val="40000"/>
                      </a:srgbClr>
                    </a:solidFill>
                  </a:tcPr>
                </a:tc>
                <a:extLst>
                  <a:ext uri="{0D108BD9-81ED-4DB2-BD59-A6C34878D82A}">
                    <a16:rowId xmlns:a16="http://schemas.microsoft.com/office/drawing/2014/main" val="162181951"/>
                  </a:ext>
                </a:extLst>
              </a:tr>
              <a:tr h="370840">
                <a:tc>
                  <a:txBody>
                    <a:bodyPr/>
                    <a:lstStyle/>
                    <a:p>
                      <a:pPr algn="ctr"/>
                      <a:r>
                        <a:rPr lang="es-ES" sz="2000" dirty="0"/>
                        <a:t>x &gt;= y </a:t>
                      </a:r>
                      <a:endParaRPr lang="es-CO" sz="2000" dirty="0"/>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3054444675"/>
                  </a:ext>
                </a:extLst>
              </a:tr>
            </a:tbl>
          </a:graphicData>
        </a:graphic>
      </p:graphicFrame>
      <p:sp>
        <p:nvSpPr>
          <p:cNvPr id="31" name="Rectángulo 30">
            <a:extLst>
              <a:ext uri="{FF2B5EF4-FFF2-40B4-BE49-F238E27FC236}">
                <a16:creationId xmlns:a16="http://schemas.microsoft.com/office/drawing/2014/main" id="{E0758B20-7E52-5956-9FA7-424E0525F8D9}"/>
              </a:ext>
            </a:extLst>
          </p:cNvPr>
          <p:cNvSpPr/>
          <p:nvPr/>
        </p:nvSpPr>
        <p:spPr>
          <a:xfrm>
            <a:off x="5187969" y="4169093"/>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A58B3941-ED70-C960-7D5A-6726C4A0B1D6}"/>
              </a:ext>
            </a:extLst>
          </p:cNvPr>
          <p:cNvSpPr/>
          <p:nvPr/>
        </p:nvSpPr>
        <p:spPr>
          <a:xfrm>
            <a:off x="5187968" y="4550978"/>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FD9F8D63-601A-E1AF-C24F-AD0587AEDFCF}"/>
              </a:ext>
            </a:extLst>
          </p:cNvPr>
          <p:cNvSpPr/>
          <p:nvPr/>
        </p:nvSpPr>
        <p:spPr>
          <a:xfrm>
            <a:off x="5187969" y="4939538"/>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a:extLst>
              <a:ext uri="{FF2B5EF4-FFF2-40B4-BE49-F238E27FC236}">
                <a16:creationId xmlns:a16="http://schemas.microsoft.com/office/drawing/2014/main" id="{31C0E141-0449-32D3-471B-6FEAEE4A41A4}"/>
              </a:ext>
            </a:extLst>
          </p:cNvPr>
          <p:cNvSpPr/>
          <p:nvPr/>
        </p:nvSpPr>
        <p:spPr>
          <a:xfrm>
            <a:off x="5187968" y="5344869"/>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FEE395DC-2865-C430-FD3D-95A5BDD4D9E9}"/>
              </a:ext>
            </a:extLst>
          </p:cNvPr>
          <p:cNvSpPr/>
          <p:nvPr/>
        </p:nvSpPr>
        <p:spPr>
          <a:xfrm>
            <a:off x="5187968" y="5742339"/>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Rectángulo 35">
            <a:extLst>
              <a:ext uri="{FF2B5EF4-FFF2-40B4-BE49-F238E27FC236}">
                <a16:creationId xmlns:a16="http://schemas.microsoft.com/office/drawing/2014/main" id="{570BBAAC-7A58-3A21-9401-796EB74F0882}"/>
              </a:ext>
            </a:extLst>
          </p:cNvPr>
          <p:cNvSpPr/>
          <p:nvPr/>
        </p:nvSpPr>
        <p:spPr>
          <a:xfrm>
            <a:off x="5187967" y="6147670"/>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35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CuadroTexto 3">
            <a:extLst>
              <a:ext uri="{FF2B5EF4-FFF2-40B4-BE49-F238E27FC236}">
                <a16:creationId xmlns:a16="http://schemas.microsoft.com/office/drawing/2014/main" id="{0D27A35A-256F-AE88-DA01-179045A686E3}"/>
              </a:ext>
            </a:extLst>
          </p:cNvPr>
          <p:cNvSpPr txBox="1"/>
          <p:nvPr/>
        </p:nvSpPr>
        <p:spPr>
          <a:xfrm>
            <a:off x="201561" y="2448204"/>
            <a:ext cx="8740877" cy="1261884"/>
          </a:xfrm>
          <a:prstGeom prst="rect">
            <a:avLst/>
          </a:prstGeom>
          <a:noFill/>
        </p:spPr>
        <p:txBody>
          <a:bodyPr wrap="square">
            <a:spAutoFit/>
          </a:bodyPr>
          <a:lstStyle/>
          <a:p>
            <a:r>
              <a:rPr lang="es-CO" sz="2000" dirty="0"/>
              <a:t>Suponga que se definen las siguientes 3 variables:</a:t>
            </a:r>
          </a:p>
          <a:p>
            <a:pPr marL="457200" lvl="1" indent="0">
              <a:buFont typeface="Arial" panose="020B0604020202020204" pitchFamily="34" charset="0"/>
              <a:buNone/>
            </a:pPr>
            <a:r>
              <a:rPr lang="es-CO" sz="1800" b="1" dirty="0">
                <a:solidFill>
                  <a:schemeClr val="accent2"/>
                </a:solidFill>
              </a:rPr>
              <a:t>x = 9		y = 5		z = 10</a:t>
            </a:r>
          </a:p>
          <a:p>
            <a:pPr marL="457200" lvl="1" indent="0">
              <a:buFont typeface="Arial" panose="020B0604020202020204" pitchFamily="34" charset="0"/>
              <a:buNone/>
            </a:pPr>
            <a:endParaRPr lang="es-CO" sz="1800" dirty="0"/>
          </a:p>
          <a:p>
            <a:r>
              <a:rPr lang="es-CO" sz="2000" dirty="0"/>
              <a:t>¿Qué resultado (</a:t>
            </a:r>
            <a:r>
              <a:rPr lang="es-CO" sz="2000" i="1" dirty="0"/>
              <a:t>True</a:t>
            </a:r>
            <a:r>
              <a:rPr lang="es-CO" sz="2000" dirty="0"/>
              <a:t> o </a:t>
            </a:r>
            <a:r>
              <a:rPr lang="es-CO" sz="2000" i="1" dirty="0"/>
              <a:t>False</a:t>
            </a:r>
            <a:r>
              <a:rPr lang="es-CO" sz="2000" dirty="0"/>
              <a:t>) arrojarían las siguientes comparaciones?</a:t>
            </a:r>
          </a:p>
        </p:txBody>
      </p:sp>
      <p:graphicFrame>
        <p:nvGraphicFramePr>
          <p:cNvPr id="5" name="Tabla 7">
            <a:extLst>
              <a:ext uri="{FF2B5EF4-FFF2-40B4-BE49-F238E27FC236}">
                <a16:creationId xmlns:a16="http://schemas.microsoft.com/office/drawing/2014/main" id="{20D22021-3F52-9CE8-D145-FA725D59B460}"/>
              </a:ext>
            </a:extLst>
          </p:cNvPr>
          <p:cNvGraphicFramePr>
            <a:graphicFrameLocks noGrp="1"/>
          </p:cNvGraphicFramePr>
          <p:nvPr>
            <p:extLst>
              <p:ext uri="{D42A27DB-BD31-4B8C-83A1-F6EECF244321}">
                <p14:modId xmlns:p14="http://schemas.microsoft.com/office/powerpoint/2010/main" val="3652853873"/>
              </p:ext>
            </p:extLst>
          </p:nvPr>
        </p:nvGraphicFramePr>
        <p:xfrm>
          <a:off x="2537877" y="3749417"/>
          <a:ext cx="4068246" cy="2773680"/>
        </p:xfrm>
        <a:graphic>
          <a:graphicData uri="http://schemas.openxmlformats.org/drawingml/2006/table">
            <a:tbl>
              <a:tblPr firstRow="1" bandRow="1">
                <a:tableStyleId>{5C22544A-7EE6-4342-B048-85BDC9FD1C3A}</a:tableStyleId>
              </a:tblPr>
              <a:tblGrid>
                <a:gridCol w="2130589">
                  <a:extLst>
                    <a:ext uri="{9D8B030D-6E8A-4147-A177-3AD203B41FA5}">
                      <a16:colId xmlns:a16="http://schemas.microsoft.com/office/drawing/2014/main" val="675487879"/>
                    </a:ext>
                  </a:extLst>
                </a:gridCol>
                <a:gridCol w="1937657">
                  <a:extLst>
                    <a:ext uri="{9D8B030D-6E8A-4147-A177-3AD203B41FA5}">
                      <a16:colId xmlns:a16="http://schemas.microsoft.com/office/drawing/2014/main" val="249498806"/>
                    </a:ext>
                  </a:extLst>
                </a:gridCol>
              </a:tblGrid>
              <a:tr h="370840">
                <a:tc>
                  <a:txBody>
                    <a:bodyPr/>
                    <a:lstStyle/>
                    <a:p>
                      <a:pPr algn="ctr"/>
                      <a:r>
                        <a:rPr lang="es-CO" sz="2000" dirty="0"/>
                        <a:t>Comparación</a:t>
                      </a:r>
                    </a:p>
                  </a:txBody>
                  <a:tcPr>
                    <a:solidFill>
                      <a:srgbClr val="0D3240"/>
                    </a:solidFill>
                  </a:tcPr>
                </a:tc>
                <a:tc>
                  <a:txBody>
                    <a:bodyPr/>
                    <a:lstStyle/>
                    <a:p>
                      <a:pPr algn="ctr"/>
                      <a:r>
                        <a:rPr lang="es-CO" sz="2000" dirty="0"/>
                        <a:t>Resultado</a:t>
                      </a:r>
                    </a:p>
                  </a:txBody>
                  <a:tcPr>
                    <a:solidFill>
                      <a:srgbClr val="0D3240"/>
                    </a:solidFill>
                  </a:tcPr>
                </a:tc>
                <a:extLst>
                  <a:ext uri="{0D108BD9-81ED-4DB2-BD59-A6C34878D82A}">
                    <a16:rowId xmlns:a16="http://schemas.microsoft.com/office/drawing/2014/main" val="3381969460"/>
                  </a:ext>
                </a:extLst>
              </a:tr>
              <a:tr h="370840">
                <a:tc>
                  <a:txBody>
                    <a:bodyPr/>
                    <a:lstStyle/>
                    <a:p>
                      <a:pPr algn="ctr"/>
                      <a:r>
                        <a:rPr lang="es-ES" sz="2000" dirty="0"/>
                        <a:t>z &gt; y </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1511722285"/>
                  </a:ext>
                </a:extLst>
              </a:tr>
              <a:tr h="370840">
                <a:tc>
                  <a:txBody>
                    <a:bodyPr/>
                    <a:lstStyle/>
                    <a:p>
                      <a:pPr algn="ctr"/>
                      <a:r>
                        <a:rPr lang="es-ES" sz="2000" dirty="0"/>
                        <a:t>y &gt;= x </a:t>
                      </a:r>
                    </a:p>
                  </a:txBody>
                  <a:tcPr>
                    <a:solidFill>
                      <a:srgbClr val="009BAF">
                        <a:alpha val="20000"/>
                      </a:srgbClr>
                    </a:solidFill>
                  </a:tcPr>
                </a:tc>
                <a:tc>
                  <a:txBody>
                    <a:bodyPr/>
                    <a:lstStyle/>
                    <a:p>
                      <a:pPr algn="ctr"/>
                      <a:r>
                        <a:rPr lang="es-CO" sz="2000" dirty="0"/>
                        <a:t>False</a:t>
                      </a:r>
                    </a:p>
                  </a:txBody>
                  <a:tcPr>
                    <a:solidFill>
                      <a:srgbClr val="009BAF">
                        <a:alpha val="20000"/>
                      </a:srgbClr>
                    </a:solidFill>
                  </a:tcPr>
                </a:tc>
                <a:extLst>
                  <a:ext uri="{0D108BD9-81ED-4DB2-BD59-A6C34878D82A}">
                    <a16:rowId xmlns:a16="http://schemas.microsoft.com/office/drawing/2014/main" val="2073351956"/>
                  </a:ext>
                </a:extLst>
              </a:tr>
              <a:tr h="370840">
                <a:tc>
                  <a:txBody>
                    <a:bodyPr/>
                    <a:lstStyle/>
                    <a:p>
                      <a:pPr algn="ctr"/>
                      <a:r>
                        <a:rPr lang="es-ES" sz="2000" dirty="0"/>
                        <a:t>x != z </a:t>
                      </a:r>
                    </a:p>
                  </a:txBody>
                  <a:tcPr>
                    <a:solidFill>
                      <a:srgbClr val="02C9B6">
                        <a:alpha val="40000"/>
                      </a:srgb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2000" dirty="0"/>
                        <a:t>True</a:t>
                      </a:r>
                    </a:p>
                  </a:txBody>
                  <a:tcPr>
                    <a:solidFill>
                      <a:srgbClr val="02C9B6">
                        <a:alpha val="40000"/>
                      </a:srgbClr>
                    </a:solidFill>
                  </a:tcPr>
                </a:tc>
                <a:extLst>
                  <a:ext uri="{0D108BD9-81ED-4DB2-BD59-A6C34878D82A}">
                    <a16:rowId xmlns:a16="http://schemas.microsoft.com/office/drawing/2014/main" val="37714120"/>
                  </a:ext>
                </a:extLst>
              </a:tr>
              <a:tr h="370840">
                <a:tc>
                  <a:txBody>
                    <a:bodyPr/>
                    <a:lstStyle/>
                    <a:p>
                      <a:pPr algn="ctr"/>
                      <a:r>
                        <a:rPr lang="es-ES" sz="2000" dirty="0"/>
                        <a:t>y == y </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4147671948"/>
                  </a:ext>
                </a:extLst>
              </a:tr>
              <a:tr h="370840">
                <a:tc>
                  <a:txBody>
                    <a:bodyPr/>
                    <a:lstStyle/>
                    <a:p>
                      <a:pPr algn="ctr"/>
                      <a:r>
                        <a:rPr lang="es-ES" sz="2000" dirty="0"/>
                        <a:t>y != x </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162181951"/>
                  </a:ext>
                </a:extLst>
              </a:tr>
              <a:tr h="370840">
                <a:tc>
                  <a:txBody>
                    <a:bodyPr/>
                    <a:lstStyle/>
                    <a:p>
                      <a:pPr algn="ctr"/>
                      <a:r>
                        <a:rPr lang="es-ES" sz="2000" dirty="0"/>
                        <a:t>x &lt;= z </a:t>
                      </a:r>
                      <a:endParaRPr lang="es-CO" sz="2000" dirty="0"/>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3054444675"/>
                  </a:ext>
                </a:extLst>
              </a:tr>
            </a:tbl>
          </a:graphicData>
        </a:graphic>
      </p:graphicFrame>
      <p:sp>
        <p:nvSpPr>
          <p:cNvPr id="6" name="Rectángulo 5">
            <a:extLst>
              <a:ext uri="{FF2B5EF4-FFF2-40B4-BE49-F238E27FC236}">
                <a16:creationId xmlns:a16="http://schemas.microsoft.com/office/drawing/2014/main" id="{8978617E-6BF2-8D47-2E13-A8854B2106E1}"/>
              </a:ext>
            </a:extLst>
          </p:cNvPr>
          <p:cNvSpPr/>
          <p:nvPr/>
        </p:nvSpPr>
        <p:spPr>
          <a:xfrm>
            <a:off x="5245013" y="4208422"/>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20184EAB-722C-4AB5-1646-38FFA41D8B9A}"/>
              </a:ext>
            </a:extLst>
          </p:cNvPr>
          <p:cNvSpPr/>
          <p:nvPr/>
        </p:nvSpPr>
        <p:spPr>
          <a:xfrm>
            <a:off x="5245012" y="4590307"/>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5E8B8A8-482F-12B4-B076-772DEC774CDC}"/>
              </a:ext>
            </a:extLst>
          </p:cNvPr>
          <p:cNvSpPr/>
          <p:nvPr/>
        </p:nvSpPr>
        <p:spPr>
          <a:xfrm>
            <a:off x="5245013" y="4978867"/>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3FBDB01D-5B78-11AA-88FE-C85FE63145C1}"/>
              </a:ext>
            </a:extLst>
          </p:cNvPr>
          <p:cNvSpPr/>
          <p:nvPr/>
        </p:nvSpPr>
        <p:spPr>
          <a:xfrm>
            <a:off x="5245012" y="5384198"/>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B15291E-C4F6-CE00-D7BC-64303B89B097}"/>
              </a:ext>
            </a:extLst>
          </p:cNvPr>
          <p:cNvSpPr/>
          <p:nvPr/>
        </p:nvSpPr>
        <p:spPr>
          <a:xfrm>
            <a:off x="5245012" y="5781668"/>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75374E4E-A8B4-9238-E12F-B3E2D2E9F894}"/>
              </a:ext>
            </a:extLst>
          </p:cNvPr>
          <p:cNvSpPr/>
          <p:nvPr/>
        </p:nvSpPr>
        <p:spPr>
          <a:xfrm>
            <a:off x="5245011" y="6186999"/>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356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6" name="Marcador de contenido 2">
            <a:extLst>
              <a:ext uri="{FF2B5EF4-FFF2-40B4-BE49-F238E27FC236}">
                <a16:creationId xmlns:a16="http://schemas.microsoft.com/office/drawing/2014/main" id="{ABE18134-4A56-BA75-611E-FD60EBF17E90}"/>
              </a:ext>
            </a:extLst>
          </p:cNvPr>
          <p:cNvSpPr txBox="1">
            <a:spLocks/>
          </p:cNvSpPr>
          <p:nvPr/>
        </p:nvSpPr>
        <p:spPr>
          <a:xfrm>
            <a:off x="-81069" y="2406989"/>
            <a:ext cx="9666016" cy="1745949"/>
          </a:xfrm>
          <a:prstGeom prst="rect">
            <a:avLst/>
          </a:prstGeom>
          <a:noFill/>
          <a:ln>
            <a:noFill/>
          </a:ln>
        </p:spPr>
        <p:txBody>
          <a:bodyPr spcFirstLastPara="1" vert="horz" wrap="square" lIns="91425" tIns="45700" rIns="91425" bIns="45700" rtlCol="0" anchor="t" anchorCtr="0">
            <a:normAutofit/>
          </a:bodyPr>
          <a:lstStyle>
            <a:lvl1pPr marL="457200" lvl="0" indent="-381000" algn="l" defTabSz="914400" rtl="0" eaLnBrk="1" latinLnBrk="0" hangingPunct="1">
              <a:lnSpc>
                <a:spcPct val="100000"/>
              </a:lnSpc>
              <a:spcBef>
                <a:spcPts val="480"/>
              </a:spcBef>
              <a:spcAft>
                <a:spcPts val="0"/>
              </a:spcAft>
              <a:buClr>
                <a:srgbClr val="009BAF"/>
              </a:buClr>
              <a:buSzPts val="2400"/>
              <a:buFont typeface="Arial" panose="020B0604020202020204" pitchFamily="34" charset="0"/>
              <a:buChar char="•"/>
              <a:defRPr sz="2800" kern="1200">
                <a:solidFill>
                  <a:schemeClr val="tx1"/>
                </a:solidFill>
                <a:latin typeface="Calibri"/>
                <a:ea typeface="Calibri"/>
                <a:cs typeface="Calibri"/>
                <a:sym typeface="Calibri"/>
              </a:defRPr>
            </a:lvl1pPr>
            <a:lvl2pPr marL="914400" lvl="1" indent="-355600" algn="l" defTabSz="914400" rtl="0" eaLnBrk="1" latinLnBrk="0" hangingPunct="1">
              <a:lnSpc>
                <a:spcPct val="100000"/>
              </a:lnSpc>
              <a:spcBef>
                <a:spcPts val="600"/>
              </a:spcBef>
              <a:spcAft>
                <a:spcPts val="0"/>
              </a:spcAft>
              <a:buSzPts val="2000"/>
              <a:buFont typeface="Arial" panose="020B0604020202020204" pitchFamily="34" charset="0"/>
              <a:buChar char="•"/>
              <a:defRPr sz="2400" kern="1200">
                <a:solidFill>
                  <a:schemeClr val="tx1"/>
                </a:solidFill>
                <a:latin typeface="Calibri"/>
                <a:ea typeface="Calibri"/>
                <a:cs typeface="Calibri"/>
                <a:sym typeface="Calibri"/>
              </a:defRPr>
            </a:lvl2pPr>
            <a:lvl3pPr marL="1371600" lvl="2" indent="-342900" algn="l" defTabSz="914400" rtl="0" eaLnBrk="1" latinLnBrk="0" hangingPunct="1">
              <a:lnSpc>
                <a:spcPct val="100000"/>
              </a:lnSpc>
              <a:spcBef>
                <a:spcPts val="600"/>
              </a:spcBef>
              <a:spcAft>
                <a:spcPts val="0"/>
              </a:spcAft>
              <a:buSzPts val="1800"/>
              <a:buFont typeface="Arial" panose="020B0604020202020204" pitchFamily="34" charset="0"/>
              <a:buChar char="•"/>
              <a:defRPr sz="2000" kern="1200">
                <a:solidFill>
                  <a:schemeClr val="tx1"/>
                </a:solidFill>
                <a:latin typeface="Calibri"/>
                <a:ea typeface="Calibri"/>
                <a:cs typeface="Calibri"/>
                <a:sym typeface="Calibri"/>
              </a:defRPr>
            </a:lvl3pPr>
            <a:lvl4pPr marL="1828800" lvl="3" indent="-330200" algn="l" defTabSz="914400" rtl="0" eaLnBrk="1" latinLnBrk="0" hangingPunct="1">
              <a:lnSpc>
                <a:spcPct val="100000"/>
              </a:lnSpc>
              <a:spcBef>
                <a:spcPts val="600"/>
              </a:spcBef>
              <a:spcAft>
                <a:spcPts val="0"/>
              </a:spcAft>
              <a:buSzPts val="1600"/>
              <a:buFont typeface="Arial" panose="020B0604020202020204" pitchFamily="34" charset="0"/>
              <a:buChar char="•"/>
              <a:defRPr sz="1800" kern="1200">
                <a:solidFill>
                  <a:schemeClr val="tx1"/>
                </a:solidFill>
                <a:latin typeface="Calibri"/>
                <a:ea typeface="Calibri"/>
                <a:cs typeface="Calibri"/>
                <a:sym typeface="Calibri"/>
              </a:defRPr>
            </a:lvl4pPr>
            <a:lvl5pPr marL="2286000" lvl="4" indent="-317500" algn="l" defTabSz="914400" rtl="0" eaLnBrk="1" latinLnBrk="0" hangingPunct="1">
              <a:lnSpc>
                <a:spcPct val="100000"/>
              </a:lnSpc>
              <a:spcBef>
                <a:spcPts val="600"/>
              </a:spcBef>
              <a:spcAft>
                <a:spcPts val="0"/>
              </a:spcAft>
              <a:buSzPts val="1400"/>
              <a:buFont typeface="Arial" panose="020B0604020202020204" pitchFamily="34" charset="0"/>
              <a:buChar char="•"/>
              <a:defRPr sz="1800" kern="1200">
                <a:solidFill>
                  <a:schemeClr val="tx1"/>
                </a:solidFill>
                <a:latin typeface="Calibri"/>
                <a:ea typeface="Calibri"/>
                <a:cs typeface="Calibri"/>
                <a:sym typeface="Calibri"/>
              </a:defRPr>
            </a:lvl5pPr>
            <a:lvl6pPr marL="2743200" lvl="5" indent="-394335" algn="l" defTabSz="914400" rtl="0" eaLnBrk="1" latinLnBrk="0" hangingPunct="1">
              <a:lnSpc>
                <a:spcPct val="100000"/>
              </a:lnSpc>
              <a:spcBef>
                <a:spcPts val="600"/>
              </a:spcBef>
              <a:spcAft>
                <a:spcPts val="0"/>
              </a:spcAft>
              <a:buSzPts val="2610"/>
              <a:buFont typeface="Arial" panose="020B0604020202020204" pitchFamily="34" charset="0"/>
              <a:buChar char="•"/>
              <a:defRPr sz="1800" kern="1200">
                <a:solidFill>
                  <a:schemeClr val="tx1"/>
                </a:solidFill>
                <a:latin typeface="+mn-lt"/>
                <a:ea typeface="+mn-ea"/>
                <a:cs typeface="+mn-cs"/>
              </a:defRPr>
            </a:lvl6pPr>
            <a:lvl7pPr marL="3200400" lvl="6" indent="-394335" algn="l" defTabSz="914400" rtl="0" eaLnBrk="1" latinLnBrk="0" hangingPunct="1">
              <a:lnSpc>
                <a:spcPct val="100000"/>
              </a:lnSpc>
              <a:spcBef>
                <a:spcPts val="600"/>
              </a:spcBef>
              <a:spcAft>
                <a:spcPts val="0"/>
              </a:spcAft>
              <a:buSzPts val="2610"/>
              <a:buFont typeface="Arial" panose="020B0604020202020204" pitchFamily="34" charset="0"/>
              <a:buChar char="•"/>
              <a:defRPr sz="1800" kern="1200">
                <a:solidFill>
                  <a:schemeClr val="tx1"/>
                </a:solidFill>
                <a:latin typeface="+mn-lt"/>
                <a:ea typeface="+mn-ea"/>
                <a:cs typeface="+mn-cs"/>
              </a:defRPr>
            </a:lvl7pPr>
            <a:lvl8pPr marL="3657600" lvl="7" indent="-394334" algn="l" defTabSz="914400" rtl="0" eaLnBrk="1" latinLnBrk="0" hangingPunct="1">
              <a:lnSpc>
                <a:spcPct val="100000"/>
              </a:lnSpc>
              <a:spcBef>
                <a:spcPts val="600"/>
              </a:spcBef>
              <a:spcAft>
                <a:spcPts val="0"/>
              </a:spcAft>
              <a:buSzPts val="2610"/>
              <a:buFont typeface="Arial" panose="020B0604020202020204" pitchFamily="34" charset="0"/>
              <a:buChar char="•"/>
              <a:defRPr sz="1800" kern="1200">
                <a:solidFill>
                  <a:schemeClr val="tx1"/>
                </a:solidFill>
                <a:latin typeface="+mn-lt"/>
                <a:ea typeface="+mn-ea"/>
                <a:cs typeface="+mn-cs"/>
              </a:defRPr>
            </a:lvl8pPr>
            <a:lvl9pPr marL="4114800" lvl="8" indent="-394334" algn="l" defTabSz="914400" rtl="0" eaLnBrk="1" latinLnBrk="0" hangingPunct="1">
              <a:lnSpc>
                <a:spcPct val="100000"/>
              </a:lnSpc>
              <a:spcBef>
                <a:spcPts val="600"/>
              </a:spcBef>
              <a:spcAft>
                <a:spcPts val="600"/>
              </a:spcAft>
              <a:buSzPts val="2610"/>
              <a:buFont typeface="Arial" panose="020B0604020202020204" pitchFamily="34" charset="0"/>
              <a:buChar char="•"/>
              <a:defRPr sz="1800" kern="1200">
                <a:solidFill>
                  <a:schemeClr val="tx1"/>
                </a:solidFill>
                <a:latin typeface="+mn-lt"/>
                <a:ea typeface="+mn-ea"/>
                <a:cs typeface="+mn-cs"/>
              </a:defRPr>
            </a:lvl9pPr>
          </a:lstStyle>
          <a:p>
            <a:pPr marL="457200" marR="0" lvl="1" indent="0" algn="l" defTabSz="914400" rtl="0" eaLnBrk="1" fontAlgn="auto" latinLnBrk="0" hangingPunct="1">
              <a:lnSpc>
                <a:spcPct val="100000"/>
              </a:lnSpc>
              <a:spcBef>
                <a:spcPts val="600"/>
              </a:spcBef>
              <a:spcAft>
                <a:spcPts val="0"/>
              </a:spcAft>
              <a:buClrTx/>
              <a:buSzPts val="2000"/>
              <a:buFont typeface="Arial" panose="020B0604020202020204" pitchFamily="34" charset="0"/>
              <a:buNone/>
              <a:tabLst/>
              <a:defRPr/>
            </a:pPr>
            <a:r>
              <a:rPr kumimoji="0" lang="es-CO" sz="2200" b="1" i="0" u="none" strike="noStrike" kern="1200" cap="none" spc="0" normalizeH="0" baseline="0" noProof="0" dirty="0">
                <a:ln>
                  <a:noFill/>
                </a:ln>
                <a:solidFill>
                  <a:schemeClr val="accent2"/>
                </a:solidFill>
                <a:effectLst/>
                <a:uLnTx/>
                <a:uFillTx/>
                <a:latin typeface="Calibri"/>
                <a:ea typeface="Calibri"/>
                <a:cs typeface="Calibri"/>
                <a:sym typeface="Calibri"/>
              </a:rPr>
              <a:t>edad = 18</a:t>
            </a:r>
            <a:r>
              <a:rPr kumimoji="0" lang="es-CO" sz="2000" b="1" i="0" u="none" strike="noStrike" kern="1200" cap="none" spc="0" normalizeH="0" baseline="0" noProof="0" dirty="0">
                <a:ln>
                  <a:noFill/>
                </a:ln>
                <a:solidFill>
                  <a:schemeClr val="accent2"/>
                </a:solidFill>
                <a:effectLst/>
                <a:uLnTx/>
                <a:uFillTx/>
                <a:latin typeface="Calibri"/>
                <a:ea typeface="Calibri"/>
                <a:cs typeface="Calibri"/>
                <a:sym typeface="Calibri"/>
              </a:rPr>
              <a:t>	</a:t>
            </a:r>
            <a:r>
              <a:rPr kumimoji="0" lang="es-CO" sz="2200" b="1" i="0" u="none" strike="noStrike" kern="1200" cap="none" spc="0" normalizeH="0" baseline="0" noProof="0" dirty="0">
                <a:ln>
                  <a:noFill/>
                </a:ln>
                <a:solidFill>
                  <a:schemeClr val="accent2"/>
                </a:solidFill>
                <a:effectLst/>
                <a:uLnTx/>
                <a:uFillTx/>
                <a:latin typeface="Calibri"/>
                <a:ea typeface="Calibri"/>
                <a:cs typeface="Calibri"/>
                <a:sym typeface="Calibri"/>
              </a:rPr>
              <a:t>nombre = “Paola”</a:t>
            </a:r>
            <a:r>
              <a:rPr kumimoji="0" lang="es-CO" sz="2400" b="0" i="0" u="none" strike="noStrike" kern="1200" cap="none" spc="0" normalizeH="0" baseline="0" noProof="0" dirty="0">
                <a:ln>
                  <a:noFill/>
                </a:ln>
                <a:solidFill>
                  <a:prstClr val="black"/>
                </a:solidFill>
                <a:effectLst/>
                <a:uLnTx/>
                <a:uFillTx/>
                <a:latin typeface="Calibri"/>
                <a:ea typeface="Calibri"/>
                <a:cs typeface="Calibri"/>
                <a:sym typeface="Calibri"/>
              </a:rPr>
              <a:t>		</a:t>
            </a:r>
          </a:p>
          <a:p>
            <a:pPr marL="457200" marR="0" lvl="0" indent="-381000" algn="l" defTabSz="914400" rtl="0" eaLnBrk="1" fontAlgn="auto" latinLnBrk="0" hangingPunct="1">
              <a:lnSpc>
                <a:spcPct val="100000"/>
              </a:lnSpc>
              <a:spcBef>
                <a:spcPts val="480"/>
              </a:spcBef>
              <a:spcAft>
                <a:spcPts val="0"/>
              </a:spcAft>
              <a:buClr>
                <a:srgbClr val="009BAF"/>
              </a:buClr>
              <a:buSzPts val="2400"/>
              <a:buFont typeface="Arial" panose="020B0604020202020204" pitchFamily="34" charset="0"/>
              <a:buChar char="•"/>
              <a:tabLst/>
              <a:defRPr/>
            </a:pPr>
            <a:endParaRPr kumimoji="0" lang="es-CO"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aphicFrame>
        <p:nvGraphicFramePr>
          <p:cNvPr id="7" name="Tabla 7">
            <a:extLst>
              <a:ext uri="{FF2B5EF4-FFF2-40B4-BE49-F238E27FC236}">
                <a16:creationId xmlns:a16="http://schemas.microsoft.com/office/drawing/2014/main" id="{5F7F28DB-4232-405E-70C5-23E9E8E72963}"/>
              </a:ext>
            </a:extLst>
          </p:cNvPr>
          <p:cNvGraphicFramePr>
            <a:graphicFrameLocks noGrp="1"/>
          </p:cNvGraphicFramePr>
          <p:nvPr>
            <p:extLst>
              <p:ext uri="{D42A27DB-BD31-4B8C-83A1-F6EECF244321}">
                <p14:modId xmlns:p14="http://schemas.microsoft.com/office/powerpoint/2010/main" val="1480142427"/>
              </p:ext>
            </p:extLst>
          </p:nvPr>
        </p:nvGraphicFramePr>
        <p:xfrm>
          <a:off x="1617618" y="3315513"/>
          <a:ext cx="5908764" cy="1981200"/>
        </p:xfrm>
        <a:graphic>
          <a:graphicData uri="http://schemas.openxmlformats.org/drawingml/2006/table">
            <a:tbl>
              <a:tblPr firstRow="1" bandRow="1">
                <a:tableStyleId>{5C22544A-7EE6-4342-B048-85BDC9FD1C3A}</a:tableStyleId>
              </a:tblPr>
              <a:tblGrid>
                <a:gridCol w="4121151">
                  <a:extLst>
                    <a:ext uri="{9D8B030D-6E8A-4147-A177-3AD203B41FA5}">
                      <a16:colId xmlns:a16="http://schemas.microsoft.com/office/drawing/2014/main" val="675487879"/>
                    </a:ext>
                  </a:extLst>
                </a:gridCol>
                <a:gridCol w="1787613">
                  <a:extLst>
                    <a:ext uri="{9D8B030D-6E8A-4147-A177-3AD203B41FA5}">
                      <a16:colId xmlns:a16="http://schemas.microsoft.com/office/drawing/2014/main" val="249498806"/>
                    </a:ext>
                  </a:extLst>
                </a:gridCol>
              </a:tblGrid>
              <a:tr h="370840">
                <a:tc>
                  <a:txBody>
                    <a:bodyPr/>
                    <a:lstStyle/>
                    <a:p>
                      <a:pPr algn="ctr"/>
                      <a:r>
                        <a:rPr lang="es-CO" sz="2000" dirty="0"/>
                        <a:t>Expresión</a:t>
                      </a:r>
                    </a:p>
                  </a:txBody>
                  <a:tcPr>
                    <a:solidFill>
                      <a:srgbClr val="0D3240"/>
                    </a:solidFill>
                  </a:tcPr>
                </a:tc>
                <a:tc>
                  <a:txBody>
                    <a:bodyPr/>
                    <a:lstStyle/>
                    <a:p>
                      <a:pPr algn="ctr"/>
                      <a:r>
                        <a:rPr lang="es-CO" sz="2000" dirty="0"/>
                        <a:t>Resultado</a:t>
                      </a:r>
                    </a:p>
                  </a:txBody>
                  <a:tcPr>
                    <a:solidFill>
                      <a:srgbClr val="0D3240"/>
                    </a:solidFill>
                  </a:tcPr>
                </a:tc>
                <a:extLst>
                  <a:ext uri="{0D108BD9-81ED-4DB2-BD59-A6C34878D82A}">
                    <a16:rowId xmlns:a16="http://schemas.microsoft.com/office/drawing/2014/main" val="3381969460"/>
                  </a:ext>
                </a:extLst>
              </a:tr>
              <a:tr h="370840">
                <a:tc>
                  <a:txBody>
                    <a:bodyPr/>
                    <a:lstStyle/>
                    <a:p>
                      <a:pPr algn="ctr"/>
                      <a:r>
                        <a:rPr lang="es-CO" sz="2000" dirty="0"/>
                        <a:t>(edad == 18) and (nombre == “Paola”)</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1511722285"/>
                  </a:ext>
                </a:extLst>
              </a:tr>
              <a:tr h="370840">
                <a:tc>
                  <a:txBody>
                    <a:bodyPr/>
                    <a:lstStyle/>
                    <a:p>
                      <a:pPr algn="ctr"/>
                      <a:r>
                        <a:rPr lang="es-CO" sz="2000" dirty="0"/>
                        <a:t>(edad &gt; 20) and (nombre == “Paola”)</a:t>
                      </a:r>
                    </a:p>
                  </a:txBody>
                  <a:tcPr>
                    <a:solidFill>
                      <a:srgbClr val="009BAF">
                        <a:alpha val="20000"/>
                      </a:srgbClr>
                    </a:solidFill>
                  </a:tcPr>
                </a:tc>
                <a:tc>
                  <a:txBody>
                    <a:bodyPr/>
                    <a:lstStyle/>
                    <a:p>
                      <a:pPr algn="ctr"/>
                      <a:r>
                        <a:rPr lang="es-CO" sz="2000" dirty="0"/>
                        <a:t>False</a:t>
                      </a:r>
                    </a:p>
                  </a:txBody>
                  <a:tcPr>
                    <a:solidFill>
                      <a:srgbClr val="009BAF">
                        <a:alpha val="20000"/>
                      </a:srgbClr>
                    </a:solidFill>
                  </a:tcPr>
                </a:tc>
                <a:extLst>
                  <a:ext uri="{0D108BD9-81ED-4DB2-BD59-A6C34878D82A}">
                    <a16:rowId xmlns:a16="http://schemas.microsoft.com/office/drawing/2014/main" val="2073351956"/>
                  </a:ext>
                </a:extLst>
              </a:tr>
              <a:tr h="370840">
                <a:tc>
                  <a:txBody>
                    <a:bodyPr/>
                    <a:lstStyle/>
                    <a:p>
                      <a:pPr algn="ctr"/>
                      <a:r>
                        <a:rPr lang="es-CO" sz="2000" dirty="0"/>
                        <a:t>(edad &lt;= 60) and (nombre != “Rosa”)</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37714120"/>
                  </a:ext>
                </a:extLst>
              </a:tr>
              <a:tr h="370840">
                <a:tc>
                  <a:txBody>
                    <a:bodyPr/>
                    <a:lstStyle/>
                    <a:p>
                      <a:pPr algn="ctr"/>
                      <a:r>
                        <a:rPr lang="es-CO" sz="2000" dirty="0"/>
                        <a:t>(edad != 18) and (nombre == “Paola”)</a:t>
                      </a:r>
                    </a:p>
                  </a:txBody>
                  <a:tcPr>
                    <a:solidFill>
                      <a:srgbClr val="009BAF">
                        <a:alpha val="20000"/>
                      </a:srgbClr>
                    </a:solidFill>
                  </a:tcPr>
                </a:tc>
                <a:tc>
                  <a:txBody>
                    <a:bodyPr/>
                    <a:lstStyle/>
                    <a:p>
                      <a:pPr algn="ctr"/>
                      <a:r>
                        <a:rPr lang="es-CO" sz="2000" dirty="0"/>
                        <a:t>False</a:t>
                      </a:r>
                    </a:p>
                  </a:txBody>
                  <a:tcPr>
                    <a:solidFill>
                      <a:srgbClr val="009BAF">
                        <a:alpha val="20000"/>
                      </a:srgbClr>
                    </a:solidFill>
                  </a:tcPr>
                </a:tc>
                <a:extLst>
                  <a:ext uri="{0D108BD9-81ED-4DB2-BD59-A6C34878D82A}">
                    <a16:rowId xmlns:a16="http://schemas.microsoft.com/office/drawing/2014/main" val="4147671948"/>
                  </a:ext>
                </a:extLst>
              </a:tr>
            </a:tbl>
          </a:graphicData>
        </a:graphic>
      </p:graphicFrame>
      <p:sp>
        <p:nvSpPr>
          <p:cNvPr id="8" name="Rectángulo 7">
            <a:extLst>
              <a:ext uri="{FF2B5EF4-FFF2-40B4-BE49-F238E27FC236}">
                <a16:creationId xmlns:a16="http://schemas.microsoft.com/office/drawing/2014/main" id="{0528FB11-E652-D71C-3ED3-C830389434B4}"/>
              </a:ext>
            </a:extLst>
          </p:cNvPr>
          <p:cNvSpPr/>
          <p:nvPr/>
        </p:nvSpPr>
        <p:spPr>
          <a:xfrm>
            <a:off x="6165009" y="3769544"/>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59359CC7-1690-D595-71B1-7EEF286E1C00}"/>
              </a:ext>
            </a:extLst>
          </p:cNvPr>
          <p:cNvSpPr/>
          <p:nvPr/>
        </p:nvSpPr>
        <p:spPr>
          <a:xfrm>
            <a:off x="6165008" y="4163152"/>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924536F7-987B-C1DB-99B2-5F4125987756}"/>
              </a:ext>
            </a:extLst>
          </p:cNvPr>
          <p:cNvSpPr/>
          <p:nvPr/>
        </p:nvSpPr>
        <p:spPr>
          <a:xfrm>
            <a:off x="6165009" y="4563435"/>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E49A3D31-408A-5332-E001-B29F7114E283}"/>
              </a:ext>
            </a:extLst>
          </p:cNvPr>
          <p:cNvSpPr/>
          <p:nvPr/>
        </p:nvSpPr>
        <p:spPr>
          <a:xfrm>
            <a:off x="6165008" y="4957043"/>
            <a:ext cx="883403" cy="2964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776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Estructuras selectivas </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graphicFrame>
        <p:nvGraphicFramePr>
          <p:cNvPr id="4" name="Tabla 7">
            <a:extLst>
              <a:ext uri="{FF2B5EF4-FFF2-40B4-BE49-F238E27FC236}">
                <a16:creationId xmlns:a16="http://schemas.microsoft.com/office/drawing/2014/main" id="{184279BB-F022-65E2-4556-4E162CF13F04}"/>
              </a:ext>
            </a:extLst>
          </p:cNvPr>
          <p:cNvGraphicFramePr>
            <a:graphicFrameLocks noGrp="1"/>
          </p:cNvGraphicFramePr>
          <p:nvPr>
            <p:extLst>
              <p:ext uri="{D42A27DB-BD31-4B8C-83A1-F6EECF244321}">
                <p14:modId xmlns:p14="http://schemas.microsoft.com/office/powerpoint/2010/main" val="2129421354"/>
              </p:ext>
            </p:extLst>
          </p:nvPr>
        </p:nvGraphicFramePr>
        <p:xfrm>
          <a:off x="1617618" y="3905865"/>
          <a:ext cx="5908764" cy="1981200"/>
        </p:xfrm>
        <a:graphic>
          <a:graphicData uri="http://schemas.openxmlformats.org/drawingml/2006/table">
            <a:tbl>
              <a:tblPr firstRow="1" bandRow="1">
                <a:tableStyleId>{5C22544A-7EE6-4342-B048-85BDC9FD1C3A}</a:tableStyleId>
              </a:tblPr>
              <a:tblGrid>
                <a:gridCol w="4121151">
                  <a:extLst>
                    <a:ext uri="{9D8B030D-6E8A-4147-A177-3AD203B41FA5}">
                      <a16:colId xmlns:a16="http://schemas.microsoft.com/office/drawing/2014/main" val="675487879"/>
                    </a:ext>
                  </a:extLst>
                </a:gridCol>
                <a:gridCol w="1787613">
                  <a:extLst>
                    <a:ext uri="{9D8B030D-6E8A-4147-A177-3AD203B41FA5}">
                      <a16:colId xmlns:a16="http://schemas.microsoft.com/office/drawing/2014/main" val="249498806"/>
                    </a:ext>
                  </a:extLst>
                </a:gridCol>
              </a:tblGrid>
              <a:tr h="370840">
                <a:tc>
                  <a:txBody>
                    <a:bodyPr/>
                    <a:lstStyle/>
                    <a:p>
                      <a:pPr algn="ctr"/>
                      <a:r>
                        <a:rPr lang="es-CO" sz="2000" dirty="0"/>
                        <a:t>Expresión</a:t>
                      </a:r>
                    </a:p>
                  </a:txBody>
                  <a:tcPr>
                    <a:solidFill>
                      <a:srgbClr val="0D3240"/>
                    </a:solidFill>
                  </a:tcPr>
                </a:tc>
                <a:tc>
                  <a:txBody>
                    <a:bodyPr/>
                    <a:lstStyle/>
                    <a:p>
                      <a:pPr algn="ctr"/>
                      <a:r>
                        <a:rPr lang="es-CO" sz="2000" dirty="0"/>
                        <a:t>Resultado</a:t>
                      </a:r>
                    </a:p>
                  </a:txBody>
                  <a:tcPr>
                    <a:solidFill>
                      <a:srgbClr val="0D3240"/>
                    </a:solidFill>
                  </a:tcPr>
                </a:tc>
                <a:extLst>
                  <a:ext uri="{0D108BD9-81ED-4DB2-BD59-A6C34878D82A}">
                    <a16:rowId xmlns:a16="http://schemas.microsoft.com/office/drawing/2014/main" val="3381969460"/>
                  </a:ext>
                </a:extLst>
              </a:tr>
              <a:tr h="370840">
                <a:tc>
                  <a:txBody>
                    <a:bodyPr/>
                    <a:lstStyle/>
                    <a:p>
                      <a:pPr algn="ctr"/>
                      <a:r>
                        <a:rPr lang="es-CO" sz="2000" dirty="0"/>
                        <a:t>(edad == 18) </a:t>
                      </a:r>
                      <a:r>
                        <a:rPr lang="es-CO" sz="2000" dirty="0" err="1"/>
                        <a:t>or</a:t>
                      </a:r>
                      <a:r>
                        <a:rPr lang="es-CO" sz="2000" dirty="0"/>
                        <a:t> (nombre == “Paola”)</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1511722285"/>
                  </a:ext>
                </a:extLst>
              </a:tr>
              <a:tr h="370840">
                <a:tc>
                  <a:txBody>
                    <a:bodyPr/>
                    <a:lstStyle/>
                    <a:p>
                      <a:pPr algn="ctr"/>
                      <a:r>
                        <a:rPr lang="es-CO" sz="2000" dirty="0"/>
                        <a:t>(edad &gt; 20) </a:t>
                      </a:r>
                      <a:r>
                        <a:rPr lang="es-CO" sz="2000" dirty="0" err="1"/>
                        <a:t>or</a:t>
                      </a:r>
                      <a:r>
                        <a:rPr lang="es-CO" sz="2000" dirty="0"/>
                        <a:t> (nombre == “Rosa”)</a:t>
                      </a:r>
                    </a:p>
                  </a:txBody>
                  <a:tcPr>
                    <a:solidFill>
                      <a:srgbClr val="009BAF">
                        <a:alpha val="20000"/>
                      </a:srgbClr>
                    </a:solidFill>
                  </a:tcPr>
                </a:tc>
                <a:tc>
                  <a:txBody>
                    <a:bodyPr/>
                    <a:lstStyle/>
                    <a:p>
                      <a:pPr algn="ctr"/>
                      <a:r>
                        <a:rPr lang="es-CO" sz="2000" dirty="0"/>
                        <a:t>False</a:t>
                      </a:r>
                    </a:p>
                  </a:txBody>
                  <a:tcPr>
                    <a:solidFill>
                      <a:srgbClr val="009BAF">
                        <a:alpha val="20000"/>
                      </a:srgbClr>
                    </a:solidFill>
                  </a:tcPr>
                </a:tc>
                <a:extLst>
                  <a:ext uri="{0D108BD9-81ED-4DB2-BD59-A6C34878D82A}">
                    <a16:rowId xmlns:a16="http://schemas.microsoft.com/office/drawing/2014/main" val="2073351956"/>
                  </a:ext>
                </a:extLst>
              </a:tr>
              <a:tr h="370840">
                <a:tc>
                  <a:txBody>
                    <a:bodyPr/>
                    <a:lstStyle/>
                    <a:p>
                      <a:pPr algn="ctr"/>
                      <a:r>
                        <a:rPr lang="es-CO" sz="2000" dirty="0"/>
                        <a:t>(edad &lt;= 60) </a:t>
                      </a:r>
                      <a:r>
                        <a:rPr lang="es-CO" sz="2000" dirty="0" err="1"/>
                        <a:t>or</a:t>
                      </a:r>
                      <a:r>
                        <a:rPr lang="es-CO" sz="2000" dirty="0"/>
                        <a:t> (nombre != “Rosa”)</a:t>
                      </a:r>
                    </a:p>
                  </a:txBody>
                  <a:tcPr>
                    <a:solidFill>
                      <a:srgbClr val="02C9B6">
                        <a:alpha val="40000"/>
                      </a:srgbClr>
                    </a:solidFill>
                  </a:tcPr>
                </a:tc>
                <a:tc>
                  <a:txBody>
                    <a:bodyPr/>
                    <a:lstStyle/>
                    <a:p>
                      <a:pPr algn="ctr"/>
                      <a:r>
                        <a:rPr lang="es-CO" sz="2000" dirty="0"/>
                        <a:t>True</a:t>
                      </a:r>
                    </a:p>
                  </a:txBody>
                  <a:tcPr>
                    <a:solidFill>
                      <a:srgbClr val="02C9B6">
                        <a:alpha val="40000"/>
                      </a:srgbClr>
                    </a:solidFill>
                  </a:tcPr>
                </a:tc>
                <a:extLst>
                  <a:ext uri="{0D108BD9-81ED-4DB2-BD59-A6C34878D82A}">
                    <a16:rowId xmlns:a16="http://schemas.microsoft.com/office/drawing/2014/main" val="37714120"/>
                  </a:ext>
                </a:extLst>
              </a:tr>
              <a:tr h="370840">
                <a:tc>
                  <a:txBody>
                    <a:bodyPr/>
                    <a:lstStyle/>
                    <a:p>
                      <a:pPr algn="ctr"/>
                      <a:r>
                        <a:rPr lang="es-CO" sz="2000" dirty="0"/>
                        <a:t>(edad != 18) </a:t>
                      </a:r>
                      <a:r>
                        <a:rPr lang="es-CO" sz="2000" dirty="0" err="1"/>
                        <a:t>or</a:t>
                      </a:r>
                      <a:r>
                        <a:rPr lang="es-CO" sz="2000" dirty="0"/>
                        <a:t> (nombre == “Paola”)</a:t>
                      </a:r>
                    </a:p>
                  </a:txBody>
                  <a:tcPr>
                    <a:solidFill>
                      <a:srgbClr val="009BAF">
                        <a:alpha val="20000"/>
                      </a:srgbClr>
                    </a:solidFill>
                  </a:tcPr>
                </a:tc>
                <a:tc>
                  <a:txBody>
                    <a:bodyPr/>
                    <a:lstStyle/>
                    <a:p>
                      <a:pPr algn="ctr"/>
                      <a:r>
                        <a:rPr lang="es-CO" sz="2000" dirty="0"/>
                        <a:t>True</a:t>
                      </a:r>
                    </a:p>
                  </a:txBody>
                  <a:tcPr>
                    <a:solidFill>
                      <a:srgbClr val="009BAF">
                        <a:alpha val="20000"/>
                      </a:srgbClr>
                    </a:solidFill>
                  </a:tcPr>
                </a:tc>
                <a:extLst>
                  <a:ext uri="{0D108BD9-81ED-4DB2-BD59-A6C34878D82A}">
                    <a16:rowId xmlns:a16="http://schemas.microsoft.com/office/drawing/2014/main" val="4147671948"/>
                  </a:ext>
                </a:extLst>
              </a:tr>
            </a:tbl>
          </a:graphicData>
        </a:graphic>
      </p:graphicFrame>
      <p:pic>
        <p:nvPicPr>
          <p:cNvPr id="5" name="Imagen 4">
            <a:extLst>
              <a:ext uri="{FF2B5EF4-FFF2-40B4-BE49-F238E27FC236}">
                <a16:creationId xmlns:a16="http://schemas.microsoft.com/office/drawing/2014/main" id="{84741DBE-508A-4E4A-0014-9B859E8E609B}"/>
              </a:ext>
            </a:extLst>
          </p:cNvPr>
          <p:cNvPicPr>
            <a:picLocks noChangeAspect="1"/>
          </p:cNvPicPr>
          <p:nvPr/>
        </p:nvPicPr>
        <p:blipFill>
          <a:blip r:embed="rId4"/>
          <a:stretch>
            <a:fillRect/>
          </a:stretch>
        </p:blipFill>
        <p:spPr>
          <a:xfrm>
            <a:off x="0" y="2604021"/>
            <a:ext cx="9144000" cy="1649958"/>
          </a:xfrm>
          <a:prstGeom prst="rect">
            <a:avLst/>
          </a:prstGeom>
        </p:spPr>
      </p:pic>
    </p:spTree>
    <p:extLst>
      <p:ext uri="{BB962C8B-B14F-4D97-AF65-F5344CB8AC3E}">
        <p14:creationId xmlns:p14="http://schemas.microsoft.com/office/powerpoint/2010/main" val="280001769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1463</TotalTime>
  <Words>1110</Words>
  <Application>Microsoft Office PowerPoint</Application>
  <PresentationFormat>Presentación en pantalla (4:3)</PresentationFormat>
  <Paragraphs>146</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PT Sans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65</cp:revision>
  <dcterms:created xsi:type="dcterms:W3CDTF">2020-02-03T21:07:58Z</dcterms:created>
  <dcterms:modified xsi:type="dcterms:W3CDTF">2023-08-16T19:24:30Z</dcterms:modified>
</cp:coreProperties>
</file>