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0"/>
  </p:notesMasterIdLst>
  <p:sldIdLst>
    <p:sldId id="258" r:id="rId2"/>
    <p:sldId id="282" r:id="rId3"/>
    <p:sldId id="342" r:id="rId4"/>
    <p:sldId id="345" r:id="rId5"/>
    <p:sldId id="344" r:id="rId6"/>
    <p:sldId id="347" r:id="rId7"/>
    <p:sldId id="348" r:id="rId8"/>
    <p:sldId id="346" r:id="rId9"/>
    <p:sldId id="349" r:id="rId10"/>
    <p:sldId id="350" r:id="rId11"/>
    <p:sldId id="327" r:id="rId12"/>
    <p:sldId id="351" r:id="rId13"/>
    <p:sldId id="352" r:id="rId14"/>
    <p:sldId id="353" r:id="rId15"/>
    <p:sldId id="354" r:id="rId16"/>
    <p:sldId id="355" r:id="rId17"/>
    <p:sldId id="357" r:id="rId18"/>
    <p:sldId id="35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77F-EF22-42D4-B015-45DE4B2016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50B4-1658-4248-BC54-58BFA377D0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prestrepo@correo.iue.edu.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62704" y="1812943"/>
            <a:ext cx="9018592" cy="658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Lógica de programación I </a:t>
            </a:r>
            <a:endParaRPr lang="es-ES" sz="3600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FD6E2-539C-43B4-8BCF-71EE7752F430}"/>
              </a:ext>
            </a:extLst>
          </p:cNvPr>
          <p:cNvSpPr txBox="1"/>
          <p:nvPr/>
        </p:nvSpPr>
        <p:spPr>
          <a:xfrm>
            <a:off x="376084" y="2919851"/>
            <a:ext cx="8391832" cy="29476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Pablo Restrepo Uribe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MSc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Automatización y Control Industrial</a:t>
            </a:r>
            <a:endParaRPr lang="es-CO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jprestrepo@correo.iue.edu.co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2023-2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 Universitaria de Envigado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Ejemplos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0D275EF-BBA4-1B76-D6C1-84D58414C7DC}"/>
              </a:ext>
            </a:extLst>
          </p:cNvPr>
          <p:cNvSpPr txBox="1"/>
          <p:nvPr/>
        </p:nvSpPr>
        <p:spPr>
          <a:xfrm>
            <a:off x="314632" y="2408875"/>
            <a:ext cx="85147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Tenemos que A es el acumulador, y queremos que sume las calificaciones que vamos introduciendo de los alumnos de una clase, por lo tanto, la expresión (operación) que utilizamos es A = A + CALIF, donde CALIF es una variable que va almacenando la calificación que vamos introduciendo.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 este caso A se inicializa a 0, para que la suma sea precisa. A = 0. Cuando entremos al ciclo, primero debemos solicitar CALIF y supongamos que introducimos 7.5, CALIF = 7.5, por lo tanto, al ejecutar la operación tenemos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 = 0 (valor actual del acumulador) + 7.5 (variable CALIF) = 7.5 (nuevo valor del acumulador)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Si volvemos a entrar al ciclo e introducimos el valor 9.3 para CALIF, y repetimos la operación, tenemos que: A = 7.5 (valor actual del acumulador) + 9.3 (variable CALIF) = 16.8 (nuevo valor del acumulador)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Si volvemos a entrar al ciclo e introducimos el valor 8.1 para CALIF, y repetimos la operación, tenemos que: A = 16.8 (valor actual del acumulador) + 8.1 (variable CALIF) = 24.9 (nuevo valor del acumulador)</a:t>
            </a:r>
          </a:p>
        </p:txBody>
      </p:sp>
    </p:spTree>
    <p:extLst>
      <p:ext uri="{BB962C8B-B14F-4D97-AF65-F5344CB8AC3E}">
        <p14:creationId xmlns:p14="http://schemas.microsoft.com/office/powerpoint/2010/main" val="21776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pic>
        <p:nvPicPr>
          <p:cNvPr id="2050" name="Picture 2" descr="Ciclo For">
            <a:extLst>
              <a:ext uri="{FF2B5EF4-FFF2-40B4-BE49-F238E27FC236}">
                <a16:creationId xmlns:a16="http://schemas.microsoft.com/office/drawing/2014/main" id="{C204FBFF-C557-C111-8C7E-CA4ED030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92" y="1514978"/>
            <a:ext cx="6215216" cy="48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76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AD1D1BB-02EE-DC5F-53AE-CF15F69BB6BB}"/>
              </a:ext>
            </a:extLst>
          </p:cNvPr>
          <p:cNvSpPr txBox="1"/>
          <p:nvPr/>
        </p:nvSpPr>
        <p:spPr>
          <a:xfrm>
            <a:off x="570270" y="2678967"/>
            <a:ext cx="8003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Este tipo de ciclos se utiliza cuando se conoce de antemano el número de veces que un conjunto de operaciones deberá ser ejecutado repetitivamente.</a:t>
            </a:r>
            <a:br>
              <a:rPr lang="es-MX" dirty="0"/>
            </a:br>
            <a:br>
              <a:rPr lang="es-MX" dirty="0"/>
            </a:br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Generalmente utilizamos una variable de control como contador, que al llegar a un número predeterminado (condición de ejecución) termina la ejecución del ciclo.</a:t>
            </a:r>
            <a:br>
              <a:rPr lang="es-MX" dirty="0"/>
            </a:br>
            <a:br>
              <a:rPr lang="es-MX" dirty="0"/>
            </a:br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Ordinariamente hacemos uso de las letras </a:t>
            </a:r>
            <a:r>
              <a:rPr lang="es-MX" b="0" i="1" dirty="0">
                <a:solidFill>
                  <a:srgbClr val="282828"/>
                </a:solidFill>
                <a:effectLst/>
                <a:latin typeface="Quicksand"/>
              </a:rPr>
              <a:t>i, j, k, x, y</a:t>
            </a:r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 para representar estas variables de control.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164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773614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13D3D95-ACEF-0C9D-9703-BD31FDFAA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48" y="4278237"/>
            <a:ext cx="4176752" cy="1616006"/>
          </a:xfrm>
          <a:prstGeom prst="rect">
            <a:avLst/>
          </a:prstGeom>
        </p:spPr>
      </p:pic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30F9B961-96E5-DD11-F936-19DB3EA59F96}"/>
              </a:ext>
            </a:extLst>
          </p:cNvPr>
          <p:cNvSpPr txBox="1">
            <a:spLocks/>
          </p:cNvSpPr>
          <p:nvPr/>
        </p:nvSpPr>
        <p:spPr>
          <a:xfrm>
            <a:off x="298030" y="2233889"/>
            <a:ext cx="4669218" cy="4663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100" dirty="0"/>
              <a:t>La declaración del ciclo </a:t>
            </a:r>
            <a:r>
              <a:rPr lang="es-CO" sz="2100" i="1" dirty="0" err="1"/>
              <a:t>for</a:t>
            </a:r>
            <a:r>
              <a:rPr lang="es-CO" sz="2100" dirty="0"/>
              <a:t> en Python comienza con la palabra clave “</a:t>
            </a:r>
            <a:r>
              <a:rPr lang="es-CO" sz="2100" b="1" dirty="0" err="1"/>
              <a:t>for</a:t>
            </a:r>
            <a:r>
              <a:rPr lang="es-CO" sz="2100" dirty="0"/>
              <a:t>”.</a:t>
            </a:r>
          </a:p>
          <a:p>
            <a:pPr algn="just"/>
            <a:r>
              <a:rPr lang="es-CO" sz="2100" dirty="0"/>
              <a:t>Lo sigue el nombre de la </a:t>
            </a:r>
            <a:r>
              <a:rPr lang="es-CO" sz="2100" b="1" dirty="0"/>
              <a:t>variable de control</a:t>
            </a:r>
            <a:r>
              <a:rPr lang="es-CO" sz="2100" dirty="0"/>
              <a:t>.</a:t>
            </a:r>
          </a:p>
          <a:p>
            <a:pPr algn="just"/>
            <a:r>
              <a:rPr lang="es-CO" sz="2100" dirty="0"/>
              <a:t>Lo sigue la palabra reservada “</a:t>
            </a:r>
            <a:r>
              <a:rPr lang="es-CO" sz="2100" b="1" dirty="0"/>
              <a:t>in</a:t>
            </a:r>
            <a:r>
              <a:rPr lang="es-CO" sz="2100" dirty="0"/>
              <a:t>”.</a:t>
            </a:r>
          </a:p>
          <a:p>
            <a:pPr algn="just"/>
            <a:r>
              <a:rPr lang="es-CO" sz="2100" dirty="0"/>
              <a:t>Lo sigue </a:t>
            </a:r>
            <a:r>
              <a:rPr lang="es-CO" sz="2100" b="1" dirty="0"/>
              <a:t>la lista o colección a recorrer</a:t>
            </a:r>
            <a:r>
              <a:rPr lang="es-CO" sz="2100" dirty="0"/>
              <a:t> (sobre los que se desea iterar).</a:t>
            </a:r>
          </a:p>
          <a:p>
            <a:pPr algn="just"/>
            <a:r>
              <a:rPr lang="es-CO" sz="2100" dirty="0"/>
              <a:t>Luego siguen dos puntos “</a:t>
            </a:r>
            <a:r>
              <a:rPr lang="es-CO" sz="2100" b="1" dirty="0"/>
              <a:t>:</a:t>
            </a:r>
            <a:r>
              <a:rPr lang="es-CO" sz="2100" dirty="0"/>
              <a:t>”.</a:t>
            </a:r>
          </a:p>
          <a:p>
            <a:pPr algn="just"/>
            <a:r>
              <a:rPr lang="es-CO" sz="2100" dirty="0"/>
              <a:t>Finalmente, el </a:t>
            </a:r>
            <a:r>
              <a:rPr lang="es-CO" sz="2100" b="1" dirty="0"/>
              <a:t>cuerpo</a:t>
            </a:r>
            <a:r>
              <a:rPr lang="es-CO" sz="2100" dirty="0"/>
              <a:t> del </a:t>
            </a:r>
            <a:r>
              <a:rPr lang="es-CO" sz="2100" i="1" dirty="0" err="1"/>
              <a:t>for</a:t>
            </a:r>
            <a:r>
              <a:rPr lang="es-CO" sz="2100" dirty="0"/>
              <a:t> separado por sangría. </a:t>
            </a:r>
          </a:p>
        </p:txBody>
      </p:sp>
    </p:spTree>
    <p:extLst>
      <p:ext uri="{BB962C8B-B14F-4D97-AF65-F5344CB8AC3E}">
        <p14:creationId xmlns:p14="http://schemas.microsoft.com/office/powerpoint/2010/main" val="29024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659E66B-418B-081B-83FB-F1B02267D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61" r="685" b="5516"/>
          <a:stretch/>
        </p:blipFill>
        <p:spPr>
          <a:xfrm>
            <a:off x="552461" y="2110909"/>
            <a:ext cx="8039077" cy="44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2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BF9802E-0E21-5C39-31C0-1E30DD600A74}"/>
              </a:ext>
            </a:extLst>
          </p:cNvPr>
          <p:cNvSpPr txBox="1"/>
          <p:nvPr/>
        </p:nvSpPr>
        <p:spPr>
          <a:xfrm>
            <a:off x="757084" y="2604587"/>
            <a:ext cx="76298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Escriba un programa que pida dos números enteros y escriba qué números son pares y cuáles impares desde el primero hasta el segundo.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Escriba un programa que pida un número entero mayor que cero y que escriba sus divisores.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Escriba un programa que pregunte cuántos números se van a introducir, pida esos números, y muestre un mensaje cada vez que un número no sea mayor que el primero.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Escriba un programa que pregunte cuántos números se van a introducir, pida esos números, y muestre un mensaje cada vez que un número no sea mayor que el anterior.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Escriba un programa que pregunte cuántos números se van a introducir, pida esos números y escriba cuántos negativos ha introducido.</a:t>
            </a:r>
          </a:p>
        </p:txBody>
      </p:sp>
    </p:spTree>
    <p:extLst>
      <p:ext uri="{BB962C8B-B14F-4D97-AF65-F5344CB8AC3E}">
        <p14:creationId xmlns:p14="http://schemas.microsoft.com/office/powerpoint/2010/main" val="271449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83C831-0804-5C9C-D243-FBD54FB47277}"/>
              </a:ext>
            </a:extLst>
          </p:cNvPr>
          <p:cNvSpPr txBox="1"/>
          <p:nvPr/>
        </p:nvSpPr>
        <p:spPr>
          <a:xfrm>
            <a:off x="511277" y="2403702"/>
            <a:ext cx="8278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Crear un ciclo </a:t>
            </a:r>
            <a:r>
              <a:rPr lang="es-MX" dirty="0" err="1"/>
              <a:t>for</a:t>
            </a:r>
            <a:r>
              <a:rPr lang="es-MX" dirty="0"/>
              <a:t> que cuente de 0 a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Haz una tabla de multiplicar utilizando el ciclo </a:t>
            </a:r>
            <a:r>
              <a:rPr lang="es-MX" dirty="0" err="1"/>
              <a:t>for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Imprima los números del 1 a 10 al revés utilizando el ciclo </a:t>
            </a:r>
            <a:r>
              <a:rPr lang="es-MX" dirty="0" err="1"/>
              <a:t>for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Crear un bucle que cuente todos los números pares hasta el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Cree un bucle que sume los números del 100 al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Dado un número, cuente el número total de dígitos de un número</a:t>
            </a:r>
          </a:p>
          <a:p>
            <a:r>
              <a:rPr lang="es-MX" dirty="0"/>
              <a:t>		Por ejemplo, el número es 75869, por lo que la salida debería ser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Mostrar series de Fibonacci hasta 10 términos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Use un bucle para mostrar elementos de una lista dada que estén presentes en posiciones pares</a:t>
            </a:r>
          </a:p>
        </p:txBody>
      </p:sp>
    </p:spTree>
    <p:extLst>
      <p:ext uri="{BB962C8B-B14F-4D97-AF65-F5344CB8AC3E}">
        <p14:creationId xmlns:p14="http://schemas.microsoft.com/office/powerpoint/2010/main" val="301425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83C831-0804-5C9C-D243-FBD54FB47277}"/>
              </a:ext>
            </a:extLst>
          </p:cNvPr>
          <p:cNvSpPr txBox="1"/>
          <p:nvPr/>
        </p:nvSpPr>
        <p:spPr>
          <a:xfrm>
            <a:off x="511277" y="2403702"/>
            <a:ext cx="8278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Nivel de complejidad 1 - Principiantes: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Imprime los números del 1 al 10 utilizando un bucle </a:t>
            </a:r>
            <a:r>
              <a:rPr lang="es-MX" dirty="0" err="1"/>
              <a:t>for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Imprime los números pares del 2 al 20 utilizando un bucle </a:t>
            </a:r>
            <a:r>
              <a:rPr lang="es-MX" dirty="0" err="1"/>
              <a:t>for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Calcula la suma de los números del 1 al 100 utilizando un bucle </a:t>
            </a:r>
            <a:r>
              <a:rPr lang="es-MX" dirty="0" err="1"/>
              <a:t>for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Nivel de complejidad 2 - Intermedio: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Crea un bucle </a:t>
            </a:r>
            <a:r>
              <a:rPr lang="es-MX" dirty="0" err="1"/>
              <a:t>for</a:t>
            </a:r>
            <a:r>
              <a:rPr lang="es-MX" dirty="0"/>
              <a:t> que imprima la tabla del 5 (del 5 al 50).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Escribe un programa que calcule el factorial de un número ingresado por el usuario utilizando un bucle </a:t>
            </a:r>
            <a:r>
              <a:rPr lang="es-MX" dirty="0" err="1"/>
              <a:t>for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Escribe un bucle </a:t>
            </a:r>
            <a:r>
              <a:rPr lang="es-MX" dirty="0" err="1"/>
              <a:t>for</a:t>
            </a:r>
            <a:r>
              <a:rPr lang="es-MX" dirty="0"/>
              <a:t> que imprima los caracteres de una cadena de texto uno por uno.</a:t>
            </a:r>
          </a:p>
        </p:txBody>
      </p:sp>
    </p:spTree>
    <p:extLst>
      <p:ext uri="{BB962C8B-B14F-4D97-AF65-F5344CB8AC3E}">
        <p14:creationId xmlns:p14="http://schemas.microsoft.com/office/powerpoint/2010/main" val="356299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83C831-0804-5C9C-D243-FBD54FB47277}"/>
              </a:ext>
            </a:extLst>
          </p:cNvPr>
          <p:cNvSpPr txBox="1"/>
          <p:nvPr/>
        </p:nvSpPr>
        <p:spPr>
          <a:xfrm>
            <a:off x="511277" y="2403702"/>
            <a:ext cx="82787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Nivel de complejidad 3 - Avanzado: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Escribe un programa que encuentre todos los números primos menores que 100 utilizando un bucle </a:t>
            </a:r>
            <a:r>
              <a:rPr lang="es-MX" dirty="0" err="1"/>
              <a:t>for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Crea un bucle </a:t>
            </a:r>
            <a:r>
              <a:rPr lang="es-MX" dirty="0" err="1"/>
              <a:t>for</a:t>
            </a:r>
            <a:r>
              <a:rPr lang="es-MX" dirty="0"/>
              <a:t> anidado para imprimir un patrón de asteriscos en forma de pirámide.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Implementa un juego de adivinanza donde el programa elige un número aleatorio y el usuario debe adivinarlo. El bucle </a:t>
            </a:r>
            <a:r>
              <a:rPr lang="es-MX" dirty="0" err="1"/>
              <a:t>for</a:t>
            </a:r>
            <a:r>
              <a:rPr lang="es-MX" dirty="0"/>
              <a:t> se utiliza para limitar el número de intentos.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Nivel de complejidad 4 - Experto: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Escribe un programa que calcule e imprima la secuencia de Fibonacci hasta el término n utilizando un bucle </a:t>
            </a:r>
            <a:r>
              <a:rPr lang="es-MX" dirty="0" err="1"/>
              <a:t>for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Crea un programa que simule una carrera entre varios corredores. Utiliza un bucle </a:t>
            </a:r>
            <a:r>
              <a:rPr lang="es-MX" dirty="0" err="1"/>
              <a:t>for</a:t>
            </a:r>
            <a:r>
              <a:rPr lang="es-MX" dirty="0"/>
              <a:t> para avanzar a los corredores en cada iteración.</a:t>
            </a:r>
          </a:p>
        </p:txBody>
      </p:sp>
    </p:spTree>
    <p:extLst>
      <p:ext uri="{BB962C8B-B14F-4D97-AF65-F5344CB8AC3E}">
        <p14:creationId xmlns:p14="http://schemas.microsoft.com/office/powerpoint/2010/main" val="334454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11228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Unidad 2: Estructuras selectivas, condicionales o de decisión. Repetitivas, cíclicas o iterativas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844737-C7DF-4D65-EF1D-261B24C7D44A}"/>
              </a:ext>
            </a:extLst>
          </p:cNvPr>
          <p:cNvSpPr txBox="1"/>
          <p:nvPr/>
        </p:nvSpPr>
        <p:spPr>
          <a:xfrm>
            <a:off x="866490" y="3131526"/>
            <a:ext cx="7536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Definición de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Contador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Acumulador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Ciclo para, desde o </a:t>
            </a:r>
            <a:r>
              <a:rPr lang="es-MX" dirty="0" err="1"/>
              <a:t>for</a:t>
            </a:r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s-MX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734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Estructuras iterativas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3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A68B96-85CB-A7AF-7ABE-D658961E119D}"/>
              </a:ext>
            </a:extLst>
          </p:cNvPr>
          <p:cNvSpPr txBox="1"/>
          <p:nvPr/>
        </p:nvSpPr>
        <p:spPr>
          <a:xfrm>
            <a:off x="1012722" y="3538652"/>
            <a:ext cx="4198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Las estructuras de control iterativas se utilizan para resolver problemas donde sea necesario repetir un número de veces un conjunto de instrucciones. También se les conoce como estructuras repetitivas.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30063C-9407-AD07-D3FF-1CED532C7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69" y="2809490"/>
            <a:ext cx="3106092" cy="33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1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Estructuras iterativas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4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A68B96-85CB-A7AF-7ABE-D658961E119D}"/>
              </a:ext>
            </a:extLst>
          </p:cNvPr>
          <p:cNvSpPr txBox="1"/>
          <p:nvPr/>
        </p:nvSpPr>
        <p:spPr>
          <a:xfrm>
            <a:off x="511277" y="2560144"/>
            <a:ext cx="81214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Un ciclo iterativo es la repetición de operaciones dependiendo de una condición. Las operaciones o instrucciones son las mismas pero los datos que se procesan pueden cambiar en la ejecución del ciclo.</a:t>
            </a:r>
            <a:br>
              <a:rPr lang="es-MX" dirty="0"/>
            </a:br>
            <a:endParaRPr lang="es-MX" dirty="0"/>
          </a:p>
          <a:p>
            <a:r>
              <a:rPr lang="es-MX" dirty="0">
                <a:solidFill>
                  <a:srgbClr val="282828"/>
                </a:solidFill>
                <a:latin typeface="Quicksand"/>
              </a:rPr>
              <a:t>L</a:t>
            </a:r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os ciclos deben terminar después de un cierto número (finito) de repeticiones, y el conjunto de operaciones a repetir se conocen como bucle.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3833DD-59D5-E17A-8547-E3A3CFDF0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137" y="4341093"/>
            <a:ext cx="4441724" cy="21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Estructuras iterativas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5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0D9B5E-9D58-E5E5-21FF-78B19BBA99AC}"/>
              </a:ext>
            </a:extLst>
          </p:cNvPr>
          <p:cNvSpPr txBox="1"/>
          <p:nvPr/>
        </p:nvSpPr>
        <p:spPr>
          <a:xfrm>
            <a:off x="894736" y="2604587"/>
            <a:ext cx="75806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En ocasiones, sabemos el número de veces que el ciclo se repetirá (para lo cual usamos estructuras FOR), en otras, no sabemos a ciencia cierta cuántas repeticiones se harán (para lo cual usamos cualquier otra de las 3 estructuras restantes). Para poder trabajar con estas estructuras, es necesario comprender antes las variables especiales de ciclos: contadores, acumuladores, centinelas.</a:t>
            </a:r>
            <a:endParaRPr lang="es-CO" dirty="0"/>
          </a:p>
        </p:txBody>
      </p:sp>
      <p:pic>
        <p:nvPicPr>
          <p:cNvPr id="3074" name="Picture 2" descr="El ciclo for - dCodinGames">
            <a:extLst>
              <a:ext uri="{FF2B5EF4-FFF2-40B4-BE49-F238E27FC236}">
                <a16:creationId xmlns:a16="http://schemas.microsoft.com/office/drawing/2014/main" id="{DD251DA5-2A59-D6B5-0F23-1525BC003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1"/>
          <a:stretch/>
        </p:blipFill>
        <p:spPr bwMode="auto">
          <a:xfrm>
            <a:off x="1195387" y="4582793"/>
            <a:ext cx="6753225" cy="10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8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Variables contador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E5F904-3AF9-545C-9D71-5F685CE15DF5}"/>
              </a:ext>
            </a:extLst>
          </p:cNvPr>
          <p:cNvSpPr txBox="1"/>
          <p:nvPr/>
        </p:nvSpPr>
        <p:spPr>
          <a:xfrm>
            <a:off x="794410" y="2604587"/>
            <a:ext cx="7555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Un contador es una variable de tipo entero que, durante el proceso o ejecución de un programa, va aumentando su valor progresivamente. Generalmente un contador va incrementando su valor en 1, pero puede ser un contador de 2 en 2, o de n en n.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6BAE6D-8EBF-F082-39A6-2462AD465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44" t="43375" r="12934" b="25344"/>
          <a:stretch/>
        </p:blipFill>
        <p:spPr>
          <a:xfrm>
            <a:off x="723581" y="4277462"/>
            <a:ext cx="7696836" cy="11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Variables contador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E5F904-3AF9-545C-9D71-5F685CE15DF5}"/>
              </a:ext>
            </a:extLst>
          </p:cNvPr>
          <p:cNvSpPr txBox="1"/>
          <p:nvPr/>
        </p:nvSpPr>
        <p:spPr>
          <a:xfrm>
            <a:off x="794410" y="2604587"/>
            <a:ext cx="7555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Un contador es una variable de tipo entero que, durante el proceso o ejecución de un programa, va aumentando su valor progresivamente. Generalmente un contador va incrementando su valor en 1, pero puede ser un contador de 2 en 2, o de n en n.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6BAE6D-8EBF-F082-39A6-2462AD465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44" t="43375" r="12934" b="25344"/>
          <a:stretch/>
        </p:blipFill>
        <p:spPr>
          <a:xfrm>
            <a:off x="723581" y="4277462"/>
            <a:ext cx="7696836" cy="11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Variables acumulador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275E7C5-18BB-B33F-CD1E-5FC9FDA157A3}"/>
              </a:ext>
            </a:extLst>
          </p:cNvPr>
          <p:cNvSpPr txBox="1"/>
          <p:nvPr/>
        </p:nvSpPr>
        <p:spPr>
          <a:xfrm>
            <a:off x="1135625" y="2728054"/>
            <a:ext cx="6872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282828"/>
                </a:solidFill>
                <a:latin typeface="Quicksand"/>
              </a:rPr>
              <a:t>E</a:t>
            </a:r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s una variable numérica (puede ser de tipo entero o real) que durante la ejecución de un programa va sumándose así misma valores contenidos en otras variables.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43D381-E77D-45A1-BDC8-FB96133545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5" t="41821" r="12199" b="23770"/>
          <a:stretch/>
        </p:blipFill>
        <p:spPr>
          <a:xfrm>
            <a:off x="637215" y="4219934"/>
            <a:ext cx="7994978" cy="12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Ejemplos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8026FDB-59D0-073B-000F-12461E66E0EB}"/>
              </a:ext>
            </a:extLst>
          </p:cNvPr>
          <p:cNvSpPr txBox="1"/>
          <p:nvPr/>
        </p:nvSpPr>
        <p:spPr>
          <a:xfrm>
            <a:off x="596684" y="2448204"/>
            <a:ext cx="7950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Tenemos que C es el contador, y queremos que incremente de 1 en 1, por lo tanto, la expresión (operación) que se utiliza es C = C + 1, donde 1 es la constante que se sumará al contador cada vez que se ejecute esta operación dentro de un ciclo.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Si inicialmente tenemos que C = 1 cuando entremos al ciclo y ejecutemos la expresión C = C + 1 tenemos que: C = 1 (valor actual del contador) + 1 (constante) = 2 (nuevo valor del contador)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Ahora C = 2, si volvemos a entrar al ciclo y repetimos la operación, tenemos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C = 2 (valor actual del contador) + 1 (constante) = 3 (nuevo valor del contador)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82828"/>
                </a:solidFill>
                <a:effectLst/>
                <a:latin typeface="Quicksand"/>
              </a:rPr>
              <a:t>Durante las ejecuciones de la expresión tuvimos que C = 1, luego C = 2, y posteriormente C = 3, como podemos observar C “contó” de 1 en 1.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9663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1378</Words>
  <Application>Microsoft Office PowerPoint</Application>
  <PresentationFormat>Presentación en pantalla (4:3)</PresentationFormat>
  <Paragraphs>83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Quicksand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Pablo Restrepo Uribe</cp:lastModifiedBy>
  <cp:revision>75</cp:revision>
  <dcterms:created xsi:type="dcterms:W3CDTF">2020-02-03T21:07:58Z</dcterms:created>
  <dcterms:modified xsi:type="dcterms:W3CDTF">2023-08-30T00:15:57Z</dcterms:modified>
</cp:coreProperties>
</file>