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3"/>
  </p:notesMasterIdLst>
  <p:sldIdLst>
    <p:sldId id="258" r:id="rId2"/>
    <p:sldId id="387" r:id="rId3"/>
    <p:sldId id="393" r:id="rId4"/>
    <p:sldId id="394" r:id="rId5"/>
    <p:sldId id="395" r:id="rId6"/>
    <p:sldId id="396" r:id="rId7"/>
    <p:sldId id="397" r:id="rId8"/>
    <p:sldId id="398" r:id="rId9"/>
    <p:sldId id="399" r:id="rId10"/>
    <p:sldId id="401" r:id="rId11"/>
    <p:sldId id="40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78" d="100"/>
          <a:sy n="78" d="100"/>
        </p:scale>
        <p:origin x="17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9/26/2023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w3schools.com/python/python_ref_list.asp"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ocs.python.org/es/3/tutorial/datastructures.html"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Lógica de programación I </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2947602"/>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2023-2</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10</a:t>
            </a:fld>
            <a:endParaRPr lang="es-CO"/>
          </a:p>
        </p:txBody>
      </p:sp>
      <p:sp>
        <p:nvSpPr>
          <p:cNvPr id="6" name="CuadroTexto 5">
            <a:extLst>
              <a:ext uri="{FF2B5EF4-FFF2-40B4-BE49-F238E27FC236}">
                <a16:creationId xmlns:a16="http://schemas.microsoft.com/office/drawing/2014/main" id="{C5F96527-8FE3-7127-0D43-AED711A57E7D}"/>
              </a:ext>
            </a:extLst>
          </p:cNvPr>
          <p:cNvSpPr txBox="1"/>
          <p:nvPr/>
        </p:nvSpPr>
        <p:spPr>
          <a:xfrm>
            <a:off x="403123" y="2438344"/>
            <a:ext cx="8740877" cy="3693319"/>
          </a:xfrm>
          <a:prstGeom prst="rect">
            <a:avLst/>
          </a:prstGeom>
          <a:noFill/>
        </p:spPr>
        <p:txBody>
          <a:bodyPr wrap="square">
            <a:spAutoFit/>
          </a:bodyPr>
          <a:lstStyle/>
          <a:p>
            <a:pPr marL="285750" indent="-285750">
              <a:buFont typeface="Arial" panose="020B0604020202020204" pitchFamily="34" charset="0"/>
              <a:buChar char="•"/>
            </a:pPr>
            <a:r>
              <a:rPr lang="es-MX" dirty="0"/>
              <a:t>Escribe un programa que calcule la suma de todos los elementos en una lista.</a:t>
            </a:r>
          </a:p>
          <a:p>
            <a:pPr marL="285750" indent="-285750">
              <a:buFont typeface="Arial" panose="020B0604020202020204" pitchFamily="34" charset="0"/>
              <a:buChar char="•"/>
            </a:pPr>
            <a:r>
              <a:rPr lang="es-MX" dirty="0"/>
              <a:t>Crea un programa que multiplique todos los elementos de una lista y devuelva el resultado.</a:t>
            </a:r>
          </a:p>
          <a:p>
            <a:pPr marL="285750" indent="-285750">
              <a:buFont typeface="Arial" panose="020B0604020202020204" pitchFamily="34" charset="0"/>
              <a:buChar char="•"/>
            </a:pPr>
            <a:r>
              <a:rPr lang="es-MX" dirty="0"/>
              <a:t>Encuentra el número más grande y el más pequeño en una lista.</a:t>
            </a:r>
          </a:p>
          <a:p>
            <a:pPr marL="285750" indent="-285750">
              <a:buFont typeface="Arial" panose="020B0604020202020204" pitchFamily="34" charset="0"/>
              <a:buChar char="•"/>
            </a:pPr>
            <a:r>
              <a:rPr lang="es-MX" dirty="0"/>
              <a:t>Escribe un programa que elimine los elementos duplicados de una lista.</a:t>
            </a:r>
          </a:p>
          <a:p>
            <a:pPr marL="285750" indent="-285750">
              <a:buFont typeface="Arial" panose="020B0604020202020204" pitchFamily="34" charset="0"/>
              <a:buChar char="•"/>
            </a:pPr>
            <a:r>
              <a:rPr lang="es-MX" dirty="0"/>
              <a:t>Crea un programa que cuente cuántas veces aparece un elemento específico en una lista (sin métodos).</a:t>
            </a:r>
          </a:p>
          <a:p>
            <a:pPr marL="285750" indent="-285750">
              <a:buFont typeface="Arial" panose="020B0604020202020204" pitchFamily="34" charset="0"/>
              <a:buChar char="•"/>
            </a:pPr>
            <a:r>
              <a:rPr lang="es-MX" dirty="0"/>
              <a:t>Escribe un programa que tome una lista de números y devuelva una nueva lista solo con los números pares.</a:t>
            </a:r>
          </a:p>
          <a:p>
            <a:pPr marL="285750" indent="-285750">
              <a:buFont typeface="Arial" panose="020B0604020202020204" pitchFamily="34" charset="0"/>
              <a:buChar char="•"/>
            </a:pPr>
            <a:r>
              <a:rPr lang="es-MX" dirty="0"/>
              <a:t>Dada una lista de palabras, encuentra la palabra más larga.</a:t>
            </a:r>
          </a:p>
          <a:p>
            <a:pPr marL="285750" indent="-285750">
              <a:buFont typeface="Arial" panose="020B0604020202020204" pitchFamily="34" charset="0"/>
              <a:buChar char="•"/>
            </a:pPr>
            <a:r>
              <a:rPr lang="es-MX" dirty="0"/>
              <a:t>Escribe un programa que elimine todos los elementos iguales a un valor específico de una lista.</a:t>
            </a:r>
          </a:p>
          <a:p>
            <a:pPr marL="285750" indent="-285750">
              <a:buFont typeface="Arial" panose="020B0604020202020204" pitchFamily="34" charset="0"/>
              <a:buChar char="•"/>
            </a:pPr>
            <a:r>
              <a:rPr lang="es-MX" dirty="0"/>
              <a:t>Combina dos listas en una tercera lista sin duplicados.</a:t>
            </a:r>
          </a:p>
        </p:txBody>
      </p:sp>
    </p:spTree>
    <p:extLst>
      <p:ext uri="{BB962C8B-B14F-4D97-AF65-F5344CB8AC3E}">
        <p14:creationId xmlns:p14="http://schemas.microsoft.com/office/powerpoint/2010/main" val="326418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11</a:t>
            </a:fld>
            <a:endParaRPr lang="es-CO"/>
          </a:p>
        </p:txBody>
      </p:sp>
      <p:sp>
        <p:nvSpPr>
          <p:cNvPr id="6" name="CuadroTexto 5">
            <a:extLst>
              <a:ext uri="{FF2B5EF4-FFF2-40B4-BE49-F238E27FC236}">
                <a16:creationId xmlns:a16="http://schemas.microsoft.com/office/drawing/2014/main" id="{C5F96527-8FE3-7127-0D43-AED711A57E7D}"/>
              </a:ext>
            </a:extLst>
          </p:cNvPr>
          <p:cNvSpPr txBox="1"/>
          <p:nvPr/>
        </p:nvSpPr>
        <p:spPr>
          <a:xfrm>
            <a:off x="403123" y="2438344"/>
            <a:ext cx="8740877" cy="923330"/>
          </a:xfrm>
          <a:prstGeom prst="rect">
            <a:avLst/>
          </a:prstGeom>
          <a:noFill/>
        </p:spPr>
        <p:txBody>
          <a:bodyPr wrap="square">
            <a:spAutoFit/>
          </a:bodyPr>
          <a:lstStyle/>
          <a:p>
            <a:pPr marL="285750" indent="-285750">
              <a:buFont typeface="Arial" panose="020B0604020202020204" pitchFamily="34" charset="0"/>
              <a:buChar char="•"/>
            </a:pPr>
            <a:r>
              <a:rPr lang="es-MX" dirty="0"/>
              <a:t>Si tienes una lista de listas, elimina las listas duplicadas basándote en su contenido.</a:t>
            </a:r>
          </a:p>
          <a:p>
            <a:pPr marL="285750" indent="-285750">
              <a:buFont typeface="Arial" panose="020B0604020202020204" pitchFamily="34" charset="0"/>
              <a:buChar char="•"/>
            </a:pPr>
            <a:r>
              <a:rPr lang="es-MX" dirty="0"/>
              <a:t>Toma una lista de palabras y ordénalas de acuerdo a su longitud, de la más corta a la más larga.</a:t>
            </a:r>
            <a:endParaRPr lang="es-CO" dirty="0"/>
          </a:p>
        </p:txBody>
      </p:sp>
    </p:spTree>
    <p:extLst>
      <p:ext uri="{BB962C8B-B14F-4D97-AF65-F5344CB8AC3E}">
        <p14:creationId xmlns:p14="http://schemas.microsoft.com/office/powerpoint/2010/main" val="409582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2</a:t>
            </a:fld>
            <a:endParaRPr lang="es-CO"/>
          </a:p>
        </p:txBody>
      </p:sp>
      <p:sp>
        <p:nvSpPr>
          <p:cNvPr id="7" name="CuadroTexto 6">
            <a:extLst>
              <a:ext uri="{FF2B5EF4-FFF2-40B4-BE49-F238E27FC236}">
                <a16:creationId xmlns:a16="http://schemas.microsoft.com/office/drawing/2014/main" id="{EB98C3DD-E6E0-8E82-8D07-260945640C33}"/>
              </a:ext>
            </a:extLst>
          </p:cNvPr>
          <p:cNvSpPr txBox="1"/>
          <p:nvPr/>
        </p:nvSpPr>
        <p:spPr>
          <a:xfrm>
            <a:off x="580103" y="2579820"/>
            <a:ext cx="8209936" cy="3139321"/>
          </a:xfrm>
          <a:prstGeom prst="rect">
            <a:avLst/>
          </a:prstGeom>
          <a:noFill/>
        </p:spPr>
        <p:txBody>
          <a:bodyPr wrap="square">
            <a:spAutoFit/>
          </a:bodyPr>
          <a:lstStyle/>
          <a:p>
            <a:r>
              <a:rPr lang="es-MX" dirty="0"/>
              <a:t>Nivel fácil</a:t>
            </a:r>
          </a:p>
          <a:p>
            <a:pPr marL="285750" indent="-285750">
              <a:buFont typeface="Arial" panose="020B0604020202020204" pitchFamily="34" charset="0"/>
              <a:buChar char="•"/>
            </a:pPr>
            <a:r>
              <a:rPr lang="es-MX" dirty="0"/>
              <a:t>Longitud de una cadena: Escribe un programa que tome una cadena como entrada y muestre la longitud de la cadena (sin usar </a:t>
            </a:r>
            <a:r>
              <a:rPr lang="es-MX" dirty="0" err="1"/>
              <a:t>len</a:t>
            </a:r>
            <a:r>
              <a:rPr lang="es-MX" dirty="0"/>
              <a:t>)</a:t>
            </a:r>
          </a:p>
          <a:p>
            <a:pPr marL="285750" indent="-285750">
              <a:buFont typeface="Arial" panose="020B0604020202020204" pitchFamily="34" charset="0"/>
              <a:buChar char="•"/>
            </a:pPr>
            <a:r>
              <a:rPr lang="es-MX" dirty="0"/>
              <a:t>Mayúsculas y minúsculas: Escribe un programa que tome una cadena como entrada y cuente cuántas letras son mayúsculas y cuántas son minúsculas (además muestre cual es mayúscula cual es minúscula).</a:t>
            </a:r>
          </a:p>
          <a:p>
            <a:pPr marL="285750" indent="-285750">
              <a:buFont typeface="Arial" panose="020B0604020202020204" pitchFamily="34" charset="0"/>
              <a:buChar char="•"/>
            </a:pPr>
            <a:r>
              <a:rPr lang="es-MX" dirty="0"/>
              <a:t>Contador de vocales: Escribe un programa que cuente cuántas vocales (a, e, i, o, u) hay en una cadena (debe mostrar cuantas de cada una hay y además debe mostrar cuantas son mayúsculas cuantas minúsculas de cada una)</a:t>
            </a:r>
          </a:p>
          <a:p>
            <a:pPr marL="285750" indent="-285750">
              <a:buFont typeface="Arial" panose="020B0604020202020204" pitchFamily="34" charset="0"/>
              <a:buChar char="•"/>
            </a:pPr>
            <a:r>
              <a:rPr lang="es-MX" dirty="0"/>
              <a:t>Escribe un programa que tome una cadena como entrada y muestre la cadena invertida.</a:t>
            </a:r>
          </a:p>
        </p:txBody>
      </p:sp>
    </p:spTree>
    <p:extLst>
      <p:ext uri="{BB962C8B-B14F-4D97-AF65-F5344CB8AC3E}">
        <p14:creationId xmlns:p14="http://schemas.microsoft.com/office/powerpoint/2010/main" val="167026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3</a:t>
            </a:fld>
            <a:endParaRPr lang="es-CO"/>
          </a:p>
        </p:txBody>
      </p:sp>
      <p:sp>
        <p:nvSpPr>
          <p:cNvPr id="7" name="CuadroTexto 6">
            <a:extLst>
              <a:ext uri="{FF2B5EF4-FFF2-40B4-BE49-F238E27FC236}">
                <a16:creationId xmlns:a16="http://schemas.microsoft.com/office/drawing/2014/main" id="{EB98C3DD-E6E0-8E82-8D07-260945640C33}"/>
              </a:ext>
            </a:extLst>
          </p:cNvPr>
          <p:cNvSpPr txBox="1"/>
          <p:nvPr/>
        </p:nvSpPr>
        <p:spPr>
          <a:xfrm>
            <a:off x="580103" y="2579820"/>
            <a:ext cx="8209936" cy="2585323"/>
          </a:xfrm>
          <a:prstGeom prst="rect">
            <a:avLst/>
          </a:prstGeom>
          <a:noFill/>
        </p:spPr>
        <p:txBody>
          <a:bodyPr wrap="square">
            <a:spAutoFit/>
          </a:bodyPr>
          <a:lstStyle/>
          <a:p>
            <a:r>
              <a:rPr lang="es-MX" dirty="0"/>
              <a:t>Nivel intermedio</a:t>
            </a:r>
          </a:p>
          <a:p>
            <a:pPr marL="285750" indent="-285750">
              <a:buFont typeface="Arial" panose="020B0604020202020204" pitchFamily="34" charset="0"/>
              <a:buChar char="•"/>
            </a:pPr>
            <a:r>
              <a:rPr lang="es-MX" dirty="0"/>
              <a:t>Contador de palabras: Escribe un programa que cuente cuántas palabras hay en una cadena. Puedes asumir que las palabras están separadas por espacios en blanco.</a:t>
            </a:r>
          </a:p>
          <a:p>
            <a:pPr marL="285750" indent="-285750">
              <a:buFont typeface="Arial" panose="020B0604020202020204" pitchFamily="34" charset="0"/>
              <a:buChar char="•"/>
            </a:pPr>
            <a:r>
              <a:rPr lang="es-MX" dirty="0"/>
              <a:t>Contador de letras: Escribe un programa que cuente cuántas veces aparece una letra específica (indicada por el usuario) en una cadena.</a:t>
            </a:r>
          </a:p>
          <a:p>
            <a:pPr marL="285750" indent="-285750">
              <a:buFont typeface="Arial" panose="020B0604020202020204" pitchFamily="34" charset="0"/>
              <a:buChar char="•"/>
            </a:pPr>
            <a:r>
              <a:rPr lang="es-MX" dirty="0"/>
              <a:t>Cifrado César: Implementa el cifrado César, un tipo de cifrado de sustitución, que desplaza cada letra en una cadena un número fijo de posiciones hacia adelante en el alfabeto.</a:t>
            </a:r>
          </a:p>
        </p:txBody>
      </p:sp>
    </p:spTree>
    <p:extLst>
      <p:ext uri="{BB962C8B-B14F-4D97-AF65-F5344CB8AC3E}">
        <p14:creationId xmlns:p14="http://schemas.microsoft.com/office/powerpoint/2010/main" val="412424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4</a:t>
            </a:fld>
            <a:endParaRPr lang="es-CO"/>
          </a:p>
        </p:txBody>
      </p:sp>
      <p:sp>
        <p:nvSpPr>
          <p:cNvPr id="7" name="CuadroTexto 6">
            <a:extLst>
              <a:ext uri="{FF2B5EF4-FFF2-40B4-BE49-F238E27FC236}">
                <a16:creationId xmlns:a16="http://schemas.microsoft.com/office/drawing/2014/main" id="{EB98C3DD-E6E0-8E82-8D07-260945640C33}"/>
              </a:ext>
            </a:extLst>
          </p:cNvPr>
          <p:cNvSpPr txBox="1"/>
          <p:nvPr/>
        </p:nvSpPr>
        <p:spPr>
          <a:xfrm>
            <a:off x="580103" y="2579820"/>
            <a:ext cx="8209936" cy="2031325"/>
          </a:xfrm>
          <a:prstGeom prst="rect">
            <a:avLst/>
          </a:prstGeom>
          <a:noFill/>
        </p:spPr>
        <p:txBody>
          <a:bodyPr wrap="square">
            <a:spAutoFit/>
          </a:bodyPr>
          <a:lstStyle/>
          <a:p>
            <a:r>
              <a:rPr lang="es-MX" dirty="0"/>
              <a:t>Nivel experto</a:t>
            </a:r>
          </a:p>
          <a:p>
            <a:pPr marL="285750" indent="-285750">
              <a:buFont typeface="Arial" panose="020B0604020202020204" pitchFamily="34" charset="0"/>
              <a:buChar char="•"/>
            </a:pPr>
            <a:r>
              <a:rPr lang="es-MX" dirty="0"/>
              <a:t>Validador de contraseñas: Escribe un programa que valide si una contraseña cumple con ciertos criterios, como longitud mínima, uso de letras mayúsculas y minúsculas, y caracteres especiales.</a:t>
            </a:r>
          </a:p>
          <a:p>
            <a:pPr marL="285750" indent="-285750">
              <a:buFont typeface="Arial" panose="020B0604020202020204" pitchFamily="34" charset="0"/>
              <a:buChar char="•"/>
            </a:pPr>
            <a:r>
              <a:rPr lang="es-MX" dirty="0"/>
              <a:t>Analizador de texto: Crea un programa que analice un texto en busca de estadísticas, como la frecuencia de palabras más comunes, la longitud promedio de las palabras, etc.</a:t>
            </a:r>
            <a:endParaRPr lang="es-CO" dirty="0"/>
          </a:p>
        </p:txBody>
      </p:sp>
    </p:spTree>
    <p:extLst>
      <p:ext uri="{BB962C8B-B14F-4D97-AF65-F5344CB8AC3E}">
        <p14:creationId xmlns:p14="http://schemas.microsoft.com/office/powerpoint/2010/main" val="334643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Listas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5</a:t>
            </a:fld>
            <a:endParaRPr lang="es-CO"/>
          </a:p>
        </p:txBody>
      </p:sp>
      <p:sp>
        <p:nvSpPr>
          <p:cNvPr id="6" name="CuadroTexto 5">
            <a:extLst>
              <a:ext uri="{FF2B5EF4-FFF2-40B4-BE49-F238E27FC236}">
                <a16:creationId xmlns:a16="http://schemas.microsoft.com/office/drawing/2014/main" id="{938247E6-D140-A02A-5E2B-D0B9496F157C}"/>
              </a:ext>
            </a:extLst>
          </p:cNvPr>
          <p:cNvSpPr txBox="1"/>
          <p:nvPr/>
        </p:nvSpPr>
        <p:spPr>
          <a:xfrm>
            <a:off x="560439" y="2690336"/>
            <a:ext cx="8023122" cy="1477328"/>
          </a:xfrm>
          <a:prstGeom prst="rect">
            <a:avLst/>
          </a:prstGeom>
          <a:noFill/>
        </p:spPr>
        <p:txBody>
          <a:bodyPr wrap="square">
            <a:spAutoFit/>
          </a:bodyPr>
          <a:lstStyle/>
          <a:p>
            <a:r>
              <a:rPr lang="es-MX" dirty="0"/>
              <a:t>Una lista en Python es un tipo de datos nativos construido dentro del lenguaje de programación Python. Estas listas son similares a matrices (</a:t>
            </a:r>
            <a:r>
              <a:rPr lang="es-MX" dirty="0" err="1"/>
              <a:t>arrays</a:t>
            </a:r>
            <a:r>
              <a:rPr lang="es-MX" dirty="0"/>
              <a:t>) que se encuentran en otros lenguajes. Sin embargo, en Python se manejan como variables con muchos elementos. Aun así, las listas se consideran un tipo de datos para guardar colecciones de información.</a:t>
            </a:r>
            <a:endParaRPr lang="es-CO" dirty="0"/>
          </a:p>
        </p:txBody>
      </p:sp>
      <p:pic>
        <p:nvPicPr>
          <p:cNvPr id="8" name="Imagen 7">
            <a:extLst>
              <a:ext uri="{FF2B5EF4-FFF2-40B4-BE49-F238E27FC236}">
                <a16:creationId xmlns:a16="http://schemas.microsoft.com/office/drawing/2014/main" id="{8C4CE857-140F-21D1-55EE-948729D5F60F}"/>
              </a:ext>
            </a:extLst>
          </p:cNvPr>
          <p:cNvPicPr>
            <a:picLocks noChangeAspect="1"/>
          </p:cNvPicPr>
          <p:nvPr/>
        </p:nvPicPr>
        <p:blipFill>
          <a:blip r:embed="rId4"/>
          <a:stretch>
            <a:fillRect/>
          </a:stretch>
        </p:blipFill>
        <p:spPr>
          <a:xfrm>
            <a:off x="2472812" y="4206993"/>
            <a:ext cx="4198375" cy="2193651"/>
          </a:xfrm>
          <a:prstGeom prst="rect">
            <a:avLst/>
          </a:prstGeom>
        </p:spPr>
      </p:pic>
    </p:spTree>
    <p:extLst>
      <p:ext uri="{BB962C8B-B14F-4D97-AF65-F5344CB8AC3E}">
        <p14:creationId xmlns:p14="http://schemas.microsoft.com/office/powerpoint/2010/main" val="380993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Listas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6</a:t>
            </a:fld>
            <a:endParaRPr lang="es-CO"/>
          </a:p>
        </p:txBody>
      </p:sp>
      <p:sp>
        <p:nvSpPr>
          <p:cNvPr id="7" name="CuadroTexto 6">
            <a:extLst>
              <a:ext uri="{FF2B5EF4-FFF2-40B4-BE49-F238E27FC236}">
                <a16:creationId xmlns:a16="http://schemas.microsoft.com/office/drawing/2014/main" id="{1CD948DA-CCBA-39EF-DCC7-9D0FEBEEFEDC}"/>
              </a:ext>
            </a:extLst>
          </p:cNvPr>
          <p:cNvSpPr txBox="1"/>
          <p:nvPr/>
        </p:nvSpPr>
        <p:spPr>
          <a:xfrm>
            <a:off x="511276" y="2604587"/>
            <a:ext cx="8091949" cy="923330"/>
          </a:xfrm>
          <a:prstGeom prst="rect">
            <a:avLst/>
          </a:prstGeom>
          <a:noFill/>
        </p:spPr>
        <p:txBody>
          <a:bodyPr wrap="square">
            <a:spAutoFit/>
          </a:bodyPr>
          <a:lstStyle/>
          <a:p>
            <a:r>
              <a:rPr lang="es-MX" dirty="0"/>
              <a:t>Python tiene cuatro tipos de datos incorporados que sirven para guardar colecciones de datos: </a:t>
            </a:r>
            <a:r>
              <a:rPr lang="es-MX" dirty="0">
                <a:solidFill>
                  <a:schemeClr val="accent2"/>
                </a:solidFill>
              </a:rPr>
              <a:t>lista, </a:t>
            </a:r>
            <a:r>
              <a:rPr lang="es-MX" dirty="0" err="1">
                <a:solidFill>
                  <a:schemeClr val="accent2"/>
                </a:solidFill>
              </a:rPr>
              <a:t>tuple</a:t>
            </a:r>
            <a:r>
              <a:rPr lang="es-MX" dirty="0">
                <a:solidFill>
                  <a:schemeClr val="accent2"/>
                </a:solidFill>
              </a:rPr>
              <a:t>, set y diccionario</a:t>
            </a:r>
            <a:r>
              <a:rPr lang="es-MX" dirty="0"/>
              <a:t>. Estos tipos difieren en cuanto a función, desempeño y maleabilidad.</a:t>
            </a:r>
            <a:endParaRPr lang="es-CO" dirty="0"/>
          </a:p>
        </p:txBody>
      </p:sp>
      <p:pic>
        <p:nvPicPr>
          <p:cNvPr id="8" name="Imagen 7">
            <a:extLst>
              <a:ext uri="{FF2B5EF4-FFF2-40B4-BE49-F238E27FC236}">
                <a16:creationId xmlns:a16="http://schemas.microsoft.com/office/drawing/2014/main" id="{45474F90-4D73-090A-695E-5217CB2FA4B5}"/>
              </a:ext>
            </a:extLst>
          </p:cNvPr>
          <p:cNvPicPr>
            <a:picLocks noChangeAspect="1"/>
          </p:cNvPicPr>
          <p:nvPr/>
        </p:nvPicPr>
        <p:blipFill>
          <a:blip r:embed="rId4"/>
          <a:stretch>
            <a:fillRect/>
          </a:stretch>
        </p:blipFill>
        <p:spPr>
          <a:xfrm>
            <a:off x="1033923" y="3723629"/>
            <a:ext cx="3143250" cy="1638300"/>
          </a:xfrm>
          <a:prstGeom prst="rect">
            <a:avLst/>
          </a:prstGeom>
        </p:spPr>
      </p:pic>
      <p:pic>
        <p:nvPicPr>
          <p:cNvPr id="9" name="Imagen 8">
            <a:extLst>
              <a:ext uri="{FF2B5EF4-FFF2-40B4-BE49-F238E27FC236}">
                <a16:creationId xmlns:a16="http://schemas.microsoft.com/office/drawing/2014/main" id="{F9DD1A53-66CE-5484-6098-D726E4AD6AAA}"/>
              </a:ext>
            </a:extLst>
          </p:cNvPr>
          <p:cNvPicPr>
            <a:picLocks noChangeAspect="1"/>
          </p:cNvPicPr>
          <p:nvPr/>
        </p:nvPicPr>
        <p:blipFill rotWithShape="1">
          <a:blip r:embed="rId5"/>
          <a:srcRect l="23907" t="34464" r="28235" b="47384"/>
          <a:stretch/>
        </p:blipFill>
        <p:spPr>
          <a:xfrm>
            <a:off x="4812121" y="4199582"/>
            <a:ext cx="3696930" cy="686394"/>
          </a:xfrm>
          <a:prstGeom prst="rect">
            <a:avLst/>
          </a:prstGeom>
        </p:spPr>
      </p:pic>
    </p:spTree>
    <p:extLst>
      <p:ext uri="{BB962C8B-B14F-4D97-AF65-F5344CB8AC3E}">
        <p14:creationId xmlns:p14="http://schemas.microsoft.com/office/powerpoint/2010/main" val="213461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Listas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7</a:t>
            </a:fld>
            <a:endParaRPr lang="es-CO"/>
          </a:p>
        </p:txBody>
      </p:sp>
      <p:sp>
        <p:nvSpPr>
          <p:cNvPr id="6" name="CuadroTexto 5">
            <a:extLst>
              <a:ext uri="{FF2B5EF4-FFF2-40B4-BE49-F238E27FC236}">
                <a16:creationId xmlns:a16="http://schemas.microsoft.com/office/drawing/2014/main" id="{383EB385-36CE-F936-26F1-1993DCE61910}"/>
              </a:ext>
            </a:extLst>
          </p:cNvPr>
          <p:cNvSpPr txBox="1"/>
          <p:nvPr/>
        </p:nvSpPr>
        <p:spPr>
          <a:xfrm>
            <a:off x="614516" y="2540468"/>
            <a:ext cx="7914968" cy="2585323"/>
          </a:xfrm>
          <a:prstGeom prst="rect">
            <a:avLst/>
          </a:prstGeom>
          <a:noFill/>
        </p:spPr>
        <p:txBody>
          <a:bodyPr wrap="square">
            <a:spAutoFit/>
          </a:bodyPr>
          <a:lstStyle/>
          <a:p>
            <a:pPr marL="285750" indent="-285750">
              <a:buFont typeface="Arial" panose="020B0604020202020204" pitchFamily="34" charset="0"/>
              <a:buChar char="•"/>
            </a:pPr>
            <a:r>
              <a:rPr lang="es-MX" dirty="0">
                <a:solidFill>
                  <a:schemeClr val="accent2"/>
                </a:solidFill>
              </a:rPr>
              <a:t>Ordenada: </a:t>
            </a:r>
            <a:r>
              <a:rPr lang="es-MX" dirty="0"/>
              <a:t>esto quiere decir que los elementos dentro de ella están indexados y se accede a ellos a través de una locación indexada. </a:t>
            </a:r>
          </a:p>
          <a:p>
            <a:pPr marL="285750" indent="-285750">
              <a:buFont typeface="Arial" panose="020B0604020202020204" pitchFamily="34" charset="0"/>
              <a:buChar char="•"/>
            </a:pPr>
            <a:r>
              <a:rPr lang="es-MX" dirty="0">
                <a:solidFill>
                  <a:schemeClr val="accent2"/>
                </a:solidFill>
              </a:rPr>
              <a:t>Editable: </a:t>
            </a:r>
            <a:r>
              <a:rPr lang="es-MX" dirty="0"/>
              <a:t>los elementos dentro de una lista pueden editarse, añadir nuevos o eliminar los que ya tiene. </a:t>
            </a:r>
          </a:p>
          <a:p>
            <a:pPr marL="285750" indent="-285750">
              <a:buFont typeface="Arial" panose="020B0604020202020204" pitchFamily="34" charset="0"/>
              <a:buChar char="•"/>
            </a:pPr>
            <a:r>
              <a:rPr lang="es-MX" dirty="0">
                <a:solidFill>
                  <a:schemeClr val="accent2"/>
                </a:solidFill>
              </a:rPr>
              <a:t>Dinámica: </a:t>
            </a:r>
            <a:r>
              <a:rPr lang="es-MX" dirty="0"/>
              <a:t>las listas pueden contener diferentes tipos de datos y hasta de objetos. Esto significa que pueden soportar paquetes multidimensionales de datos, como un array o muchos objetos. </a:t>
            </a:r>
          </a:p>
          <a:p>
            <a:pPr marL="285750" indent="-285750">
              <a:buFont typeface="Arial" panose="020B0604020202020204" pitchFamily="34" charset="0"/>
              <a:buChar char="•"/>
            </a:pPr>
            <a:r>
              <a:rPr lang="es-MX" dirty="0">
                <a:solidFill>
                  <a:schemeClr val="accent2"/>
                </a:solidFill>
              </a:rPr>
              <a:t>No única: </a:t>
            </a:r>
            <a:r>
              <a:rPr lang="es-MX" dirty="0"/>
              <a:t>esencialmente, esto quiere decir que la lista puede contener elementos duplicados sin que arroje un error. </a:t>
            </a:r>
            <a:endParaRPr lang="es-CO" dirty="0"/>
          </a:p>
        </p:txBody>
      </p:sp>
    </p:spTree>
    <p:extLst>
      <p:ext uri="{BB962C8B-B14F-4D97-AF65-F5344CB8AC3E}">
        <p14:creationId xmlns:p14="http://schemas.microsoft.com/office/powerpoint/2010/main" val="273424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Listas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8</a:t>
            </a:fld>
            <a:endParaRPr lang="es-CO"/>
          </a:p>
        </p:txBody>
      </p:sp>
      <p:pic>
        <p:nvPicPr>
          <p:cNvPr id="5" name="Imagen 4">
            <a:extLst>
              <a:ext uri="{FF2B5EF4-FFF2-40B4-BE49-F238E27FC236}">
                <a16:creationId xmlns:a16="http://schemas.microsoft.com/office/drawing/2014/main" id="{DB4A9480-1098-689C-B022-AC0E82F42CE4}"/>
              </a:ext>
            </a:extLst>
          </p:cNvPr>
          <p:cNvPicPr>
            <a:picLocks noChangeAspect="1"/>
          </p:cNvPicPr>
          <p:nvPr/>
        </p:nvPicPr>
        <p:blipFill>
          <a:blip r:embed="rId4"/>
          <a:stretch>
            <a:fillRect/>
          </a:stretch>
        </p:blipFill>
        <p:spPr>
          <a:xfrm>
            <a:off x="734059" y="3039828"/>
            <a:ext cx="7675882" cy="1626731"/>
          </a:xfrm>
          <a:prstGeom prst="rect">
            <a:avLst/>
          </a:prstGeom>
        </p:spPr>
      </p:pic>
      <p:sp>
        <p:nvSpPr>
          <p:cNvPr id="7" name="CuadroTexto 6">
            <a:extLst>
              <a:ext uri="{FF2B5EF4-FFF2-40B4-BE49-F238E27FC236}">
                <a16:creationId xmlns:a16="http://schemas.microsoft.com/office/drawing/2014/main" id="{27EFDF55-A6D0-010B-B3DD-43A05B0CD93D}"/>
              </a:ext>
            </a:extLst>
          </p:cNvPr>
          <p:cNvSpPr txBox="1"/>
          <p:nvPr/>
        </p:nvSpPr>
        <p:spPr>
          <a:xfrm>
            <a:off x="734059" y="5390224"/>
            <a:ext cx="6115664" cy="369332"/>
          </a:xfrm>
          <a:prstGeom prst="rect">
            <a:avLst/>
          </a:prstGeom>
          <a:noFill/>
        </p:spPr>
        <p:txBody>
          <a:bodyPr wrap="square">
            <a:spAutoFit/>
          </a:bodyPr>
          <a:lstStyle/>
          <a:p>
            <a:r>
              <a:rPr lang="es-CO" sz="1800" u="sng" dirty="0">
                <a:solidFill>
                  <a:schemeClr val="hlink"/>
                </a:solidFill>
                <a:hlinkClick r:id="rId5"/>
              </a:rPr>
              <a:t>https://www.w3schools.com/python/python_ref_list.asp</a:t>
            </a:r>
            <a:endParaRPr lang="es-CO" dirty="0"/>
          </a:p>
        </p:txBody>
      </p:sp>
    </p:spTree>
    <p:extLst>
      <p:ext uri="{BB962C8B-B14F-4D97-AF65-F5344CB8AC3E}">
        <p14:creationId xmlns:p14="http://schemas.microsoft.com/office/powerpoint/2010/main" val="239952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Listas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246"/>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9</a:t>
            </a:fld>
            <a:endParaRPr lang="es-CO"/>
          </a:p>
        </p:txBody>
      </p:sp>
      <p:pic>
        <p:nvPicPr>
          <p:cNvPr id="7" name="Imagen 6">
            <a:extLst>
              <a:ext uri="{FF2B5EF4-FFF2-40B4-BE49-F238E27FC236}">
                <a16:creationId xmlns:a16="http://schemas.microsoft.com/office/drawing/2014/main" id="{8744A532-83FA-8EFF-A621-A95F35E38A01}"/>
              </a:ext>
            </a:extLst>
          </p:cNvPr>
          <p:cNvPicPr>
            <a:picLocks noChangeAspect="1"/>
          </p:cNvPicPr>
          <p:nvPr/>
        </p:nvPicPr>
        <p:blipFill>
          <a:blip r:embed="rId4"/>
          <a:stretch>
            <a:fillRect/>
          </a:stretch>
        </p:blipFill>
        <p:spPr>
          <a:xfrm>
            <a:off x="1390986" y="2750335"/>
            <a:ext cx="6362027" cy="2244451"/>
          </a:xfrm>
          <a:prstGeom prst="rect">
            <a:avLst/>
          </a:prstGeom>
        </p:spPr>
      </p:pic>
      <p:sp>
        <p:nvSpPr>
          <p:cNvPr id="9" name="CuadroTexto 8">
            <a:extLst>
              <a:ext uri="{FF2B5EF4-FFF2-40B4-BE49-F238E27FC236}">
                <a16:creationId xmlns:a16="http://schemas.microsoft.com/office/drawing/2014/main" id="{740A4BB3-E31A-F4B4-194D-BE2436E2D691}"/>
              </a:ext>
            </a:extLst>
          </p:cNvPr>
          <p:cNvSpPr txBox="1"/>
          <p:nvPr/>
        </p:nvSpPr>
        <p:spPr>
          <a:xfrm>
            <a:off x="865239" y="5257384"/>
            <a:ext cx="6115664" cy="369332"/>
          </a:xfrm>
          <a:prstGeom prst="rect">
            <a:avLst/>
          </a:prstGeom>
          <a:noFill/>
        </p:spPr>
        <p:txBody>
          <a:bodyPr wrap="square">
            <a:spAutoFit/>
          </a:bodyPr>
          <a:lstStyle/>
          <a:p>
            <a:r>
              <a:rPr lang="es-CO" dirty="0">
                <a:hlinkClick r:id="rId5"/>
              </a:rPr>
              <a:t>https://docs.python.org/es/3/tutorial/datastructures.html</a:t>
            </a:r>
            <a:r>
              <a:rPr lang="es-CO" dirty="0"/>
              <a:t> </a:t>
            </a:r>
          </a:p>
        </p:txBody>
      </p:sp>
    </p:spTree>
    <p:extLst>
      <p:ext uri="{BB962C8B-B14F-4D97-AF65-F5344CB8AC3E}">
        <p14:creationId xmlns:p14="http://schemas.microsoft.com/office/powerpoint/2010/main" val="170469388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1720</TotalTime>
  <Words>731</Words>
  <Application>Microsoft Office PowerPoint</Application>
  <PresentationFormat>Presentación en pantalla (4:3)</PresentationFormat>
  <Paragraphs>58</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 Restrepo Uribe</cp:lastModifiedBy>
  <cp:revision>94</cp:revision>
  <dcterms:created xsi:type="dcterms:W3CDTF">2020-02-03T21:07:58Z</dcterms:created>
  <dcterms:modified xsi:type="dcterms:W3CDTF">2023-09-26T14:18:10Z</dcterms:modified>
</cp:coreProperties>
</file>