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
  </p:notesMasterIdLst>
  <p:sldIdLst>
    <p:sldId id="258" r:id="rId2"/>
    <p:sldId id="337" r:id="rId3"/>
    <p:sldId id="325" r:id="rId4"/>
    <p:sldId id="338" r:id="rId5"/>
    <p:sldId id="348" r:id="rId6"/>
    <p:sldId id="349" r:id="rId7"/>
    <p:sldId id="329" r:id="rId8"/>
    <p:sldId id="324" r:id="rId9"/>
    <p:sldId id="334" r:id="rId10"/>
    <p:sldId id="339" r:id="rId11"/>
    <p:sldId id="270" r:id="rId12"/>
    <p:sldId id="326" r:id="rId13"/>
    <p:sldId id="350" r:id="rId14"/>
    <p:sldId id="340" r:id="rId15"/>
    <p:sldId id="35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5/10/2023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II</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effectLst/>
                <a:latin typeface="Calibri"/>
                <a:ea typeface="Calibri" panose="020F0502020204030204" pitchFamily="34" charset="0"/>
                <a:cs typeface="Times New Roman"/>
              </a:rPr>
              <a:t>Elementos comunes del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1" name="CuadroTexto 10">
            <a:extLst>
              <a:ext uri="{FF2B5EF4-FFF2-40B4-BE49-F238E27FC236}">
                <a16:creationId xmlns:a16="http://schemas.microsoft.com/office/drawing/2014/main" id="{ABD2F948-CF61-7BD0-BBDA-035CDB0F4468}"/>
              </a:ext>
            </a:extLst>
          </p:cNvPr>
          <p:cNvSpPr txBox="1"/>
          <p:nvPr/>
        </p:nvSpPr>
        <p:spPr>
          <a:xfrm>
            <a:off x="304800" y="2045108"/>
            <a:ext cx="8534400" cy="4247317"/>
          </a:xfrm>
          <a:prstGeom prst="rect">
            <a:avLst/>
          </a:prstGeom>
          <a:noFill/>
        </p:spPr>
        <p:txBody>
          <a:bodyPr wrap="square">
            <a:spAutoFit/>
          </a:bodyPr>
          <a:lstStyle/>
          <a:p>
            <a:r>
              <a:rPr lang="es-MX" dirty="0"/>
              <a:t>El procesamiento del lenguaje natural debe realizarse de forma sistemática, dividiéndolo en partes, agregando elementos gramaticales e identificando elementos interesantes:</a:t>
            </a:r>
          </a:p>
          <a:p>
            <a:pPr marL="285750" indent="-285750">
              <a:buFont typeface="Arial" panose="020B0604020202020204" pitchFamily="34" charset="0"/>
              <a:buChar char="•"/>
            </a:pPr>
            <a:r>
              <a:rPr lang="es-MX" dirty="0" err="1"/>
              <a:t>Tokenización</a:t>
            </a:r>
            <a:r>
              <a:rPr lang="es-MX" dirty="0"/>
              <a:t>: consiste en dividir el texto en oraciones y estas, en palabras.</a:t>
            </a:r>
          </a:p>
          <a:p>
            <a:pPr marL="285750" indent="-285750">
              <a:buFont typeface="Arial" panose="020B0604020202020204" pitchFamily="34" charset="0"/>
              <a:buChar char="•"/>
            </a:pPr>
            <a:r>
              <a:rPr lang="es-MX" dirty="0"/>
              <a:t>Normalización: estandariza todas las palabras.</a:t>
            </a:r>
          </a:p>
          <a:p>
            <a:pPr marL="285750" indent="-285750">
              <a:buFont typeface="Arial" panose="020B0604020202020204" pitchFamily="34" charset="0"/>
              <a:buChar char="•"/>
            </a:pPr>
            <a:r>
              <a:rPr lang="es-MX" dirty="0"/>
              <a:t>Eliminación de palabras redundantes: consiste en omitir o eliminar palabras redundantes.</a:t>
            </a:r>
          </a:p>
          <a:p>
            <a:pPr marL="285750" indent="-285750">
              <a:buFont typeface="Arial" panose="020B0604020202020204" pitchFamily="34" charset="0"/>
              <a:buChar char="•"/>
            </a:pPr>
            <a:r>
              <a:rPr lang="es-MX" dirty="0"/>
              <a:t>Etiquetado POS: consiste en asignar etiquetas para sustantivos, pronombres, verbos, adjetivos, adverbios, etc.</a:t>
            </a:r>
          </a:p>
          <a:p>
            <a:pPr marL="285750" indent="-285750">
              <a:buFont typeface="Arial" panose="020B0604020202020204" pitchFamily="34" charset="0"/>
              <a:buChar char="•"/>
            </a:pPr>
            <a:r>
              <a:rPr lang="es-MX" dirty="0"/>
              <a:t>Bolsa de palabras: una oración se considera como un conjunto de palabras</a:t>
            </a:r>
          </a:p>
          <a:p>
            <a:pPr marL="285750" indent="-285750">
              <a:buFont typeface="Arial" panose="020B0604020202020204" pitchFamily="34" charset="0"/>
              <a:buChar char="•"/>
            </a:pPr>
            <a:r>
              <a:rPr lang="es-MX" dirty="0"/>
              <a:t>N-gramas: son una secuencia continua de palabras adyacentes en una oración, necesarias para obtener el significado correctamente.</a:t>
            </a:r>
          </a:p>
          <a:p>
            <a:pPr marL="285750" indent="-285750">
              <a:buFont typeface="Arial" panose="020B0604020202020204" pitchFamily="34" charset="0"/>
              <a:buChar char="•"/>
            </a:pPr>
            <a:r>
              <a:rPr lang="es-MX" dirty="0"/>
              <a:t>TF (frecuencia del término): es el número de veces que aparece una palabra en un mensaje o una oración.</a:t>
            </a:r>
          </a:p>
          <a:p>
            <a:pPr marL="285750" indent="-285750">
              <a:buFont typeface="Arial" panose="020B0604020202020204" pitchFamily="34" charset="0"/>
              <a:buChar char="•"/>
            </a:pPr>
            <a:r>
              <a:rPr lang="es-MX" dirty="0"/>
              <a:t>Reconocimiento de entidades nombradas: identifica y etiqueta palabras que representan entidades de palabras reales.</a:t>
            </a:r>
            <a:endParaRPr lang="es-CO" dirty="0"/>
          </a:p>
        </p:txBody>
      </p:sp>
    </p:spTree>
    <p:extLst>
      <p:ext uri="{BB962C8B-B14F-4D97-AF65-F5344CB8AC3E}">
        <p14:creationId xmlns:p14="http://schemas.microsoft.com/office/powerpoint/2010/main" val="42636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T</a:t>
            </a:r>
            <a:r>
              <a:rPr lang="es-MX" sz="3200" b="1" dirty="0" err="1">
                <a:solidFill>
                  <a:schemeClr val="accent2"/>
                </a:solidFill>
                <a:latin typeface="Calibri"/>
                <a:ea typeface="Calibri" panose="020F0502020204030204" pitchFamily="34" charset="0"/>
                <a:cs typeface="Times New Roman"/>
              </a:rPr>
              <a:t>areas</a:t>
            </a:r>
            <a:r>
              <a:rPr lang="es-MX" sz="3200" b="1" dirty="0">
                <a:solidFill>
                  <a:schemeClr val="accent2"/>
                </a:solidFill>
                <a:latin typeface="Calibri"/>
                <a:ea typeface="Calibri" panose="020F0502020204030204" pitchFamily="34" charset="0"/>
                <a:cs typeface="Times New Roman"/>
              </a:rPr>
              <a:t> de NLP</a:t>
            </a:r>
            <a:endParaRPr lang="es-ES" sz="3200" b="1" dirty="0">
              <a:solidFill>
                <a:schemeClr val="accent2"/>
              </a:solidFill>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FB117BBB-4CEC-7658-5C56-40E73AB38998}"/>
              </a:ext>
            </a:extLst>
          </p:cNvPr>
          <p:cNvSpPr txBox="1"/>
          <p:nvPr/>
        </p:nvSpPr>
        <p:spPr>
          <a:xfrm>
            <a:off x="668594" y="2277296"/>
            <a:ext cx="8101780" cy="3970318"/>
          </a:xfrm>
          <a:prstGeom prst="rect">
            <a:avLst/>
          </a:prstGeom>
          <a:noFill/>
        </p:spPr>
        <p:txBody>
          <a:bodyPr wrap="square">
            <a:spAutoFit/>
          </a:bodyPr>
          <a:lstStyle/>
          <a:p>
            <a:pPr marL="285750" indent="-285750" algn="l">
              <a:buFont typeface="Arial" panose="020B0604020202020204" pitchFamily="34" charset="0"/>
              <a:buChar char="•"/>
            </a:pPr>
            <a:r>
              <a:rPr lang="es-MX" b="0" i="0" dirty="0">
                <a:solidFill>
                  <a:srgbClr val="333333"/>
                </a:solidFill>
                <a:effectLst/>
                <a:latin typeface="AmazonEmberBold"/>
              </a:rPr>
              <a:t>Parte del etiquetado de voz: </a:t>
            </a:r>
            <a:r>
              <a:rPr lang="es-MX" b="0" i="0" dirty="0">
                <a:solidFill>
                  <a:srgbClr val="333333"/>
                </a:solidFill>
                <a:effectLst/>
                <a:latin typeface="AmazonEmber"/>
              </a:rPr>
              <a:t>Este es un proceso en el que el software de NLP etiqueta palabras individuales en una oración de acuerdo con los usos contextuales.</a:t>
            </a:r>
          </a:p>
          <a:p>
            <a:pPr marL="285750" indent="-285750" algn="l">
              <a:buFont typeface="Arial" panose="020B0604020202020204" pitchFamily="34" charset="0"/>
              <a:buChar char="•"/>
            </a:pPr>
            <a:r>
              <a:rPr lang="es-MX" b="0" i="0" dirty="0">
                <a:solidFill>
                  <a:srgbClr val="333333"/>
                </a:solidFill>
                <a:effectLst/>
                <a:latin typeface="AmazonEmberBold"/>
              </a:rPr>
              <a:t>Desambiguación del sentido de las palabras</a:t>
            </a:r>
            <a:r>
              <a:rPr lang="es-MX" b="1" dirty="0">
                <a:solidFill>
                  <a:srgbClr val="333333"/>
                </a:solidFill>
                <a:latin typeface="AmazonEmber"/>
              </a:rPr>
              <a:t>: </a:t>
            </a:r>
            <a:r>
              <a:rPr lang="es-MX" b="0" i="0" dirty="0">
                <a:solidFill>
                  <a:srgbClr val="333333"/>
                </a:solidFill>
                <a:effectLst/>
                <a:latin typeface="AmazonEmber"/>
              </a:rPr>
              <a:t>Algunas palabras pueden tener diferentes significados cuando se usan en diferentes escenarios. </a:t>
            </a:r>
          </a:p>
          <a:p>
            <a:pPr marL="285750" indent="-285750" algn="l">
              <a:buFont typeface="Arial" panose="020B0604020202020204" pitchFamily="34" charset="0"/>
              <a:buChar char="•"/>
            </a:pPr>
            <a:r>
              <a:rPr lang="es-MX" b="0" i="0" dirty="0">
                <a:solidFill>
                  <a:srgbClr val="333333"/>
                </a:solidFill>
                <a:effectLst/>
                <a:latin typeface="AmazonEmberBold"/>
              </a:rPr>
              <a:t>Reconocimiento de voz</a:t>
            </a:r>
            <a:r>
              <a:rPr lang="es-MX" b="1" i="0" dirty="0">
                <a:solidFill>
                  <a:srgbClr val="333333"/>
                </a:solidFill>
                <a:effectLst/>
                <a:latin typeface="AmazonEmber"/>
              </a:rPr>
              <a:t>: </a:t>
            </a:r>
            <a:r>
              <a:rPr lang="es-MX" b="0" i="0" dirty="0">
                <a:solidFill>
                  <a:srgbClr val="333333"/>
                </a:solidFill>
                <a:effectLst/>
                <a:latin typeface="AmazonEmber"/>
              </a:rPr>
              <a:t>El reconocimiento de voz convierte los datos de voz en texto. El proceso implica dividir las palabras en partes más pequeñas y superar desafíos como acentos, insultos, entonación y uso incorrecto de la gramática en la conversación cotidiana.</a:t>
            </a:r>
          </a:p>
          <a:p>
            <a:pPr marL="285750" indent="-285750" algn="l">
              <a:buFont typeface="Arial" panose="020B0604020202020204" pitchFamily="34" charset="0"/>
              <a:buChar char="•"/>
            </a:pPr>
            <a:r>
              <a:rPr lang="es-MX" b="0" i="0" dirty="0">
                <a:solidFill>
                  <a:srgbClr val="333333"/>
                </a:solidFill>
                <a:effectLst/>
                <a:latin typeface="AmazonEmberBold"/>
              </a:rPr>
              <a:t>Traducción automática</a:t>
            </a:r>
            <a:r>
              <a:rPr lang="es-MX" b="1" dirty="0">
                <a:solidFill>
                  <a:srgbClr val="333333"/>
                </a:solidFill>
                <a:latin typeface="AmazonEmber"/>
              </a:rPr>
              <a:t> </a:t>
            </a:r>
            <a:r>
              <a:rPr lang="es-MX" b="0" i="0" dirty="0">
                <a:solidFill>
                  <a:srgbClr val="333333"/>
                </a:solidFill>
                <a:effectLst/>
                <a:latin typeface="AmazonEmber"/>
              </a:rPr>
              <a:t>El software de traducción automática utiliza el procesamiento de lenguaje natural para convertir texto o voz de un idioma a otro, manteniendo la precisión contextual.</a:t>
            </a:r>
          </a:p>
          <a:p>
            <a:pPr marL="285750" indent="-285750" algn="l">
              <a:buFont typeface="Arial" panose="020B0604020202020204" pitchFamily="34" charset="0"/>
              <a:buChar char="•"/>
            </a:pPr>
            <a:r>
              <a:rPr lang="es-MX" b="0" i="0" dirty="0">
                <a:solidFill>
                  <a:srgbClr val="333333"/>
                </a:solidFill>
                <a:effectLst/>
                <a:latin typeface="AmazonEmberBold"/>
              </a:rPr>
              <a:t>Reconocimiento de entidades nombradas</a:t>
            </a:r>
            <a:r>
              <a:rPr lang="es-MX" b="1" dirty="0">
                <a:solidFill>
                  <a:srgbClr val="333333"/>
                </a:solidFill>
                <a:latin typeface="AmazonEmber"/>
              </a:rPr>
              <a:t>: </a:t>
            </a:r>
            <a:r>
              <a:rPr lang="es-MX" b="0" i="0" dirty="0">
                <a:solidFill>
                  <a:srgbClr val="333333"/>
                </a:solidFill>
                <a:effectLst/>
                <a:latin typeface="AmazonEmber"/>
              </a:rPr>
              <a:t>Este proceso identifica nombres únicos de personas, lugares, eventos, empresas y más.</a:t>
            </a:r>
          </a:p>
        </p:txBody>
      </p:sp>
    </p:spTree>
    <p:extLst>
      <p:ext uri="{BB962C8B-B14F-4D97-AF65-F5344CB8AC3E}">
        <p14:creationId xmlns:p14="http://schemas.microsoft.com/office/powerpoint/2010/main" val="194180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err="1">
                <a:solidFill>
                  <a:schemeClr val="accent2"/>
                </a:solidFill>
                <a:effectLst/>
                <a:latin typeface="Calibri"/>
                <a:ea typeface="Calibri" panose="020F0502020204030204" pitchFamily="34" charset="0"/>
                <a:cs typeface="Times New Roman"/>
              </a:rPr>
              <a:t>Librerias</a:t>
            </a:r>
            <a:endParaRPr lang="es-ES" sz="3200" b="1" dirty="0">
              <a:solidFill>
                <a:schemeClr val="accent2"/>
              </a:solidFill>
              <a:effectLst/>
              <a:latin typeface="Calibri"/>
              <a:ea typeface="Calibri" panose="020F0502020204030204" pitchFamily="34" charset="0"/>
              <a:cs typeface="Times New Roman"/>
            </a:endParaRPr>
          </a:p>
        </p:txBody>
      </p:sp>
      <p:pic>
        <p:nvPicPr>
          <p:cNvPr id="13" name="Imagen 12">
            <a:extLst>
              <a:ext uri="{FF2B5EF4-FFF2-40B4-BE49-F238E27FC236}">
                <a16:creationId xmlns:a16="http://schemas.microsoft.com/office/drawing/2014/main" id="{73CC8D2C-6C0A-BC33-E09B-9C647B3A7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4" name="Imagen 13">
            <a:extLst>
              <a:ext uri="{FF2B5EF4-FFF2-40B4-BE49-F238E27FC236}">
                <a16:creationId xmlns:a16="http://schemas.microsoft.com/office/drawing/2014/main" id="{A10FBAEA-9713-148A-C135-DDE7A649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16" name="Imagen 15">
            <a:extLst>
              <a:ext uri="{FF2B5EF4-FFF2-40B4-BE49-F238E27FC236}">
                <a16:creationId xmlns:a16="http://schemas.microsoft.com/office/drawing/2014/main" id="{B66B3B05-1C72-2F5D-8956-C6325558D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sp>
        <p:nvSpPr>
          <p:cNvPr id="5" name="CuadroTexto 4">
            <a:extLst>
              <a:ext uri="{FF2B5EF4-FFF2-40B4-BE49-F238E27FC236}">
                <a16:creationId xmlns:a16="http://schemas.microsoft.com/office/drawing/2014/main" id="{8B46B14C-A22A-555D-DAD6-99F15D976533}"/>
              </a:ext>
            </a:extLst>
          </p:cNvPr>
          <p:cNvSpPr txBox="1"/>
          <p:nvPr/>
        </p:nvSpPr>
        <p:spPr>
          <a:xfrm>
            <a:off x="752168" y="2087374"/>
            <a:ext cx="7639664" cy="3970318"/>
          </a:xfrm>
          <a:prstGeom prst="rect">
            <a:avLst/>
          </a:prstGeom>
          <a:noFill/>
        </p:spPr>
        <p:txBody>
          <a:bodyPr wrap="square">
            <a:spAutoFit/>
          </a:bodyPr>
          <a:lstStyle/>
          <a:p>
            <a:pPr marL="285750" indent="-285750">
              <a:buFont typeface="Arial" panose="020B0604020202020204" pitchFamily="34" charset="0"/>
              <a:buChar char="•"/>
            </a:pPr>
            <a:r>
              <a:rPr lang="es-MX" b="1" dirty="0"/>
              <a:t>NLTK</a:t>
            </a:r>
            <a:r>
              <a:rPr lang="es-MX" dirty="0"/>
              <a:t> (https://www.nltk.org/): librería Python para trabajar con lenguaje natural que proporciona interfaces fáciles de usar junto con cincuenta corpus y recursos léxicos como </a:t>
            </a:r>
            <a:r>
              <a:rPr lang="es-MX" dirty="0" err="1"/>
              <a:t>WordNet</a:t>
            </a:r>
            <a:r>
              <a:rPr lang="es-MX" dirty="0"/>
              <a:t>.</a:t>
            </a:r>
          </a:p>
          <a:p>
            <a:pPr marL="285750" indent="-285750">
              <a:buFont typeface="Arial" panose="020B0604020202020204" pitchFamily="34" charset="0"/>
              <a:buChar char="•"/>
            </a:pPr>
            <a:r>
              <a:rPr lang="es-MX" b="1" dirty="0" err="1"/>
              <a:t>Polyglot</a:t>
            </a:r>
            <a:r>
              <a:rPr lang="es-MX" dirty="0"/>
              <a:t> (https://github.com/aboSamoor/polyglot): juego de herramientas de lenguaje natural que soporta aplicaciones multilingües masivas.</a:t>
            </a:r>
          </a:p>
          <a:p>
            <a:pPr marL="285750" indent="-285750">
              <a:buFont typeface="Arial" panose="020B0604020202020204" pitchFamily="34" charset="0"/>
              <a:buChar char="•"/>
            </a:pPr>
            <a:r>
              <a:rPr lang="es-MX" b="1" dirty="0" err="1"/>
              <a:t>TextBlob</a:t>
            </a:r>
            <a:r>
              <a:rPr lang="es-MX" dirty="0"/>
              <a:t> (https://textblob.readthedocs.io/en/dev/): proporciona una API sencilla para sumergirse en tareas comunes de procesamiento del lenguaje natural (NLP), como el etiquetado de parte de la voz, la extracción de frases de nombres, el análisis de sentimientos.</a:t>
            </a:r>
          </a:p>
          <a:p>
            <a:pPr marL="285750" indent="-285750">
              <a:buFont typeface="Arial" panose="020B0604020202020204" pitchFamily="34" charset="0"/>
              <a:buChar char="•"/>
            </a:pPr>
            <a:r>
              <a:rPr lang="es-MX" b="1" dirty="0" err="1"/>
              <a:t>spaCy</a:t>
            </a:r>
            <a:r>
              <a:rPr lang="es-MX" dirty="0"/>
              <a:t> (https://spacy.io/): biblioteca de procesamiento de lenguaje natural diseñada específicamente con el objetivo de ser útil para implementar sistemas listos para la producción.</a:t>
            </a:r>
          </a:p>
          <a:p>
            <a:pPr marL="285750" indent="-285750">
              <a:buFont typeface="Arial" panose="020B0604020202020204" pitchFamily="34" charset="0"/>
              <a:buChar char="•"/>
            </a:pPr>
            <a:r>
              <a:rPr lang="es-MX" b="1" dirty="0" err="1"/>
              <a:t>OpenNLP</a:t>
            </a:r>
            <a:r>
              <a:rPr lang="es-MX" dirty="0"/>
              <a:t> (https://opennlp.apache.org/): kit de herramientas basado en el aprendizaje automático para el procesamiento de texto en lenguaje natural.</a:t>
            </a:r>
          </a:p>
        </p:txBody>
      </p:sp>
    </p:spTree>
    <p:extLst>
      <p:ext uri="{BB962C8B-B14F-4D97-AF65-F5344CB8AC3E}">
        <p14:creationId xmlns:p14="http://schemas.microsoft.com/office/powerpoint/2010/main" val="157396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Modelos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4D16D472-4FA2-ABE9-AF24-253701B3C75E}"/>
              </a:ext>
            </a:extLst>
          </p:cNvPr>
          <p:cNvPicPr>
            <a:picLocks noChangeAspect="1"/>
          </p:cNvPicPr>
          <p:nvPr/>
        </p:nvPicPr>
        <p:blipFill>
          <a:blip r:embed="rId4"/>
          <a:stretch>
            <a:fillRect/>
          </a:stretch>
        </p:blipFill>
        <p:spPr>
          <a:xfrm>
            <a:off x="712838" y="1821483"/>
            <a:ext cx="7413523" cy="3671459"/>
          </a:xfrm>
          <a:prstGeom prst="rect">
            <a:avLst/>
          </a:prstGeom>
        </p:spPr>
      </p:pic>
      <p:sp>
        <p:nvSpPr>
          <p:cNvPr id="11" name="CuadroTexto 10">
            <a:extLst>
              <a:ext uri="{FF2B5EF4-FFF2-40B4-BE49-F238E27FC236}">
                <a16:creationId xmlns:a16="http://schemas.microsoft.com/office/drawing/2014/main" id="{6C84318C-9B8E-8015-A8AA-86D7D8BE30A0}"/>
              </a:ext>
            </a:extLst>
          </p:cNvPr>
          <p:cNvSpPr txBox="1"/>
          <p:nvPr/>
        </p:nvSpPr>
        <p:spPr>
          <a:xfrm>
            <a:off x="478719" y="5509316"/>
            <a:ext cx="8186561" cy="923330"/>
          </a:xfrm>
          <a:prstGeom prst="rect">
            <a:avLst/>
          </a:prstGeom>
          <a:noFill/>
        </p:spPr>
        <p:txBody>
          <a:bodyPr wrap="square">
            <a:spAutoFit/>
          </a:bodyPr>
          <a:lstStyle/>
          <a:p>
            <a:r>
              <a:rPr lang="es-MX" dirty="0"/>
              <a:t>Métrica de polaridad y subjetividad. La polaridad es el sentimiento mismo, que va de -1 a +1. La subjetividad es una medida del sentimiento siendo objetivo a subjetivo, y va de 0 a 1. </a:t>
            </a:r>
            <a:endParaRPr lang="es-CO" dirty="0"/>
          </a:p>
        </p:txBody>
      </p:sp>
    </p:spTree>
    <p:extLst>
      <p:ext uri="{BB962C8B-B14F-4D97-AF65-F5344CB8AC3E}">
        <p14:creationId xmlns:p14="http://schemas.microsoft.com/office/powerpoint/2010/main" val="418548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Modelos</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a:extLst>
              <a:ext uri="{FF2B5EF4-FFF2-40B4-BE49-F238E27FC236}">
                <a16:creationId xmlns:a16="http://schemas.microsoft.com/office/drawing/2014/main" id="{609252D2-2007-8C17-95F4-EB83884C73E6}"/>
              </a:ext>
            </a:extLst>
          </p:cNvPr>
          <p:cNvPicPr>
            <a:picLocks noChangeAspect="1"/>
          </p:cNvPicPr>
          <p:nvPr/>
        </p:nvPicPr>
        <p:blipFill>
          <a:blip r:embed="rId4"/>
          <a:stretch>
            <a:fillRect/>
          </a:stretch>
        </p:blipFill>
        <p:spPr>
          <a:xfrm>
            <a:off x="634999" y="2622212"/>
            <a:ext cx="7874002" cy="2851714"/>
          </a:xfrm>
          <a:prstGeom prst="rect">
            <a:avLst/>
          </a:prstGeom>
        </p:spPr>
      </p:pic>
    </p:spTree>
    <p:extLst>
      <p:ext uri="{BB962C8B-B14F-4D97-AF65-F5344CB8AC3E}">
        <p14:creationId xmlns:p14="http://schemas.microsoft.com/office/powerpoint/2010/main" val="421086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Corpus lingüístico</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54021020-8F77-DA71-8BB9-FB8B668836C9}"/>
              </a:ext>
            </a:extLst>
          </p:cNvPr>
          <p:cNvSpPr txBox="1"/>
          <p:nvPr/>
        </p:nvSpPr>
        <p:spPr>
          <a:xfrm>
            <a:off x="530942" y="2158238"/>
            <a:ext cx="4041058" cy="3693319"/>
          </a:xfrm>
          <a:prstGeom prst="rect">
            <a:avLst/>
          </a:prstGeom>
          <a:noFill/>
        </p:spPr>
        <p:txBody>
          <a:bodyPr wrap="square">
            <a:spAutoFit/>
          </a:bodyPr>
          <a:lstStyle/>
          <a:p>
            <a:r>
              <a:rPr lang="es-MX" dirty="0"/>
              <a:t>Un corpus lingüístico es un conjunto amplio y estructurado de ejemplos reales de uso de la lengua. Estos ejemplos pueden ser textos (los más comunes), o muestras orales (generalmente transcritas). Un corpus lingüístico es un conjunto de textos relativamente grande, creado independientemente de sus posibles formas o usos. Es decir, en cuanto a su estructura, variedad y complejidad, un corpus debe reflejar una lengua, o su modalidad, de la forma más exacta posible.</a:t>
            </a:r>
            <a:endParaRPr lang="es-CO" dirty="0"/>
          </a:p>
        </p:txBody>
      </p:sp>
      <p:pic>
        <p:nvPicPr>
          <p:cNvPr id="8" name="Imagen 7">
            <a:extLst>
              <a:ext uri="{FF2B5EF4-FFF2-40B4-BE49-F238E27FC236}">
                <a16:creationId xmlns:a16="http://schemas.microsoft.com/office/drawing/2014/main" id="{05060025-BA7E-AEA2-8912-AF21D9395284}"/>
              </a:ext>
            </a:extLst>
          </p:cNvPr>
          <p:cNvPicPr>
            <a:picLocks noChangeAspect="1"/>
          </p:cNvPicPr>
          <p:nvPr/>
        </p:nvPicPr>
        <p:blipFill>
          <a:blip r:embed="rId4"/>
          <a:stretch>
            <a:fillRect/>
          </a:stretch>
        </p:blipFill>
        <p:spPr>
          <a:xfrm>
            <a:off x="5273121" y="2711531"/>
            <a:ext cx="3187537" cy="2908628"/>
          </a:xfrm>
          <a:prstGeom prst="rect">
            <a:avLst/>
          </a:prstGeom>
        </p:spPr>
      </p:pic>
    </p:spTree>
    <p:extLst>
      <p:ext uri="{BB962C8B-B14F-4D97-AF65-F5344CB8AC3E}">
        <p14:creationId xmlns:p14="http://schemas.microsoft.com/office/powerpoint/2010/main" val="249730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2CD25B40-D14B-DF09-848C-6F3FF55CB101}"/>
              </a:ext>
            </a:extLst>
          </p:cNvPr>
          <p:cNvSpPr txBox="1"/>
          <p:nvPr/>
        </p:nvSpPr>
        <p:spPr>
          <a:xfrm>
            <a:off x="673509" y="2091679"/>
            <a:ext cx="7796981" cy="923330"/>
          </a:xfrm>
          <a:prstGeom prst="rect">
            <a:avLst/>
          </a:prstGeom>
          <a:noFill/>
        </p:spPr>
        <p:txBody>
          <a:bodyPr wrap="square">
            <a:spAutoFit/>
          </a:bodyPr>
          <a:lstStyle/>
          <a:p>
            <a:r>
              <a:rPr lang="es-MX" b="0" i="0" dirty="0">
                <a:solidFill>
                  <a:srgbClr val="333333"/>
                </a:solidFill>
                <a:effectLst/>
                <a:latin typeface="AmazonEmber"/>
              </a:rPr>
              <a:t>El procesamiento de lenguaje natural (NLP) es una tecnología de machine </a:t>
            </a:r>
            <a:r>
              <a:rPr lang="es-MX" b="0" i="0" dirty="0" err="1">
                <a:solidFill>
                  <a:srgbClr val="333333"/>
                </a:solidFill>
                <a:effectLst/>
                <a:latin typeface="AmazonEmber"/>
              </a:rPr>
              <a:t>learning</a:t>
            </a:r>
            <a:r>
              <a:rPr lang="es-MX" b="0" i="0" dirty="0">
                <a:solidFill>
                  <a:srgbClr val="333333"/>
                </a:solidFill>
                <a:effectLst/>
                <a:latin typeface="AmazonEmber"/>
              </a:rPr>
              <a:t> que brinda a las computadoras la capacidad de interpretar, manipular y comprender el lenguaje humano</a:t>
            </a:r>
            <a:endParaRPr lang="es-MX" dirty="0"/>
          </a:p>
        </p:txBody>
      </p:sp>
      <p:pic>
        <p:nvPicPr>
          <p:cNvPr id="17" name="Imagen 16">
            <a:extLst>
              <a:ext uri="{FF2B5EF4-FFF2-40B4-BE49-F238E27FC236}">
                <a16:creationId xmlns:a16="http://schemas.microsoft.com/office/drawing/2014/main" id="{4CB13ABD-E1EB-BE36-63BE-AE0CC2603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6" name="Imagen 5">
            <a:extLst>
              <a:ext uri="{FF2B5EF4-FFF2-40B4-BE49-F238E27FC236}">
                <a16:creationId xmlns:a16="http://schemas.microsoft.com/office/drawing/2014/main" id="{A83AE791-1D18-C674-A06C-D7B85F75A5A7}"/>
              </a:ext>
            </a:extLst>
          </p:cNvPr>
          <p:cNvPicPr>
            <a:picLocks noChangeAspect="1"/>
          </p:cNvPicPr>
          <p:nvPr/>
        </p:nvPicPr>
        <p:blipFill>
          <a:blip r:embed="rId4"/>
          <a:stretch>
            <a:fillRect/>
          </a:stretch>
        </p:blipFill>
        <p:spPr>
          <a:xfrm>
            <a:off x="2686049" y="3071614"/>
            <a:ext cx="3771900" cy="3124200"/>
          </a:xfrm>
          <a:prstGeom prst="rect">
            <a:avLst/>
          </a:prstGeom>
        </p:spPr>
      </p:pic>
    </p:spTree>
    <p:extLst>
      <p:ext uri="{BB962C8B-B14F-4D97-AF65-F5344CB8AC3E}">
        <p14:creationId xmlns:p14="http://schemas.microsoft.com/office/powerpoint/2010/main" val="18089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¿Por qué es importante la NLP?</a:t>
            </a:r>
            <a:endParaRPr lang="es-ES" sz="3200" b="1" dirty="0">
              <a:solidFill>
                <a:schemeClr val="accent2"/>
              </a:solidFill>
              <a:latin typeface="Calibri"/>
              <a:ea typeface="Calibri" panose="020F0502020204030204" pitchFamily="34" charset="0"/>
              <a:cs typeface="Times New Roman"/>
            </a:endParaRPr>
          </a:p>
        </p:txBody>
      </p:sp>
      <p:sp>
        <p:nvSpPr>
          <p:cNvPr id="6" name="CuadroTexto 5">
            <a:extLst>
              <a:ext uri="{FF2B5EF4-FFF2-40B4-BE49-F238E27FC236}">
                <a16:creationId xmlns:a16="http://schemas.microsoft.com/office/drawing/2014/main" id="{2719846B-5812-9201-98E1-AC54C9C03E56}"/>
              </a:ext>
            </a:extLst>
          </p:cNvPr>
          <p:cNvSpPr txBox="1"/>
          <p:nvPr/>
        </p:nvSpPr>
        <p:spPr>
          <a:xfrm>
            <a:off x="503903" y="2203839"/>
            <a:ext cx="8136194" cy="2862322"/>
          </a:xfrm>
          <a:prstGeom prst="rect">
            <a:avLst/>
          </a:prstGeom>
          <a:noFill/>
        </p:spPr>
        <p:txBody>
          <a:bodyPr wrap="square">
            <a:spAutoFit/>
          </a:bodyPr>
          <a:lstStyle/>
          <a:p>
            <a:r>
              <a:rPr lang="es-MX" dirty="0"/>
              <a:t>El procesamiento de lenguaje natural es fundamental para analizar a profundidad los datos de texto y voz de manera eficiente. Puede resolver las diferencias en dialectos, jerga e irregularidades gramaticales típicas en las conversaciones cotidianas. Las empresas lo utilizan para varias tareas automatizadas, como:</a:t>
            </a:r>
          </a:p>
          <a:p>
            <a:pPr marL="285750" indent="-285750">
              <a:buFont typeface="Arial" panose="020B0604020202020204" pitchFamily="34" charset="0"/>
              <a:buChar char="•"/>
            </a:pPr>
            <a:r>
              <a:rPr lang="es-MX" dirty="0"/>
              <a:t>Procesar, analizar y archivar documentos grandes</a:t>
            </a:r>
          </a:p>
          <a:p>
            <a:pPr marL="285750" indent="-285750">
              <a:buFont typeface="Arial" panose="020B0604020202020204" pitchFamily="34" charset="0"/>
              <a:buChar char="•"/>
            </a:pPr>
            <a:r>
              <a:rPr lang="es-MX" dirty="0"/>
              <a:t>Analizar los comentarios de los clientes o las grabaciones de centros de atención telefónica</a:t>
            </a:r>
          </a:p>
          <a:p>
            <a:pPr marL="285750" indent="-285750">
              <a:buFont typeface="Arial" panose="020B0604020202020204" pitchFamily="34" charset="0"/>
              <a:buChar char="•"/>
            </a:pPr>
            <a:r>
              <a:rPr lang="es-MX" dirty="0"/>
              <a:t>Ejecutar </a:t>
            </a:r>
            <a:r>
              <a:rPr lang="es-MX" dirty="0" err="1"/>
              <a:t>chatbots</a:t>
            </a:r>
            <a:r>
              <a:rPr lang="es-MX" dirty="0"/>
              <a:t> para ofrecer un servicio al cliente automatizado</a:t>
            </a:r>
          </a:p>
          <a:p>
            <a:pPr marL="285750" indent="-285750">
              <a:buFont typeface="Arial" panose="020B0604020202020204" pitchFamily="34" charset="0"/>
              <a:buChar char="•"/>
            </a:pPr>
            <a:r>
              <a:rPr lang="es-MX" dirty="0"/>
              <a:t>Responder preguntas de quién, qué, cuándo y dónde</a:t>
            </a:r>
          </a:p>
          <a:p>
            <a:pPr marL="285750" indent="-285750">
              <a:buFont typeface="Arial" panose="020B0604020202020204" pitchFamily="34" charset="0"/>
              <a:buChar char="•"/>
            </a:pPr>
            <a:r>
              <a:rPr lang="es-MX" dirty="0"/>
              <a:t>Clasificar y extraer texto</a:t>
            </a:r>
            <a:endParaRPr lang="es-CO" dirty="0"/>
          </a:p>
        </p:txBody>
      </p:sp>
    </p:spTree>
    <p:extLst>
      <p:ext uri="{BB962C8B-B14F-4D97-AF65-F5344CB8AC3E}">
        <p14:creationId xmlns:p14="http://schemas.microsoft.com/office/powerpoint/2010/main" val="51602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¿Cómo funciona 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6240C347-9F5E-4B84-F9DE-3AAEC5B44314}"/>
              </a:ext>
            </a:extLst>
          </p:cNvPr>
          <p:cNvSpPr txBox="1"/>
          <p:nvPr/>
        </p:nvSpPr>
        <p:spPr>
          <a:xfrm>
            <a:off x="573958" y="1917452"/>
            <a:ext cx="8300883" cy="2308324"/>
          </a:xfrm>
          <a:prstGeom prst="rect">
            <a:avLst/>
          </a:prstGeom>
          <a:noFill/>
        </p:spPr>
        <p:txBody>
          <a:bodyPr wrap="square">
            <a:spAutoFit/>
          </a:bodyPr>
          <a:lstStyle/>
          <a:p>
            <a:r>
              <a:rPr lang="es-MX" b="1" dirty="0"/>
              <a:t>Lingüística computacional</a:t>
            </a:r>
          </a:p>
          <a:p>
            <a:r>
              <a:rPr lang="es-MX" dirty="0"/>
              <a:t>La lingüística computacional es la ciencia de entender y crear modelos de lenguaje humano con computadoras y herramientas de software. Los investigadores utilizan métodos lingüísticos computacionales, como el análisis sintáctico y semántico, para crear marcos que ayuden a las máquinas a entender el lenguaje humano conversacional. Las herramientas como los traductores de idiomas, los sintetizadores de texto a voz y el software de reconocimiento de voz se basan en la lingüística computacional. </a:t>
            </a:r>
          </a:p>
        </p:txBody>
      </p:sp>
      <p:pic>
        <p:nvPicPr>
          <p:cNvPr id="10" name="Imagen 9">
            <a:extLst>
              <a:ext uri="{FF2B5EF4-FFF2-40B4-BE49-F238E27FC236}">
                <a16:creationId xmlns:a16="http://schemas.microsoft.com/office/drawing/2014/main" id="{E1324D9B-2AB3-2658-D165-613070CC3A21}"/>
              </a:ext>
            </a:extLst>
          </p:cNvPr>
          <p:cNvPicPr>
            <a:picLocks noChangeAspect="1"/>
          </p:cNvPicPr>
          <p:nvPr/>
        </p:nvPicPr>
        <p:blipFill>
          <a:blip r:embed="rId4"/>
          <a:stretch>
            <a:fillRect/>
          </a:stretch>
        </p:blipFill>
        <p:spPr>
          <a:xfrm>
            <a:off x="1924664" y="4197177"/>
            <a:ext cx="4989871" cy="2336923"/>
          </a:xfrm>
          <a:prstGeom prst="rect">
            <a:avLst/>
          </a:prstGeom>
        </p:spPr>
      </p:pic>
    </p:spTree>
    <p:extLst>
      <p:ext uri="{BB962C8B-B14F-4D97-AF65-F5344CB8AC3E}">
        <p14:creationId xmlns:p14="http://schemas.microsoft.com/office/powerpoint/2010/main" val="29947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3328"/>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¿Cómo funciona 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6240C347-9F5E-4B84-F9DE-3AAEC5B44314}"/>
              </a:ext>
            </a:extLst>
          </p:cNvPr>
          <p:cNvSpPr txBox="1"/>
          <p:nvPr/>
        </p:nvSpPr>
        <p:spPr>
          <a:xfrm>
            <a:off x="573958" y="1917452"/>
            <a:ext cx="8300883" cy="2031325"/>
          </a:xfrm>
          <a:prstGeom prst="rect">
            <a:avLst/>
          </a:prstGeom>
          <a:noFill/>
        </p:spPr>
        <p:txBody>
          <a:bodyPr wrap="square">
            <a:spAutoFit/>
          </a:bodyPr>
          <a:lstStyle/>
          <a:p>
            <a:pPr algn="l"/>
            <a:r>
              <a:rPr lang="es-MX" b="1" i="0" dirty="0">
                <a:solidFill>
                  <a:srgbClr val="333333"/>
                </a:solidFill>
                <a:effectLst/>
                <a:latin typeface="AmazonEmberBold"/>
              </a:rPr>
              <a:t>Machine </a:t>
            </a:r>
            <a:r>
              <a:rPr lang="es-MX" b="1" i="0" dirty="0" err="1">
                <a:solidFill>
                  <a:srgbClr val="333333"/>
                </a:solidFill>
                <a:effectLst/>
                <a:latin typeface="AmazonEmberBold"/>
              </a:rPr>
              <a:t>learning</a:t>
            </a:r>
            <a:endParaRPr lang="es-MX" b="1" i="0" dirty="0">
              <a:solidFill>
                <a:srgbClr val="333333"/>
              </a:solidFill>
              <a:effectLst/>
              <a:latin typeface="AmazonEmber"/>
            </a:endParaRPr>
          </a:p>
          <a:p>
            <a:pPr algn="l"/>
            <a:r>
              <a:rPr lang="es-MX" b="0" i="0" dirty="0">
                <a:solidFill>
                  <a:srgbClr val="333333"/>
                </a:solidFill>
                <a:effectLst/>
                <a:latin typeface="AmazonEmber"/>
              </a:rPr>
              <a:t>El </a:t>
            </a:r>
            <a:r>
              <a:rPr lang="es-MX" dirty="0">
                <a:latin typeface="AmazonEmber"/>
              </a:rPr>
              <a:t>machine </a:t>
            </a:r>
            <a:r>
              <a:rPr lang="es-MX" dirty="0" err="1">
                <a:latin typeface="AmazonEmber"/>
              </a:rPr>
              <a:t>learning</a:t>
            </a:r>
            <a:r>
              <a:rPr lang="es-MX" dirty="0">
                <a:latin typeface="AmazonEmber"/>
              </a:rPr>
              <a:t> </a:t>
            </a:r>
            <a:r>
              <a:rPr lang="es-MX" b="0" i="0" dirty="0">
                <a:solidFill>
                  <a:srgbClr val="333333"/>
                </a:solidFill>
                <a:effectLst/>
                <a:latin typeface="AmazonEmber"/>
              </a:rPr>
              <a:t>es una tecnología que entrena a una computadora con datos de muestra para mejorar su eficiencia. El lenguaje humano tiene varias características, como sarcasmo, metáforas, variaciones en la estructura de las oraciones, además de excepciones gramaticales y de uso que los humanos tardan años en aprender. Los programadores utilizan métodos de machine </a:t>
            </a:r>
            <a:r>
              <a:rPr lang="es-MX" b="0" i="0" dirty="0" err="1">
                <a:solidFill>
                  <a:srgbClr val="333333"/>
                </a:solidFill>
                <a:effectLst/>
                <a:latin typeface="AmazonEmber"/>
              </a:rPr>
              <a:t>learning</a:t>
            </a:r>
            <a:r>
              <a:rPr lang="es-MX" b="0" i="0" dirty="0">
                <a:solidFill>
                  <a:srgbClr val="333333"/>
                </a:solidFill>
                <a:effectLst/>
                <a:latin typeface="AmazonEmber"/>
              </a:rPr>
              <a:t> para enseñar a las aplicaciones de NLP a reconocer y comprender con precisión estas características desde el principio.</a:t>
            </a:r>
          </a:p>
        </p:txBody>
      </p:sp>
      <p:pic>
        <p:nvPicPr>
          <p:cNvPr id="1026" name="Picture 2" descr="Dentro de la Inteligencia Artificial (IA), uno de los campos más destacados es el del aprendizaje automático.">
            <a:extLst>
              <a:ext uri="{FF2B5EF4-FFF2-40B4-BE49-F238E27FC236}">
                <a16:creationId xmlns:a16="http://schemas.microsoft.com/office/drawing/2014/main" id="{6CECEA33-B9FB-3D7A-2DCA-B1B3805EA6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37" t="17542" r="4337" b="17665"/>
          <a:stretch/>
        </p:blipFill>
        <p:spPr bwMode="auto">
          <a:xfrm>
            <a:off x="1327355" y="3948777"/>
            <a:ext cx="6489290" cy="258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4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3328"/>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¿Cómo funciona 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6240C347-9F5E-4B84-F9DE-3AAEC5B44314}"/>
              </a:ext>
            </a:extLst>
          </p:cNvPr>
          <p:cNvSpPr txBox="1"/>
          <p:nvPr/>
        </p:nvSpPr>
        <p:spPr>
          <a:xfrm>
            <a:off x="573958" y="1917452"/>
            <a:ext cx="8300883" cy="1754326"/>
          </a:xfrm>
          <a:prstGeom prst="rect">
            <a:avLst/>
          </a:prstGeom>
          <a:noFill/>
        </p:spPr>
        <p:txBody>
          <a:bodyPr wrap="square">
            <a:spAutoFit/>
          </a:bodyPr>
          <a:lstStyle/>
          <a:p>
            <a:pPr algn="l"/>
            <a:r>
              <a:rPr lang="es-MX" b="1" i="0" dirty="0">
                <a:solidFill>
                  <a:srgbClr val="333333"/>
                </a:solidFill>
                <a:effectLst/>
                <a:latin typeface="AmazonEmberBold"/>
              </a:rPr>
              <a:t>Aprendizaje profundo</a:t>
            </a:r>
            <a:endParaRPr lang="es-MX" b="1" i="0" dirty="0">
              <a:solidFill>
                <a:srgbClr val="333333"/>
              </a:solidFill>
              <a:effectLst/>
              <a:latin typeface="AmazonEmber"/>
            </a:endParaRPr>
          </a:p>
          <a:p>
            <a:pPr algn="l"/>
            <a:r>
              <a:rPr lang="es-MX" b="0" i="0" dirty="0">
                <a:solidFill>
                  <a:srgbClr val="333333"/>
                </a:solidFill>
                <a:effectLst/>
                <a:latin typeface="AmazonEmber"/>
              </a:rPr>
              <a:t>El aprendizaje profundo es un campo específico del machine </a:t>
            </a:r>
            <a:r>
              <a:rPr lang="es-MX" b="0" i="0" dirty="0" err="1">
                <a:solidFill>
                  <a:srgbClr val="333333"/>
                </a:solidFill>
                <a:effectLst/>
                <a:latin typeface="AmazonEmber"/>
              </a:rPr>
              <a:t>learning</a:t>
            </a:r>
            <a:r>
              <a:rPr lang="es-MX" b="0" i="0" dirty="0">
                <a:solidFill>
                  <a:srgbClr val="333333"/>
                </a:solidFill>
                <a:effectLst/>
                <a:latin typeface="AmazonEmber"/>
              </a:rPr>
              <a:t> que enseña a las computadoras a aprender y pensar como humanos. Se trata de una</a:t>
            </a:r>
            <a:r>
              <a:rPr lang="es-MX" b="0" i="0" dirty="0">
                <a:effectLst/>
                <a:latin typeface="AmazonEmber"/>
              </a:rPr>
              <a:t> </a:t>
            </a:r>
            <a:r>
              <a:rPr lang="es-MX" dirty="0">
                <a:latin typeface="AmazonEmber"/>
              </a:rPr>
              <a:t>red neuronal </a:t>
            </a:r>
            <a:r>
              <a:rPr lang="es-MX" b="0" i="0" dirty="0">
                <a:solidFill>
                  <a:srgbClr val="333333"/>
                </a:solidFill>
                <a:effectLst/>
                <a:latin typeface="AmazonEmber"/>
              </a:rPr>
              <a:t>que consta de nodos de procesamiento de datos que se asemejan a las operaciones del cerebro humano. Con el aprendizaje profundo, las computadoras reconocen, clasifican y correlacionan patrones complejos en los datos de entrada.</a:t>
            </a:r>
          </a:p>
        </p:txBody>
      </p:sp>
      <p:pic>
        <p:nvPicPr>
          <p:cNvPr id="5" name="Imagen 4">
            <a:extLst>
              <a:ext uri="{FF2B5EF4-FFF2-40B4-BE49-F238E27FC236}">
                <a16:creationId xmlns:a16="http://schemas.microsoft.com/office/drawing/2014/main" id="{7268EF40-72EC-1801-F508-1B9040D9DA9B}"/>
              </a:ext>
            </a:extLst>
          </p:cNvPr>
          <p:cNvPicPr>
            <a:picLocks noChangeAspect="1"/>
          </p:cNvPicPr>
          <p:nvPr/>
        </p:nvPicPr>
        <p:blipFill rotWithShape="1">
          <a:blip r:embed="rId4"/>
          <a:srcRect l="23899" t="8723" r="15640" b="11231"/>
          <a:stretch/>
        </p:blipFill>
        <p:spPr>
          <a:xfrm>
            <a:off x="3121741" y="3755457"/>
            <a:ext cx="3205317" cy="2618934"/>
          </a:xfrm>
          <a:prstGeom prst="rect">
            <a:avLst/>
          </a:prstGeom>
        </p:spPr>
      </p:pic>
    </p:spTree>
    <p:extLst>
      <p:ext uri="{BB962C8B-B14F-4D97-AF65-F5344CB8AC3E}">
        <p14:creationId xmlns:p14="http://schemas.microsoft.com/office/powerpoint/2010/main" val="78906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Pasos de la implementación del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E551BFA1-CB59-560B-061E-54044F973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3" name="Imagen 2">
            <a:extLst>
              <a:ext uri="{FF2B5EF4-FFF2-40B4-BE49-F238E27FC236}">
                <a16:creationId xmlns:a16="http://schemas.microsoft.com/office/drawing/2014/main" id="{6AC3EB7A-570B-EE99-C1C3-4B8C4B7D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7" name="CuadroTexto 6">
            <a:extLst>
              <a:ext uri="{FF2B5EF4-FFF2-40B4-BE49-F238E27FC236}">
                <a16:creationId xmlns:a16="http://schemas.microsoft.com/office/drawing/2014/main" id="{93F8A1BA-E5F7-62EC-5E87-3BA41530016F}"/>
              </a:ext>
            </a:extLst>
          </p:cNvPr>
          <p:cNvSpPr txBox="1"/>
          <p:nvPr/>
        </p:nvSpPr>
        <p:spPr>
          <a:xfrm>
            <a:off x="560438" y="2055951"/>
            <a:ext cx="8023123" cy="2031325"/>
          </a:xfrm>
          <a:prstGeom prst="rect">
            <a:avLst/>
          </a:prstGeom>
          <a:noFill/>
        </p:spPr>
        <p:txBody>
          <a:bodyPr wrap="square">
            <a:spAutoFit/>
          </a:bodyPr>
          <a:lstStyle/>
          <a:p>
            <a:pPr marL="285750" indent="-285750" algn="l">
              <a:buFont typeface="Arial" panose="020B0604020202020204" pitchFamily="34" charset="0"/>
              <a:buChar char="•"/>
            </a:pPr>
            <a:r>
              <a:rPr lang="es-MX" b="1" i="1" dirty="0">
                <a:solidFill>
                  <a:srgbClr val="333333"/>
                </a:solidFill>
                <a:effectLst/>
                <a:latin typeface="AmazonEmber"/>
              </a:rPr>
              <a:t>Preprocesamiento</a:t>
            </a:r>
            <a:endParaRPr lang="es-MX" b="1" dirty="0">
              <a:solidFill>
                <a:srgbClr val="333333"/>
              </a:solidFill>
              <a:latin typeface="AmazonEmber"/>
            </a:endParaRPr>
          </a:p>
          <a:p>
            <a:pPr marL="742950" lvl="1" indent="-285750">
              <a:buFont typeface="Arial" panose="020B0604020202020204" pitchFamily="34" charset="0"/>
              <a:buChar char="•"/>
            </a:pPr>
            <a:r>
              <a:rPr lang="es-MX" b="0" i="0" dirty="0">
                <a:solidFill>
                  <a:srgbClr val="333333"/>
                </a:solidFill>
                <a:effectLst/>
                <a:latin typeface="AmazonEmber"/>
              </a:rPr>
              <a:t>La creación de tokens divide una oración en unidades individuales de palabras o frases. </a:t>
            </a:r>
          </a:p>
          <a:p>
            <a:pPr marL="742950" lvl="1" indent="-285750">
              <a:buFont typeface="Arial" panose="020B0604020202020204" pitchFamily="34" charset="0"/>
              <a:buChar char="•"/>
            </a:pPr>
            <a:r>
              <a:rPr lang="es-MX" b="0" i="0" dirty="0">
                <a:solidFill>
                  <a:srgbClr val="333333"/>
                </a:solidFill>
                <a:effectLst/>
                <a:latin typeface="AmazonEmber"/>
              </a:rPr>
              <a:t>La derivación y la lematización simplifican las palabras en su forma raíz. Por ejemplo, estos procesos convierten </a:t>
            </a:r>
            <a:r>
              <a:rPr lang="es-MX" b="0" i="1" dirty="0">
                <a:solidFill>
                  <a:srgbClr val="333333"/>
                </a:solidFill>
                <a:effectLst/>
                <a:latin typeface="AmazonEmber"/>
              </a:rPr>
              <a:t>iniciar</a:t>
            </a:r>
            <a:r>
              <a:rPr lang="es-MX" b="0" i="0" dirty="0">
                <a:solidFill>
                  <a:srgbClr val="333333"/>
                </a:solidFill>
                <a:effectLst/>
                <a:latin typeface="AmazonEmber"/>
              </a:rPr>
              <a:t> en </a:t>
            </a:r>
            <a:r>
              <a:rPr lang="es-MX" b="0" i="1" dirty="0">
                <a:solidFill>
                  <a:srgbClr val="333333"/>
                </a:solidFill>
                <a:effectLst/>
                <a:latin typeface="AmazonEmber"/>
              </a:rPr>
              <a:t>inicio</a:t>
            </a:r>
            <a:r>
              <a:rPr lang="es-MX" b="0" i="0" dirty="0">
                <a:solidFill>
                  <a:srgbClr val="333333"/>
                </a:solidFill>
                <a:effectLst/>
                <a:latin typeface="AmazonEmber"/>
              </a:rPr>
              <a:t>. </a:t>
            </a:r>
          </a:p>
          <a:p>
            <a:pPr marL="742950" lvl="1" indent="-285750">
              <a:buFont typeface="Arial" panose="020B0604020202020204" pitchFamily="34" charset="0"/>
              <a:buChar char="•"/>
            </a:pPr>
            <a:r>
              <a:rPr lang="es-MX" b="0" i="0" dirty="0">
                <a:solidFill>
                  <a:srgbClr val="333333"/>
                </a:solidFill>
                <a:effectLst/>
                <a:latin typeface="AmazonEmber"/>
              </a:rPr>
              <a:t>La eliminación de palabras de parada garantiza que se eliminen las palabras que no añaden un significado relevante a una oración, </a:t>
            </a:r>
            <a:r>
              <a:rPr lang="es-MX" b="0" i="0" dirty="0" err="1">
                <a:solidFill>
                  <a:srgbClr val="333333"/>
                </a:solidFill>
                <a:effectLst/>
                <a:latin typeface="AmazonEmber"/>
              </a:rPr>
              <a:t>como</a:t>
            </a:r>
            <a:r>
              <a:rPr lang="es-MX" b="0" i="1" dirty="0" err="1">
                <a:solidFill>
                  <a:srgbClr val="333333"/>
                </a:solidFill>
                <a:effectLst/>
                <a:latin typeface="AmazonEmber"/>
              </a:rPr>
              <a:t>por</a:t>
            </a:r>
            <a:r>
              <a:rPr lang="es-MX" b="0" i="0" dirty="0">
                <a:solidFill>
                  <a:srgbClr val="333333"/>
                </a:solidFill>
                <a:effectLst/>
                <a:latin typeface="AmazonEmber"/>
              </a:rPr>
              <a:t> y </a:t>
            </a:r>
            <a:r>
              <a:rPr lang="es-MX" b="0" i="1" dirty="0">
                <a:solidFill>
                  <a:srgbClr val="333333"/>
                </a:solidFill>
                <a:effectLst/>
                <a:latin typeface="AmazonEmber"/>
              </a:rPr>
              <a:t>con</a:t>
            </a:r>
            <a:r>
              <a:rPr lang="es-MX" b="0" i="0" dirty="0">
                <a:solidFill>
                  <a:srgbClr val="333333"/>
                </a:solidFill>
                <a:effectLst/>
                <a:latin typeface="AmazonEmber"/>
              </a:rPr>
              <a:t>. </a:t>
            </a:r>
          </a:p>
        </p:txBody>
      </p:sp>
      <p:pic>
        <p:nvPicPr>
          <p:cNvPr id="6" name="Imagen 5">
            <a:extLst>
              <a:ext uri="{FF2B5EF4-FFF2-40B4-BE49-F238E27FC236}">
                <a16:creationId xmlns:a16="http://schemas.microsoft.com/office/drawing/2014/main" id="{D4E241A1-10A0-2319-2966-9BC2C027AF5D}"/>
              </a:ext>
            </a:extLst>
          </p:cNvPr>
          <p:cNvPicPr>
            <a:picLocks noChangeAspect="1"/>
          </p:cNvPicPr>
          <p:nvPr/>
        </p:nvPicPr>
        <p:blipFill>
          <a:blip r:embed="rId4"/>
          <a:stretch>
            <a:fillRect/>
          </a:stretch>
        </p:blipFill>
        <p:spPr>
          <a:xfrm>
            <a:off x="2517058" y="4180115"/>
            <a:ext cx="4109883" cy="2255619"/>
          </a:xfrm>
          <a:prstGeom prst="rect">
            <a:avLst/>
          </a:prstGeom>
        </p:spPr>
      </p:pic>
    </p:spTree>
    <p:extLst>
      <p:ext uri="{BB962C8B-B14F-4D97-AF65-F5344CB8AC3E}">
        <p14:creationId xmlns:p14="http://schemas.microsoft.com/office/powerpoint/2010/main" val="307893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Pasos de la implementación del NLP</a:t>
            </a: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397E6B4F-A330-69A1-2D02-0DFE9F3FABCD}"/>
              </a:ext>
            </a:extLst>
          </p:cNvPr>
          <p:cNvSpPr txBox="1"/>
          <p:nvPr/>
        </p:nvSpPr>
        <p:spPr>
          <a:xfrm>
            <a:off x="830826" y="1979474"/>
            <a:ext cx="7482348" cy="1754326"/>
          </a:xfrm>
          <a:prstGeom prst="rect">
            <a:avLst/>
          </a:prstGeom>
          <a:noFill/>
        </p:spPr>
        <p:txBody>
          <a:bodyPr wrap="square">
            <a:spAutoFit/>
          </a:bodyPr>
          <a:lstStyle/>
          <a:p>
            <a:pPr marL="285750" indent="-285750">
              <a:buFont typeface="Arial" panose="020B0604020202020204" pitchFamily="34" charset="0"/>
              <a:buChar char="•"/>
            </a:pPr>
            <a:r>
              <a:rPr lang="es-MX" b="1" i="1" dirty="0"/>
              <a:t>Capacitación</a:t>
            </a:r>
          </a:p>
          <a:p>
            <a:r>
              <a:rPr lang="es-MX" dirty="0"/>
              <a:t>Los investigadores utilizan los datos preprocesados para entrenar modelos de NLP con machine </a:t>
            </a:r>
            <a:r>
              <a:rPr lang="es-MX" dirty="0" err="1"/>
              <a:t>learning</a:t>
            </a:r>
            <a:r>
              <a:rPr lang="es-MX" dirty="0"/>
              <a:t> para realizar aplicaciones específicas basadas en la información textual proporcionada. El entrenamiento de los algoritmos de NLP requiere suministrar al software con grandes muestras de datos para aumentar su precisión. </a:t>
            </a:r>
            <a:endParaRPr lang="es-CO" dirty="0"/>
          </a:p>
        </p:txBody>
      </p:sp>
      <p:pic>
        <p:nvPicPr>
          <p:cNvPr id="10" name="Imagen 9">
            <a:extLst>
              <a:ext uri="{FF2B5EF4-FFF2-40B4-BE49-F238E27FC236}">
                <a16:creationId xmlns:a16="http://schemas.microsoft.com/office/drawing/2014/main" id="{D65D2E8D-32A0-58BA-35AE-9EAB5E1BD119}"/>
              </a:ext>
            </a:extLst>
          </p:cNvPr>
          <p:cNvPicPr>
            <a:picLocks noChangeAspect="1"/>
          </p:cNvPicPr>
          <p:nvPr/>
        </p:nvPicPr>
        <p:blipFill>
          <a:blip r:embed="rId4"/>
          <a:stretch>
            <a:fillRect/>
          </a:stretch>
        </p:blipFill>
        <p:spPr>
          <a:xfrm>
            <a:off x="2095500" y="3875001"/>
            <a:ext cx="4953000" cy="2571750"/>
          </a:xfrm>
          <a:prstGeom prst="rect">
            <a:avLst/>
          </a:prstGeom>
        </p:spPr>
      </p:pic>
    </p:spTree>
    <p:extLst>
      <p:ext uri="{BB962C8B-B14F-4D97-AF65-F5344CB8AC3E}">
        <p14:creationId xmlns:p14="http://schemas.microsoft.com/office/powerpoint/2010/main" val="117639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89696" y="1237841"/>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ES" sz="3200" b="1" dirty="0">
                <a:solidFill>
                  <a:schemeClr val="accent2"/>
                </a:solidFill>
                <a:latin typeface="Calibri"/>
                <a:ea typeface="Calibri" panose="020F0502020204030204" pitchFamily="34" charset="0"/>
                <a:cs typeface="Times New Roman"/>
              </a:rPr>
              <a:t>E</a:t>
            </a:r>
            <a:r>
              <a:rPr lang="es-MX" sz="3200" b="1" dirty="0" err="1">
                <a:solidFill>
                  <a:schemeClr val="accent2"/>
                </a:solidFill>
                <a:latin typeface="Calibri"/>
                <a:ea typeface="Calibri" panose="020F0502020204030204" pitchFamily="34" charset="0"/>
                <a:cs typeface="Times New Roman"/>
              </a:rPr>
              <a:t>nfoques</a:t>
            </a:r>
            <a:r>
              <a:rPr lang="es-MX" sz="3200" b="1" dirty="0">
                <a:solidFill>
                  <a:schemeClr val="accent2"/>
                </a:solidFill>
                <a:latin typeface="Calibri"/>
                <a:ea typeface="Calibri" panose="020F0502020204030204" pitchFamily="34" charset="0"/>
                <a:cs typeface="Times New Roman"/>
              </a:rPr>
              <a:t> para el NLP</a:t>
            </a:r>
            <a:endParaRPr lang="es-ES" sz="3200" b="1" dirty="0">
              <a:solidFill>
                <a:schemeClr val="accent2"/>
              </a:solidFill>
              <a:effectLst/>
              <a:latin typeface="Calibri"/>
              <a:ea typeface="Calibri" panose="020F0502020204030204" pitchFamily="34" charset="0"/>
              <a:cs typeface="Times New Roman"/>
            </a:endParaRPr>
          </a:p>
        </p:txBody>
      </p:sp>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EA38AB81-3D48-76B4-7F03-42CFA6B3A51E}"/>
              </a:ext>
            </a:extLst>
          </p:cNvPr>
          <p:cNvSpPr txBox="1"/>
          <p:nvPr/>
        </p:nvSpPr>
        <p:spPr>
          <a:xfrm>
            <a:off x="2795422" y="2107422"/>
            <a:ext cx="3553156" cy="1200329"/>
          </a:xfrm>
          <a:prstGeom prst="rect">
            <a:avLst/>
          </a:prstGeom>
          <a:noFill/>
        </p:spPr>
        <p:txBody>
          <a:bodyPr wrap="square">
            <a:spAutoFit/>
          </a:bodyPr>
          <a:lstStyle/>
          <a:p>
            <a:r>
              <a:rPr lang="es-MX" dirty="0"/>
              <a:t>NLP supervisado</a:t>
            </a:r>
          </a:p>
          <a:p>
            <a:r>
              <a:rPr lang="es-MX" dirty="0"/>
              <a:t>NLP no supervisado</a:t>
            </a:r>
          </a:p>
          <a:p>
            <a:r>
              <a:rPr lang="es-MX" dirty="0"/>
              <a:t>Comprensión de lenguaje natural</a:t>
            </a:r>
          </a:p>
          <a:p>
            <a:r>
              <a:rPr lang="es-MX" dirty="0"/>
              <a:t>Generación de lenguaje natural</a:t>
            </a:r>
          </a:p>
        </p:txBody>
      </p:sp>
      <p:pic>
        <p:nvPicPr>
          <p:cNvPr id="6" name="Picture 2" descr="Aplicando el procesamiento del lenguaje natural para clasificar artículos  del coronavirus - Abierto al Público">
            <a:extLst>
              <a:ext uri="{FF2B5EF4-FFF2-40B4-BE49-F238E27FC236}">
                <a16:creationId xmlns:a16="http://schemas.microsoft.com/office/drawing/2014/main" id="{E2B19469-02AD-00F1-956A-C64E2B8E7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93" y="3329002"/>
            <a:ext cx="7197214" cy="3076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979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1438</TotalTime>
  <Words>1155</Words>
  <Application>Microsoft Office PowerPoint</Application>
  <PresentationFormat>Presentación en pantalla (4:3)</PresentationFormat>
  <Paragraphs>66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AmazonEmber</vt:lpstr>
      <vt:lpstr>AmazonEmberBold</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cp:lastModifiedBy>
  <cp:revision>46</cp:revision>
  <dcterms:created xsi:type="dcterms:W3CDTF">2020-02-03T21:07:58Z</dcterms:created>
  <dcterms:modified xsi:type="dcterms:W3CDTF">2023-05-10T20:05:40Z</dcterms:modified>
</cp:coreProperties>
</file>