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9" r:id="rId3"/>
    <p:sldId id="270" r:id="rId4"/>
    <p:sldId id="271" r:id="rId5"/>
    <p:sldId id="272" r:id="rId6"/>
    <p:sldId id="273" r:id="rId7"/>
    <p:sldId id="280" r:id="rId8"/>
    <p:sldId id="281" r:id="rId9"/>
    <p:sldId id="282" r:id="rId10"/>
    <p:sldId id="283" r:id="rId11"/>
    <p:sldId id="284" r:id="rId12"/>
    <p:sldId id="285"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FB21E3-A616-4661-A1E4-8863F3560802}"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86624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FB21E3-A616-4661-A1E4-8863F3560802}"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121595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FB21E3-A616-4661-A1E4-8863F3560802}"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311430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FB21E3-A616-4661-A1E4-8863F3560802}"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382361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FB21E3-A616-4661-A1E4-8863F3560802}"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53419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FB21E3-A616-4661-A1E4-8863F3560802}"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359605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FB21E3-A616-4661-A1E4-8863F3560802}" type="datetimeFigureOut">
              <a:rPr lang="es-CO" smtClean="0"/>
              <a:t>15/02/2023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49838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CFB21E3-A616-4661-A1E4-8863F3560802}"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287622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B21E3-A616-4661-A1E4-8863F3560802}" type="datetimeFigureOut">
              <a:rPr lang="es-CO" smtClean="0"/>
              <a:t>15/02/2023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316723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CFB21E3-A616-4661-A1E4-8863F3560802}"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55291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CFB21E3-A616-4661-A1E4-8863F3560802}"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8C25631-226B-45F5-8F05-97FAA9D1AC0E}" type="slidenum">
              <a:rPr lang="es-CO" smtClean="0"/>
              <a:t>‹Nº›</a:t>
            </a:fld>
            <a:endParaRPr lang="es-CO"/>
          </a:p>
        </p:txBody>
      </p:sp>
    </p:spTree>
    <p:extLst>
      <p:ext uri="{BB962C8B-B14F-4D97-AF65-F5344CB8AC3E}">
        <p14:creationId xmlns:p14="http://schemas.microsoft.com/office/powerpoint/2010/main" val="175977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B21E3-A616-4661-A1E4-8863F3560802}" type="datetimeFigureOut">
              <a:rPr lang="es-CO" smtClean="0"/>
              <a:t>15/02/2023</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25631-226B-45F5-8F05-97FAA9D1AC0E}" type="slidenum">
              <a:rPr lang="es-CO" smtClean="0"/>
              <a:t>‹Nº›</a:t>
            </a:fld>
            <a:endParaRPr lang="es-CO"/>
          </a:p>
        </p:txBody>
      </p:sp>
    </p:spTree>
    <p:extLst>
      <p:ext uri="{BB962C8B-B14F-4D97-AF65-F5344CB8AC3E}">
        <p14:creationId xmlns:p14="http://schemas.microsoft.com/office/powerpoint/2010/main" val="89024600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_tA5cinv0U8?feature=oembe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s.unesco.org/artificial-intelligence/ethics/cases#:~:text=PERO%20hay%20muchos%20desaf%C3%ADos%20%C3%A9ticos,discriminatorios%2C%20sesgos%20incrustados%20o%20insertad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ienciamx.com/index.php/ciencia/universo/21014-que-onda-con-la-luz-y-el-color"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95CC5-2941-B794-F772-E746B68CD24F}"/>
              </a:ext>
            </a:extLst>
          </p:cNvPr>
          <p:cNvSpPr>
            <a:spLocks noGrp="1"/>
          </p:cNvSpPr>
          <p:nvPr>
            <p:ph type="ctrTitle"/>
          </p:nvPr>
        </p:nvSpPr>
        <p:spPr/>
        <p:txBody>
          <a:bodyPr/>
          <a:lstStyle/>
          <a:p>
            <a:r>
              <a:rPr lang="es-MX" dirty="0"/>
              <a:t>Inteligencia Artificial II</a:t>
            </a:r>
            <a:endParaRPr lang="es-CO" dirty="0"/>
          </a:p>
        </p:txBody>
      </p:sp>
      <p:sp>
        <p:nvSpPr>
          <p:cNvPr id="3" name="Subtítulo 2">
            <a:extLst>
              <a:ext uri="{FF2B5EF4-FFF2-40B4-BE49-F238E27FC236}">
                <a16:creationId xmlns:a16="http://schemas.microsoft.com/office/drawing/2014/main" id="{D399902D-87D9-292F-A3ED-363D715D3AC1}"/>
              </a:ext>
            </a:extLst>
          </p:cNvPr>
          <p:cNvSpPr>
            <a:spLocks noGrp="1"/>
          </p:cNvSpPr>
          <p:nvPr>
            <p:ph type="subTitle" idx="1"/>
          </p:nvPr>
        </p:nvSpPr>
        <p:spPr/>
        <p:txBody>
          <a:bodyPr/>
          <a:lstStyle/>
          <a:p>
            <a:r>
              <a:rPr lang="es-MX" dirty="0"/>
              <a:t>Juan Pablo Restrepo Uribe</a:t>
            </a:r>
          </a:p>
          <a:p>
            <a:r>
              <a:rPr lang="es-MX" dirty="0" err="1"/>
              <a:t>MSc</a:t>
            </a:r>
            <a:r>
              <a:rPr lang="es-MX" dirty="0"/>
              <a:t>. Automatización y control industrial</a:t>
            </a:r>
            <a:endParaRPr lang="es-CO" dirty="0"/>
          </a:p>
        </p:txBody>
      </p:sp>
    </p:spTree>
    <p:extLst>
      <p:ext uri="{BB962C8B-B14F-4D97-AF65-F5344CB8AC3E}">
        <p14:creationId xmlns:p14="http://schemas.microsoft.com/office/powerpoint/2010/main" val="346574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F975B-9A8D-DACF-35B0-B85D6EEDF092}"/>
              </a:ext>
            </a:extLst>
          </p:cNvPr>
          <p:cNvSpPr>
            <a:spLocks noGrp="1"/>
          </p:cNvSpPr>
          <p:nvPr>
            <p:ph type="title"/>
          </p:nvPr>
        </p:nvSpPr>
        <p:spPr/>
        <p:txBody>
          <a:bodyPr/>
          <a:lstStyle/>
          <a:p>
            <a:r>
              <a:rPr lang="es-MX" dirty="0"/>
              <a:t>Tipos de inteligencia artificial según </a:t>
            </a:r>
            <a:r>
              <a:rPr lang="es-MX" dirty="0" err="1"/>
              <a:t>Arend</a:t>
            </a:r>
            <a:r>
              <a:rPr lang="es-MX" dirty="0"/>
              <a:t> </a:t>
            </a:r>
            <a:r>
              <a:rPr lang="es-MX" dirty="0" err="1"/>
              <a:t>Hintze</a:t>
            </a:r>
            <a:endParaRPr lang="es-CO" dirty="0"/>
          </a:p>
        </p:txBody>
      </p:sp>
      <p:sp>
        <p:nvSpPr>
          <p:cNvPr id="3" name="Marcador de contenido 2">
            <a:extLst>
              <a:ext uri="{FF2B5EF4-FFF2-40B4-BE49-F238E27FC236}">
                <a16:creationId xmlns:a16="http://schemas.microsoft.com/office/drawing/2014/main" id="{18DF9027-FD4F-2819-3B8F-6C6268E5A01E}"/>
              </a:ext>
            </a:extLst>
          </p:cNvPr>
          <p:cNvSpPr>
            <a:spLocks noGrp="1"/>
          </p:cNvSpPr>
          <p:nvPr>
            <p:ph idx="1"/>
          </p:nvPr>
        </p:nvSpPr>
        <p:spPr>
          <a:xfrm>
            <a:off x="6593633" y="1690688"/>
            <a:ext cx="4760167" cy="4685912"/>
          </a:xfrm>
        </p:spPr>
        <p:txBody>
          <a:bodyPr>
            <a:normAutofit/>
          </a:bodyPr>
          <a:lstStyle/>
          <a:p>
            <a:pPr marL="0" indent="0">
              <a:buNone/>
            </a:pPr>
            <a:r>
              <a:rPr lang="es-CO" sz="4400" b="1" dirty="0"/>
              <a:t>Autoconciencia</a:t>
            </a:r>
          </a:p>
          <a:p>
            <a:pPr marL="0" indent="0">
              <a:buNone/>
            </a:pPr>
            <a:r>
              <a:rPr lang="es-MX" dirty="0"/>
              <a:t>El paso final del desarrollo de la IA es construir sistemas que puedan formar representaciones sobre sí mismos. En última instancia, los investigadores de la IA tendrán que comprender no solo la conciencia, sino también construir máquinas que la tengan.</a:t>
            </a:r>
            <a:endParaRPr lang="es-CO" dirty="0"/>
          </a:p>
        </p:txBody>
      </p:sp>
      <p:pic>
        <p:nvPicPr>
          <p:cNvPr id="4" name="Imagen 3">
            <a:extLst>
              <a:ext uri="{FF2B5EF4-FFF2-40B4-BE49-F238E27FC236}">
                <a16:creationId xmlns:a16="http://schemas.microsoft.com/office/drawing/2014/main" id="{03CDE4D3-C4AB-5A75-6AB8-BA0682FF6CE5}"/>
              </a:ext>
            </a:extLst>
          </p:cNvPr>
          <p:cNvPicPr>
            <a:picLocks noChangeAspect="1"/>
          </p:cNvPicPr>
          <p:nvPr/>
        </p:nvPicPr>
        <p:blipFill rotWithShape="1">
          <a:blip r:embed="rId2"/>
          <a:srcRect l="22969" r="21762"/>
          <a:stretch/>
        </p:blipFill>
        <p:spPr>
          <a:xfrm>
            <a:off x="1476374" y="1824135"/>
            <a:ext cx="3667125" cy="4419017"/>
          </a:xfrm>
          <a:prstGeom prst="rect">
            <a:avLst/>
          </a:prstGeom>
        </p:spPr>
      </p:pic>
    </p:spTree>
    <p:extLst>
      <p:ext uri="{BB962C8B-B14F-4D97-AF65-F5344CB8AC3E}">
        <p14:creationId xmlns:p14="http://schemas.microsoft.com/office/powerpoint/2010/main" val="72084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86C08-99E1-40C7-B83A-5D807D7C1737}"/>
              </a:ext>
            </a:extLst>
          </p:cNvPr>
          <p:cNvSpPr>
            <a:spLocks noGrp="1"/>
          </p:cNvSpPr>
          <p:nvPr>
            <p:ph type="title"/>
          </p:nvPr>
        </p:nvSpPr>
        <p:spPr/>
        <p:txBody>
          <a:bodyPr/>
          <a:lstStyle/>
          <a:p>
            <a:r>
              <a:rPr lang="es-MX" dirty="0"/>
              <a:t>Alcances de la IA</a:t>
            </a:r>
            <a:endParaRPr lang="es-CO" dirty="0"/>
          </a:p>
        </p:txBody>
      </p:sp>
      <p:sp>
        <p:nvSpPr>
          <p:cNvPr id="3" name="Marcador de contenido 2">
            <a:extLst>
              <a:ext uri="{FF2B5EF4-FFF2-40B4-BE49-F238E27FC236}">
                <a16:creationId xmlns:a16="http://schemas.microsoft.com/office/drawing/2014/main" id="{06E8FB3D-025B-A2F1-6B79-76B5E7D30C28}"/>
              </a:ext>
            </a:extLst>
          </p:cNvPr>
          <p:cNvSpPr>
            <a:spLocks noGrp="1"/>
          </p:cNvSpPr>
          <p:nvPr>
            <p:ph idx="1"/>
          </p:nvPr>
        </p:nvSpPr>
        <p:spPr/>
        <p:txBody>
          <a:bodyPr>
            <a:normAutofit fontScale="92500"/>
          </a:bodyPr>
          <a:lstStyle/>
          <a:p>
            <a:r>
              <a:rPr lang="es-MX" dirty="0"/>
              <a:t>Gestionar y controlar información. </a:t>
            </a:r>
          </a:p>
          <a:p>
            <a:r>
              <a:rPr lang="es-MX" dirty="0"/>
              <a:t>Planificar, analizar y consultar datos.</a:t>
            </a:r>
          </a:p>
          <a:p>
            <a:r>
              <a:rPr lang="es-MX" dirty="0"/>
              <a:t>Clasificar y rastrear paquetes o encomiendas valiéndose de un software de trazabilidad satelital.</a:t>
            </a:r>
          </a:p>
          <a:p>
            <a:r>
              <a:rPr lang="es-MX" dirty="0"/>
              <a:t>Configurar y distribuir componentes dentro de un sistema de computación.</a:t>
            </a:r>
          </a:p>
          <a:p>
            <a:r>
              <a:rPr lang="es-MX" dirty="0"/>
              <a:t>Diagnosticar y gestionar diversos </a:t>
            </a:r>
            <a:r>
              <a:rPr lang="es-MX" dirty="0" err="1"/>
              <a:t>hardwares</a:t>
            </a:r>
            <a:r>
              <a:rPr lang="es-MX" dirty="0"/>
              <a:t>.</a:t>
            </a:r>
          </a:p>
          <a:p>
            <a:r>
              <a:rPr lang="es-MX" dirty="0"/>
              <a:t>Interpretar análisis, arrojar conclusiones y anticiparse a otras necesidades.</a:t>
            </a:r>
          </a:p>
          <a:p>
            <a:r>
              <a:rPr lang="es-MX" dirty="0"/>
              <a:t>Monitorizar diversas tareas para asegurar el buen desempeño o la aparición de fallos.</a:t>
            </a:r>
            <a:endParaRPr lang="es-CO" dirty="0"/>
          </a:p>
        </p:txBody>
      </p:sp>
    </p:spTree>
    <p:extLst>
      <p:ext uri="{BB962C8B-B14F-4D97-AF65-F5344CB8AC3E}">
        <p14:creationId xmlns:p14="http://schemas.microsoft.com/office/powerpoint/2010/main" val="136693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lementos multimedia en línea 3" title="¿Qué es y cómo funciona la INTELIGENCIA ARTIFICIAL?">
            <a:hlinkClick r:id="" action="ppaction://media"/>
            <a:extLst>
              <a:ext uri="{FF2B5EF4-FFF2-40B4-BE49-F238E27FC236}">
                <a16:creationId xmlns:a16="http://schemas.microsoft.com/office/drawing/2014/main" id="{02F57B50-B9D8-A2EA-722E-8ECBA7B49E7C}"/>
              </a:ext>
            </a:extLst>
          </p:cNvPr>
          <p:cNvPicPr>
            <a:picLocks noRot="1" noChangeAspect="1"/>
          </p:cNvPicPr>
          <p:nvPr>
            <a:videoFile r:link="rId1"/>
          </p:nvPr>
        </p:nvPicPr>
        <p:blipFill>
          <a:blip r:embed="rId3"/>
          <a:stretch>
            <a:fillRect/>
          </a:stretch>
        </p:blipFill>
        <p:spPr>
          <a:xfrm>
            <a:off x="1369567" y="758565"/>
            <a:ext cx="9452866" cy="5340869"/>
          </a:xfrm>
          <a:prstGeom prst="rect">
            <a:avLst/>
          </a:prstGeom>
        </p:spPr>
      </p:pic>
    </p:spTree>
    <p:extLst>
      <p:ext uri="{BB962C8B-B14F-4D97-AF65-F5344CB8AC3E}">
        <p14:creationId xmlns:p14="http://schemas.microsoft.com/office/powerpoint/2010/main" val="400986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9A780E-27A5-5DBC-3B2B-649B85F99E24}"/>
              </a:ext>
            </a:extLst>
          </p:cNvPr>
          <p:cNvSpPr>
            <a:spLocks noGrp="1"/>
          </p:cNvSpPr>
          <p:nvPr>
            <p:ph idx="1"/>
          </p:nvPr>
        </p:nvSpPr>
        <p:spPr>
          <a:xfrm>
            <a:off x="838200" y="332727"/>
            <a:ext cx="10515600" cy="768285"/>
          </a:xfrm>
        </p:spPr>
        <p:txBody>
          <a:bodyPr>
            <a:normAutofit/>
          </a:bodyPr>
          <a:lstStyle/>
          <a:p>
            <a:pPr marL="0" indent="0">
              <a:buNone/>
            </a:pPr>
            <a:r>
              <a:rPr lang="es-CO" sz="1600" dirty="0">
                <a:hlinkClick r:id="rId2"/>
              </a:rPr>
              <a:t>https://es.unesco.org/artificial-intelligence/ethics/cases#:~:text=PERO%20hay%20muchos%20desaf%C3%ADos%20%C3%A9ticos,discriminatorios%2C%20sesgos%20incrustados%20o%20insertados</a:t>
            </a:r>
            <a:r>
              <a:rPr lang="es-CO" sz="1600" dirty="0"/>
              <a:t>. </a:t>
            </a:r>
          </a:p>
        </p:txBody>
      </p:sp>
      <p:pic>
        <p:nvPicPr>
          <p:cNvPr id="5" name="Imagen 4">
            <a:extLst>
              <a:ext uri="{FF2B5EF4-FFF2-40B4-BE49-F238E27FC236}">
                <a16:creationId xmlns:a16="http://schemas.microsoft.com/office/drawing/2014/main" id="{01FE2BD9-69B7-3DF4-7611-B8F64BE551A2}"/>
              </a:ext>
            </a:extLst>
          </p:cNvPr>
          <p:cNvPicPr>
            <a:picLocks noChangeAspect="1"/>
          </p:cNvPicPr>
          <p:nvPr/>
        </p:nvPicPr>
        <p:blipFill>
          <a:blip r:embed="rId3"/>
          <a:stretch>
            <a:fillRect/>
          </a:stretch>
        </p:blipFill>
        <p:spPr>
          <a:xfrm>
            <a:off x="2284482" y="1101012"/>
            <a:ext cx="7623036" cy="5444107"/>
          </a:xfrm>
          <a:prstGeom prst="rect">
            <a:avLst/>
          </a:prstGeom>
        </p:spPr>
      </p:pic>
    </p:spTree>
    <p:extLst>
      <p:ext uri="{BB962C8B-B14F-4D97-AF65-F5344CB8AC3E}">
        <p14:creationId xmlns:p14="http://schemas.microsoft.com/office/powerpoint/2010/main" val="330540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7877D-1270-931B-2224-650E8BAD33EA}"/>
              </a:ext>
            </a:extLst>
          </p:cNvPr>
          <p:cNvSpPr>
            <a:spLocks noGrp="1"/>
          </p:cNvSpPr>
          <p:nvPr>
            <p:ph type="title"/>
          </p:nvPr>
        </p:nvSpPr>
        <p:spPr/>
        <p:txBody>
          <a:bodyPr/>
          <a:lstStyle/>
          <a:p>
            <a:r>
              <a:rPr lang="es-MX" dirty="0"/>
              <a:t>Cronograma</a:t>
            </a:r>
            <a:endParaRPr lang="es-CO" dirty="0"/>
          </a:p>
        </p:txBody>
      </p:sp>
      <p:graphicFrame>
        <p:nvGraphicFramePr>
          <p:cNvPr id="6" name="Tabla 5">
            <a:extLst>
              <a:ext uri="{FF2B5EF4-FFF2-40B4-BE49-F238E27FC236}">
                <a16:creationId xmlns:a16="http://schemas.microsoft.com/office/drawing/2014/main" id="{DE9E1ACA-5E37-7536-1093-6F3EDF43C0B9}"/>
              </a:ext>
            </a:extLst>
          </p:cNvPr>
          <p:cNvGraphicFramePr>
            <a:graphicFrameLocks noGrp="1"/>
          </p:cNvGraphicFramePr>
          <p:nvPr>
            <p:extLst>
              <p:ext uri="{D42A27DB-BD31-4B8C-83A1-F6EECF244321}">
                <p14:modId xmlns:p14="http://schemas.microsoft.com/office/powerpoint/2010/main" val="2773685720"/>
              </p:ext>
            </p:extLst>
          </p:nvPr>
        </p:nvGraphicFramePr>
        <p:xfrm>
          <a:off x="3900196" y="257207"/>
          <a:ext cx="7679096" cy="6343586"/>
        </p:xfrm>
        <a:graphic>
          <a:graphicData uri="http://schemas.openxmlformats.org/drawingml/2006/table">
            <a:tbl>
              <a:tblPr firstRow="1" firstCol="1" bandRow="1" bandCol="1"/>
              <a:tblGrid>
                <a:gridCol w="1461992">
                  <a:extLst>
                    <a:ext uri="{9D8B030D-6E8A-4147-A177-3AD203B41FA5}">
                      <a16:colId xmlns:a16="http://schemas.microsoft.com/office/drawing/2014/main" val="1370496012"/>
                    </a:ext>
                  </a:extLst>
                </a:gridCol>
                <a:gridCol w="2195410">
                  <a:extLst>
                    <a:ext uri="{9D8B030D-6E8A-4147-A177-3AD203B41FA5}">
                      <a16:colId xmlns:a16="http://schemas.microsoft.com/office/drawing/2014/main" val="42568132"/>
                    </a:ext>
                  </a:extLst>
                </a:gridCol>
                <a:gridCol w="1622378">
                  <a:extLst>
                    <a:ext uri="{9D8B030D-6E8A-4147-A177-3AD203B41FA5}">
                      <a16:colId xmlns:a16="http://schemas.microsoft.com/office/drawing/2014/main" val="3453835616"/>
                    </a:ext>
                  </a:extLst>
                </a:gridCol>
                <a:gridCol w="1622378">
                  <a:extLst>
                    <a:ext uri="{9D8B030D-6E8A-4147-A177-3AD203B41FA5}">
                      <a16:colId xmlns:a16="http://schemas.microsoft.com/office/drawing/2014/main" val="790974062"/>
                    </a:ext>
                  </a:extLst>
                </a:gridCol>
                <a:gridCol w="776938">
                  <a:extLst>
                    <a:ext uri="{9D8B030D-6E8A-4147-A177-3AD203B41FA5}">
                      <a16:colId xmlns:a16="http://schemas.microsoft.com/office/drawing/2014/main" val="1368858576"/>
                    </a:ext>
                  </a:extLst>
                </a:gridCol>
              </a:tblGrid>
              <a:tr h="197800">
                <a:tc rowSpan="2">
                  <a:txBody>
                    <a:bodyPr/>
                    <a:lstStyle/>
                    <a:p>
                      <a:pPr algn="ctr"/>
                      <a:r>
                        <a:rPr lang="es-ES" sz="1200" b="1" kern="1400" spc="-50">
                          <a:effectLst/>
                          <a:latin typeface="Arial" panose="020B0604020202020204" pitchFamily="34" charset="0"/>
                          <a:ea typeface="Times New Roman" panose="02020603050405020304" pitchFamily="18" charset="0"/>
                        </a:rPr>
                        <a:t>Semana</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r>
                        <a:rPr lang="es-ES" sz="1200" b="1" kern="1400" spc="-50" dirty="0">
                          <a:solidFill>
                            <a:srgbClr val="000000"/>
                          </a:solidFill>
                          <a:effectLst/>
                          <a:latin typeface="Arial" panose="020B0604020202020204" pitchFamily="34" charset="0"/>
                          <a:ea typeface="Times New Roman" panose="02020603050405020304" pitchFamily="18" charset="0"/>
                        </a:rPr>
                        <a:t>TEMÀTICA</a:t>
                      </a:r>
                      <a:endParaRPr lang="es-CO" sz="1200" kern="1400" spc="-50" dirty="0">
                        <a:effectLst/>
                        <a:latin typeface="Arial" panose="020B0604020202020204" pitchFamily="34" charset="0"/>
                        <a:ea typeface="Times New Roman" panose="02020603050405020304" pitchFamily="18" charset="0"/>
                      </a:endParaRPr>
                    </a:p>
                    <a:p>
                      <a:pPr algn="ctr"/>
                      <a:r>
                        <a:rPr lang="es-ES" sz="1200" b="1" kern="1400" spc="-50" dirty="0">
                          <a:effectLst/>
                          <a:latin typeface="Arial" panose="020B0604020202020204" pitchFamily="34" charset="0"/>
                          <a:ea typeface="Times New Roman" panose="02020603050405020304" pitchFamily="18" charset="0"/>
                        </a:rPr>
                        <a:t> </a:t>
                      </a:r>
                      <a:endParaRPr lang="es-CO" sz="1200" kern="1400" spc="-50" dirty="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s-ES" sz="1200" b="1" kern="1400" spc="-50">
                          <a:effectLst/>
                          <a:latin typeface="Arial" panose="020B0604020202020204" pitchFamily="34" charset="0"/>
                          <a:ea typeface="Times New Roman" panose="02020603050405020304" pitchFamily="18" charset="0"/>
                        </a:rPr>
                        <a:t>PRAGMÁTICA</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rowSpan="2">
                  <a:txBody>
                    <a:bodyPr/>
                    <a:lstStyle/>
                    <a:p>
                      <a:pPr algn="ctr"/>
                      <a:r>
                        <a:rPr lang="es-ES" sz="1200" b="1" kern="1400" spc="-50">
                          <a:effectLst/>
                          <a:latin typeface="Arial" panose="020B0604020202020204" pitchFamily="34" charset="0"/>
                          <a:ea typeface="Times New Roman" panose="02020603050405020304" pitchFamily="18" charset="0"/>
                        </a:rPr>
                        <a:t>%</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369554"/>
                  </a:ext>
                </a:extLst>
              </a:tr>
              <a:tr h="460080">
                <a:tc vMerge="1">
                  <a:txBody>
                    <a:bodyPr/>
                    <a:lstStyle/>
                    <a:p>
                      <a:endParaRPr lang="es-CO"/>
                    </a:p>
                  </a:txBody>
                  <a:tcPr/>
                </a:tc>
                <a:tc vMerge="1">
                  <a:txBody>
                    <a:bodyPr/>
                    <a:lstStyle/>
                    <a:p>
                      <a:endParaRPr lang="es-CO"/>
                    </a:p>
                  </a:txBody>
                  <a:tcPr/>
                </a:tc>
                <a:tc>
                  <a:txBody>
                    <a:bodyPr/>
                    <a:lstStyle/>
                    <a:p>
                      <a:pPr algn="ctr"/>
                      <a:r>
                        <a:rPr lang="es-ES" sz="1200" b="1" kern="1400" spc="-50">
                          <a:solidFill>
                            <a:srgbClr val="000000"/>
                          </a:solidFill>
                          <a:effectLst/>
                          <a:latin typeface="Arial" panose="020B0604020202020204" pitchFamily="34" charset="0"/>
                          <a:ea typeface="Times New Roman" panose="02020603050405020304" pitchFamily="18" charset="0"/>
                        </a:rPr>
                        <a:t>Trabajo académico Presencial</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b="1" kern="1400" spc="-50">
                          <a:solidFill>
                            <a:srgbClr val="000000"/>
                          </a:solidFill>
                          <a:effectLst/>
                          <a:latin typeface="Arial" panose="020B0604020202020204" pitchFamily="34" charset="0"/>
                          <a:ea typeface="Times New Roman" panose="02020603050405020304" pitchFamily="18" charset="0"/>
                        </a:rPr>
                        <a:t>Trabajo académico independiente</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2428929920"/>
                  </a:ext>
                </a:extLst>
              </a:tr>
              <a:tr h="389494">
                <a:tc>
                  <a:txBody>
                    <a:bodyPr/>
                    <a:lstStyle/>
                    <a:p>
                      <a:pPr algn="ctr"/>
                      <a:r>
                        <a:rPr lang="es-ES" sz="1200" kern="1400" spc="-50">
                          <a:effectLst/>
                          <a:latin typeface="Arial" panose="020B0604020202020204" pitchFamily="34" charset="0"/>
                          <a:ea typeface="Times New Roman" panose="02020603050405020304" pitchFamily="18" charset="0"/>
                        </a:rPr>
                        <a:t>1</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Conceptos de Inteligencia real y artificial.</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08/02/2023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436838"/>
                  </a:ext>
                </a:extLst>
              </a:tr>
              <a:tr h="389494">
                <a:tc>
                  <a:txBody>
                    <a:bodyPr/>
                    <a:lstStyle/>
                    <a:p>
                      <a:pPr algn="ctr"/>
                      <a:r>
                        <a:rPr lang="es-ES" sz="1200" kern="1400" spc="-50">
                          <a:effectLst/>
                          <a:latin typeface="Arial" panose="020B0604020202020204" pitchFamily="34" charset="0"/>
                          <a:ea typeface="Times New Roman" panose="02020603050405020304" pitchFamily="18" charset="0"/>
                        </a:rPr>
                        <a:t>2</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Conceptos de Inteligencia real y artificial.</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15/02/2023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758779"/>
                  </a:ext>
                </a:extLst>
              </a:tr>
              <a:tr h="253205">
                <a:tc>
                  <a:txBody>
                    <a:bodyPr/>
                    <a:lstStyle/>
                    <a:p>
                      <a:pPr algn="ctr"/>
                      <a:r>
                        <a:rPr lang="es-ES" sz="1200" kern="1400" spc="-50">
                          <a:effectLst/>
                          <a:latin typeface="Arial" panose="020B0604020202020204" pitchFamily="34" charset="0"/>
                          <a:ea typeface="Times New Roman" panose="02020603050405020304" pitchFamily="18" charset="0"/>
                        </a:rPr>
                        <a:t>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Aprendizaje Automático</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22/02/2023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0221188"/>
                  </a:ext>
                </a:extLst>
              </a:tr>
              <a:tr h="253205">
                <a:tc>
                  <a:txBody>
                    <a:bodyPr/>
                    <a:lstStyle/>
                    <a:p>
                      <a:pPr algn="ctr"/>
                      <a:r>
                        <a:rPr lang="es-ES" sz="1200" kern="1400" spc="-50">
                          <a:effectLst/>
                          <a:latin typeface="Arial" panose="020B0604020202020204" pitchFamily="34" charset="0"/>
                          <a:ea typeface="Times New Roman" panose="02020603050405020304" pitchFamily="18" charset="0"/>
                        </a:rPr>
                        <a:t>4</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Aprendizaje Automático</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01/03/2023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2240863"/>
                  </a:ext>
                </a:extLst>
              </a:tr>
              <a:tr h="253205">
                <a:tc>
                  <a:txBody>
                    <a:bodyPr/>
                    <a:lstStyle/>
                    <a:p>
                      <a:pPr algn="ctr"/>
                      <a:r>
                        <a:rPr lang="es-ES" sz="1200" kern="1400" spc="-50">
                          <a:effectLst/>
                          <a:latin typeface="Arial" panose="020B0604020202020204" pitchFamily="34" charset="0"/>
                          <a:ea typeface="Times New Roman" panose="02020603050405020304" pitchFamily="18" charset="0"/>
                        </a:rPr>
                        <a:t>5</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Algoritmos Genéticos</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08/03/2023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4054005"/>
                  </a:ext>
                </a:extLst>
              </a:tr>
              <a:tr h="1003810">
                <a:tc>
                  <a:txBody>
                    <a:bodyPr/>
                    <a:lstStyle/>
                    <a:p>
                      <a:pPr algn="ctr"/>
                      <a:r>
                        <a:rPr lang="es-ES" sz="1200" kern="1400" spc="-50">
                          <a:effectLst/>
                          <a:latin typeface="Arial" panose="020B0604020202020204" pitchFamily="34" charset="0"/>
                          <a:ea typeface="Times New Roman" panose="02020603050405020304" pitchFamily="18" charset="0"/>
                        </a:rPr>
                        <a:t>6</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Desarrollo de algoritmos genéticos </a:t>
                      </a:r>
                      <a:endParaRPr lang="es-CO" sz="1200" kern="1400" spc="-50">
                        <a:effectLst/>
                        <a:latin typeface="Arial" panose="020B0604020202020204" pitchFamily="34" charset="0"/>
                        <a:ea typeface="Times New Roman" panose="02020603050405020304" pitchFamily="18" charset="0"/>
                      </a:endParaRPr>
                    </a:p>
                    <a:p>
                      <a:pPr algn="ctr"/>
                      <a:r>
                        <a:rPr lang="es-ES" sz="1200" kern="1400" spc="-50">
                          <a:effectLst/>
                          <a:latin typeface="Arial" panose="020B0604020202020204" pitchFamily="34" charset="0"/>
                          <a:ea typeface="Times New Roman" panose="02020603050405020304" pitchFamily="18" charset="0"/>
                        </a:rPr>
                        <a:t>(consulta de fuentes bibliográficas tema relacionado con el laboratorio)</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15/03/2023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15 %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206480"/>
                  </a:ext>
                </a:extLst>
              </a:tr>
              <a:tr h="250952">
                <a:tc>
                  <a:txBody>
                    <a:bodyPr/>
                    <a:lstStyle/>
                    <a:p>
                      <a:pPr algn="ctr"/>
                      <a:r>
                        <a:rPr lang="es-ES" sz="1200" kern="1400" spc="-50">
                          <a:effectLst/>
                          <a:latin typeface="Arial" panose="020B0604020202020204" pitchFamily="34" charset="0"/>
                          <a:ea typeface="Times New Roman" panose="02020603050405020304" pitchFamily="18" charset="0"/>
                        </a:rPr>
                        <a:t>7</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Laboratorio práctico</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22/03/2023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15 %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433637"/>
                  </a:ext>
                </a:extLst>
              </a:tr>
              <a:tr h="222198">
                <a:tc>
                  <a:txBody>
                    <a:bodyPr/>
                    <a:lstStyle/>
                    <a:p>
                      <a:pPr algn="ctr"/>
                      <a:r>
                        <a:rPr lang="es-ES" sz="1200" kern="1400" spc="-50">
                          <a:effectLst/>
                          <a:latin typeface="Arial" panose="020B0604020202020204" pitchFamily="34" charset="0"/>
                          <a:ea typeface="Times New Roman" panose="02020603050405020304" pitchFamily="18" charset="0"/>
                        </a:rPr>
                        <a:t>8</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Evaluación parcial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29/03/2023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20 %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845721"/>
                  </a:ext>
                </a:extLst>
              </a:tr>
              <a:tr h="253205">
                <a:tc>
                  <a:txBody>
                    <a:bodyPr/>
                    <a:lstStyle/>
                    <a:p>
                      <a:pPr algn="ctr"/>
                      <a:r>
                        <a:rPr lang="es-ES" sz="1200" kern="1400" spc="-50">
                          <a:effectLst/>
                          <a:latin typeface="Arial" panose="020B0604020202020204" pitchFamily="34" charset="0"/>
                          <a:ea typeface="Times New Roman" panose="02020603050405020304" pitchFamily="18" charset="0"/>
                        </a:rPr>
                        <a:t>9</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Conceptos Neuronales</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12/04/2023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10184"/>
                  </a:ext>
                </a:extLst>
              </a:tr>
              <a:tr h="253205">
                <a:tc>
                  <a:txBody>
                    <a:bodyPr/>
                    <a:lstStyle/>
                    <a:p>
                      <a:pPr algn="ctr"/>
                      <a:r>
                        <a:rPr lang="es-ES" sz="1200" kern="1400" spc="-50">
                          <a:effectLst/>
                          <a:latin typeface="Arial" panose="020B0604020202020204" pitchFamily="34" charset="0"/>
                          <a:ea typeface="Times New Roman" panose="02020603050405020304" pitchFamily="18" charset="0"/>
                        </a:rPr>
                        <a:t>10</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Redes neuronales artificiales</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19/04/2023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732736"/>
                  </a:ext>
                </a:extLst>
              </a:tr>
              <a:tr h="253205">
                <a:tc>
                  <a:txBody>
                    <a:bodyPr/>
                    <a:lstStyle/>
                    <a:p>
                      <a:pPr algn="ctr"/>
                      <a:r>
                        <a:rPr lang="es-ES" sz="1200" kern="1400" spc="-50">
                          <a:effectLst/>
                          <a:latin typeface="Arial" panose="020B0604020202020204" pitchFamily="34" charset="0"/>
                          <a:ea typeface="Times New Roman" panose="02020603050405020304" pitchFamily="18" charset="0"/>
                        </a:rPr>
                        <a:t>11</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MLP y Redes Convolucionales</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26/04/2023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847534"/>
                  </a:ext>
                </a:extLst>
              </a:tr>
              <a:tr h="878335">
                <a:tc>
                  <a:txBody>
                    <a:bodyPr/>
                    <a:lstStyle/>
                    <a:p>
                      <a:pPr algn="ctr"/>
                      <a:r>
                        <a:rPr lang="es-ES" sz="1200" kern="1400" spc="-50">
                          <a:effectLst/>
                          <a:latin typeface="Arial" panose="020B0604020202020204" pitchFamily="34" charset="0"/>
                          <a:ea typeface="Times New Roman" panose="02020603050405020304" pitchFamily="18" charset="0"/>
                        </a:rPr>
                        <a:t>12</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MLP y Redes Convolucionales</a:t>
                      </a:r>
                      <a:endParaRPr lang="es-CO" sz="1200" kern="1400" spc="-50">
                        <a:effectLst/>
                        <a:latin typeface="Arial" panose="020B0604020202020204" pitchFamily="34" charset="0"/>
                        <a:ea typeface="Times New Roman" panose="02020603050405020304" pitchFamily="18" charset="0"/>
                      </a:endParaRPr>
                    </a:p>
                    <a:p>
                      <a:pPr algn="ctr"/>
                      <a:r>
                        <a:rPr lang="es-ES" sz="1200" kern="1400" spc="-50">
                          <a:effectLst/>
                          <a:latin typeface="Arial" panose="020B0604020202020204" pitchFamily="34" charset="0"/>
                          <a:ea typeface="Times New Roman" panose="02020603050405020304" pitchFamily="18" charset="0"/>
                        </a:rPr>
                        <a:t>(consulta de fuentes bibliográficas tema relacionado con el laboratorio)</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03/05/2023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15 %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754253"/>
                  </a:ext>
                </a:extLst>
              </a:tr>
              <a:tr h="194747">
                <a:tc>
                  <a:txBody>
                    <a:bodyPr/>
                    <a:lstStyle/>
                    <a:p>
                      <a:pPr algn="ctr"/>
                      <a:r>
                        <a:rPr lang="es-ES" sz="1200" kern="1400" spc="-50">
                          <a:effectLst/>
                          <a:latin typeface="Arial" panose="020B0604020202020204" pitchFamily="34" charset="0"/>
                          <a:ea typeface="Times New Roman" panose="02020603050405020304" pitchFamily="18" charset="0"/>
                        </a:rPr>
                        <a:t>13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Práctica</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10/05/2023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15 %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365519"/>
                  </a:ext>
                </a:extLst>
              </a:tr>
              <a:tr h="253205">
                <a:tc>
                  <a:txBody>
                    <a:bodyPr/>
                    <a:lstStyle/>
                    <a:p>
                      <a:pPr algn="ctr"/>
                      <a:r>
                        <a:rPr lang="es-ES" sz="1200" kern="1400" spc="-50">
                          <a:effectLst/>
                          <a:latin typeface="Arial" panose="020B0604020202020204" pitchFamily="34" charset="0"/>
                          <a:ea typeface="Times New Roman" panose="02020603050405020304" pitchFamily="18" charset="0"/>
                        </a:rPr>
                        <a:t>14</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Definición NLP y aplicaciones</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17/05/2023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266079"/>
                  </a:ext>
                </a:extLst>
              </a:tr>
              <a:tr h="194747">
                <a:tc>
                  <a:txBody>
                    <a:bodyPr/>
                    <a:lstStyle/>
                    <a:p>
                      <a:pPr algn="ctr"/>
                      <a:r>
                        <a:rPr lang="es-ES" sz="1200" kern="1400" spc="-50">
                          <a:effectLst/>
                          <a:latin typeface="Arial" panose="020B0604020202020204" pitchFamily="34" charset="0"/>
                          <a:ea typeface="Times New Roman" panose="02020603050405020304" pitchFamily="18" charset="0"/>
                        </a:rPr>
                        <a:t>15</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NLP</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24/05/2023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134789"/>
                  </a:ext>
                </a:extLst>
              </a:tr>
              <a:tr h="194747">
                <a:tc>
                  <a:txBody>
                    <a:bodyPr/>
                    <a:lstStyle/>
                    <a:p>
                      <a:pPr algn="ctr"/>
                      <a:r>
                        <a:rPr lang="es-ES" sz="1200" kern="1400" spc="-50">
                          <a:effectLst/>
                          <a:latin typeface="Arial" panose="020B0604020202020204" pitchFamily="34" charset="0"/>
                          <a:ea typeface="Times New Roman" panose="02020603050405020304" pitchFamily="18" charset="0"/>
                        </a:rPr>
                        <a:t>16</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NLP</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31/05/2023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091630"/>
                  </a:ext>
                </a:extLst>
              </a:tr>
              <a:tr h="194747">
                <a:tc>
                  <a:txBody>
                    <a:bodyPr/>
                    <a:lstStyle/>
                    <a:p>
                      <a:pPr algn="ctr"/>
                      <a:r>
                        <a:rPr lang="es-ES" sz="1200" kern="1400" spc="-50">
                          <a:effectLst/>
                          <a:latin typeface="Arial" panose="020B0604020202020204" pitchFamily="34" charset="0"/>
                          <a:ea typeface="Times New Roman" panose="02020603050405020304" pitchFamily="18" charset="0"/>
                        </a:rPr>
                        <a:t>17</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Evaluación final</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a:effectLst/>
                          <a:latin typeface="Arial" panose="020B0604020202020204" pitchFamily="34" charset="0"/>
                          <a:ea typeface="Times New Roman" panose="02020603050405020304" pitchFamily="18" charset="0"/>
                        </a:rPr>
                        <a:t>07/06/2023</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s-ES" sz="1200" kern="1400" spc="-50">
                          <a:effectLst/>
                          <a:latin typeface="Arial" panose="020B0604020202020204" pitchFamily="34" charset="0"/>
                          <a:ea typeface="Times New Roman" panose="02020603050405020304" pitchFamily="18" charset="0"/>
                        </a:rPr>
                        <a:t> </a:t>
                      </a:r>
                      <a:endParaRPr lang="es-CO" sz="1200" kern="1400" spc="-5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 sz="1200" kern="1400" spc="-50" dirty="0">
                          <a:effectLst/>
                          <a:latin typeface="Arial" panose="020B0604020202020204" pitchFamily="34" charset="0"/>
                          <a:ea typeface="Times New Roman" panose="02020603050405020304" pitchFamily="18" charset="0"/>
                        </a:rPr>
                        <a:t>20 %</a:t>
                      </a:r>
                      <a:endParaRPr lang="es-CO" sz="1200" kern="1400" spc="-50" dirty="0">
                        <a:effectLst/>
                        <a:latin typeface="Arial" panose="020B0604020202020204" pitchFamily="34" charset="0"/>
                        <a:ea typeface="Times New Roman" panose="02020603050405020304" pitchFamily="18" charset="0"/>
                      </a:endParaRPr>
                    </a:p>
                  </a:txBody>
                  <a:tcPr marL="33985" marR="33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557100"/>
                  </a:ext>
                </a:extLst>
              </a:tr>
            </a:tbl>
          </a:graphicData>
        </a:graphic>
      </p:graphicFrame>
    </p:spTree>
    <p:extLst>
      <p:ext uri="{BB962C8B-B14F-4D97-AF65-F5344CB8AC3E}">
        <p14:creationId xmlns:p14="http://schemas.microsoft.com/office/powerpoint/2010/main" val="396897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D51CB-1319-1605-189F-5D595517EEBC}"/>
              </a:ext>
            </a:extLst>
          </p:cNvPr>
          <p:cNvSpPr>
            <a:spLocks noGrp="1"/>
          </p:cNvSpPr>
          <p:nvPr>
            <p:ph type="title"/>
          </p:nvPr>
        </p:nvSpPr>
        <p:spPr/>
        <p:txBody>
          <a:bodyPr/>
          <a:lstStyle/>
          <a:p>
            <a:r>
              <a:rPr lang="es-CO" dirty="0"/>
              <a:t>Inteligencia artificial</a:t>
            </a:r>
          </a:p>
        </p:txBody>
      </p:sp>
      <p:sp>
        <p:nvSpPr>
          <p:cNvPr id="3" name="Marcador de contenido 2">
            <a:extLst>
              <a:ext uri="{FF2B5EF4-FFF2-40B4-BE49-F238E27FC236}">
                <a16:creationId xmlns:a16="http://schemas.microsoft.com/office/drawing/2014/main" id="{2183D94D-4020-E4A0-9CD6-11703D284646}"/>
              </a:ext>
            </a:extLst>
          </p:cNvPr>
          <p:cNvSpPr>
            <a:spLocks noGrp="1"/>
          </p:cNvSpPr>
          <p:nvPr>
            <p:ph idx="1"/>
          </p:nvPr>
        </p:nvSpPr>
        <p:spPr/>
        <p:txBody>
          <a:bodyPr>
            <a:normAutofit fontScale="92500" lnSpcReduction="10000"/>
          </a:bodyPr>
          <a:lstStyle/>
          <a:p>
            <a:pPr marL="0" indent="0">
              <a:buNone/>
            </a:pPr>
            <a:r>
              <a:rPr lang="es-MX" dirty="0"/>
              <a:t>El término </a:t>
            </a:r>
            <a:r>
              <a:rPr lang="es-MX" b="1" dirty="0"/>
              <a:t>inteligencia artificial</a:t>
            </a:r>
            <a:r>
              <a:rPr lang="es-MX" dirty="0"/>
              <a:t> se aplica cuando una máquina imita las funciones </a:t>
            </a:r>
            <a:r>
              <a:rPr lang="es-MX" b="1" dirty="0"/>
              <a:t>cognitivas.</a:t>
            </a:r>
            <a:endParaRPr lang="es-MX" dirty="0"/>
          </a:p>
          <a:p>
            <a:pPr marL="0" indent="0">
              <a:buNone/>
            </a:pPr>
            <a:endParaRPr lang="es-MX" dirty="0"/>
          </a:p>
          <a:p>
            <a:pPr marL="0" indent="0">
              <a:buNone/>
            </a:pPr>
            <a:endParaRPr lang="es-MX" dirty="0"/>
          </a:p>
          <a:p>
            <a:r>
              <a:rPr lang="es-MX" dirty="0"/>
              <a:t>Percibir</a:t>
            </a:r>
          </a:p>
          <a:p>
            <a:r>
              <a:rPr lang="es-MX" dirty="0"/>
              <a:t>Razonar</a:t>
            </a:r>
          </a:p>
          <a:p>
            <a:r>
              <a:rPr lang="es-MX" dirty="0"/>
              <a:t>Aprender</a:t>
            </a:r>
          </a:p>
          <a:p>
            <a:r>
              <a:rPr lang="es-MX" dirty="0"/>
              <a:t>Resolver problemas</a:t>
            </a:r>
          </a:p>
          <a:p>
            <a:pPr marL="0" indent="0">
              <a:buNone/>
            </a:pPr>
            <a:endParaRPr lang="es-MX" dirty="0"/>
          </a:p>
          <a:p>
            <a:pPr marL="0" indent="0">
              <a:buNone/>
            </a:pPr>
            <a:r>
              <a:rPr lang="es-MX" dirty="0"/>
              <a:t>.</a:t>
            </a:r>
            <a:endParaRPr lang="es-CO" dirty="0"/>
          </a:p>
        </p:txBody>
      </p:sp>
      <p:pic>
        <p:nvPicPr>
          <p:cNvPr id="8" name="Imagen 7">
            <a:extLst>
              <a:ext uri="{FF2B5EF4-FFF2-40B4-BE49-F238E27FC236}">
                <a16:creationId xmlns:a16="http://schemas.microsoft.com/office/drawing/2014/main" id="{38102809-CDB9-8081-692A-6F8DEBA5BC3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12412" y="2801743"/>
            <a:ext cx="7362285" cy="2760857"/>
          </a:xfrm>
          <a:prstGeom prst="rect">
            <a:avLst/>
          </a:prstGeom>
        </p:spPr>
      </p:pic>
    </p:spTree>
    <p:extLst>
      <p:ext uri="{BB962C8B-B14F-4D97-AF65-F5344CB8AC3E}">
        <p14:creationId xmlns:p14="http://schemas.microsoft.com/office/powerpoint/2010/main" val="91372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A430D4-05A3-1935-AB0D-07AD9D7DE7FB}"/>
              </a:ext>
            </a:extLst>
          </p:cNvPr>
          <p:cNvSpPr>
            <a:spLocks noGrp="1"/>
          </p:cNvSpPr>
          <p:nvPr>
            <p:ph type="title"/>
          </p:nvPr>
        </p:nvSpPr>
        <p:spPr/>
        <p:txBody>
          <a:bodyPr/>
          <a:lstStyle/>
          <a:p>
            <a:r>
              <a:rPr lang="es-CO" dirty="0"/>
              <a:t>Inteligencia artificial</a:t>
            </a:r>
          </a:p>
        </p:txBody>
      </p:sp>
      <p:sp>
        <p:nvSpPr>
          <p:cNvPr id="3" name="Marcador de contenido 2">
            <a:extLst>
              <a:ext uri="{FF2B5EF4-FFF2-40B4-BE49-F238E27FC236}">
                <a16:creationId xmlns:a16="http://schemas.microsoft.com/office/drawing/2014/main" id="{A44128EB-F0A7-5986-1AF8-A886995D424F}"/>
              </a:ext>
            </a:extLst>
          </p:cNvPr>
          <p:cNvSpPr>
            <a:spLocks noGrp="1"/>
          </p:cNvSpPr>
          <p:nvPr>
            <p:ph idx="1"/>
          </p:nvPr>
        </p:nvSpPr>
        <p:spPr>
          <a:xfrm>
            <a:off x="838200" y="2986882"/>
            <a:ext cx="5819775" cy="2651126"/>
          </a:xfrm>
        </p:spPr>
        <p:txBody>
          <a:bodyPr>
            <a:normAutofit/>
          </a:bodyPr>
          <a:lstStyle/>
          <a:p>
            <a:pPr marL="0" indent="0">
              <a:buNone/>
            </a:pPr>
            <a:r>
              <a:rPr lang="es-MX" dirty="0"/>
              <a:t>“la capacidad de un sistema para interpretar correctamente datos externos, para aprender de dichos datos y emplear esos conocimientos para lograr tareas y metas concretas a través de la adaptación flexible”</a:t>
            </a:r>
          </a:p>
        </p:txBody>
      </p:sp>
      <p:pic>
        <p:nvPicPr>
          <p:cNvPr id="5" name="Imagen 4">
            <a:extLst>
              <a:ext uri="{FF2B5EF4-FFF2-40B4-BE49-F238E27FC236}">
                <a16:creationId xmlns:a16="http://schemas.microsoft.com/office/drawing/2014/main" id="{EBB77FE7-DA58-0017-E5C3-9A27F797A045}"/>
              </a:ext>
            </a:extLst>
          </p:cNvPr>
          <p:cNvPicPr>
            <a:picLocks noChangeAspect="1"/>
          </p:cNvPicPr>
          <p:nvPr/>
        </p:nvPicPr>
        <p:blipFill>
          <a:blip r:embed="rId2"/>
          <a:stretch>
            <a:fillRect/>
          </a:stretch>
        </p:blipFill>
        <p:spPr>
          <a:xfrm>
            <a:off x="6810374" y="2449116"/>
            <a:ext cx="4989195" cy="3118247"/>
          </a:xfrm>
          <a:prstGeom prst="rect">
            <a:avLst/>
          </a:prstGeom>
        </p:spPr>
      </p:pic>
    </p:spTree>
    <p:extLst>
      <p:ext uri="{BB962C8B-B14F-4D97-AF65-F5344CB8AC3E}">
        <p14:creationId xmlns:p14="http://schemas.microsoft.com/office/powerpoint/2010/main" val="404007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A9976-3D7C-58A0-EFF8-2BDE93A45762}"/>
              </a:ext>
            </a:extLst>
          </p:cNvPr>
          <p:cNvSpPr>
            <a:spLocks noGrp="1"/>
          </p:cNvSpPr>
          <p:nvPr>
            <p:ph type="title"/>
          </p:nvPr>
        </p:nvSpPr>
        <p:spPr/>
        <p:txBody>
          <a:bodyPr/>
          <a:lstStyle/>
          <a:p>
            <a:r>
              <a:rPr lang="es-CO" dirty="0"/>
              <a:t>Inteligencia artificial</a:t>
            </a:r>
          </a:p>
        </p:txBody>
      </p:sp>
      <p:sp>
        <p:nvSpPr>
          <p:cNvPr id="3" name="Marcador de contenido 2">
            <a:extLst>
              <a:ext uri="{FF2B5EF4-FFF2-40B4-BE49-F238E27FC236}">
                <a16:creationId xmlns:a16="http://schemas.microsoft.com/office/drawing/2014/main" id="{6268C8AE-88B7-2A3E-7DAF-D47247D042EF}"/>
              </a:ext>
            </a:extLst>
          </p:cNvPr>
          <p:cNvSpPr>
            <a:spLocks noGrp="1"/>
          </p:cNvSpPr>
          <p:nvPr>
            <p:ph idx="1"/>
          </p:nvPr>
        </p:nvSpPr>
        <p:spPr>
          <a:xfrm>
            <a:off x="838200" y="1825625"/>
            <a:ext cx="4713514" cy="4108643"/>
          </a:xfrm>
        </p:spPr>
        <p:txBody>
          <a:bodyPr>
            <a:normAutofit lnSpcReduction="10000"/>
          </a:bodyPr>
          <a:lstStyle/>
          <a:p>
            <a:pPr marL="0" indent="0">
              <a:buNone/>
            </a:pPr>
            <a:r>
              <a:rPr lang="es-MX" dirty="0"/>
              <a:t>La inteligencia artificial es una nueva forma de resolver problemas dentro de los cuales se incluyen los sistemas expertos, el manejo y control de robots y los procesadores, que intenta integrar el conocimiento en tales sistemas, en otras palabras, un sistema inteligente capaz de escribir su propio programa</a:t>
            </a:r>
          </a:p>
        </p:txBody>
      </p:sp>
      <p:pic>
        <p:nvPicPr>
          <p:cNvPr id="4" name="Imagen 3">
            <a:extLst>
              <a:ext uri="{FF2B5EF4-FFF2-40B4-BE49-F238E27FC236}">
                <a16:creationId xmlns:a16="http://schemas.microsoft.com/office/drawing/2014/main" id="{4CF39BAE-CEF9-6643-3025-3405834890E4}"/>
              </a:ext>
            </a:extLst>
          </p:cNvPr>
          <p:cNvPicPr>
            <a:picLocks noChangeAspect="1"/>
          </p:cNvPicPr>
          <p:nvPr/>
        </p:nvPicPr>
        <p:blipFill>
          <a:blip r:embed="rId2"/>
          <a:stretch>
            <a:fillRect/>
          </a:stretch>
        </p:blipFill>
        <p:spPr>
          <a:xfrm>
            <a:off x="6262687" y="2128837"/>
            <a:ext cx="5250023" cy="2600325"/>
          </a:xfrm>
          <a:prstGeom prst="rect">
            <a:avLst/>
          </a:prstGeom>
        </p:spPr>
      </p:pic>
    </p:spTree>
    <p:extLst>
      <p:ext uri="{BB962C8B-B14F-4D97-AF65-F5344CB8AC3E}">
        <p14:creationId xmlns:p14="http://schemas.microsoft.com/office/powerpoint/2010/main" val="429435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A97BE-5094-5DB7-A619-4FDF0E37893D}"/>
              </a:ext>
            </a:extLst>
          </p:cNvPr>
          <p:cNvSpPr>
            <a:spLocks noGrp="1"/>
          </p:cNvSpPr>
          <p:nvPr>
            <p:ph type="title"/>
          </p:nvPr>
        </p:nvSpPr>
        <p:spPr/>
        <p:txBody>
          <a:bodyPr/>
          <a:lstStyle/>
          <a:p>
            <a:r>
              <a:rPr lang="es-MX" dirty="0"/>
              <a:t>Inteligencia artificial</a:t>
            </a:r>
            <a:br>
              <a:rPr lang="es-MX" dirty="0"/>
            </a:br>
            <a:endParaRPr lang="es-CO" dirty="0"/>
          </a:p>
        </p:txBody>
      </p:sp>
      <p:pic>
        <p:nvPicPr>
          <p:cNvPr id="9" name="Imagen 8">
            <a:extLst>
              <a:ext uri="{FF2B5EF4-FFF2-40B4-BE49-F238E27FC236}">
                <a16:creationId xmlns:a16="http://schemas.microsoft.com/office/drawing/2014/main" id="{48C47428-E044-50B0-B524-70229700BE4A}"/>
              </a:ext>
            </a:extLst>
          </p:cNvPr>
          <p:cNvPicPr>
            <a:picLocks noChangeAspect="1"/>
          </p:cNvPicPr>
          <p:nvPr/>
        </p:nvPicPr>
        <p:blipFill>
          <a:blip r:embed="rId2"/>
          <a:stretch>
            <a:fillRect/>
          </a:stretch>
        </p:blipFill>
        <p:spPr>
          <a:xfrm>
            <a:off x="1590511" y="1151731"/>
            <a:ext cx="9010977" cy="5588625"/>
          </a:xfrm>
          <a:prstGeom prst="rect">
            <a:avLst/>
          </a:prstGeom>
        </p:spPr>
      </p:pic>
    </p:spTree>
    <p:extLst>
      <p:ext uri="{BB962C8B-B14F-4D97-AF65-F5344CB8AC3E}">
        <p14:creationId xmlns:p14="http://schemas.microsoft.com/office/powerpoint/2010/main" val="106759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6547CB-963A-3EB4-4EDA-6725C7D847D6}"/>
              </a:ext>
            </a:extLst>
          </p:cNvPr>
          <p:cNvSpPr>
            <a:spLocks noGrp="1"/>
          </p:cNvSpPr>
          <p:nvPr>
            <p:ph type="title"/>
          </p:nvPr>
        </p:nvSpPr>
        <p:spPr/>
        <p:txBody>
          <a:bodyPr>
            <a:normAutofit/>
          </a:bodyPr>
          <a:lstStyle/>
          <a:p>
            <a:r>
              <a:rPr lang="es-MX" dirty="0"/>
              <a:t>Tipos de inteligencia artificial según </a:t>
            </a:r>
            <a:r>
              <a:rPr lang="es-MX" dirty="0" err="1"/>
              <a:t>Arend</a:t>
            </a:r>
            <a:r>
              <a:rPr lang="es-MX" dirty="0"/>
              <a:t> </a:t>
            </a:r>
            <a:r>
              <a:rPr lang="es-MX" dirty="0" err="1"/>
              <a:t>Hintze</a:t>
            </a:r>
            <a:endParaRPr lang="es-CO" dirty="0"/>
          </a:p>
        </p:txBody>
      </p:sp>
      <p:sp>
        <p:nvSpPr>
          <p:cNvPr id="3" name="Marcador de contenido 2">
            <a:extLst>
              <a:ext uri="{FF2B5EF4-FFF2-40B4-BE49-F238E27FC236}">
                <a16:creationId xmlns:a16="http://schemas.microsoft.com/office/drawing/2014/main" id="{95983A43-4C7F-67B6-B292-FA9182C9F3BD}"/>
              </a:ext>
            </a:extLst>
          </p:cNvPr>
          <p:cNvSpPr>
            <a:spLocks noGrp="1"/>
          </p:cNvSpPr>
          <p:nvPr>
            <p:ph idx="1"/>
          </p:nvPr>
        </p:nvSpPr>
        <p:spPr>
          <a:xfrm>
            <a:off x="278947" y="2246329"/>
            <a:ext cx="5327390" cy="4085414"/>
          </a:xfrm>
        </p:spPr>
        <p:txBody>
          <a:bodyPr>
            <a:normAutofit/>
          </a:bodyPr>
          <a:lstStyle/>
          <a:p>
            <a:pPr marL="0" indent="0" algn="ctr">
              <a:buNone/>
            </a:pPr>
            <a:r>
              <a:rPr lang="es-MX" sz="4600" b="1" i="0" dirty="0">
                <a:solidFill>
                  <a:srgbClr val="222222"/>
                </a:solidFill>
                <a:effectLst/>
                <a:latin typeface="Muli"/>
              </a:rPr>
              <a:t>Máquinas reactivas</a:t>
            </a:r>
          </a:p>
          <a:p>
            <a:pPr lvl="1"/>
            <a:r>
              <a:rPr lang="es-MX" sz="2800" b="0" i="0" dirty="0">
                <a:solidFill>
                  <a:srgbClr val="222222"/>
                </a:solidFill>
                <a:effectLst/>
                <a:latin typeface="Muli"/>
              </a:rPr>
              <a:t>Son sistemas de IA puramente reactivos.</a:t>
            </a:r>
          </a:p>
          <a:p>
            <a:pPr lvl="1"/>
            <a:r>
              <a:rPr lang="es-MX" sz="2800" i="0" dirty="0">
                <a:solidFill>
                  <a:srgbClr val="222222"/>
                </a:solidFill>
                <a:effectLst/>
                <a:latin typeface="Muli"/>
              </a:rPr>
              <a:t>No tienen la capacidad de formar recuerdos. </a:t>
            </a:r>
          </a:p>
          <a:p>
            <a:pPr lvl="1"/>
            <a:r>
              <a:rPr lang="es-MX" sz="2800" dirty="0">
                <a:solidFill>
                  <a:srgbClr val="222222"/>
                </a:solidFill>
                <a:latin typeface="Muli"/>
              </a:rPr>
              <a:t>No </a:t>
            </a:r>
            <a:r>
              <a:rPr lang="es-MX" sz="2800" i="0" dirty="0">
                <a:solidFill>
                  <a:srgbClr val="222222"/>
                </a:solidFill>
                <a:effectLst/>
                <a:latin typeface="Muli"/>
              </a:rPr>
              <a:t>pueden utilizar experiencias pasadas en las que basar la toma de decisiones actuales.</a:t>
            </a:r>
          </a:p>
          <a:p>
            <a:pPr marL="0" indent="0" algn="l">
              <a:buNone/>
            </a:pPr>
            <a:endParaRPr lang="es-MX" b="0" i="0" dirty="0">
              <a:solidFill>
                <a:srgbClr val="222222"/>
              </a:solidFill>
              <a:effectLst/>
              <a:latin typeface="Muli"/>
            </a:endParaRPr>
          </a:p>
        </p:txBody>
      </p:sp>
      <p:pic>
        <p:nvPicPr>
          <p:cNvPr id="4" name="Imagen 3">
            <a:extLst>
              <a:ext uri="{FF2B5EF4-FFF2-40B4-BE49-F238E27FC236}">
                <a16:creationId xmlns:a16="http://schemas.microsoft.com/office/drawing/2014/main" id="{4D749A27-CAD7-1D4F-31C7-91BD568C5DC4}"/>
              </a:ext>
            </a:extLst>
          </p:cNvPr>
          <p:cNvPicPr>
            <a:picLocks noChangeAspect="1"/>
          </p:cNvPicPr>
          <p:nvPr/>
        </p:nvPicPr>
        <p:blipFill>
          <a:blip r:embed="rId2"/>
          <a:stretch>
            <a:fillRect/>
          </a:stretch>
        </p:blipFill>
        <p:spPr>
          <a:xfrm>
            <a:off x="5606337" y="2186798"/>
            <a:ext cx="6306716" cy="4204477"/>
          </a:xfrm>
          <a:prstGeom prst="rect">
            <a:avLst/>
          </a:prstGeom>
        </p:spPr>
      </p:pic>
    </p:spTree>
    <p:extLst>
      <p:ext uri="{BB962C8B-B14F-4D97-AF65-F5344CB8AC3E}">
        <p14:creationId xmlns:p14="http://schemas.microsoft.com/office/powerpoint/2010/main" val="429048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8D6D3-B254-648C-D024-CFF3D28E43EB}"/>
              </a:ext>
            </a:extLst>
          </p:cNvPr>
          <p:cNvSpPr>
            <a:spLocks noGrp="1"/>
          </p:cNvSpPr>
          <p:nvPr>
            <p:ph type="title"/>
          </p:nvPr>
        </p:nvSpPr>
        <p:spPr/>
        <p:txBody>
          <a:bodyPr/>
          <a:lstStyle/>
          <a:p>
            <a:r>
              <a:rPr lang="es-MX" dirty="0"/>
              <a:t>Tipos de inteligencia artificial según </a:t>
            </a:r>
            <a:r>
              <a:rPr lang="es-MX" dirty="0" err="1"/>
              <a:t>Arend</a:t>
            </a:r>
            <a:r>
              <a:rPr lang="es-MX" dirty="0"/>
              <a:t> </a:t>
            </a:r>
            <a:r>
              <a:rPr lang="es-MX" dirty="0" err="1"/>
              <a:t>Hintze</a:t>
            </a:r>
            <a:endParaRPr lang="es-CO" dirty="0"/>
          </a:p>
        </p:txBody>
      </p:sp>
      <p:sp>
        <p:nvSpPr>
          <p:cNvPr id="3" name="Marcador de contenido 2">
            <a:extLst>
              <a:ext uri="{FF2B5EF4-FFF2-40B4-BE49-F238E27FC236}">
                <a16:creationId xmlns:a16="http://schemas.microsoft.com/office/drawing/2014/main" id="{715AF54F-3AD8-12C4-4BB6-6C50E2F12444}"/>
              </a:ext>
            </a:extLst>
          </p:cNvPr>
          <p:cNvSpPr>
            <a:spLocks noGrp="1"/>
          </p:cNvSpPr>
          <p:nvPr>
            <p:ph idx="1"/>
          </p:nvPr>
        </p:nvSpPr>
        <p:spPr>
          <a:xfrm>
            <a:off x="6700157" y="2168847"/>
            <a:ext cx="5152053" cy="3402628"/>
          </a:xfrm>
        </p:spPr>
        <p:txBody>
          <a:bodyPr>
            <a:normAutofit/>
          </a:bodyPr>
          <a:lstStyle/>
          <a:p>
            <a:pPr marL="0" indent="0">
              <a:buNone/>
            </a:pPr>
            <a:r>
              <a:rPr lang="es-CO" sz="4600" b="1" dirty="0"/>
              <a:t>Memoria limitada</a:t>
            </a:r>
          </a:p>
          <a:p>
            <a:pPr marL="0" indent="0">
              <a:buNone/>
            </a:pPr>
            <a:r>
              <a:rPr lang="es-MX" dirty="0"/>
              <a:t>Máquinas que pueden mirar hacia el pasado.</a:t>
            </a:r>
          </a:p>
          <a:p>
            <a:pPr marL="0" indent="0">
              <a:buNone/>
            </a:pPr>
            <a:r>
              <a:rPr lang="es-MX" dirty="0"/>
              <a:t>Por ejemplo, vehículos autónomos que observan la velocidad y dirección de otros automóviles.</a:t>
            </a:r>
            <a:endParaRPr lang="es-CO" dirty="0"/>
          </a:p>
        </p:txBody>
      </p:sp>
      <p:pic>
        <p:nvPicPr>
          <p:cNvPr id="4" name="Imagen 3">
            <a:extLst>
              <a:ext uri="{FF2B5EF4-FFF2-40B4-BE49-F238E27FC236}">
                <a16:creationId xmlns:a16="http://schemas.microsoft.com/office/drawing/2014/main" id="{CBBE5A20-CD66-B13E-20A2-5C434453B8C2}"/>
              </a:ext>
            </a:extLst>
          </p:cNvPr>
          <p:cNvPicPr>
            <a:picLocks noChangeAspect="1"/>
          </p:cNvPicPr>
          <p:nvPr/>
        </p:nvPicPr>
        <p:blipFill>
          <a:blip r:embed="rId2"/>
          <a:stretch>
            <a:fillRect/>
          </a:stretch>
        </p:blipFill>
        <p:spPr>
          <a:xfrm>
            <a:off x="417934" y="2409336"/>
            <a:ext cx="5678066" cy="2921650"/>
          </a:xfrm>
          <a:prstGeom prst="rect">
            <a:avLst/>
          </a:prstGeom>
        </p:spPr>
      </p:pic>
    </p:spTree>
    <p:extLst>
      <p:ext uri="{BB962C8B-B14F-4D97-AF65-F5344CB8AC3E}">
        <p14:creationId xmlns:p14="http://schemas.microsoft.com/office/powerpoint/2010/main" val="53250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E02D7-E65C-A130-AED1-9659314AEDC8}"/>
              </a:ext>
            </a:extLst>
          </p:cNvPr>
          <p:cNvSpPr>
            <a:spLocks noGrp="1"/>
          </p:cNvSpPr>
          <p:nvPr>
            <p:ph type="title"/>
          </p:nvPr>
        </p:nvSpPr>
        <p:spPr/>
        <p:txBody>
          <a:bodyPr/>
          <a:lstStyle/>
          <a:p>
            <a:r>
              <a:rPr lang="es-MX" dirty="0"/>
              <a:t>Tipos de inteligencia artificial según </a:t>
            </a:r>
            <a:r>
              <a:rPr lang="es-MX" dirty="0" err="1"/>
              <a:t>Arend</a:t>
            </a:r>
            <a:r>
              <a:rPr lang="es-MX" dirty="0"/>
              <a:t> </a:t>
            </a:r>
            <a:r>
              <a:rPr lang="es-MX" dirty="0" err="1"/>
              <a:t>Hintze</a:t>
            </a:r>
            <a:endParaRPr lang="es-CO" dirty="0"/>
          </a:p>
        </p:txBody>
      </p:sp>
      <p:sp>
        <p:nvSpPr>
          <p:cNvPr id="3" name="Marcador de contenido 2">
            <a:extLst>
              <a:ext uri="{FF2B5EF4-FFF2-40B4-BE49-F238E27FC236}">
                <a16:creationId xmlns:a16="http://schemas.microsoft.com/office/drawing/2014/main" id="{F40C97F1-87C1-A847-13E9-12224D61F7CF}"/>
              </a:ext>
            </a:extLst>
          </p:cNvPr>
          <p:cNvSpPr>
            <a:spLocks noGrp="1"/>
          </p:cNvSpPr>
          <p:nvPr>
            <p:ph idx="1"/>
          </p:nvPr>
        </p:nvSpPr>
        <p:spPr>
          <a:xfrm>
            <a:off x="838200" y="2311400"/>
            <a:ext cx="5142722" cy="3317875"/>
          </a:xfrm>
        </p:spPr>
        <p:txBody>
          <a:bodyPr>
            <a:normAutofit/>
          </a:bodyPr>
          <a:lstStyle/>
          <a:p>
            <a:pPr marL="0" indent="0">
              <a:buNone/>
            </a:pPr>
            <a:r>
              <a:rPr lang="es-CO" sz="4400" b="1" dirty="0"/>
              <a:t>Teoría de la mente</a:t>
            </a:r>
          </a:p>
          <a:p>
            <a:pPr marL="0" indent="0">
              <a:buNone/>
            </a:pPr>
            <a:r>
              <a:rPr lang="es-MX" dirty="0"/>
              <a:t>Nos acercamos más a los tipos de inteligencia artificial que deseamos en un futuro.</a:t>
            </a:r>
          </a:p>
          <a:p>
            <a:pPr marL="0" indent="0">
              <a:buNone/>
            </a:pPr>
            <a:r>
              <a:rPr lang="es-MX" dirty="0"/>
              <a:t>No solo forman representaciones sobre el mundo, también sobre otros agentes o entidades.</a:t>
            </a:r>
            <a:endParaRPr lang="es-CO" dirty="0"/>
          </a:p>
        </p:txBody>
      </p:sp>
      <p:pic>
        <p:nvPicPr>
          <p:cNvPr id="4" name="Imagen 3">
            <a:extLst>
              <a:ext uri="{FF2B5EF4-FFF2-40B4-BE49-F238E27FC236}">
                <a16:creationId xmlns:a16="http://schemas.microsoft.com/office/drawing/2014/main" id="{2DCCC0B5-70B7-1E47-CA9F-6851AB9ECBBD}"/>
              </a:ext>
            </a:extLst>
          </p:cNvPr>
          <p:cNvPicPr>
            <a:picLocks noChangeAspect="1"/>
          </p:cNvPicPr>
          <p:nvPr/>
        </p:nvPicPr>
        <p:blipFill>
          <a:blip r:embed="rId2"/>
          <a:stretch>
            <a:fillRect/>
          </a:stretch>
        </p:blipFill>
        <p:spPr>
          <a:xfrm>
            <a:off x="6515287" y="2741517"/>
            <a:ext cx="5142722" cy="2457640"/>
          </a:xfrm>
          <a:prstGeom prst="rect">
            <a:avLst/>
          </a:prstGeom>
        </p:spPr>
      </p:pic>
    </p:spTree>
    <p:extLst>
      <p:ext uri="{BB962C8B-B14F-4D97-AF65-F5344CB8AC3E}">
        <p14:creationId xmlns:p14="http://schemas.microsoft.com/office/powerpoint/2010/main" val="278120917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365</TotalTime>
  <Words>568</Words>
  <Application>Microsoft Office PowerPoint</Application>
  <PresentationFormat>Panorámica</PresentationFormat>
  <Paragraphs>138</Paragraphs>
  <Slides>13</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Muli</vt:lpstr>
      <vt:lpstr>Tema de Office</vt:lpstr>
      <vt:lpstr>Inteligencia Artificial II</vt:lpstr>
      <vt:lpstr>Cronograma</vt:lpstr>
      <vt:lpstr>Inteligencia artificial</vt:lpstr>
      <vt:lpstr>Inteligencia artificial</vt:lpstr>
      <vt:lpstr>Inteligencia artificial</vt:lpstr>
      <vt:lpstr>Inteligencia artificial </vt:lpstr>
      <vt:lpstr>Tipos de inteligencia artificial según Arend Hintze</vt:lpstr>
      <vt:lpstr>Tipos de inteligencia artificial según Arend Hintze</vt:lpstr>
      <vt:lpstr>Tipos de inteligencia artificial según Arend Hintze</vt:lpstr>
      <vt:lpstr>Tipos de inteligencia artificial según Arend Hintze</vt:lpstr>
      <vt:lpstr>Alcances de la IA</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 I</dc:title>
  <dc:creator>JUAN PABLO RESTREPO URIBE</dc:creator>
  <cp:lastModifiedBy>JUAN PABLO RESTREPO URIBE</cp:lastModifiedBy>
  <cp:revision>13</cp:revision>
  <dcterms:created xsi:type="dcterms:W3CDTF">2023-02-01T20:51:45Z</dcterms:created>
  <dcterms:modified xsi:type="dcterms:W3CDTF">2023-02-15T19:43:29Z</dcterms:modified>
</cp:coreProperties>
</file>