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2"/>
  </p:notesMasterIdLst>
  <p:sldIdLst>
    <p:sldId id="258" r:id="rId2"/>
    <p:sldId id="324" r:id="rId3"/>
    <p:sldId id="270" r:id="rId4"/>
    <p:sldId id="334" r:id="rId5"/>
    <p:sldId id="325" r:id="rId6"/>
    <p:sldId id="326" r:id="rId7"/>
    <p:sldId id="327" r:id="rId8"/>
    <p:sldId id="328" r:id="rId9"/>
    <p:sldId id="329" r:id="rId10"/>
    <p:sldId id="331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3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Inteligencia Artificial II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34453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Deep </a:t>
            </a:r>
            <a:r>
              <a:rPr lang="es-ES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(DL)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F83F2E-8222-89E6-82EF-110AC7A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1" t="7912" r="1888"/>
          <a:stretch/>
        </p:blipFill>
        <p:spPr>
          <a:xfrm>
            <a:off x="1155289" y="2020344"/>
            <a:ext cx="6528621" cy="40373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8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Descomponiendo DL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90C885-B16E-7B92-14DD-B09BDB47C2D6}"/>
              </a:ext>
            </a:extLst>
          </p:cNvPr>
          <p:cNvSpPr txBox="1"/>
          <p:nvPr/>
        </p:nvSpPr>
        <p:spPr>
          <a:xfrm>
            <a:off x="506361" y="2194451"/>
            <a:ext cx="81312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 su forma básica los modelos DL son diseñados usando redes neuronales.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Una red es una organización jerárquica de neuronas con conexión a otras neuronas.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neuronas pasan un mensaje o señal a otras neuronas basadas en lo que reciben, y así aprenden con algún mecanismo de </a:t>
            </a:r>
            <a:r>
              <a:rPr lang="es-MX" dirty="0" err="1"/>
              <a:t>feedback</a:t>
            </a:r>
            <a:r>
              <a:rPr lang="es-MX" dirty="0"/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1A0EF2-2DAB-DB39-7361-92528D11F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1633536" y="3893079"/>
            <a:ext cx="58769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8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Descomponiendo DL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987BA7-703D-49B9-5C0B-86628933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2209645"/>
            <a:ext cx="7810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4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Problemas clásicos resueltos con DL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671"/>
            <a:ext cx="9144000" cy="16006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55B167-00A0-880D-2072-3EB4E4CABCF5}"/>
              </a:ext>
            </a:extLst>
          </p:cNvPr>
          <p:cNvSpPr txBox="1"/>
          <p:nvPr/>
        </p:nvSpPr>
        <p:spPr>
          <a:xfrm>
            <a:off x="616975" y="2203400"/>
            <a:ext cx="51250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Sugerencias de etiquetado de rostros.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Automóviles independientes.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Predicción de la siguiente palabra al escribir.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Alexa/Siri/Google </a:t>
            </a:r>
            <a:r>
              <a:rPr lang="es-MX" dirty="0" err="1"/>
              <a:t>Assistant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Reconocimiento de imágenes médicas.</a:t>
            </a:r>
          </a:p>
        </p:txBody>
      </p:sp>
      <p:sp>
        <p:nvSpPr>
          <p:cNvPr id="8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3311E27E-08A1-FF47-8E94-6E8870ED3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AB03AC1-DF65-49BB-3C78-F6CB6D2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81" y="4473002"/>
            <a:ext cx="3480619" cy="16613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151018-5880-0D12-70A5-B4FCA4D72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179" y="4624809"/>
            <a:ext cx="3069636" cy="1357724"/>
          </a:xfrm>
          <a:prstGeom prst="rect">
            <a:avLst/>
          </a:prstGeom>
        </p:spPr>
      </p:pic>
      <p:pic>
        <p:nvPicPr>
          <p:cNvPr id="12" name="Picture 2" descr="Siri no te responde? Sigue estos pasos para solucionarlo">
            <a:extLst>
              <a:ext uri="{FF2B5EF4-FFF2-40B4-BE49-F238E27FC236}">
                <a16:creationId xmlns:a16="http://schemas.microsoft.com/office/drawing/2014/main" id="{2573EFCA-01D1-6946-AA33-54D6776D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318" y="1924238"/>
            <a:ext cx="2617359" cy="19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Marcos de Trabajo para DL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671"/>
            <a:ext cx="9144000" cy="1600616"/>
          </a:xfrm>
          <a:prstGeom prst="rect">
            <a:avLst/>
          </a:prstGeom>
        </p:spPr>
      </p:pic>
      <p:sp>
        <p:nvSpPr>
          <p:cNvPr id="8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3311E27E-08A1-FF47-8E94-6E8870ED3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93D58E-D47C-61EF-EF73-D4EBBA33DEF5}"/>
              </a:ext>
            </a:extLst>
          </p:cNvPr>
          <p:cNvSpPr txBox="1"/>
          <p:nvPr/>
        </p:nvSpPr>
        <p:spPr>
          <a:xfrm>
            <a:off x="616974" y="2203400"/>
            <a:ext cx="8664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Existen dos marcos principales de trabajo para llevar a cabo estudios con DL (en Python3). Para ello tenemos disponible, programación de bajo y alto nivel.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D647079-3939-7F6D-20FC-71506A2D096E}"/>
              </a:ext>
            </a:extLst>
          </p:cNvPr>
          <p:cNvSpPr/>
          <p:nvPr/>
        </p:nvSpPr>
        <p:spPr>
          <a:xfrm>
            <a:off x="1179871" y="3046047"/>
            <a:ext cx="6784258" cy="13434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Marcos de Bajo Nivel: </a:t>
            </a:r>
            <a:r>
              <a:rPr lang="es-MX" dirty="0"/>
              <a:t>Permiten programación más específica sobre elementos de las librerías disponibles, funcionalidades propias de cada marco que permiten mayor flexibilidad, a un costo de incrementar la dificultad en la programación.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21756F-71E4-2D2E-6045-1DDC9D00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168"/>
            <a:ext cx="9144000" cy="1600616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0AB5958-2196-B5F7-AC35-B52BACEA0E4B}"/>
              </a:ext>
            </a:extLst>
          </p:cNvPr>
          <p:cNvSpPr/>
          <p:nvPr/>
        </p:nvSpPr>
        <p:spPr>
          <a:xfrm>
            <a:off x="1179871" y="4631947"/>
            <a:ext cx="6784258" cy="13434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Marcos de Alto Nivel: </a:t>
            </a:r>
            <a:r>
              <a:rPr lang="es-MX" dirty="0"/>
              <a:t>Permiten programación más simple y general de DL, sin profundizar en los detalles de la programación que pueden o no ser accedidos, dependiendo el Marco en el que estemos trabajando.</a:t>
            </a:r>
          </a:p>
        </p:txBody>
      </p:sp>
    </p:spTree>
    <p:extLst>
      <p:ext uri="{BB962C8B-B14F-4D97-AF65-F5344CB8AC3E}">
        <p14:creationId xmlns:p14="http://schemas.microsoft.com/office/powerpoint/2010/main" val="151349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Marcos de Trabajo para DL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671"/>
            <a:ext cx="9144000" cy="1600616"/>
          </a:xfrm>
          <a:prstGeom prst="rect">
            <a:avLst/>
          </a:prstGeom>
        </p:spPr>
      </p:pic>
      <p:sp>
        <p:nvSpPr>
          <p:cNvPr id="8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3311E27E-08A1-FF47-8E94-6E8870ED3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D647079-3939-7F6D-20FC-71506A2D096E}"/>
              </a:ext>
            </a:extLst>
          </p:cNvPr>
          <p:cNvSpPr/>
          <p:nvPr/>
        </p:nvSpPr>
        <p:spPr>
          <a:xfrm>
            <a:off x="500843" y="2201806"/>
            <a:ext cx="5861231" cy="23007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Marcos de Bajo Nivel: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 err="1"/>
              <a:t>Theano</a:t>
            </a:r>
            <a:r>
              <a:rPr lang="es-CO" dirty="0"/>
              <a:t>: Una de las primeras en ganar popularidad.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 err="1"/>
              <a:t>Torch</a:t>
            </a:r>
            <a:r>
              <a:rPr lang="es-CO" dirty="0"/>
              <a:t>: Para ML y DL, Mejorada por Facebook.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 err="1"/>
              <a:t>PyTorch</a:t>
            </a:r>
            <a:r>
              <a:rPr lang="es-CO" dirty="0"/>
              <a:t>: Desarrollado por Facebook AI </a:t>
            </a:r>
            <a:r>
              <a:rPr lang="es-CO" dirty="0" err="1"/>
              <a:t>Team</a:t>
            </a:r>
            <a:r>
              <a:rPr lang="es-CO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 err="1"/>
              <a:t>MxNet</a:t>
            </a:r>
            <a:r>
              <a:rPr lang="es-CO" dirty="0"/>
              <a:t>: Desarrollado por distintas entidades. Soporta </a:t>
            </a:r>
            <a:r>
              <a:rPr lang="es-CO" dirty="0" err="1"/>
              <a:t>multiples</a:t>
            </a:r>
            <a:r>
              <a:rPr lang="es-CO" dirty="0"/>
              <a:t> GPU, y provee a AWS, y Azure.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 err="1"/>
              <a:t>TensorFlow</a:t>
            </a:r>
            <a:r>
              <a:rPr lang="es-CO" dirty="0"/>
              <a:t>: Una de las más populares, desarrollada por Google para CPU, GPU y móviles</a:t>
            </a:r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21756F-71E4-2D2E-6045-1DDC9D00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168"/>
            <a:ext cx="9144000" cy="1600616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0AB5958-2196-B5F7-AC35-B52BACEA0E4B}"/>
              </a:ext>
            </a:extLst>
          </p:cNvPr>
          <p:cNvSpPr/>
          <p:nvPr/>
        </p:nvSpPr>
        <p:spPr>
          <a:xfrm>
            <a:off x="3028336" y="4848489"/>
            <a:ext cx="5653548" cy="13434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Marcos de Alto Nivel: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 err="1"/>
              <a:t>Keras</a:t>
            </a:r>
            <a:r>
              <a:rPr lang="es-MX" dirty="0"/>
              <a:t>: Una de las más Populares, escrita por y para Python.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Gluon: Interface de alto nivel para </a:t>
            </a:r>
            <a:r>
              <a:rPr lang="es-MX" dirty="0" err="1"/>
              <a:t>mxnet</a:t>
            </a:r>
            <a:r>
              <a:rPr lang="es-MX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 err="1"/>
              <a:t>Lasagne</a:t>
            </a:r>
            <a:r>
              <a:rPr lang="es-MX" dirty="0"/>
              <a:t>: Interface de alto nivel para </a:t>
            </a:r>
            <a:r>
              <a:rPr lang="es-MX" dirty="0" err="1"/>
              <a:t>Theano</a:t>
            </a:r>
            <a:r>
              <a:rPr lang="es-MX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E80B80-0E95-D7FC-D722-17314056A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27" y="5121243"/>
            <a:ext cx="2233612" cy="7979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1F3DA9-B1D3-3F66-7165-53768526C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22" y="2038964"/>
            <a:ext cx="2475271" cy="247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2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Ejemplo </a:t>
            </a:r>
            <a:r>
              <a:rPr lang="es-MX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Keras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671"/>
            <a:ext cx="9144000" cy="1600616"/>
          </a:xfrm>
          <a:prstGeom prst="rect">
            <a:avLst/>
          </a:prstGeom>
        </p:spPr>
      </p:pic>
      <p:sp>
        <p:nvSpPr>
          <p:cNvPr id="8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3311E27E-08A1-FF47-8E94-6E8870ED3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21756F-71E4-2D2E-6045-1DDC9D00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168"/>
            <a:ext cx="9144000" cy="16006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3B4233-8305-B388-B261-73039A469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05" y="2576287"/>
            <a:ext cx="7084190" cy="34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Ejemplo </a:t>
            </a:r>
            <a:r>
              <a:rPr lang="es-MX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Keras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671"/>
            <a:ext cx="9144000" cy="1600616"/>
          </a:xfrm>
          <a:prstGeom prst="rect">
            <a:avLst/>
          </a:prstGeom>
        </p:spPr>
      </p:pic>
      <p:sp>
        <p:nvSpPr>
          <p:cNvPr id="8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3311E27E-08A1-FF47-8E94-6E8870ED3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21756F-71E4-2D2E-6045-1DDC9D00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168"/>
            <a:ext cx="9144000" cy="16006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C51978-9D90-FE7C-58B4-1F9ECFCB24AA}"/>
              </a:ext>
            </a:extLst>
          </p:cNvPr>
          <p:cNvSpPr txBox="1"/>
          <p:nvPr/>
        </p:nvSpPr>
        <p:spPr>
          <a:xfrm>
            <a:off x="455971" y="2136728"/>
            <a:ext cx="8232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</a:t>
            </a:r>
            <a:r>
              <a:rPr lang="es-MX" b="1" dirty="0"/>
              <a:t>datos</a:t>
            </a:r>
            <a:r>
              <a:rPr lang="es-MX" dirty="0"/>
              <a:t> de entrada pueden ser de distintos tipos, en general el modelo entiende los datos como tensores. Lo que visto de forma simple, puede ser representado como una matriz n−dimensional.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22D8EE-42D8-8F20-E6B7-44D6FCEB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92" y="3331093"/>
            <a:ext cx="5453216" cy="27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Ejemplo </a:t>
            </a:r>
            <a:r>
              <a:rPr lang="es-MX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Keras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671"/>
            <a:ext cx="9144000" cy="1600616"/>
          </a:xfrm>
          <a:prstGeom prst="rect">
            <a:avLst/>
          </a:prstGeom>
        </p:spPr>
      </p:pic>
      <p:sp>
        <p:nvSpPr>
          <p:cNvPr id="8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3311E27E-08A1-FF47-8E94-6E8870ED3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21756F-71E4-2D2E-6045-1DDC9D00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168"/>
            <a:ext cx="9144000" cy="16006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C51978-9D90-FE7C-58B4-1F9ECFCB24AA}"/>
              </a:ext>
            </a:extLst>
          </p:cNvPr>
          <p:cNvSpPr txBox="1"/>
          <p:nvPr/>
        </p:nvSpPr>
        <p:spPr>
          <a:xfrm>
            <a:off x="455971" y="2136728"/>
            <a:ext cx="8232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</a:t>
            </a:r>
            <a:r>
              <a:rPr lang="es-MX" b="1" dirty="0"/>
              <a:t>neurona</a:t>
            </a:r>
            <a:r>
              <a:rPr lang="es-MX" dirty="0"/>
              <a:t> es el corazón de DNN. Una neurona recibe uno o más inputs desde</a:t>
            </a:r>
          </a:p>
          <a:p>
            <a:r>
              <a:rPr lang="es-MX" dirty="0"/>
              <a:t>capaz previas (o del dato crudo si corresponde a la primera capa).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519970-C899-6DD7-5979-F67314903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17" y="2855072"/>
            <a:ext cx="7116365" cy="34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6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Ejemplo </a:t>
            </a:r>
            <a:r>
              <a:rPr lang="es-MX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Keras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7B1EF-3A22-C4DC-9FE3-561893DC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671"/>
            <a:ext cx="9144000" cy="1600616"/>
          </a:xfrm>
          <a:prstGeom prst="rect">
            <a:avLst/>
          </a:prstGeom>
        </p:spPr>
      </p:pic>
      <p:sp>
        <p:nvSpPr>
          <p:cNvPr id="8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3311E27E-08A1-FF47-8E94-6E8870ED3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621756F-71E4-2D2E-6045-1DDC9D00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168"/>
            <a:ext cx="9144000" cy="16006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DAD2454-3863-3ACF-0490-851131C287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9" t="4916" r="1379"/>
          <a:stretch/>
        </p:blipFill>
        <p:spPr>
          <a:xfrm>
            <a:off x="990594" y="4075632"/>
            <a:ext cx="7162812" cy="202299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D355918-32F1-77E3-13A8-306BA9EA3969}"/>
              </a:ext>
            </a:extLst>
          </p:cNvPr>
          <p:cNvSpPr txBox="1"/>
          <p:nvPr/>
        </p:nvSpPr>
        <p:spPr>
          <a:xfrm>
            <a:off x="455971" y="2351338"/>
            <a:ext cx="8232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</a:t>
            </a:r>
            <a:r>
              <a:rPr lang="es-MX" b="1" dirty="0"/>
              <a:t>función de activación </a:t>
            </a:r>
            <a:r>
              <a:rPr lang="es-MX" dirty="0"/>
              <a:t>es vital en esta parte. Uno podría pensar ¿qué ocurre si quitamos esta función? Lo primero es que el rango de salidas sería desde −∞ hasta ∞ y no sería fácil definir un umbral. Además la red no aprendería, ya que en resumen la derivada de esta función sería 0 y esto impide el </a:t>
            </a:r>
            <a:r>
              <a:rPr lang="es-MX" dirty="0" err="1"/>
              <a:t>feedback</a:t>
            </a:r>
            <a:r>
              <a:rPr lang="es-MX" dirty="0"/>
              <a:t> en el aprendizaje.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951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Inteligencia Artificial (IA)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Implications of 3D Printing in Intellectual Property | ABOU NAJA">
            <a:extLst>
              <a:ext uri="{FF2B5EF4-FFF2-40B4-BE49-F238E27FC236}">
                <a16:creationId xmlns:a16="http://schemas.microsoft.com/office/drawing/2014/main" id="{12B74DE0-DF94-409D-B497-058C9B531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B97AA3-EFF1-D8AB-6731-AB2769C0514E}"/>
              </a:ext>
            </a:extLst>
          </p:cNvPr>
          <p:cNvSpPr txBox="1"/>
          <p:nvPr/>
        </p:nvSpPr>
        <p:spPr>
          <a:xfrm>
            <a:off x="573981" y="2302639"/>
            <a:ext cx="79960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</a:rPr>
              <a:t>Coloquialmente, el término inteligencia artificial se aplica cuando una máquina imita las funciones «cognitivas» que los humanos asocian con otras mentes humanas, como por ejemplo: “</a:t>
            </a:r>
            <a:r>
              <a:rPr lang="es-MX" dirty="0"/>
              <a:t>percibir”</a:t>
            </a:r>
            <a:r>
              <a:rPr lang="es-MX" b="0" i="0" dirty="0">
                <a:effectLst/>
              </a:rPr>
              <a:t>, </a:t>
            </a:r>
            <a:r>
              <a:rPr lang="es-MX" dirty="0"/>
              <a:t>“razonar”</a:t>
            </a:r>
            <a:r>
              <a:rPr lang="es-MX" b="0" i="0" dirty="0">
                <a:effectLst/>
              </a:rPr>
              <a:t>, </a:t>
            </a:r>
            <a:r>
              <a:rPr lang="es-MX" dirty="0"/>
              <a:t>“aprender</a:t>
            </a:r>
            <a:r>
              <a:rPr lang="es-MX" u="none" strike="noStrike" dirty="0"/>
              <a:t>”</a:t>
            </a:r>
            <a:r>
              <a:rPr lang="es-MX" b="0" i="0" dirty="0">
                <a:effectLst/>
              </a:rPr>
              <a:t> y </a:t>
            </a:r>
            <a:r>
              <a:rPr lang="es-MX" dirty="0"/>
              <a:t>“resolver problemas”</a:t>
            </a:r>
            <a:r>
              <a:rPr lang="es-MX" b="0" i="0" dirty="0">
                <a:effectLst/>
              </a:rPr>
              <a:t>.​ </a:t>
            </a:r>
          </a:p>
          <a:p>
            <a:endParaRPr lang="es-MX" dirty="0">
              <a:solidFill>
                <a:srgbClr val="202122"/>
              </a:solidFill>
            </a:endParaRPr>
          </a:p>
          <a:p>
            <a:r>
              <a:rPr lang="es-MX" i="1" dirty="0">
                <a:solidFill>
                  <a:srgbClr val="202122"/>
                </a:solidFill>
              </a:rPr>
              <a:t>“L</a:t>
            </a:r>
            <a:r>
              <a:rPr lang="es-MX" b="0" i="1" dirty="0">
                <a:solidFill>
                  <a:srgbClr val="202122"/>
                </a:solidFill>
                <a:effectLst/>
              </a:rPr>
              <a:t>a capacidad de un sistema para interpretar correctamente datos externos, para aprender de dichos datos y emplear esos conocimientos para lograr tareas y metas concretas a través de la adaptación flexible”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176390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94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Deep </a:t>
            </a:r>
            <a:r>
              <a:rPr lang="es-ES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(DL)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Implications of 3D Printing in Intellectual Property | ABOU NAJA">
            <a:extLst>
              <a:ext uri="{FF2B5EF4-FFF2-40B4-BE49-F238E27FC236}">
                <a16:creationId xmlns:a16="http://schemas.microsoft.com/office/drawing/2014/main" id="{12B74DE0-DF94-409D-B497-058C9B531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B97AA3-EFF1-D8AB-6731-AB2769C0514E}"/>
              </a:ext>
            </a:extLst>
          </p:cNvPr>
          <p:cNvSpPr txBox="1"/>
          <p:nvPr/>
        </p:nvSpPr>
        <p:spPr>
          <a:xfrm>
            <a:off x="878781" y="2200870"/>
            <a:ext cx="7996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Deep </a:t>
            </a:r>
            <a:r>
              <a:rPr lang="es-MX" dirty="0" err="1"/>
              <a:t>Learning</a:t>
            </a:r>
            <a:r>
              <a:rPr lang="es-MX" dirty="0"/>
              <a:t> (DL) es un subcampo de Machine-</a:t>
            </a:r>
            <a:r>
              <a:rPr lang="es-MX" dirty="0" err="1"/>
              <a:t>Learning</a:t>
            </a:r>
            <a:r>
              <a:rPr lang="es-MX" dirty="0"/>
              <a:t> (ML) en inteligencia artificial (AI) que trata con algoritmos inspirados desde la estructura biológica y</a:t>
            </a:r>
          </a:p>
          <a:p>
            <a:r>
              <a:rPr lang="es-MX" dirty="0"/>
              <a:t>funcionamiento de un cerebro para ayudar a las máquinas a tener inteligencia.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875E2FD-2D83-9B4C-0FA5-42D3D858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555" y="3293215"/>
            <a:ext cx="5218890" cy="31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Deep </a:t>
            </a:r>
            <a:r>
              <a:rPr lang="es-ES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(DL)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Implications of 3D Printing in Intellectual Property | ABOU NAJA">
            <a:extLst>
              <a:ext uri="{FF2B5EF4-FFF2-40B4-BE49-F238E27FC236}">
                <a16:creationId xmlns:a16="http://schemas.microsoft.com/office/drawing/2014/main" id="{12B74DE0-DF94-409D-B497-058C9B531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Picture 2" descr="Deep learning performance breakthrough - Servers &amp; Storage">
            <a:extLst>
              <a:ext uri="{FF2B5EF4-FFF2-40B4-BE49-F238E27FC236}">
                <a16:creationId xmlns:a16="http://schemas.microsoft.com/office/drawing/2014/main" id="{D7943761-6C90-5A11-A22E-7CB2B83EF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2" t="11410" r="1720" b="6915"/>
          <a:stretch/>
        </p:blipFill>
        <p:spPr bwMode="auto">
          <a:xfrm>
            <a:off x="2084439" y="1840964"/>
            <a:ext cx="4975122" cy="455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Deep </a:t>
            </a:r>
            <a:r>
              <a:rPr lang="es-ES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- IA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B97AA3-EFF1-D8AB-6731-AB2769C0514E}"/>
              </a:ext>
            </a:extLst>
          </p:cNvPr>
          <p:cNvSpPr txBox="1"/>
          <p:nvPr/>
        </p:nvSpPr>
        <p:spPr>
          <a:xfrm>
            <a:off x="878781" y="2055857"/>
            <a:ext cx="7996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AI es una forma genérica que puede ser definida como la calidad de inteligencia introducida en maquinas.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A78E3C-EAFB-2A9E-987F-0BDF64E86271}"/>
              </a:ext>
            </a:extLst>
          </p:cNvPr>
          <p:cNvSpPr txBox="1"/>
          <p:nvPr/>
        </p:nvSpPr>
        <p:spPr>
          <a:xfrm>
            <a:off x="726381" y="5419011"/>
            <a:ext cx="7996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Las máquinas usualmente son tontas, entonces para hacerlas inteligentes introducimos una especie de inteligencia para que puedan tomar decisiones en forma independiente. 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B1F116D-897C-B802-FDF4-665E4035F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82" t="5484" r="36666" b="5725"/>
          <a:stretch/>
        </p:blipFill>
        <p:spPr>
          <a:xfrm>
            <a:off x="1868130" y="2798773"/>
            <a:ext cx="1137644" cy="253426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186062B-C682-C7BD-7398-668511BEB5C4}"/>
              </a:ext>
            </a:extLst>
          </p:cNvPr>
          <p:cNvSpPr/>
          <p:nvPr/>
        </p:nvSpPr>
        <p:spPr>
          <a:xfrm>
            <a:off x="3888658" y="3805054"/>
            <a:ext cx="1366684" cy="52170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Imagen 17" descr="Imagen que contiene refrigerador, foto, plata, parado&#10;&#10;Descripción generada automáticamente">
            <a:extLst>
              <a:ext uri="{FF2B5EF4-FFF2-40B4-BE49-F238E27FC236}">
                <a16:creationId xmlns:a16="http://schemas.microsoft.com/office/drawing/2014/main" id="{87ABAA52-55E9-EA66-B76E-4796FCD2C1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1" t="11326" r="29212" b="9964"/>
          <a:stretch/>
        </p:blipFill>
        <p:spPr>
          <a:xfrm>
            <a:off x="6138226" y="2564481"/>
            <a:ext cx="1479755" cy="2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2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Deep </a:t>
            </a:r>
            <a:r>
              <a:rPr lang="es-ES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- IA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B97AA3-EFF1-D8AB-6731-AB2769C0514E}"/>
              </a:ext>
            </a:extLst>
          </p:cNvPr>
          <p:cNvSpPr txBox="1"/>
          <p:nvPr/>
        </p:nvSpPr>
        <p:spPr>
          <a:xfrm>
            <a:off x="878781" y="2055857"/>
            <a:ext cx="7996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¿Qué ocurre si necesitamos introducir inteligencia en una máquina sin programar explícitamente? ¿Algo que la máquina pueda aprender por sí misma? Acá es donde aparece el concepto de Machine </a:t>
            </a:r>
            <a:r>
              <a:rPr lang="es-MX" dirty="0" err="1"/>
              <a:t>Learning</a:t>
            </a:r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2B28ADE-8171-8288-EB82-B2AB02023B71}"/>
              </a:ext>
            </a:extLst>
          </p:cNvPr>
          <p:cNvSpPr/>
          <p:nvPr/>
        </p:nvSpPr>
        <p:spPr>
          <a:xfrm>
            <a:off x="1027471" y="5641366"/>
            <a:ext cx="6784258" cy="9233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ML puede ser definido como el proceso de inducir inteligencia en un sistema o máquina sin programación explícita.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7DD530-2CCF-92AF-3AE4-CA2C4B9AD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7" t="4905" r="8564" b="14299"/>
          <a:stretch/>
        </p:blipFill>
        <p:spPr>
          <a:xfrm>
            <a:off x="2181320" y="3071614"/>
            <a:ext cx="4476560" cy="23361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CC8D2C-6C0A-BC33-E09B-9C647B3A7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6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Deep </a:t>
            </a:r>
            <a:r>
              <a:rPr lang="es-ES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- IA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B97AA3-EFF1-D8AB-6731-AB2769C0514E}"/>
              </a:ext>
            </a:extLst>
          </p:cNvPr>
          <p:cNvSpPr txBox="1"/>
          <p:nvPr/>
        </p:nvSpPr>
        <p:spPr>
          <a:xfrm>
            <a:off x="878781" y="2055857"/>
            <a:ext cx="7996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 ejemplo de ML, podría ser un sistema que puede predecir si un estudiante aprobará o reprobará en su siguiente examen en base a su comportamiento previo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2B28ADE-8171-8288-EB82-B2AB02023B71}"/>
              </a:ext>
            </a:extLst>
          </p:cNvPr>
          <p:cNvSpPr/>
          <p:nvPr/>
        </p:nvSpPr>
        <p:spPr>
          <a:xfrm>
            <a:off x="1027471" y="3673717"/>
            <a:ext cx="6784258" cy="17820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i="1" dirty="0"/>
              <a:t>Ocurre que mientras ML trabaja muy bien para una gran variedad de problemas, este falla en casos específicos que son muy simples para los humanos, por ejemplo: clasificar una imagen como un gato o un perro; distinguir una voz femenina y una masculina; y muchas cosas más.</a:t>
            </a:r>
            <a:endParaRPr lang="es-CO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25681E-0289-6AE4-70F0-5835A0C18581}"/>
              </a:ext>
            </a:extLst>
          </p:cNvPr>
          <p:cNvSpPr txBox="1"/>
          <p:nvPr/>
        </p:nvSpPr>
        <p:spPr>
          <a:xfrm>
            <a:off x="2392926" y="2902154"/>
            <a:ext cx="4053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¿Y DL donde aparece en este contexto?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41D176-36AD-D9CC-8EF9-27C6143F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2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Deep </a:t>
            </a:r>
            <a:r>
              <a:rPr lang="es-ES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(DL)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2B28ADE-8171-8288-EB82-B2AB02023B71}"/>
              </a:ext>
            </a:extLst>
          </p:cNvPr>
          <p:cNvSpPr/>
          <p:nvPr/>
        </p:nvSpPr>
        <p:spPr>
          <a:xfrm>
            <a:off x="1027471" y="2100557"/>
            <a:ext cx="6784258" cy="11760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i="1" dirty="0"/>
              <a:t>Imitar el proceso biológico del cerebro humano. Es sabido que el</a:t>
            </a:r>
          </a:p>
          <a:p>
            <a:pPr algn="ctr"/>
            <a:r>
              <a:rPr lang="es-MX" i="1" dirty="0"/>
              <a:t>cerebro es una orquesta de billones de neuronas conectadas que se</a:t>
            </a:r>
          </a:p>
          <a:p>
            <a:pPr algn="ctr"/>
            <a:r>
              <a:rPr lang="es-MX" i="1" dirty="0"/>
              <a:t>adaptan para aprender nuevas cosas.</a:t>
            </a:r>
            <a:endParaRPr lang="es-CO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5CF8BB-DC78-8EEC-8EEF-8CD47E9B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46" y="3581400"/>
            <a:ext cx="3116307" cy="23901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CD976F-117D-2F9D-1ECF-4D9AB1FB3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8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-89696" y="1237841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Deep </a:t>
            </a:r>
            <a:r>
              <a:rPr lang="es-ES" sz="3200" b="1" dirty="0" err="1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Learning</a:t>
            </a:r>
            <a:r>
              <a:rPr lang="es-ES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(DL)</a:t>
            </a:r>
            <a:endParaRPr lang="es-ES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22A21B-AB03-DCE8-276A-9C751EEE7AD5}"/>
              </a:ext>
            </a:extLst>
          </p:cNvPr>
          <p:cNvSpPr txBox="1"/>
          <p:nvPr/>
        </p:nvSpPr>
        <p:spPr>
          <a:xfrm>
            <a:off x="511277" y="2394212"/>
            <a:ext cx="83475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Cuando la investigación unió ML con estas redes neuronales, aparece el campo de Deep-</a:t>
            </a:r>
            <a:r>
              <a:rPr lang="es-MX" dirty="0" err="1"/>
              <a:t>Learning</a:t>
            </a:r>
            <a:r>
              <a:rPr lang="es-MX" dirty="0"/>
              <a:t> (DL), el que se enmarca en el desarrollo de Deep-Neural-Network (</a:t>
            </a:r>
            <a:r>
              <a:rPr lang="es-MX" dirty="0" err="1"/>
              <a:t>DNNs</a:t>
            </a:r>
            <a:r>
              <a:rPr lang="es-MX" dirty="0"/>
              <a:t>), que corresponde a redes neuronales de muchas capas. Acá DL toma ventaja en donde ML no podría resolver el problema.</a:t>
            </a:r>
          </a:p>
          <a:p>
            <a:endParaRPr lang="es-MX" dirty="0"/>
          </a:p>
          <a:p>
            <a:r>
              <a:rPr lang="es-MX" dirty="0"/>
              <a:t>Todo esto ha ayudado a definir una nueva regla de oro: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ML no mejorará su performance cuando se incrementan datos de entrenamiento, luego de alcanzar cierto umbral.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DL puede mejorar con más datos, de manera más eficiente para mejorar la performance.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51BFA1-CB59-560B-061E-54044F973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4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959</Words>
  <Application>Microsoft Office PowerPoint</Application>
  <PresentationFormat>Presentación en pantalla (4:3)</PresentationFormat>
  <Paragraphs>71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27</cp:revision>
  <dcterms:created xsi:type="dcterms:W3CDTF">2020-02-03T21:07:58Z</dcterms:created>
  <dcterms:modified xsi:type="dcterms:W3CDTF">2023-02-22T21:23:39Z</dcterms:modified>
</cp:coreProperties>
</file>