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3"/>
  </p:notesMasterIdLst>
  <p:sldIdLst>
    <p:sldId id="258" r:id="rId2"/>
    <p:sldId id="324" r:id="rId3"/>
    <p:sldId id="270" r:id="rId4"/>
    <p:sldId id="334" r:id="rId5"/>
    <p:sldId id="325" r:id="rId6"/>
    <p:sldId id="329" r:id="rId7"/>
    <p:sldId id="326" r:id="rId8"/>
    <p:sldId id="328" r:id="rId9"/>
    <p:sldId id="327" r:id="rId10"/>
    <p:sldId id="331" r:id="rId11"/>
    <p:sldId id="33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9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94660"/>
  </p:normalViewPr>
  <p:slideViewPr>
    <p:cSldViewPr snapToGrid="0">
      <p:cViewPr varScale="1">
        <p:scale>
          <a:sx n="78" d="100"/>
          <a:sy n="78" d="100"/>
        </p:scale>
        <p:origin x="17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0677F-EF22-42D4-B015-45DE4B2016E0}" type="datetimeFigureOut">
              <a:rPr lang="en-US" smtClean="0"/>
              <a:t>3/1/2023</a:t>
            </a:fld>
            <a:endParaRPr lang="en-U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850B4-1658-4248-BC54-58BFA377D089}" type="slidenum">
              <a:rPr lang="en-US" smtClean="0"/>
              <a:t>‹Nº›</a:t>
            </a:fld>
            <a:endParaRPr lang="en-US"/>
          </a:p>
        </p:txBody>
      </p:sp>
    </p:spTree>
    <p:extLst>
      <p:ext uri="{BB962C8B-B14F-4D97-AF65-F5344CB8AC3E}">
        <p14:creationId xmlns:p14="http://schemas.microsoft.com/office/powerpoint/2010/main" val="1988180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402240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985388"/>
      </p:ext>
    </p:extLst>
  </p:cSld>
  <p:clrMap bg1="lt1" tx1="dk1" bg2="lt2" tx2="dk2" accent1="accent1" accent2="accent2" accent3="accent3" accent4="accent4" accent5="accent5" accent6="accent6" hlink="hlink" folHlink="folHlink"/>
  <p:sldLayoutIdLst>
    <p:sldLayoutId id="2147483668"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jprestrepo@correo.iue.edu.c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tensorflow.org/api_docs/python/tf/keras/loss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video" Target="https://www.youtube.com/embed/0odQ286nsIY?feature=oembed" TargetMode="External"/><Relationship Id="rId5" Type="http://schemas.openxmlformats.org/officeDocument/2006/relationships/image" Target="../media/image3.jpe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tensorflow.org/api_docs/python/tf/keras/optimizer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tensorflow.org/api_docs/python/tf/keras/metric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62704" y="1812943"/>
            <a:ext cx="9018592" cy="658835"/>
          </a:xfrm>
          <a:prstGeom prst="rect">
            <a:avLst/>
          </a:prstGeom>
          <a:noFill/>
        </p:spPr>
        <p:txBody>
          <a:bodyPr wrap="square" lIns="91440" tIns="45720" rIns="91440" bIns="45720" anchor="t">
            <a:spAutoFit/>
          </a:bodyPr>
          <a:lstStyle/>
          <a:p>
            <a:pPr algn="ctr">
              <a:lnSpc>
                <a:spcPct val="107000"/>
              </a:lnSpc>
              <a:spcAft>
                <a:spcPts val="800"/>
              </a:spcAft>
            </a:pPr>
            <a:r>
              <a:rPr lang="es-ES" sz="3600" dirty="0">
                <a:solidFill>
                  <a:schemeClr val="accent2"/>
                </a:solidFill>
                <a:latin typeface="Calibri"/>
                <a:ea typeface="Calibri" panose="020F0502020204030204" pitchFamily="34" charset="0"/>
                <a:cs typeface="Times New Roman"/>
              </a:rPr>
              <a:t>Inteligencia Artificial II</a:t>
            </a:r>
            <a:endParaRPr lang="es-ES" sz="3600" dirty="0">
              <a:solidFill>
                <a:schemeClr val="accent2"/>
              </a:solidFill>
              <a:effectLst/>
              <a:latin typeface="Calibri"/>
              <a:ea typeface="Calibri" panose="020F0502020204030204" pitchFamily="34" charset="0"/>
              <a:cs typeface="Times New Roman"/>
            </a:endParaRPr>
          </a:p>
        </p:txBody>
      </p:sp>
      <p:sp>
        <p:nvSpPr>
          <p:cNvPr id="11" name="CuadroTexto 10">
            <a:extLst>
              <a:ext uri="{FF2B5EF4-FFF2-40B4-BE49-F238E27FC236}">
                <a16:creationId xmlns:a16="http://schemas.microsoft.com/office/drawing/2014/main" id="{988FD6E2-539C-43B4-8BCF-71EE7752F430}"/>
              </a:ext>
            </a:extLst>
          </p:cNvPr>
          <p:cNvSpPr txBox="1"/>
          <p:nvPr/>
        </p:nvSpPr>
        <p:spPr>
          <a:xfrm>
            <a:off x="376084" y="2919851"/>
            <a:ext cx="8391832" cy="3445367"/>
          </a:xfrm>
          <a:prstGeom prst="rect">
            <a:avLst/>
          </a:prstGeom>
          <a:noFill/>
        </p:spPr>
        <p:txBody>
          <a:bodyPr wrap="square" lIns="91440" tIns="45720" rIns="91440" bIns="45720" anchor="t">
            <a:spAutoFit/>
          </a:bodyPr>
          <a:lstStyle/>
          <a:p>
            <a:pPr algn="ctr">
              <a:lnSpc>
                <a:spcPct val="107000"/>
              </a:lnSpc>
              <a:spcAft>
                <a:spcPts val="800"/>
              </a:spcAft>
            </a:pPr>
            <a:r>
              <a:rPr lang="es-CO" sz="2400" dirty="0">
                <a:effectLst/>
                <a:latin typeface="Arial" panose="020B0604020202020204" pitchFamily="34" charset="0"/>
                <a:ea typeface="Calibri" panose="020F0502020204030204" pitchFamily="34" charset="0"/>
                <a:cs typeface="Arial" panose="020B0604020202020204" pitchFamily="34" charset="0"/>
              </a:rPr>
              <a:t>Juan Pablo Restrepo Uribe</a:t>
            </a: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rPr>
              <a:t>Ing. </a:t>
            </a:r>
            <a:r>
              <a:rPr lang="es-CO" sz="2400" dirty="0" err="1">
                <a:latin typeface="Arial" panose="020B0604020202020204" pitchFamily="34" charset="0"/>
                <a:ea typeface="Calibri" panose="020F0502020204030204" pitchFamily="34" charset="0"/>
                <a:cs typeface="Arial" panose="020B0604020202020204" pitchFamily="34" charset="0"/>
              </a:rPr>
              <a:t>Biomedico</a:t>
            </a:r>
            <a:r>
              <a:rPr lang="es-CO" sz="2400" dirty="0">
                <a:latin typeface="Arial" panose="020B0604020202020204" pitchFamily="34" charset="0"/>
                <a:ea typeface="Calibri" panose="020F0502020204030204" pitchFamily="34" charset="0"/>
                <a:cs typeface="Arial" panose="020B0604020202020204" pitchFamily="34" charset="0"/>
              </a:rPr>
              <a:t> - </a:t>
            </a:r>
            <a:r>
              <a:rPr lang="es-CO" sz="2400" dirty="0" err="1">
                <a:latin typeface="Arial" panose="020B0604020202020204" pitchFamily="34" charset="0"/>
                <a:ea typeface="Calibri" panose="020F0502020204030204" pitchFamily="34" charset="0"/>
                <a:cs typeface="Arial" panose="020B0604020202020204" pitchFamily="34" charset="0"/>
              </a:rPr>
              <a:t>MSc</a:t>
            </a:r>
            <a:r>
              <a:rPr lang="es-CO" sz="2400" dirty="0">
                <a:latin typeface="Arial" panose="020B0604020202020204" pitchFamily="34" charset="0"/>
                <a:ea typeface="Calibri" panose="020F0502020204030204" pitchFamily="34" charset="0"/>
                <a:cs typeface="Arial" panose="020B0604020202020204" pitchFamily="34" charset="0"/>
              </a:rPr>
              <a:t>. Automatización y Control Industrial</a:t>
            </a:r>
            <a:endParaRPr lang="es-CO" sz="2400" dirty="0">
              <a:effectLst/>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hlinkClick r:id="rId4"/>
              </a:rPr>
              <a:t>jprestrepo@correo.iue.edu.co</a:t>
            </a: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effectLst/>
                <a:latin typeface="Arial" panose="020B0604020202020204" pitchFamily="34" charset="0"/>
                <a:ea typeface="Calibri" panose="020F0502020204030204" pitchFamily="34" charset="0"/>
                <a:cs typeface="Arial" panose="020B0604020202020204" pitchFamily="34" charset="0"/>
              </a:rPr>
              <a:t>2023</a:t>
            </a:r>
          </a:p>
          <a:p>
            <a:pPr marL="285750" indent="-285750" algn="just">
              <a:lnSpc>
                <a:spcPct val="107000"/>
              </a:lnSpc>
              <a:spcAft>
                <a:spcPts val="800"/>
              </a:spcAft>
              <a:buFont typeface="Arial" panose="020B0604020202020204" pitchFamily="34" charset="0"/>
              <a:buChar char="•"/>
            </a:pPr>
            <a:endParaRPr lang="es-CO" sz="2400" dirty="0">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07000"/>
              </a:lnSpc>
              <a:spcAft>
                <a:spcPts val="800"/>
              </a:spcAft>
              <a:buFont typeface="Arial" panose="020B0604020202020204" pitchFamily="34" charset="0"/>
              <a:buChar char="•"/>
            </a:pP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rPr>
              <a:t>Institución Universitaria de Envigado</a:t>
            </a:r>
            <a:endParaRPr lang="es-ES"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99643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Ejemplo</a:t>
            </a:r>
            <a:endParaRPr lang="es-ES" sz="3200" b="1" dirty="0">
              <a:solidFill>
                <a:schemeClr val="accent2"/>
              </a:solidFill>
              <a:effectLst/>
              <a:latin typeface="Calibri"/>
              <a:ea typeface="Calibri" panose="020F0502020204030204" pitchFamily="34" charset="0"/>
              <a:cs typeface="Times New Roman"/>
            </a:endParaRP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5" name="Imagen 4">
            <a:extLst>
              <a:ext uri="{FF2B5EF4-FFF2-40B4-BE49-F238E27FC236}">
                <a16:creationId xmlns:a16="http://schemas.microsoft.com/office/drawing/2014/main" id="{2CE7B1EF-3A22-C4DC-9FE3-561893DC89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7" name="CuadroTexto 6">
            <a:extLst>
              <a:ext uri="{FF2B5EF4-FFF2-40B4-BE49-F238E27FC236}">
                <a16:creationId xmlns:a16="http://schemas.microsoft.com/office/drawing/2014/main" id="{F5B81E15-C3A4-729B-1DE1-1000FE144472}"/>
              </a:ext>
            </a:extLst>
          </p:cNvPr>
          <p:cNvSpPr txBox="1"/>
          <p:nvPr/>
        </p:nvSpPr>
        <p:spPr>
          <a:xfrm>
            <a:off x="781061" y="2015979"/>
            <a:ext cx="7277077" cy="3970318"/>
          </a:xfrm>
          <a:prstGeom prst="rect">
            <a:avLst/>
          </a:prstGeom>
          <a:noFill/>
        </p:spPr>
        <p:txBody>
          <a:bodyPr wrap="square">
            <a:spAutoFit/>
          </a:bodyPr>
          <a:lstStyle/>
          <a:p>
            <a:r>
              <a:rPr lang="es-MX" dirty="0"/>
              <a:t>En base a un set de datos con información sobre la diabetes en indio/americanos. Los datos se encuentran en este link. Las variables de estos datos son: </a:t>
            </a:r>
          </a:p>
          <a:p>
            <a:pPr marL="285750" indent="-285750">
              <a:buFont typeface="Arial" panose="020B0604020202020204" pitchFamily="34" charset="0"/>
              <a:buChar char="•"/>
            </a:pPr>
            <a:r>
              <a:rPr lang="es-MX" dirty="0"/>
              <a:t>Input Variables (X): </a:t>
            </a:r>
          </a:p>
          <a:p>
            <a:pPr marL="742950" lvl="1" indent="-285750">
              <a:buFont typeface="Arial" panose="020B0604020202020204" pitchFamily="34" charset="0"/>
              <a:buChar char="•"/>
            </a:pPr>
            <a:r>
              <a:rPr lang="es-MX" dirty="0"/>
              <a:t>Numero de ocasiones que se ha embarazado.</a:t>
            </a:r>
          </a:p>
          <a:p>
            <a:pPr marL="742950" lvl="1" indent="-285750">
              <a:buFont typeface="Arial" panose="020B0604020202020204" pitchFamily="34" charset="0"/>
              <a:buChar char="•"/>
            </a:pPr>
            <a:r>
              <a:rPr lang="es-MX" dirty="0"/>
              <a:t>Concentración de glucosa a las dos </a:t>
            </a:r>
            <a:r>
              <a:rPr lang="es-MX" dirty="0" err="1"/>
              <a:t>hrs</a:t>
            </a:r>
            <a:r>
              <a:rPr lang="es-MX" dirty="0"/>
              <a:t> en test de tolerancia</a:t>
            </a:r>
          </a:p>
          <a:p>
            <a:pPr marL="742950" lvl="1" indent="-285750">
              <a:buFont typeface="Arial" panose="020B0604020202020204" pitchFamily="34" charset="0"/>
              <a:buChar char="•"/>
            </a:pPr>
            <a:r>
              <a:rPr lang="es-MX" dirty="0"/>
              <a:t>Presión diastólica (mm Hg)</a:t>
            </a:r>
          </a:p>
          <a:p>
            <a:pPr marL="742950" lvl="1" indent="-285750">
              <a:buFont typeface="Arial" panose="020B0604020202020204" pitchFamily="34" charset="0"/>
              <a:buChar char="•"/>
            </a:pPr>
            <a:r>
              <a:rPr lang="es-MX" dirty="0"/>
              <a:t>Doblamiento (ancho) de piel de tríceps (mm) </a:t>
            </a:r>
          </a:p>
          <a:p>
            <a:pPr marL="742950" lvl="1" indent="-285750">
              <a:buFont typeface="Arial" panose="020B0604020202020204" pitchFamily="34" charset="0"/>
              <a:buChar char="•"/>
            </a:pPr>
            <a:r>
              <a:rPr lang="es-MX" dirty="0"/>
              <a:t>Dos horas </a:t>
            </a:r>
            <a:r>
              <a:rPr lang="es-MX" dirty="0" err="1"/>
              <a:t>serum</a:t>
            </a:r>
            <a:r>
              <a:rPr lang="es-MX" dirty="0"/>
              <a:t> insulina (mu U/ml)</a:t>
            </a:r>
          </a:p>
          <a:p>
            <a:pPr marL="742950" lvl="1" indent="-285750">
              <a:buFont typeface="Arial" panose="020B0604020202020204" pitchFamily="34" charset="0"/>
              <a:buChar char="•"/>
            </a:pPr>
            <a:r>
              <a:rPr lang="es-MX" dirty="0"/>
              <a:t>Índice de masa corporal</a:t>
            </a:r>
          </a:p>
          <a:p>
            <a:pPr marL="742950" lvl="1" indent="-285750">
              <a:buFont typeface="Arial" panose="020B0604020202020204" pitchFamily="34" charset="0"/>
              <a:buChar char="•"/>
            </a:pPr>
            <a:r>
              <a:rPr lang="es-MX" dirty="0"/>
              <a:t>Diabetes </a:t>
            </a:r>
            <a:r>
              <a:rPr lang="es-MX" dirty="0" err="1"/>
              <a:t>pedigree</a:t>
            </a:r>
            <a:r>
              <a:rPr lang="es-MX" dirty="0"/>
              <a:t> </a:t>
            </a:r>
            <a:r>
              <a:rPr lang="es-MX" dirty="0" err="1"/>
              <a:t>function</a:t>
            </a:r>
            <a:endParaRPr lang="es-MX" dirty="0"/>
          </a:p>
          <a:p>
            <a:pPr marL="742950" lvl="1" indent="-285750">
              <a:buFont typeface="Arial" panose="020B0604020202020204" pitchFamily="34" charset="0"/>
              <a:buChar char="•"/>
            </a:pPr>
            <a:r>
              <a:rPr lang="es-MX" dirty="0"/>
              <a:t>Edad</a:t>
            </a:r>
          </a:p>
          <a:p>
            <a:pPr marL="285750" indent="-285750">
              <a:buFont typeface="Arial" panose="020B0604020202020204" pitchFamily="34" charset="0"/>
              <a:buChar char="•"/>
            </a:pPr>
            <a:r>
              <a:rPr lang="es-MX" dirty="0"/>
              <a:t>Output Variables </a:t>
            </a:r>
          </a:p>
          <a:p>
            <a:pPr marL="742950" lvl="1" indent="-285750">
              <a:buFont typeface="Arial" panose="020B0604020202020204" pitchFamily="34" charset="0"/>
              <a:buChar char="•"/>
            </a:pPr>
            <a:r>
              <a:rPr lang="es-MX" dirty="0"/>
              <a:t>(y): Clase (0 o 1)</a:t>
            </a:r>
            <a:endParaRPr lang="es-CO" dirty="0"/>
          </a:p>
        </p:txBody>
      </p:sp>
    </p:spTree>
    <p:extLst>
      <p:ext uri="{BB962C8B-B14F-4D97-AF65-F5344CB8AC3E}">
        <p14:creationId xmlns:p14="http://schemas.microsoft.com/office/powerpoint/2010/main" val="1500582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Ejemplo</a:t>
            </a:r>
            <a:endParaRPr lang="es-ES" sz="3200" b="1" dirty="0">
              <a:solidFill>
                <a:schemeClr val="accent2"/>
              </a:solidFill>
              <a:effectLst/>
              <a:latin typeface="Calibri"/>
              <a:ea typeface="Calibri" panose="020F0502020204030204" pitchFamily="34" charset="0"/>
              <a:cs typeface="Times New Roman"/>
            </a:endParaRP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5" name="Imagen 4">
            <a:extLst>
              <a:ext uri="{FF2B5EF4-FFF2-40B4-BE49-F238E27FC236}">
                <a16:creationId xmlns:a16="http://schemas.microsoft.com/office/drawing/2014/main" id="{2CE7B1EF-3A22-C4DC-9FE3-561893DC89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6" name="CuadroTexto 5">
            <a:extLst>
              <a:ext uri="{FF2B5EF4-FFF2-40B4-BE49-F238E27FC236}">
                <a16:creationId xmlns:a16="http://schemas.microsoft.com/office/drawing/2014/main" id="{9189A6EF-DC6E-BBDE-9A5F-E37D606C09DF}"/>
              </a:ext>
            </a:extLst>
          </p:cNvPr>
          <p:cNvSpPr txBox="1"/>
          <p:nvPr/>
        </p:nvSpPr>
        <p:spPr>
          <a:xfrm>
            <a:off x="707923" y="1810375"/>
            <a:ext cx="7875638" cy="1200329"/>
          </a:xfrm>
          <a:prstGeom prst="rect">
            <a:avLst/>
          </a:prstGeom>
          <a:noFill/>
        </p:spPr>
        <p:txBody>
          <a:bodyPr wrap="square">
            <a:spAutoFit/>
          </a:bodyPr>
          <a:lstStyle/>
          <a:p>
            <a:r>
              <a:rPr lang="es-MX" dirty="0"/>
              <a:t>¿Y la predicción?</a:t>
            </a:r>
          </a:p>
          <a:p>
            <a:r>
              <a:rPr lang="es-MX" dirty="0"/>
              <a:t>Es fácil predecir con nuestro modelo, simplemente utilizando </a:t>
            </a:r>
            <a:r>
              <a:rPr lang="es-MX" dirty="0" err="1"/>
              <a:t>predict</a:t>
            </a:r>
            <a:r>
              <a:rPr lang="es-MX" dirty="0"/>
              <a:t> en nuestro código. En nuestro caso actual la salida es una función sigmoide entre 0 y 1, por lo que tenemos que normalizar para que nuestra predicción sea el valor 0 o 1.</a:t>
            </a:r>
          </a:p>
        </p:txBody>
      </p:sp>
      <p:sp>
        <p:nvSpPr>
          <p:cNvPr id="11" name="CuadroTexto 10">
            <a:extLst>
              <a:ext uri="{FF2B5EF4-FFF2-40B4-BE49-F238E27FC236}">
                <a16:creationId xmlns:a16="http://schemas.microsoft.com/office/drawing/2014/main" id="{6C2EB243-ADA0-12FF-AF01-C10F251F6EB2}"/>
              </a:ext>
            </a:extLst>
          </p:cNvPr>
          <p:cNvSpPr txBox="1"/>
          <p:nvPr/>
        </p:nvSpPr>
        <p:spPr>
          <a:xfrm>
            <a:off x="2263878" y="3293215"/>
            <a:ext cx="4616244" cy="1200329"/>
          </a:xfrm>
          <a:prstGeom prst="rect">
            <a:avLst/>
          </a:prstGeom>
          <a:noFill/>
        </p:spPr>
        <p:txBody>
          <a:bodyPr wrap="square">
            <a:spAutoFit/>
          </a:bodyPr>
          <a:lstStyle/>
          <a:p>
            <a:r>
              <a:rPr lang="en-US" dirty="0"/>
              <a:t># make probability predictions with the model predictions = </a:t>
            </a:r>
            <a:r>
              <a:rPr lang="en-US" dirty="0" err="1"/>
              <a:t>model.predict</a:t>
            </a:r>
            <a:r>
              <a:rPr lang="en-US" dirty="0"/>
              <a:t>(X) # round predictions rounded = [round(x[0]) for x in predictions]</a:t>
            </a:r>
            <a:endParaRPr lang="es-CO" dirty="0"/>
          </a:p>
        </p:txBody>
      </p:sp>
      <p:sp>
        <p:nvSpPr>
          <p:cNvPr id="13" name="CuadroTexto 12">
            <a:extLst>
              <a:ext uri="{FF2B5EF4-FFF2-40B4-BE49-F238E27FC236}">
                <a16:creationId xmlns:a16="http://schemas.microsoft.com/office/drawing/2014/main" id="{83EA5D80-D0DC-A3E6-FF55-C870EFFA5B61}"/>
              </a:ext>
            </a:extLst>
          </p:cNvPr>
          <p:cNvSpPr txBox="1"/>
          <p:nvPr/>
        </p:nvSpPr>
        <p:spPr>
          <a:xfrm>
            <a:off x="2263878" y="5057823"/>
            <a:ext cx="4616244" cy="646331"/>
          </a:xfrm>
          <a:prstGeom prst="rect">
            <a:avLst/>
          </a:prstGeom>
          <a:noFill/>
        </p:spPr>
        <p:txBody>
          <a:bodyPr wrap="square">
            <a:spAutoFit/>
          </a:bodyPr>
          <a:lstStyle/>
          <a:p>
            <a:r>
              <a:rPr lang="en-US" dirty="0"/>
              <a:t># make probability predictions with the model</a:t>
            </a:r>
          </a:p>
          <a:p>
            <a:r>
              <a:rPr lang="en-US" dirty="0"/>
              <a:t>predictions = </a:t>
            </a:r>
            <a:r>
              <a:rPr lang="en-US" dirty="0" err="1"/>
              <a:t>model.predict_classes</a:t>
            </a:r>
            <a:r>
              <a:rPr lang="en-US" dirty="0"/>
              <a:t>(X)</a:t>
            </a:r>
          </a:p>
        </p:txBody>
      </p:sp>
      <p:sp>
        <p:nvSpPr>
          <p:cNvPr id="15" name="CuadroTexto 14">
            <a:extLst>
              <a:ext uri="{FF2B5EF4-FFF2-40B4-BE49-F238E27FC236}">
                <a16:creationId xmlns:a16="http://schemas.microsoft.com/office/drawing/2014/main" id="{E9D83CBF-3217-4151-46F4-911EF1A7AEFF}"/>
              </a:ext>
            </a:extLst>
          </p:cNvPr>
          <p:cNvSpPr txBox="1"/>
          <p:nvPr/>
        </p:nvSpPr>
        <p:spPr>
          <a:xfrm>
            <a:off x="707923" y="4654896"/>
            <a:ext cx="4616244" cy="369332"/>
          </a:xfrm>
          <a:prstGeom prst="rect">
            <a:avLst/>
          </a:prstGeom>
          <a:noFill/>
        </p:spPr>
        <p:txBody>
          <a:bodyPr wrap="square">
            <a:spAutoFit/>
          </a:bodyPr>
          <a:lstStyle/>
          <a:p>
            <a:r>
              <a:rPr lang="es-MX" dirty="0"/>
              <a:t>O bien, podemos hacerlo directamente con:</a:t>
            </a:r>
          </a:p>
        </p:txBody>
      </p:sp>
    </p:spTree>
    <p:extLst>
      <p:ext uri="{BB962C8B-B14F-4D97-AF65-F5344CB8AC3E}">
        <p14:creationId xmlns:p14="http://schemas.microsoft.com/office/powerpoint/2010/main" val="3446885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Capas</a:t>
            </a:r>
            <a:endParaRPr lang="es-ES" sz="3200" b="1" dirty="0">
              <a:solidFill>
                <a:schemeClr val="accent2"/>
              </a:solidFill>
              <a:effectLst/>
              <a:latin typeface="Calibri"/>
              <a:ea typeface="Calibri" panose="020F0502020204030204" pitchFamily="34" charset="0"/>
              <a:cs typeface="Times New Roman"/>
            </a:endParaRP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7" name="CuadroTexto 6">
            <a:extLst>
              <a:ext uri="{FF2B5EF4-FFF2-40B4-BE49-F238E27FC236}">
                <a16:creationId xmlns:a16="http://schemas.microsoft.com/office/drawing/2014/main" id="{1621FC01-E5D4-65B0-5B42-3D366FA82D0D}"/>
              </a:ext>
            </a:extLst>
          </p:cNvPr>
          <p:cNvSpPr txBox="1"/>
          <p:nvPr/>
        </p:nvSpPr>
        <p:spPr>
          <a:xfrm>
            <a:off x="574584" y="2334605"/>
            <a:ext cx="8299631" cy="2585323"/>
          </a:xfrm>
          <a:prstGeom prst="rect">
            <a:avLst/>
          </a:prstGeom>
          <a:noFill/>
        </p:spPr>
        <p:txBody>
          <a:bodyPr wrap="square">
            <a:spAutoFit/>
          </a:bodyPr>
          <a:lstStyle/>
          <a:p>
            <a:r>
              <a:rPr lang="es-MX" dirty="0"/>
              <a:t>Las capas están definidas como grupos de neuronas, separadas de forma lógica en una red jerárquica. Para simplificar el modelo </a:t>
            </a:r>
            <a:r>
              <a:rPr lang="es-MX" dirty="0" err="1"/>
              <a:t>Keras</a:t>
            </a:r>
            <a:r>
              <a:rPr lang="es-MX" dirty="0"/>
              <a:t> provee muchos tipos de capas y varias formas de conectarlas. Entre las principales se encuentran</a:t>
            </a:r>
          </a:p>
          <a:p>
            <a:pPr marL="285750" indent="-285750">
              <a:buFont typeface="Arial" panose="020B0604020202020204" pitchFamily="34" charset="0"/>
              <a:buChar char="•"/>
            </a:pPr>
            <a:r>
              <a:rPr lang="es-MX" dirty="0"/>
              <a:t>Dense </a:t>
            </a:r>
            <a:r>
              <a:rPr lang="es-MX" dirty="0" err="1"/>
              <a:t>Layer</a:t>
            </a:r>
            <a:r>
              <a:rPr lang="es-MX" dirty="0"/>
              <a:t>: Una capa densa es una capa regular que conecta cada neurona definida en la capa, con cada neurona en la capa previa.</a:t>
            </a:r>
          </a:p>
          <a:p>
            <a:pPr marL="285750" indent="-285750">
              <a:buFont typeface="Arial" panose="020B0604020202020204" pitchFamily="34" charset="0"/>
              <a:buChar char="•"/>
            </a:pPr>
            <a:r>
              <a:rPr lang="es-MX" dirty="0" err="1"/>
              <a:t>Dropout</a:t>
            </a:r>
            <a:r>
              <a:rPr lang="es-MX" dirty="0"/>
              <a:t> </a:t>
            </a:r>
            <a:r>
              <a:rPr lang="es-MX" dirty="0" err="1"/>
              <a:t>Layer</a:t>
            </a:r>
            <a:r>
              <a:rPr lang="es-MX" dirty="0"/>
              <a:t>: Ayuda a reducir </a:t>
            </a:r>
            <a:r>
              <a:rPr lang="es-MX" dirty="0" err="1"/>
              <a:t>overfitting</a:t>
            </a:r>
            <a:r>
              <a:rPr lang="es-MX" dirty="0"/>
              <a:t>. Esta capa elimina unas pocas neuronas y reduce el calculo en el entrenamiento.</a:t>
            </a:r>
          </a:p>
          <a:p>
            <a:pPr marL="285750" indent="-285750">
              <a:buFont typeface="Arial" panose="020B0604020202020204" pitchFamily="34" charset="0"/>
              <a:buChar char="•"/>
            </a:pPr>
            <a:r>
              <a:rPr lang="es-MX" dirty="0" err="1"/>
              <a:t>Embedding</a:t>
            </a:r>
            <a:r>
              <a:rPr lang="es-MX" dirty="0"/>
              <a:t> </a:t>
            </a:r>
            <a:r>
              <a:rPr lang="es-MX" dirty="0" err="1"/>
              <a:t>layers</a:t>
            </a:r>
            <a:r>
              <a:rPr lang="es-MX" dirty="0"/>
              <a:t> / </a:t>
            </a:r>
            <a:r>
              <a:rPr lang="es-MX" dirty="0" err="1"/>
              <a:t>Convolutional</a:t>
            </a:r>
            <a:r>
              <a:rPr lang="es-MX" dirty="0"/>
              <a:t> </a:t>
            </a:r>
            <a:r>
              <a:rPr lang="es-MX" dirty="0" err="1"/>
              <a:t>layers</a:t>
            </a:r>
            <a:r>
              <a:rPr lang="es-MX" dirty="0"/>
              <a:t> / </a:t>
            </a:r>
            <a:r>
              <a:rPr lang="es-MX" dirty="0" err="1"/>
              <a:t>Pooling</a:t>
            </a:r>
            <a:r>
              <a:rPr lang="es-MX" dirty="0"/>
              <a:t> </a:t>
            </a:r>
            <a:r>
              <a:rPr lang="es-MX" dirty="0" err="1"/>
              <a:t>layers</a:t>
            </a:r>
            <a:r>
              <a:rPr lang="es-MX" dirty="0"/>
              <a:t> / etc.</a:t>
            </a:r>
          </a:p>
          <a:p>
            <a:pPr marL="285750" indent="-285750">
              <a:buFont typeface="Arial" panose="020B0604020202020204" pitchFamily="34" charset="0"/>
              <a:buChar char="•"/>
            </a:pPr>
            <a:r>
              <a:rPr lang="es-MX" dirty="0"/>
              <a:t>Uno puede incluso escribir su propia capa en </a:t>
            </a:r>
            <a:r>
              <a:rPr lang="es-MX" dirty="0" err="1"/>
              <a:t>Keras</a:t>
            </a:r>
            <a:r>
              <a:rPr lang="es-MX" dirty="0"/>
              <a:t> para un caso particular</a:t>
            </a:r>
            <a:endParaRPr lang="es-CO" dirty="0"/>
          </a:p>
        </p:txBody>
      </p:sp>
    </p:spTree>
    <p:extLst>
      <p:ext uri="{BB962C8B-B14F-4D97-AF65-F5344CB8AC3E}">
        <p14:creationId xmlns:p14="http://schemas.microsoft.com/office/powerpoint/2010/main" val="1176390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La función de pérdida</a:t>
            </a: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8" name="CuadroTexto 7">
            <a:extLst>
              <a:ext uri="{FF2B5EF4-FFF2-40B4-BE49-F238E27FC236}">
                <a16:creationId xmlns:a16="http://schemas.microsoft.com/office/drawing/2014/main" id="{D5B97AA3-EFF1-D8AB-6731-AB2769C0514E}"/>
              </a:ext>
            </a:extLst>
          </p:cNvPr>
          <p:cNvSpPr txBox="1"/>
          <p:nvPr/>
        </p:nvSpPr>
        <p:spPr>
          <a:xfrm>
            <a:off x="878781" y="2200870"/>
            <a:ext cx="7996037" cy="1754326"/>
          </a:xfrm>
          <a:prstGeom prst="rect">
            <a:avLst/>
          </a:prstGeom>
          <a:noFill/>
        </p:spPr>
        <p:txBody>
          <a:bodyPr wrap="square">
            <a:spAutoFit/>
          </a:bodyPr>
          <a:lstStyle/>
          <a:p>
            <a:r>
              <a:rPr lang="es-MX" dirty="0"/>
              <a:t>Esta función es una métrica que ayuda a la red a comprender si esta aprendiendo en la dirección correcta. Supongamos que tenemos las siguientes evaluaciones en cinco pruebas consecutivas: 3.8, 4.7, 5.5, 6.0, y 6.5. Uno podría pensar que esta mejorando el rendimiento ya que las notas suben. Si las notas bajan hubiésemos pensado lo contrario. De forma similar, la red utiliza una función para evaluar su desempeño.</a:t>
            </a:r>
          </a:p>
        </p:txBody>
      </p:sp>
      <p:sp>
        <p:nvSpPr>
          <p:cNvPr id="6" name="Rectángulo: esquinas redondeadas 5">
            <a:extLst>
              <a:ext uri="{FF2B5EF4-FFF2-40B4-BE49-F238E27FC236}">
                <a16:creationId xmlns:a16="http://schemas.microsoft.com/office/drawing/2014/main" id="{EADD6A6F-EA31-A7A6-134F-BD694DA1EAAB}"/>
              </a:ext>
            </a:extLst>
          </p:cNvPr>
          <p:cNvSpPr/>
          <p:nvPr/>
        </p:nvSpPr>
        <p:spPr>
          <a:xfrm>
            <a:off x="1179871" y="3918481"/>
            <a:ext cx="6784258" cy="73864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i="1" dirty="0"/>
              <a:t>En esencia la función de pérdida mide cuanto nos alejamos de un objetivo. </a:t>
            </a:r>
            <a:endParaRPr lang="es-CO" i="1" dirty="0"/>
          </a:p>
        </p:txBody>
      </p:sp>
      <p:sp>
        <p:nvSpPr>
          <p:cNvPr id="11" name="CuadroTexto 10">
            <a:extLst>
              <a:ext uri="{FF2B5EF4-FFF2-40B4-BE49-F238E27FC236}">
                <a16:creationId xmlns:a16="http://schemas.microsoft.com/office/drawing/2014/main" id="{F0CB5436-70B6-43FD-9A9E-AA745B0174F9}"/>
              </a:ext>
            </a:extLst>
          </p:cNvPr>
          <p:cNvSpPr txBox="1"/>
          <p:nvPr/>
        </p:nvSpPr>
        <p:spPr>
          <a:xfrm>
            <a:off x="918110" y="4841811"/>
            <a:ext cx="7704780" cy="1477328"/>
          </a:xfrm>
          <a:prstGeom prst="rect">
            <a:avLst/>
          </a:prstGeom>
          <a:noFill/>
        </p:spPr>
        <p:txBody>
          <a:bodyPr wrap="square">
            <a:spAutoFit/>
          </a:bodyPr>
          <a:lstStyle/>
          <a:p>
            <a:r>
              <a:rPr lang="es-MX" dirty="0"/>
              <a:t>Por ejemplo, para el caso de las notas y los estudiantes, nuestro modelo predice un puntaje de 0.87 para un alumno (1.0 aprueba / 0.0 reprueba). Si al modificar los pesos en nuestra red la predicción baja a 0.4, entonces el cambio realizado no ayuda a aprender, y debemos deshacer este cambio. En cambio si sube a 0.9 entonces sí estaríamos aprendiendo en la dirección correcta.</a:t>
            </a:r>
            <a:endParaRPr lang="es-CO" dirty="0"/>
          </a:p>
        </p:txBody>
      </p:sp>
    </p:spTree>
    <p:extLst>
      <p:ext uri="{BB962C8B-B14F-4D97-AF65-F5344CB8AC3E}">
        <p14:creationId xmlns:p14="http://schemas.microsoft.com/office/powerpoint/2010/main" val="1941807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Algunas funciones de pérdida</a:t>
            </a:r>
            <a:endParaRPr lang="es-ES" sz="3200" b="1" dirty="0">
              <a:solidFill>
                <a:schemeClr val="accent2"/>
              </a:solidFill>
              <a:effectLst/>
              <a:latin typeface="Calibri"/>
              <a:ea typeface="Calibri" panose="020F0502020204030204" pitchFamily="34" charset="0"/>
              <a:cs typeface="Times New Roman"/>
            </a:endParaRP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8" name="CuadroTexto 7">
            <a:extLst>
              <a:ext uri="{FF2B5EF4-FFF2-40B4-BE49-F238E27FC236}">
                <a16:creationId xmlns:a16="http://schemas.microsoft.com/office/drawing/2014/main" id="{8ABDFEBA-38E7-0A00-52DC-28D86F557F55}"/>
              </a:ext>
            </a:extLst>
          </p:cNvPr>
          <p:cNvSpPr txBox="1"/>
          <p:nvPr/>
        </p:nvSpPr>
        <p:spPr>
          <a:xfrm>
            <a:off x="2263878" y="2560144"/>
            <a:ext cx="4616244" cy="1754326"/>
          </a:xfrm>
          <a:prstGeom prst="rect">
            <a:avLst/>
          </a:prstGeom>
          <a:noFill/>
        </p:spPr>
        <p:txBody>
          <a:bodyPr wrap="square">
            <a:spAutoFit/>
          </a:bodyPr>
          <a:lstStyle/>
          <a:p>
            <a:pPr marL="285750" indent="-285750">
              <a:buFont typeface="Arial" panose="020B0604020202020204" pitchFamily="34" charset="0"/>
              <a:buChar char="•"/>
            </a:pPr>
            <a:r>
              <a:rPr lang="en-US" dirty="0"/>
              <a:t>Mean Squared Error</a:t>
            </a:r>
          </a:p>
          <a:p>
            <a:pPr marL="285750" indent="-285750">
              <a:buFont typeface="Arial" panose="020B0604020202020204" pitchFamily="34" charset="0"/>
              <a:buChar char="•"/>
            </a:pPr>
            <a:r>
              <a:rPr lang="en-US" dirty="0"/>
              <a:t>Mean Absolute Error</a:t>
            </a:r>
          </a:p>
          <a:p>
            <a:pPr marL="285750" indent="-285750">
              <a:buFont typeface="Arial" panose="020B0604020202020204" pitchFamily="34" charset="0"/>
              <a:buChar char="•"/>
            </a:pPr>
            <a:r>
              <a:rPr lang="en-US" dirty="0"/>
              <a:t>Mean Absolute percentage error</a:t>
            </a:r>
          </a:p>
          <a:p>
            <a:pPr marL="285750" indent="-285750">
              <a:buFont typeface="Arial" panose="020B0604020202020204" pitchFamily="34" charset="0"/>
              <a:buChar char="•"/>
            </a:pPr>
            <a:r>
              <a:rPr lang="en-US" dirty="0"/>
              <a:t>Mean Square logarithmic error</a:t>
            </a:r>
          </a:p>
          <a:p>
            <a:pPr marL="285750" indent="-285750">
              <a:buFont typeface="Arial" panose="020B0604020202020204" pitchFamily="34" charset="0"/>
              <a:buChar char="•"/>
            </a:pPr>
            <a:r>
              <a:rPr lang="en-US" dirty="0"/>
              <a:t>Binary-cross entropy (</a:t>
            </a:r>
            <a:r>
              <a:rPr lang="en-US" dirty="0" err="1"/>
              <a:t>por</a:t>
            </a:r>
            <a:r>
              <a:rPr lang="en-US" dirty="0"/>
              <a:t> </a:t>
            </a:r>
            <a:r>
              <a:rPr lang="en-US" dirty="0" err="1"/>
              <a:t>categoría</a:t>
            </a:r>
            <a:r>
              <a:rPr lang="en-US" dirty="0"/>
              <a:t>)</a:t>
            </a:r>
          </a:p>
          <a:p>
            <a:pPr marL="285750" indent="-285750">
              <a:buFont typeface="Arial" panose="020B0604020202020204" pitchFamily="34" charset="0"/>
              <a:buChar char="•"/>
            </a:pPr>
            <a:r>
              <a:rPr lang="en-US" dirty="0"/>
              <a:t>Categorical cross-entropy (</a:t>
            </a:r>
            <a:r>
              <a:rPr lang="en-US" dirty="0" err="1"/>
              <a:t>por</a:t>
            </a:r>
            <a:r>
              <a:rPr lang="en-US" dirty="0"/>
              <a:t> </a:t>
            </a:r>
            <a:r>
              <a:rPr lang="en-US" dirty="0" err="1"/>
              <a:t>categoría</a:t>
            </a:r>
            <a:r>
              <a:rPr lang="en-US" dirty="0"/>
              <a:t>)</a:t>
            </a:r>
            <a:endParaRPr lang="es-CO" dirty="0"/>
          </a:p>
        </p:txBody>
      </p:sp>
      <p:sp>
        <p:nvSpPr>
          <p:cNvPr id="11" name="CuadroTexto 10">
            <a:extLst>
              <a:ext uri="{FF2B5EF4-FFF2-40B4-BE49-F238E27FC236}">
                <a16:creationId xmlns:a16="http://schemas.microsoft.com/office/drawing/2014/main" id="{5CDCBCB2-5381-6852-4DC5-163A617F89FC}"/>
              </a:ext>
            </a:extLst>
          </p:cNvPr>
          <p:cNvSpPr txBox="1"/>
          <p:nvPr/>
        </p:nvSpPr>
        <p:spPr>
          <a:xfrm>
            <a:off x="1596512" y="4813994"/>
            <a:ext cx="5950975" cy="369332"/>
          </a:xfrm>
          <a:prstGeom prst="rect">
            <a:avLst/>
          </a:prstGeom>
          <a:noFill/>
        </p:spPr>
        <p:txBody>
          <a:bodyPr wrap="square">
            <a:spAutoFit/>
          </a:bodyPr>
          <a:lstStyle/>
          <a:p>
            <a:r>
              <a:rPr lang="es-CO" dirty="0">
                <a:hlinkClick r:id="rId4"/>
              </a:rPr>
              <a:t>https://www.tensorflow.org/api_docs/python/tf/keras/losses</a:t>
            </a:r>
            <a:r>
              <a:rPr lang="es-CO" dirty="0"/>
              <a:t> </a:t>
            </a:r>
          </a:p>
        </p:txBody>
      </p:sp>
    </p:spTree>
    <p:extLst>
      <p:ext uri="{BB962C8B-B14F-4D97-AF65-F5344CB8AC3E}">
        <p14:creationId xmlns:p14="http://schemas.microsoft.com/office/powerpoint/2010/main" val="3141397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Optimizadores</a:t>
            </a:r>
            <a:endParaRPr lang="es-ES" sz="3200" b="1" dirty="0">
              <a:solidFill>
                <a:schemeClr val="accent2"/>
              </a:solidFill>
              <a:effectLst/>
              <a:latin typeface="Calibri"/>
              <a:ea typeface="Calibri" panose="020F0502020204030204" pitchFamily="34" charset="0"/>
              <a:cs typeface="Times New Roman"/>
            </a:endParaRP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6" name="CuadroTexto 5">
            <a:extLst>
              <a:ext uri="{FF2B5EF4-FFF2-40B4-BE49-F238E27FC236}">
                <a16:creationId xmlns:a16="http://schemas.microsoft.com/office/drawing/2014/main" id="{DB82E26F-C537-6A67-73D4-6856CB36967D}"/>
              </a:ext>
            </a:extLst>
          </p:cNvPr>
          <p:cNvSpPr txBox="1"/>
          <p:nvPr/>
        </p:nvSpPr>
        <p:spPr>
          <a:xfrm>
            <a:off x="741721" y="2118085"/>
            <a:ext cx="7660558" cy="2031325"/>
          </a:xfrm>
          <a:prstGeom prst="rect">
            <a:avLst/>
          </a:prstGeom>
          <a:noFill/>
        </p:spPr>
        <p:txBody>
          <a:bodyPr wrap="square">
            <a:spAutoFit/>
          </a:bodyPr>
          <a:lstStyle/>
          <a:p>
            <a:r>
              <a:rPr lang="es-MX" dirty="0"/>
              <a:t>Los optimizadores son la parte más importante del modelo. Hasta ahora hemos hablado del </a:t>
            </a:r>
            <a:r>
              <a:rPr lang="es-MX" dirty="0" err="1"/>
              <a:t>feedback</a:t>
            </a:r>
            <a:r>
              <a:rPr lang="es-MX" dirty="0"/>
              <a:t> para el modelo, algoritmo llamado </a:t>
            </a:r>
            <a:r>
              <a:rPr lang="es-MX" dirty="0" err="1"/>
              <a:t>backpropagation</a:t>
            </a:r>
            <a:r>
              <a:rPr lang="es-MX" dirty="0"/>
              <a:t>; este es en sí el optimizador. Volvamos al modelo de estudiantes, e inicialicemos los pesos de los neuronas al azar en un principio. Al salir la señal luego de pasar por todas las capas, la función de pérdida nos dirá que tan bien esta el modelo (inicialmente al azar). Ahora el modelo, debe reducir esta función de perdida. ¿Pero cómo lo puede hacer el modelo? Acá es donde aparece el optimizador.</a:t>
            </a:r>
          </a:p>
        </p:txBody>
      </p:sp>
      <p:sp>
        <p:nvSpPr>
          <p:cNvPr id="10" name="Rectángulo: esquinas redondeadas 9">
            <a:extLst>
              <a:ext uri="{FF2B5EF4-FFF2-40B4-BE49-F238E27FC236}">
                <a16:creationId xmlns:a16="http://schemas.microsoft.com/office/drawing/2014/main" id="{0EF9FEBE-4B11-EDB5-FC05-19A4E1724CEB}"/>
              </a:ext>
            </a:extLst>
          </p:cNvPr>
          <p:cNvSpPr/>
          <p:nvPr/>
        </p:nvSpPr>
        <p:spPr>
          <a:xfrm>
            <a:off x="845574" y="4518735"/>
            <a:ext cx="7118555" cy="106618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a:t>El optimizador es una función matemática que usa derivadas, derivadas parciales, regla de la cadena y otros para comprender cuanto la red verá en pérdida haciendo pequeños cambios al peso de las neuronas.</a:t>
            </a:r>
            <a:endParaRPr lang="es-CO" i="1" dirty="0"/>
          </a:p>
        </p:txBody>
      </p:sp>
    </p:spTree>
    <p:extLst>
      <p:ext uri="{BB962C8B-B14F-4D97-AF65-F5344CB8AC3E}">
        <p14:creationId xmlns:p14="http://schemas.microsoft.com/office/powerpoint/2010/main" val="516029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Optimizadores</a:t>
            </a:r>
            <a:endParaRPr lang="es-ES" sz="3200" b="1" dirty="0">
              <a:solidFill>
                <a:schemeClr val="accent2"/>
              </a:solidFill>
              <a:effectLst/>
              <a:latin typeface="Calibri"/>
              <a:ea typeface="Calibri" panose="020F0502020204030204" pitchFamily="34" charset="0"/>
              <a:cs typeface="Times New Roman"/>
            </a:endParaRP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8" name="Imagen 7">
            <a:extLst>
              <a:ext uri="{FF2B5EF4-FFF2-40B4-BE49-F238E27FC236}">
                <a16:creationId xmlns:a16="http://schemas.microsoft.com/office/drawing/2014/main" id="{E551BFA1-CB59-560B-061E-54044F973E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3" name="Elementos multimedia en línea 2" title="Backpropagation explicación">
            <a:hlinkClick r:id="" action="ppaction://media"/>
            <a:extLst>
              <a:ext uri="{FF2B5EF4-FFF2-40B4-BE49-F238E27FC236}">
                <a16:creationId xmlns:a16="http://schemas.microsoft.com/office/drawing/2014/main" id="{CB9E1144-F9B6-4296-B26F-C6E8AD7927DD}"/>
              </a:ext>
            </a:extLst>
          </p:cNvPr>
          <p:cNvPicPr>
            <a:picLocks noRot="1" noChangeAspect="1"/>
          </p:cNvPicPr>
          <p:nvPr>
            <a:videoFile r:link="rId1"/>
          </p:nvPr>
        </p:nvPicPr>
        <p:blipFill>
          <a:blip r:embed="rId5"/>
          <a:stretch>
            <a:fillRect/>
          </a:stretch>
        </p:blipFill>
        <p:spPr>
          <a:xfrm>
            <a:off x="1898764" y="2599403"/>
            <a:ext cx="5346471" cy="3020756"/>
          </a:xfrm>
          <a:prstGeom prst="rect">
            <a:avLst/>
          </a:prstGeom>
        </p:spPr>
      </p:pic>
    </p:spTree>
    <p:extLst>
      <p:ext uri="{BB962C8B-B14F-4D97-AF65-F5344CB8AC3E}">
        <p14:creationId xmlns:p14="http://schemas.microsoft.com/office/powerpoint/2010/main" val="307893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Optimizadores</a:t>
            </a:r>
            <a:endParaRPr lang="es-ES" sz="3200" b="1" dirty="0">
              <a:solidFill>
                <a:schemeClr val="accent2"/>
              </a:solidFill>
              <a:effectLst/>
              <a:latin typeface="Calibri"/>
              <a:ea typeface="Calibri" panose="020F0502020204030204" pitchFamily="34" charset="0"/>
              <a:cs typeface="Times New Roman"/>
            </a:endParaRPr>
          </a:p>
        </p:txBody>
      </p:sp>
      <p:pic>
        <p:nvPicPr>
          <p:cNvPr id="13" name="Imagen 12">
            <a:extLst>
              <a:ext uri="{FF2B5EF4-FFF2-40B4-BE49-F238E27FC236}">
                <a16:creationId xmlns:a16="http://schemas.microsoft.com/office/drawing/2014/main" id="{73CC8D2C-6C0A-BC33-E09B-9C647B3A7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6" name="CuadroTexto 5">
            <a:extLst>
              <a:ext uri="{FF2B5EF4-FFF2-40B4-BE49-F238E27FC236}">
                <a16:creationId xmlns:a16="http://schemas.microsoft.com/office/drawing/2014/main" id="{3AF104EE-4EA4-187E-DB43-0F839F54758E}"/>
              </a:ext>
            </a:extLst>
          </p:cNvPr>
          <p:cNvSpPr txBox="1"/>
          <p:nvPr/>
        </p:nvSpPr>
        <p:spPr>
          <a:xfrm>
            <a:off x="693174" y="1944041"/>
            <a:ext cx="7452852" cy="923330"/>
          </a:xfrm>
          <a:prstGeom prst="rect">
            <a:avLst/>
          </a:prstGeom>
          <a:noFill/>
        </p:spPr>
        <p:txBody>
          <a:bodyPr wrap="square">
            <a:spAutoFit/>
          </a:bodyPr>
          <a:lstStyle/>
          <a:p>
            <a:r>
              <a:rPr lang="es-MX" dirty="0"/>
              <a:t>El cálculo de un entrenamiento de muestra desde el input al output es llamado un </a:t>
            </a:r>
            <a:r>
              <a:rPr lang="es-MX" dirty="0" err="1"/>
              <a:t>pass</a:t>
            </a:r>
            <a:r>
              <a:rPr lang="es-MX" dirty="0"/>
              <a:t>. Usualmente el entrenamiento se hace en </a:t>
            </a:r>
            <a:r>
              <a:rPr lang="es-MX" dirty="0" err="1"/>
              <a:t>batches</a:t>
            </a:r>
            <a:r>
              <a:rPr lang="es-MX" dirty="0"/>
              <a:t>, debido a los </a:t>
            </a:r>
            <a:r>
              <a:rPr lang="es-MX" dirty="0" err="1"/>
              <a:t>constrains</a:t>
            </a:r>
            <a:r>
              <a:rPr lang="es-MX" dirty="0"/>
              <a:t> de memoria de un computador.</a:t>
            </a:r>
          </a:p>
        </p:txBody>
      </p:sp>
      <p:sp>
        <p:nvSpPr>
          <p:cNvPr id="7" name="Rectángulo: esquinas redondeadas 6">
            <a:extLst>
              <a:ext uri="{FF2B5EF4-FFF2-40B4-BE49-F238E27FC236}">
                <a16:creationId xmlns:a16="http://schemas.microsoft.com/office/drawing/2014/main" id="{298ECBAA-82D7-79D4-4631-6444864215CD}"/>
              </a:ext>
            </a:extLst>
          </p:cNvPr>
          <p:cNvSpPr/>
          <p:nvPr/>
        </p:nvSpPr>
        <p:spPr>
          <a:xfrm>
            <a:off x="1012722" y="3071614"/>
            <a:ext cx="7118555" cy="5491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a:t>Un </a:t>
            </a:r>
            <a:r>
              <a:rPr lang="es-MX" dirty="0" err="1"/>
              <a:t>batch</a:t>
            </a:r>
            <a:r>
              <a:rPr lang="es-MX" dirty="0"/>
              <a:t> es un </a:t>
            </a:r>
            <a:r>
              <a:rPr lang="es-MX" dirty="0" err="1"/>
              <a:t>subset</a:t>
            </a:r>
            <a:r>
              <a:rPr lang="es-MX" dirty="0"/>
              <a:t> de la muestra de entrenamiento completa. </a:t>
            </a:r>
            <a:endParaRPr lang="es-CO" i="1" dirty="0"/>
          </a:p>
        </p:txBody>
      </p:sp>
      <p:sp>
        <p:nvSpPr>
          <p:cNvPr id="12" name="CuadroTexto 11">
            <a:extLst>
              <a:ext uri="{FF2B5EF4-FFF2-40B4-BE49-F238E27FC236}">
                <a16:creationId xmlns:a16="http://schemas.microsoft.com/office/drawing/2014/main" id="{D93FCF0C-6AE0-F008-429E-D6F324AE75ED}"/>
              </a:ext>
            </a:extLst>
          </p:cNvPr>
          <p:cNvSpPr txBox="1"/>
          <p:nvPr/>
        </p:nvSpPr>
        <p:spPr>
          <a:xfrm>
            <a:off x="587477" y="3857646"/>
            <a:ext cx="7664246" cy="646331"/>
          </a:xfrm>
          <a:prstGeom prst="rect">
            <a:avLst/>
          </a:prstGeom>
          <a:noFill/>
        </p:spPr>
        <p:txBody>
          <a:bodyPr wrap="square">
            <a:spAutoFit/>
          </a:bodyPr>
          <a:lstStyle/>
          <a:p>
            <a:r>
              <a:rPr lang="es-MX" dirty="0"/>
              <a:t>La red actualiza sus pesos luego de procesar un </a:t>
            </a:r>
            <a:r>
              <a:rPr lang="es-MX" dirty="0" err="1"/>
              <a:t>batch</a:t>
            </a:r>
            <a:r>
              <a:rPr lang="es-MX" dirty="0"/>
              <a:t> completo, esto es llamado una </a:t>
            </a:r>
            <a:r>
              <a:rPr lang="es-MX" dirty="0" err="1"/>
              <a:t>iteration</a:t>
            </a:r>
            <a:r>
              <a:rPr lang="es-MX" dirty="0"/>
              <a:t>.</a:t>
            </a:r>
            <a:endParaRPr lang="es-CO" dirty="0"/>
          </a:p>
        </p:txBody>
      </p:sp>
      <p:pic>
        <p:nvPicPr>
          <p:cNvPr id="14" name="Imagen 13">
            <a:extLst>
              <a:ext uri="{FF2B5EF4-FFF2-40B4-BE49-F238E27FC236}">
                <a16:creationId xmlns:a16="http://schemas.microsoft.com/office/drawing/2014/main" id="{A10FBAEA-9713-148A-C135-DDE7A649F5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15" name="Rectángulo: esquinas redondeadas 14">
            <a:extLst>
              <a:ext uri="{FF2B5EF4-FFF2-40B4-BE49-F238E27FC236}">
                <a16:creationId xmlns:a16="http://schemas.microsoft.com/office/drawing/2014/main" id="{09763F70-E556-E609-E61C-A1D54BCE4663}"/>
              </a:ext>
            </a:extLst>
          </p:cNvPr>
          <p:cNvSpPr/>
          <p:nvPr/>
        </p:nvSpPr>
        <p:spPr>
          <a:xfrm>
            <a:off x="761999" y="4671743"/>
            <a:ext cx="7489724" cy="91676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a:t>Una vez que se han analizado todos los elementos de la muestra de entrenamiento, con su actualización de pesos (</a:t>
            </a:r>
            <a:r>
              <a:rPr lang="es-MX" dirty="0" err="1"/>
              <a:t>batch</a:t>
            </a:r>
            <a:r>
              <a:rPr lang="es-MX" dirty="0"/>
              <a:t> </a:t>
            </a:r>
            <a:r>
              <a:rPr lang="es-MX" dirty="0" err="1"/>
              <a:t>by</a:t>
            </a:r>
            <a:r>
              <a:rPr lang="es-MX" dirty="0"/>
              <a:t> </a:t>
            </a:r>
            <a:r>
              <a:rPr lang="es-MX" dirty="0" err="1"/>
              <a:t>batch</a:t>
            </a:r>
            <a:r>
              <a:rPr lang="es-MX" dirty="0"/>
              <a:t>), tenemos lo que se conocerá como </a:t>
            </a:r>
            <a:r>
              <a:rPr lang="es-MX" dirty="0" err="1"/>
              <a:t>epoch</a:t>
            </a:r>
            <a:r>
              <a:rPr lang="es-MX" dirty="0"/>
              <a:t>.</a:t>
            </a:r>
            <a:endParaRPr lang="es-CO" i="1" dirty="0"/>
          </a:p>
        </p:txBody>
      </p:sp>
      <p:pic>
        <p:nvPicPr>
          <p:cNvPr id="16" name="Imagen 15">
            <a:extLst>
              <a:ext uri="{FF2B5EF4-FFF2-40B4-BE49-F238E27FC236}">
                <a16:creationId xmlns:a16="http://schemas.microsoft.com/office/drawing/2014/main" id="{B66B3B05-1C72-2F5D-8956-C6325558D6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36042"/>
            <a:ext cx="9144000" cy="1600616"/>
          </a:xfrm>
          <a:prstGeom prst="rect">
            <a:avLst/>
          </a:prstGeom>
        </p:spPr>
      </p:pic>
      <p:sp>
        <p:nvSpPr>
          <p:cNvPr id="18" name="CuadroTexto 17">
            <a:extLst>
              <a:ext uri="{FF2B5EF4-FFF2-40B4-BE49-F238E27FC236}">
                <a16:creationId xmlns:a16="http://schemas.microsoft.com/office/drawing/2014/main" id="{23D9AA43-DD62-AF73-B870-D1D170D28B3A}"/>
              </a:ext>
            </a:extLst>
          </p:cNvPr>
          <p:cNvSpPr txBox="1"/>
          <p:nvPr/>
        </p:nvSpPr>
        <p:spPr>
          <a:xfrm>
            <a:off x="587477" y="5773855"/>
            <a:ext cx="7664246" cy="646331"/>
          </a:xfrm>
          <a:prstGeom prst="rect">
            <a:avLst/>
          </a:prstGeom>
          <a:noFill/>
        </p:spPr>
        <p:txBody>
          <a:bodyPr wrap="square">
            <a:spAutoFit/>
          </a:bodyPr>
          <a:lstStyle/>
          <a:p>
            <a:r>
              <a:rPr lang="es-MX" dirty="0"/>
              <a:t>Así luego de muchos </a:t>
            </a:r>
            <a:r>
              <a:rPr lang="es-MX" dirty="0" err="1"/>
              <a:t>epochs</a:t>
            </a:r>
            <a:r>
              <a:rPr lang="es-MX" dirty="0"/>
              <a:t> la red </a:t>
            </a:r>
            <a:r>
              <a:rPr lang="es-MX" dirty="0" err="1"/>
              <a:t>aprendera</a:t>
            </a:r>
            <a:r>
              <a:rPr lang="es-MX" dirty="0"/>
              <a:t> a hacer predicciones cada vez más correctas, en base a las muestras de entrenamiento dado.</a:t>
            </a:r>
            <a:endParaRPr lang="es-CO" dirty="0"/>
          </a:p>
        </p:txBody>
      </p:sp>
    </p:spTree>
    <p:extLst>
      <p:ext uri="{BB962C8B-B14F-4D97-AF65-F5344CB8AC3E}">
        <p14:creationId xmlns:p14="http://schemas.microsoft.com/office/powerpoint/2010/main" val="1573962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Optimizadores</a:t>
            </a:r>
            <a:endParaRPr lang="es-ES" sz="3200" b="1" dirty="0">
              <a:solidFill>
                <a:schemeClr val="accent2"/>
              </a:solidFill>
              <a:effectLst/>
              <a:latin typeface="Calibri"/>
              <a:ea typeface="Calibri" panose="020F0502020204030204" pitchFamily="34" charset="0"/>
              <a:cs typeface="Times New Roman"/>
            </a:endParaRP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1" name="Imagen 10">
            <a:extLst>
              <a:ext uri="{FF2B5EF4-FFF2-40B4-BE49-F238E27FC236}">
                <a16:creationId xmlns:a16="http://schemas.microsoft.com/office/drawing/2014/main" id="{6ECD976F-117D-2F9D-1ECF-4D9AB1FB31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6" name="CuadroTexto 5">
            <a:extLst>
              <a:ext uri="{FF2B5EF4-FFF2-40B4-BE49-F238E27FC236}">
                <a16:creationId xmlns:a16="http://schemas.microsoft.com/office/drawing/2014/main" id="{4CBA742C-45D5-82C9-787C-5CF8EECA607C}"/>
              </a:ext>
            </a:extLst>
          </p:cNvPr>
          <p:cNvSpPr txBox="1"/>
          <p:nvPr/>
        </p:nvSpPr>
        <p:spPr>
          <a:xfrm>
            <a:off x="806245" y="2161852"/>
            <a:ext cx="5970638" cy="2031325"/>
          </a:xfrm>
          <a:prstGeom prst="rect">
            <a:avLst/>
          </a:prstGeom>
          <a:noFill/>
        </p:spPr>
        <p:txBody>
          <a:bodyPr wrap="square">
            <a:spAutoFit/>
          </a:bodyPr>
          <a:lstStyle/>
          <a:p>
            <a:r>
              <a:rPr lang="es-MX" dirty="0"/>
              <a:t>Entre los más comunes se encuentran</a:t>
            </a:r>
          </a:p>
          <a:p>
            <a:pPr marL="285750" indent="-285750">
              <a:buFont typeface="Arial" panose="020B0604020202020204" pitchFamily="34" charset="0"/>
              <a:buChar char="•"/>
            </a:pPr>
            <a:r>
              <a:rPr lang="es-MX" dirty="0" err="1"/>
              <a:t>Stochastic</a:t>
            </a:r>
            <a:r>
              <a:rPr lang="es-MX" dirty="0"/>
              <a:t> </a:t>
            </a:r>
            <a:r>
              <a:rPr lang="es-MX" dirty="0" err="1"/>
              <a:t>Gradient</a:t>
            </a:r>
            <a:r>
              <a:rPr lang="es-MX" dirty="0"/>
              <a:t> </a:t>
            </a:r>
            <a:r>
              <a:rPr lang="es-MX" dirty="0" err="1"/>
              <a:t>Descent</a:t>
            </a:r>
            <a:r>
              <a:rPr lang="es-MX" dirty="0"/>
              <a:t> (SGD)</a:t>
            </a:r>
          </a:p>
          <a:p>
            <a:pPr marL="285750" indent="-285750">
              <a:buFont typeface="Arial" panose="020B0604020202020204" pitchFamily="34" charset="0"/>
              <a:buChar char="•"/>
            </a:pPr>
            <a:r>
              <a:rPr lang="es-MX" dirty="0"/>
              <a:t>Adaptative </a:t>
            </a:r>
            <a:r>
              <a:rPr lang="es-MX" dirty="0" err="1"/>
              <a:t>Moment</a:t>
            </a:r>
            <a:r>
              <a:rPr lang="es-MX" dirty="0"/>
              <a:t> </a:t>
            </a:r>
            <a:r>
              <a:rPr lang="es-MX" dirty="0" err="1"/>
              <a:t>Estimation</a:t>
            </a:r>
            <a:r>
              <a:rPr lang="es-MX" dirty="0"/>
              <a:t> (Adam): Uno de los mejores actualmente.</a:t>
            </a:r>
          </a:p>
          <a:p>
            <a:pPr marL="285750" indent="-285750">
              <a:buFont typeface="Arial" panose="020B0604020202020204" pitchFamily="34" charset="0"/>
              <a:buChar char="•"/>
            </a:pPr>
            <a:r>
              <a:rPr lang="es-MX" dirty="0" err="1"/>
              <a:t>Adagrad</a:t>
            </a:r>
            <a:endParaRPr lang="es-MX" dirty="0"/>
          </a:p>
          <a:p>
            <a:pPr marL="285750" indent="-285750">
              <a:buFont typeface="Arial" panose="020B0604020202020204" pitchFamily="34" charset="0"/>
              <a:buChar char="•"/>
            </a:pPr>
            <a:r>
              <a:rPr lang="es-MX" dirty="0" err="1"/>
              <a:t>Adadelta</a:t>
            </a:r>
            <a:endParaRPr lang="es-MX" dirty="0"/>
          </a:p>
          <a:p>
            <a:pPr marL="285750" indent="-285750">
              <a:buFont typeface="Arial" panose="020B0604020202020204" pitchFamily="34" charset="0"/>
              <a:buChar char="•"/>
            </a:pPr>
            <a:r>
              <a:rPr lang="es-MX" dirty="0" err="1"/>
              <a:t>RMSPRop</a:t>
            </a:r>
            <a:r>
              <a:rPr lang="es-MX" dirty="0"/>
              <a:t>/</a:t>
            </a:r>
            <a:r>
              <a:rPr lang="es-MX" dirty="0" err="1"/>
              <a:t>Adamax</a:t>
            </a:r>
            <a:r>
              <a:rPr lang="es-MX" dirty="0"/>
              <a:t>/</a:t>
            </a:r>
            <a:r>
              <a:rPr lang="es-MX" dirty="0" err="1"/>
              <a:t>Nadam</a:t>
            </a:r>
            <a:endParaRPr lang="es-CO" dirty="0"/>
          </a:p>
        </p:txBody>
      </p:sp>
      <p:sp>
        <p:nvSpPr>
          <p:cNvPr id="10" name="CuadroTexto 9">
            <a:extLst>
              <a:ext uri="{FF2B5EF4-FFF2-40B4-BE49-F238E27FC236}">
                <a16:creationId xmlns:a16="http://schemas.microsoft.com/office/drawing/2014/main" id="{9CF32F97-C0BF-ACEC-0ECF-9E13C775E31E}"/>
              </a:ext>
            </a:extLst>
          </p:cNvPr>
          <p:cNvSpPr txBox="1"/>
          <p:nvPr/>
        </p:nvSpPr>
        <p:spPr>
          <a:xfrm>
            <a:off x="1188474" y="4839562"/>
            <a:ext cx="6462251" cy="369332"/>
          </a:xfrm>
          <a:prstGeom prst="rect">
            <a:avLst/>
          </a:prstGeom>
          <a:noFill/>
        </p:spPr>
        <p:txBody>
          <a:bodyPr wrap="square">
            <a:spAutoFit/>
          </a:bodyPr>
          <a:lstStyle/>
          <a:p>
            <a:r>
              <a:rPr lang="es-CO" dirty="0">
                <a:hlinkClick r:id="rId4"/>
              </a:rPr>
              <a:t>https://www.tensorflow.org/api_docs/python/tf/keras/optimizers</a:t>
            </a:r>
            <a:r>
              <a:rPr lang="es-CO" dirty="0"/>
              <a:t> </a:t>
            </a:r>
          </a:p>
        </p:txBody>
      </p:sp>
    </p:spTree>
    <p:extLst>
      <p:ext uri="{BB962C8B-B14F-4D97-AF65-F5344CB8AC3E}">
        <p14:creationId xmlns:p14="http://schemas.microsoft.com/office/powerpoint/2010/main" val="1499489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Métricas</a:t>
            </a:r>
            <a:endParaRPr lang="es-ES" sz="3200" b="1" dirty="0">
              <a:solidFill>
                <a:schemeClr val="accent2"/>
              </a:solidFill>
              <a:effectLst/>
              <a:latin typeface="Calibri"/>
              <a:ea typeface="Calibri" panose="020F0502020204030204" pitchFamily="34" charset="0"/>
              <a:cs typeface="Times New Roman"/>
            </a:endParaRP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Rectángulo: esquinas redondeadas 4">
            <a:extLst>
              <a:ext uri="{FF2B5EF4-FFF2-40B4-BE49-F238E27FC236}">
                <a16:creationId xmlns:a16="http://schemas.microsoft.com/office/drawing/2014/main" id="{82B28ADE-8171-8288-EB82-B2AB02023B71}"/>
              </a:ext>
            </a:extLst>
          </p:cNvPr>
          <p:cNvSpPr/>
          <p:nvPr/>
        </p:nvSpPr>
        <p:spPr>
          <a:xfrm>
            <a:off x="1179871" y="2812195"/>
            <a:ext cx="6784258" cy="178209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i="1" dirty="0"/>
              <a:t>La métrica puede entenderse como la función usada para juzgar la</a:t>
            </a:r>
          </a:p>
          <a:p>
            <a:pPr algn="ctr"/>
            <a:r>
              <a:rPr lang="es-MX" i="1" dirty="0"/>
              <a:t>performance del modelo sobre un set de datos no visto, también</a:t>
            </a:r>
          </a:p>
          <a:p>
            <a:pPr algn="ctr"/>
            <a:r>
              <a:rPr lang="es-MX" i="1" dirty="0"/>
              <a:t>conocido como set de datos de validación.</a:t>
            </a:r>
            <a:endParaRPr lang="es-CO" i="1" dirty="0"/>
          </a:p>
        </p:txBody>
      </p:sp>
      <p:pic>
        <p:nvPicPr>
          <p:cNvPr id="7" name="Imagen 6">
            <a:extLst>
              <a:ext uri="{FF2B5EF4-FFF2-40B4-BE49-F238E27FC236}">
                <a16:creationId xmlns:a16="http://schemas.microsoft.com/office/drawing/2014/main" id="{5E41D176-36AD-D9CC-8EF9-27C6143FA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0" name="CuadroTexto 9">
            <a:extLst>
              <a:ext uri="{FF2B5EF4-FFF2-40B4-BE49-F238E27FC236}">
                <a16:creationId xmlns:a16="http://schemas.microsoft.com/office/drawing/2014/main" id="{A25FBD07-0F5E-25FA-A680-1F639BA6655D}"/>
              </a:ext>
            </a:extLst>
          </p:cNvPr>
          <p:cNvSpPr txBox="1"/>
          <p:nvPr/>
        </p:nvSpPr>
        <p:spPr>
          <a:xfrm>
            <a:off x="1399868" y="4839562"/>
            <a:ext cx="6039463" cy="369332"/>
          </a:xfrm>
          <a:prstGeom prst="rect">
            <a:avLst/>
          </a:prstGeom>
          <a:noFill/>
        </p:spPr>
        <p:txBody>
          <a:bodyPr wrap="square">
            <a:spAutoFit/>
          </a:bodyPr>
          <a:lstStyle/>
          <a:p>
            <a:r>
              <a:rPr lang="es-CO" dirty="0">
                <a:hlinkClick r:id="rId4"/>
              </a:rPr>
              <a:t>https://www.tensorflow.org/api_docs/python/tf/keras/metrics</a:t>
            </a:r>
            <a:r>
              <a:rPr lang="es-CO" dirty="0"/>
              <a:t> </a:t>
            </a:r>
          </a:p>
        </p:txBody>
      </p:sp>
    </p:spTree>
    <p:extLst>
      <p:ext uri="{BB962C8B-B14F-4D97-AF65-F5344CB8AC3E}">
        <p14:creationId xmlns:p14="http://schemas.microsoft.com/office/powerpoint/2010/main" val="417332413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934</TotalTime>
  <Words>946</Words>
  <Application>Microsoft Office PowerPoint</Application>
  <PresentationFormat>Presentación en pantalla (4:3)</PresentationFormat>
  <Paragraphs>69</Paragraphs>
  <Slides>11</Slides>
  <Notes>0</Notes>
  <HiddenSlides>0</HiddenSlides>
  <MMClips>1</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JUAN PABLO RESTREPO URIBE</cp:lastModifiedBy>
  <cp:revision>28</cp:revision>
  <dcterms:created xsi:type="dcterms:W3CDTF">2020-02-03T21:07:58Z</dcterms:created>
  <dcterms:modified xsi:type="dcterms:W3CDTF">2023-03-01T18:57:32Z</dcterms:modified>
</cp:coreProperties>
</file>