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7"/>
  </p:notesMasterIdLst>
  <p:sldIdLst>
    <p:sldId id="258" r:id="rId2"/>
    <p:sldId id="337" r:id="rId3"/>
    <p:sldId id="325" r:id="rId4"/>
    <p:sldId id="338" r:id="rId5"/>
    <p:sldId id="329" r:id="rId6"/>
    <p:sldId id="324" r:id="rId7"/>
    <p:sldId id="270" r:id="rId8"/>
    <p:sldId id="334" r:id="rId9"/>
    <p:sldId id="339" r:id="rId10"/>
    <p:sldId id="326" r:id="rId11"/>
    <p:sldId id="340" r:id="rId12"/>
    <p:sldId id="341" r:id="rId13"/>
    <p:sldId id="342" r:id="rId14"/>
    <p:sldId id="344" r:id="rId15"/>
    <p:sldId id="34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varScale="1">
        <p:scale>
          <a:sx n="78" d="100"/>
          <a:sy n="78" d="100"/>
        </p:scale>
        <p:origin x="17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677F-EF22-42D4-B015-45DE4B2016E0}" type="datetimeFigureOut">
              <a:rPr lang="en-US" smtClean="0"/>
              <a:t>3/8/2023</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850B4-1658-4248-BC54-58BFA377D089}" type="slidenum">
              <a:rPr lang="en-US" smtClean="0"/>
              <a:t>‹Nº›</a:t>
            </a:fld>
            <a:endParaRPr lang="en-US"/>
          </a:p>
        </p:txBody>
      </p:sp>
    </p:spTree>
    <p:extLst>
      <p:ext uri="{BB962C8B-B14F-4D97-AF65-F5344CB8AC3E}">
        <p14:creationId xmlns:p14="http://schemas.microsoft.com/office/powerpoint/2010/main" val="198818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0224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85388"/>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jprestrepo@correo.iue.edu.c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62704" y="1812943"/>
            <a:ext cx="9018592" cy="658835"/>
          </a:xfrm>
          <a:prstGeom prst="rect">
            <a:avLst/>
          </a:prstGeom>
          <a:noFill/>
        </p:spPr>
        <p:txBody>
          <a:bodyPr wrap="square" lIns="91440" tIns="45720" rIns="91440" bIns="45720" anchor="t">
            <a:spAutoFit/>
          </a:bodyPr>
          <a:lstStyle/>
          <a:p>
            <a:pPr algn="ctr">
              <a:lnSpc>
                <a:spcPct val="107000"/>
              </a:lnSpc>
              <a:spcAft>
                <a:spcPts val="800"/>
              </a:spcAft>
            </a:pPr>
            <a:r>
              <a:rPr lang="es-ES" sz="3600" dirty="0">
                <a:solidFill>
                  <a:schemeClr val="accent2"/>
                </a:solidFill>
                <a:latin typeface="Calibri"/>
                <a:ea typeface="Calibri" panose="020F0502020204030204" pitchFamily="34" charset="0"/>
                <a:cs typeface="Times New Roman"/>
              </a:rPr>
              <a:t>Inteligencia Artificial II</a:t>
            </a:r>
            <a:endParaRPr lang="es-ES" sz="3600" dirty="0">
              <a:solidFill>
                <a:schemeClr val="accent2"/>
              </a:solidFill>
              <a:effectLst/>
              <a:latin typeface="Calibri"/>
              <a:ea typeface="Calibri" panose="020F0502020204030204" pitchFamily="34" charset="0"/>
              <a:cs typeface="Times New Roman"/>
            </a:endParaRPr>
          </a:p>
        </p:txBody>
      </p:sp>
      <p:sp>
        <p:nvSpPr>
          <p:cNvPr id="11" name="CuadroTexto 10">
            <a:extLst>
              <a:ext uri="{FF2B5EF4-FFF2-40B4-BE49-F238E27FC236}">
                <a16:creationId xmlns:a16="http://schemas.microsoft.com/office/drawing/2014/main" id="{988FD6E2-539C-43B4-8BCF-71EE7752F430}"/>
              </a:ext>
            </a:extLst>
          </p:cNvPr>
          <p:cNvSpPr txBox="1"/>
          <p:nvPr/>
        </p:nvSpPr>
        <p:spPr>
          <a:xfrm>
            <a:off x="376084" y="2919851"/>
            <a:ext cx="8391832" cy="3445367"/>
          </a:xfrm>
          <a:prstGeom prst="rect">
            <a:avLst/>
          </a:prstGeom>
          <a:noFill/>
        </p:spPr>
        <p:txBody>
          <a:bodyPr wrap="square" lIns="91440" tIns="45720" rIns="91440" bIns="45720" anchor="t">
            <a:spAutoFit/>
          </a:bodyPr>
          <a:lstStyle/>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Juan Pablo Restrepo Uribe</a:t>
            </a: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Ing. </a:t>
            </a:r>
            <a:r>
              <a:rPr lang="es-CO" sz="2400" dirty="0" err="1">
                <a:latin typeface="Arial" panose="020B0604020202020204" pitchFamily="34" charset="0"/>
                <a:ea typeface="Calibri" panose="020F0502020204030204" pitchFamily="34" charset="0"/>
                <a:cs typeface="Arial" panose="020B0604020202020204" pitchFamily="34" charset="0"/>
              </a:rPr>
              <a:t>Biomedico</a:t>
            </a:r>
            <a:r>
              <a:rPr lang="es-CO" sz="2400" dirty="0">
                <a:latin typeface="Arial" panose="020B0604020202020204" pitchFamily="34" charset="0"/>
                <a:ea typeface="Calibri" panose="020F0502020204030204" pitchFamily="34" charset="0"/>
                <a:cs typeface="Arial" panose="020B0604020202020204" pitchFamily="34" charset="0"/>
              </a:rPr>
              <a:t> - </a:t>
            </a:r>
            <a:r>
              <a:rPr lang="es-CO" sz="2400" dirty="0" err="1">
                <a:latin typeface="Arial" panose="020B0604020202020204" pitchFamily="34" charset="0"/>
                <a:ea typeface="Calibri" panose="020F0502020204030204" pitchFamily="34" charset="0"/>
                <a:cs typeface="Arial" panose="020B0604020202020204" pitchFamily="34" charset="0"/>
              </a:rPr>
              <a:t>MSc</a:t>
            </a:r>
            <a:r>
              <a:rPr lang="es-CO" sz="2400" dirty="0">
                <a:latin typeface="Arial" panose="020B0604020202020204" pitchFamily="34" charset="0"/>
                <a:ea typeface="Calibri" panose="020F0502020204030204" pitchFamily="34" charset="0"/>
                <a:cs typeface="Arial" panose="020B0604020202020204" pitchFamily="34" charset="0"/>
              </a:rPr>
              <a:t>. Automatización y Control Industrial</a:t>
            </a:r>
            <a:endParaRPr lang="es-CO" sz="2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hlinkClick r:id="rId4"/>
              </a:rPr>
              <a:t>jprestrepo@correo.iue.edu.co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2023</a:t>
            </a:r>
          </a:p>
          <a:p>
            <a:pPr marL="285750" indent="-285750" algn="just">
              <a:lnSpc>
                <a:spcPct val="107000"/>
              </a:lnSpc>
              <a:spcAft>
                <a:spcPts val="800"/>
              </a:spcAft>
              <a:buFont typeface="Arial" panose="020B0604020202020204" pitchFamily="34" charset="0"/>
              <a:buChar char="•"/>
            </a:pPr>
            <a:endParaRPr lang="es-CO" sz="2400"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Institución Universitaria de Envigado</a:t>
            </a:r>
            <a:endParaRPr lang="es-E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964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Una neurona</a:t>
            </a:r>
          </a:p>
        </p:txBody>
      </p:sp>
      <p:pic>
        <p:nvPicPr>
          <p:cNvPr id="13" name="Imagen 12">
            <a:extLst>
              <a:ext uri="{FF2B5EF4-FFF2-40B4-BE49-F238E27FC236}">
                <a16:creationId xmlns:a16="http://schemas.microsoft.com/office/drawing/2014/main" id="{73CC8D2C-6C0A-BC33-E09B-9C647B3A7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4" name="Imagen 13">
            <a:extLst>
              <a:ext uri="{FF2B5EF4-FFF2-40B4-BE49-F238E27FC236}">
                <a16:creationId xmlns:a16="http://schemas.microsoft.com/office/drawing/2014/main" id="{A10FBAEA-9713-148A-C135-DDE7A649F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16" name="Imagen 15">
            <a:extLst>
              <a:ext uri="{FF2B5EF4-FFF2-40B4-BE49-F238E27FC236}">
                <a16:creationId xmlns:a16="http://schemas.microsoft.com/office/drawing/2014/main" id="{B66B3B05-1C72-2F5D-8956-C6325558D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6042"/>
            <a:ext cx="9144000" cy="1600616"/>
          </a:xfrm>
          <a:prstGeom prst="rect">
            <a:avLst/>
          </a:prstGeom>
        </p:spPr>
      </p:pic>
      <p:pic>
        <p:nvPicPr>
          <p:cNvPr id="4" name="Imagen 3">
            <a:extLst>
              <a:ext uri="{FF2B5EF4-FFF2-40B4-BE49-F238E27FC236}">
                <a16:creationId xmlns:a16="http://schemas.microsoft.com/office/drawing/2014/main" id="{3B334472-0F4D-FE27-3637-CD95F6DCBF7F}"/>
              </a:ext>
            </a:extLst>
          </p:cNvPr>
          <p:cNvPicPr>
            <a:picLocks noChangeAspect="1"/>
          </p:cNvPicPr>
          <p:nvPr/>
        </p:nvPicPr>
        <p:blipFill>
          <a:blip r:embed="rId4"/>
          <a:stretch>
            <a:fillRect/>
          </a:stretch>
        </p:blipFill>
        <p:spPr>
          <a:xfrm>
            <a:off x="1235734" y="2771109"/>
            <a:ext cx="6672531" cy="2849050"/>
          </a:xfrm>
          <a:prstGeom prst="rect">
            <a:avLst/>
          </a:prstGeom>
        </p:spPr>
      </p:pic>
    </p:spTree>
    <p:extLst>
      <p:ext uri="{BB962C8B-B14F-4D97-AF65-F5344CB8AC3E}">
        <p14:creationId xmlns:p14="http://schemas.microsoft.com/office/powerpoint/2010/main" val="157396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Una neurona</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 name="Imagen 7">
            <a:extLst>
              <a:ext uri="{FF2B5EF4-FFF2-40B4-BE49-F238E27FC236}">
                <a16:creationId xmlns:a16="http://schemas.microsoft.com/office/drawing/2014/main" id="{03430FA8-2571-7408-A8DD-4DA9FA763B22}"/>
              </a:ext>
            </a:extLst>
          </p:cNvPr>
          <p:cNvPicPr>
            <a:picLocks noChangeAspect="1"/>
          </p:cNvPicPr>
          <p:nvPr/>
        </p:nvPicPr>
        <p:blipFill>
          <a:blip r:embed="rId4"/>
          <a:stretch>
            <a:fillRect/>
          </a:stretch>
        </p:blipFill>
        <p:spPr>
          <a:xfrm>
            <a:off x="1753594" y="2527725"/>
            <a:ext cx="5636812" cy="2412150"/>
          </a:xfrm>
          <a:prstGeom prst="rect">
            <a:avLst/>
          </a:prstGeom>
        </p:spPr>
      </p:pic>
    </p:spTree>
    <p:extLst>
      <p:ext uri="{BB962C8B-B14F-4D97-AF65-F5344CB8AC3E}">
        <p14:creationId xmlns:p14="http://schemas.microsoft.com/office/powerpoint/2010/main" val="4210863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Una neurona y las capas</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 name="Imagen 7">
            <a:extLst>
              <a:ext uri="{FF2B5EF4-FFF2-40B4-BE49-F238E27FC236}">
                <a16:creationId xmlns:a16="http://schemas.microsoft.com/office/drawing/2014/main" id="{03430FA8-2571-7408-A8DD-4DA9FA763B22}"/>
              </a:ext>
            </a:extLst>
          </p:cNvPr>
          <p:cNvPicPr>
            <a:picLocks noChangeAspect="1"/>
          </p:cNvPicPr>
          <p:nvPr/>
        </p:nvPicPr>
        <p:blipFill>
          <a:blip r:embed="rId4"/>
          <a:stretch>
            <a:fillRect/>
          </a:stretch>
        </p:blipFill>
        <p:spPr>
          <a:xfrm>
            <a:off x="406575" y="2855072"/>
            <a:ext cx="4204754" cy="1799332"/>
          </a:xfrm>
          <a:prstGeom prst="rect">
            <a:avLst/>
          </a:prstGeom>
        </p:spPr>
      </p:pic>
      <p:pic>
        <p:nvPicPr>
          <p:cNvPr id="7" name="Imagen 6">
            <a:extLst>
              <a:ext uri="{FF2B5EF4-FFF2-40B4-BE49-F238E27FC236}">
                <a16:creationId xmlns:a16="http://schemas.microsoft.com/office/drawing/2014/main" id="{CBD51DE6-AD8C-2145-025C-2B29BB0F6ECD}"/>
              </a:ext>
            </a:extLst>
          </p:cNvPr>
          <p:cNvPicPr>
            <a:picLocks noChangeAspect="1"/>
          </p:cNvPicPr>
          <p:nvPr/>
        </p:nvPicPr>
        <p:blipFill>
          <a:blip r:embed="rId5"/>
          <a:stretch>
            <a:fillRect/>
          </a:stretch>
        </p:blipFill>
        <p:spPr>
          <a:xfrm>
            <a:off x="4763729" y="2329674"/>
            <a:ext cx="3810330" cy="2850127"/>
          </a:xfrm>
          <a:prstGeom prst="rect">
            <a:avLst/>
          </a:prstGeom>
        </p:spPr>
      </p:pic>
    </p:spTree>
    <p:extLst>
      <p:ext uri="{BB962C8B-B14F-4D97-AF65-F5344CB8AC3E}">
        <p14:creationId xmlns:p14="http://schemas.microsoft.com/office/powerpoint/2010/main" val="3234541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RRNN de Multicapas</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2" name="CuadroTexto 11">
            <a:extLst>
              <a:ext uri="{FF2B5EF4-FFF2-40B4-BE49-F238E27FC236}">
                <a16:creationId xmlns:a16="http://schemas.microsoft.com/office/drawing/2014/main" id="{F887E31B-B2F0-2845-AFA9-260E2AA7C770}"/>
              </a:ext>
            </a:extLst>
          </p:cNvPr>
          <p:cNvSpPr txBox="1"/>
          <p:nvPr/>
        </p:nvSpPr>
        <p:spPr>
          <a:xfrm>
            <a:off x="476261" y="2107422"/>
            <a:ext cx="8191477" cy="646331"/>
          </a:xfrm>
          <a:prstGeom prst="rect">
            <a:avLst/>
          </a:prstGeom>
          <a:noFill/>
        </p:spPr>
        <p:txBody>
          <a:bodyPr wrap="square">
            <a:spAutoFit/>
          </a:bodyPr>
          <a:lstStyle/>
          <a:p>
            <a:r>
              <a:rPr lang="es-MX" dirty="0"/>
              <a:t>No existe nada que nos prohíba introducir más capas en el sistema, entre el input y el output. Así estas capas que podemos introducir, son conocidas como </a:t>
            </a:r>
            <a:r>
              <a:rPr lang="es-MX" dirty="0" err="1"/>
              <a:t>hidden</a:t>
            </a:r>
            <a:r>
              <a:rPr lang="es-MX" dirty="0"/>
              <a:t> </a:t>
            </a:r>
            <a:r>
              <a:rPr lang="es-MX" dirty="0" err="1"/>
              <a:t>layers</a:t>
            </a:r>
            <a:r>
              <a:rPr lang="es-MX" dirty="0"/>
              <a:t>.</a:t>
            </a:r>
            <a:endParaRPr lang="es-CO" dirty="0"/>
          </a:p>
        </p:txBody>
      </p:sp>
      <p:pic>
        <p:nvPicPr>
          <p:cNvPr id="14" name="Imagen 13">
            <a:extLst>
              <a:ext uri="{FF2B5EF4-FFF2-40B4-BE49-F238E27FC236}">
                <a16:creationId xmlns:a16="http://schemas.microsoft.com/office/drawing/2014/main" id="{CDC1B5A9-BC8E-0B7A-4F58-76FEA84DCD9A}"/>
              </a:ext>
            </a:extLst>
          </p:cNvPr>
          <p:cNvPicPr>
            <a:picLocks noChangeAspect="1"/>
          </p:cNvPicPr>
          <p:nvPr/>
        </p:nvPicPr>
        <p:blipFill>
          <a:blip r:embed="rId4"/>
          <a:stretch>
            <a:fillRect/>
          </a:stretch>
        </p:blipFill>
        <p:spPr>
          <a:xfrm>
            <a:off x="2346624" y="2975599"/>
            <a:ext cx="4450750" cy="3565519"/>
          </a:xfrm>
          <a:prstGeom prst="rect">
            <a:avLst/>
          </a:prstGeom>
        </p:spPr>
      </p:pic>
    </p:spTree>
    <p:extLst>
      <p:ext uri="{BB962C8B-B14F-4D97-AF65-F5344CB8AC3E}">
        <p14:creationId xmlns:p14="http://schemas.microsoft.com/office/powerpoint/2010/main" val="2214662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RRNN de Multicapas</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Imagen 6">
            <a:extLst>
              <a:ext uri="{FF2B5EF4-FFF2-40B4-BE49-F238E27FC236}">
                <a16:creationId xmlns:a16="http://schemas.microsoft.com/office/drawing/2014/main" id="{ACB5EADF-587C-05B2-B30E-BB611BDBD0CC}"/>
              </a:ext>
            </a:extLst>
          </p:cNvPr>
          <p:cNvPicPr>
            <a:picLocks noChangeAspect="1"/>
          </p:cNvPicPr>
          <p:nvPr/>
        </p:nvPicPr>
        <p:blipFill>
          <a:blip r:embed="rId4"/>
          <a:stretch>
            <a:fillRect/>
          </a:stretch>
        </p:blipFill>
        <p:spPr>
          <a:xfrm>
            <a:off x="1743835" y="2292831"/>
            <a:ext cx="5351529" cy="3547529"/>
          </a:xfrm>
          <a:prstGeom prst="rect">
            <a:avLst/>
          </a:prstGeom>
        </p:spPr>
      </p:pic>
    </p:spTree>
    <p:extLst>
      <p:ext uri="{BB962C8B-B14F-4D97-AF65-F5344CB8AC3E}">
        <p14:creationId xmlns:p14="http://schemas.microsoft.com/office/powerpoint/2010/main" val="902219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RRNN de Multicapas</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26" name="Picture 2" descr="La neurona artificial">
            <a:extLst>
              <a:ext uri="{FF2B5EF4-FFF2-40B4-BE49-F238E27FC236}">
                <a16:creationId xmlns:a16="http://schemas.microsoft.com/office/drawing/2014/main" id="{03665DCC-0BC7-8029-5D6C-770394A87B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059" y="1813517"/>
            <a:ext cx="5113081" cy="4719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26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err="1">
                <a:solidFill>
                  <a:schemeClr val="accent2"/>
                </a:solidFill>
                <a:latin typeface="Calibri"/>
                <a:ea typeface="Calibri" panose="020F0502020204030204" pitchFamily="34" charset="0"/>
                <a:cs typeface="Times New Roman"/>
              </a:rPr>
              <a:t>Unsupervised</a:t>
            </a:r>
            <a:r>
              <a:rPr lang="es-ES" sz="3200" b="1" dirty="0">
                <a:solidFill>
                  <a:schemeClr val="accent2"/>
                </a:solidFill>
                <a:latin typeface="Calibri"/>
                <a:ea typeface="Calibri" panose="020F0502020204030204" pitchFamily="34" charset="0"/>
                <a:cs typeface="Times New Roman"/>
              </a:rPr>
              <a:t> </a:t>
            </a:r>
            <a:r>
              <a:rPr lang="es-ES" sz="3200" b="1" dirty="0" err="1">
                <a:solidFill>
                  <a:schemeClr val="accent2"/>
                </a:solidFill>
                <a:latin typeface="Calibri"/>
                <a:ea typeface="Calibri" panose="020F0502020204030204" pitchFamily="34" charset="0"/>
                <a:cs typeface="Times New Roman"/>
              </a:rPr>
              <a:t>Learning</a:t>
            </a:r>
            <a:endParaRPr lang="es-ES" sz="3200" b="1" dirty="0">
              <a:solidFill>
                <a:schemeClr val="accent2"/>
              </a:solidFill>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9AE1BF51-6E9E-F261-1D9C-C535331EA495}"/>
              </a:ext>
            </a:extLst>
          </p:cNvPr>
          <p:cNvSpPr txBox="1"/>
          <p:nvPr/>
        </p:nvSpPr>
        <p:spPr>
          <a:xfrm>
            <a:off x="474406" y="1908637"/>
            <a:ext cx="8195188" cy="2308324"/>
          </a:xfrm>
          <a:prstGeom prst="rect">
            <a:avLst/>
          </a:prstGeom>
          <a:noFill/>
        </p:spPr>
        <p:txBody>
          <a:bodyPr wrap="square">
            <a:spAutoFit/>
          </a:bodyPr>
          <a:lstStyle/>
          <a:p>
            <a:r>
              <a:rPr lang="es-MX" dirty="0"/>
              <a:t>Acá no se etiquetan los datos de antemano, sino que dejamos que el algoritmo concluya. Uno de los algoritmos más comunes, y quizás el más simple de comprender es el algoritmo de </a:t>
            </a:r>
            <a:r>
              <a:rPr lang="es-MX" dirty="0" err="1"/>
              <a:t>clustering</a:t>
            </a:r>
            <a:r>
              <a:rPr lang="es-MX" dirty="0"/>
              <a:t>. Técnica que intenta separa los datos en </a:t>
            </a:r>
            <a:r>
              <a:rPr lang="es-MX" dirty="0" err="1"/>
              <a:t>subsets</a:t>
            </a:r>
            <a:r>
              <a:rPr lang="es-MX" dirty="0"/>
              <a:t>.</a:t>
            </a:r>
          </a:p>
          <a:p>
            <a:r>
              <a:rPr lang="es-MX" dirty="0"/>
              <a:t>Volvamos la clasificación de correos como un problema no supervisado. Utilizaremos el mismo set de características, pero los e-mails no serán etiquetados. Así, le preguntaremos al algoritmo que ubique cada muestra en uno o dos grupos separados (o </a:t>
            </a:r>
            <a:r>
              <a:rPr lang="es-MX" dirty="0" err="1"/>
              <a:t>clusters</a:t>
            </a:r>
            <a:r>
              <a:rPr lang="es-MX" dirty="0"/>
              <a:t>). El algoritmo combina las muestras en base a la similitud entre estas muestras (alta y baja).</a:t>
            </a:r>
            <a:endParaRPr lang="es-CO" dirty="0"/>
          </a:p>
        </p:txBody>
      </p:sp>
      <p:pic>
        <p:nvPicPr>
          <p:cNvPr id="10" name="Imagen 9">
            <a:extLst>
              <a:ext uri="{FF2B5EF4-FFF2-40B4-BE49-F238E27FC236}">
                <a16:creationId xmlns:a16="http://schemas.microsoft.com/office/drawing/2014/main" id="{61B538C3-1E5B-805F-1AF3-723C5BC83075}"/>
              </a:ext>
            </a:extLst>
          </p:cNvPr>
          <p:cNvPicPr>
            <a:picLocks noChangeAspect="1"/>
          </p:cNvPicPr>
          <p:nvPr/>
        </p:nvPicPr>
        <p:blipFill>
          <a:blip r:embed="rId4"/>
          <a:stretch>
            <a:fillRect/>
          </a:stretch>
        </p:blipFill>
        <p:spPr>
          <a:xfrm>
            <a:off x="2914572" y="4369361"/>
            <a:ext cx="3010055" cy="2087825"/>
          </a:xfrm>
          <a:prstGeom prst="rect">
            <a:avLst/>
          </a:prstGeom>
        </p:spPr>
      </p:pic>
    </p:spTree>
    <p:extLst>
      <p:ext uri="{BB962C8B-B14F-4D97-AF65-F5344CB8AC3E}">
        <p14:creationId xmlns:p14="http://schemas.microsoft.com/office/powerpoint/2010/main" val="180890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K-</a:t>
            </a:r>
            <a:r>
              <a:rPr lang="es-ES" sz="3200" b="1" dirty="0" err="1">
                <a:solidFill>
                  <a:schemeClr val="accent2"/>
                </a:solidFill>
                <a:latin typeface="Calibri"/>
                <a:ea typeface="Calibri" panose="020F0502020204030204" pitchFamily="34" charset="0"/>
                <a:cs typeface="Times New Roman"/>
              </a:rPr>
              <a:t>means</a:t>
            </a:r>
            <a:r>
              <a:rPr lang="es-ES" sz="3200" b="1" dirty="0">
                <a:solidFill>
                  <a:schemeClr val="accent2"/>
                </a:solidFill>
                <a:latin typeface="Calibri"/>
                <a:ea typeface="Calibri" panose="020F0502020204030204" pitchFamily="34" charset="0"/>
                <a:cs typeface="Times New Roman"/>
              </a:rPr>
              <a:t> </a:t>
            </a:r>
            <a:r>
              <a:rPr lang="es-ES" sz="3200" b="1" dirty="0" err="1">
                <a:solidFill>
                  <a:schemeClr val="accent2"/>
                </a:solidFill>
                <a:latin typeface="Calibri"/>
                <a:ea typeface="Calibri" panose="020F0502020204030204" pitchFamily="34" charset="0"/>
                <a:cs typeface="Times New Roman"/>
              </a:rPr>
              <a:t>Clustering</a:t>
            </a:r>
            <a:endParaRPr lang="es-ES" sz="3200" b="1" dirty="0">
              <a:solidFill>
                <a:schemeClr val="accent2"/>
              </a:solidFill>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6EDB2C6C-9BCF-C591-8AFB-2FDE126110C3}"/>
              </a:ext>
            </a:extLst>
          </p:cNvPr>
          <p:cNvSpPr txBox="1"/>
          <p:nvPr/>
        </p:nvSpPr>
        <p:spPr>
          <a:xfrm>
            <a:off x="1109816" y="2228671"/>
            <a:ext cx="6924367" cy="1200329"/>
          </a:xfrm>
          <a:prstGeom prst="rect">
            <a:avLst/>
          </a:prstGeom>
          <a:noFill/>
        </p:spPr>
        <p:txBody>
          <a:bodyPr wrap="square">
            <a:spAutoFit/>
          </a:bodyPr>
          <a:lstStyle/>
          <a:p>
            <a:r>
              <a:rPr lang="es-MX" dirty="0"/>
              <a:t>SL también utilizada técnicas UL, aunque distintas del </a:t>
            </a:r>
            <a:r>
              <a:rPr lang="es-MX" dirty="0" err="1"/>
              <a:t>clustering</a:t>
            </a:r>
            <a:r>
              <a:rPr lang="es-MX" dirty="0"/>
              <a:t>. Por ejemplo en Natural </a:t>
            </a:r>
            <a:r>
              <a:rPr lang="es-MX" dirty="0" err="1"/>
              <a:t>language</a:t>
            </a:r>
            <a:r>
              <a:rPr lang="es-MX" dirty="0"/>
              <a:t> </a:t>
            </a:r>
            <a:r>
              <a:rPr lang="es-MX" dirty="0" err="1"/>
              <a:t>processing</a:t>
            </a:r>
            <a:r>
              <a:rPr lang="es-MX" dirty="0"/>
              <a:t> (NL), o también en modelos generativas (opuestos a discriminatorio) como son las Generative Adversarial Networks (GAN).</a:t>
            </a:r>
            <a:endParaRPr lang="es-CO" dirty="0"/>
          </a:p>
        </p:txBody>
      </p:sp>
      <p:pic>
        <p:nvPicPr>
          <p:cNvPr id="11" name="Imagen 10">
            <a:extLst>
              <a:ext uri="{FF2B5EF4-FFF2-40B4-BE49-F238E27FC236}">
                <a16:creationId xmlns:a16="http://schemas.microsoft.com/office/drawing/2014/main" id="{4AFDC8C7-73FA-A24D-F9A3-EF4D02F36624}"/>
              </a:ext>
            </a:extLst>
          </p:cNvPr>
          <p:cNvPicPr>
            <a:picLocks noChangeAspect="1"/>
          </p:cNvPicPr>
          <p:nvPr/>
        </p:nvPicPr>
        <p:blipFill>
          <a:blip r:embed="rId4"/>
          <a:stretch>
            <a:fillRect/>
          </a:stretch>
        </p:blipFill>
        <p:spPr>
          <a:xfrm>
            <a:off x="1146512" y="3551720"/>
            <a:ext cx="6850974" cy="2545301"/>
          </a:xfrm>
          <a:prstGeom prst="rect">
            <a:avLst/>
          </a:prstGeom>
        </p:spPr>
      </p:pic>
    </p:spTree>
    <p:extLst>
      <p:ext uri="{BB962C8B-B14F-4D97-AF65-F5344CB8AC3E}">
        <p14:creationId xmlns:p14="http://schemas.microsoft.com/office/powerpoint/2010/main" val="51602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K-</a:t>
            </a:r>
            <a:r>
              <a:rPr lang="es-ES" sz="3200" b="1" dirty="0" err="1">
                <a:solidFill>
                  <a:schemeClr val="accent2"/>
                </a:solidFill>
                <a:latin typeface="Calibri"/>
                <a:ea typeface="Calibri" panose="020F0502020204030204" pitchFamily="34" charset="0"/>
                <a:cs typeface="Times New Roman"/>
              </a:rPr>
              <a:t>means</a:t>
            </a:r>
            <a:r>
              <a:rPr lang="es-ES" sz="3200" b="1" dirty="0">
                <a:solidFill>
                  <a:schemeClr val="accent2"/>
                </a:solidFill>
                <a:latin typeface="Calibri"/>
                <a:ea typeface="Calibri" panose="020F0502020204030204" pitchFamily="34" charset="0"/>
                <a:cs typeface="Times New Roman"/>
              </a:rPr>
              <a:t> </a:t>
            </a:r>
            <a:r>
              <a:rPr lang="es-ES" sz="3200" b="1" dirty="0" err="1">
                <a:solidFill>
                  <a:schemeClr val="accent2"/>
                </a:solidFill>
                <a:latin typeface="Calibri"/>
                <a:ea typeface="Calibri" panose="020F0502020204030204" pitchFamily="34" charset="0"/>
                <a:cs typeface="Times New Roman"/>
              </a:rPr>
              <a:t>Clustering</a:t>
            </a:r>
            <a:endParaRPr lang="es-ES" sz="3200" b="1" dirty="0">
              <a:solidFill>
                <a:schemeClr val="accent2"/>
              </a:solidFill>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6EDB2C6C-9BCF-C591-8AFB-2FDE126110C3}"/>
              </a:ext>
            </a:extLst>
          </p:cNvPr>
          <p:cNvSpPr txBox="1"/>
          <p:nvPr/>
        </p:nvSpPr>
        <p:spPr>
          <a:xfrm>
            <a:off x="422480" y="2039882"/>
            <a:ext cx="8299040" cy="2585323"/>
          </a:xfrm>
          <a:prstGeom prst="rect">
            <a:avLst/>
          </a:prstGeom>
          <a:noFill/>
        </p:spPr>
        <p:txBody>
          <a:bodyPr wrap="square">
            <a:spAutoFit/>
          </a:bodyPr>
          <a:lstStyle/>
          <a:p>
            <a:r>
              <a:rPr lang="es-MX" dirty="0"/>
              <a:t>K-</a:t>
            </a:r>
            <a:r>
              <a:rPr lang="es-MX" dirty="0" err="1"/>
              <a:t>means</a:t>
            </a:r>
            <a:r>
              <a:rPr lang="es-MX" dirty="0"/>
              <a:t> es un algoritmo de </a:t>
            </a:r>
            <a:r>
              <a:rPr lang="es-MX" dirty="0" err="1"/>
              <a:t>clustering</a:t>
            </a:r>
            <a:r>
              <a:rPr lang="es-MX" dirty="0"/>
              <a:t> que agrupa los set de datos en k distintos </a:t>
            </a:r>
            <a:r>
              <a:rPr lang="es-MX" dirty="0" err="1"/>
              <a:t>clusters</a:t>
            </a:r>
            <a:r>
              <a:rPr lang="es-MX" dirty="0"/>
              <a:t>, y también es utilizado en muchos problemas prácticos.</a:t>
            </a:r>
          </a:p>
          <a:p>
            <a:r>
              <a:rPr lang="es-MX" dirty="0"/>
              <a:t>Por ejemplo digamos que una tienda que reparte pizza dese abrir cuatro nuevos locales en la ciudad, y ellos necesitan elegir la ubicación para estos sitios, así:</a:t>
            </a:r>
          </a:p>
          <a:p>
            <a:pPr marL="342900" indent="-342900">
              <a:buFont typeface="+mj-lt"/>
              <a:buAutoNum type="arabicPeriod"/>
            </a:pPr>
            <a:r>
              <a:rPr lang="es-MX" dirty="0"/>
              <a:t>Encontrar la ubicación de donde las pizzas son ordenadas, por los consumidores habituales. Estos serán los input data.</a:t>
            </a:r>
          </a:p>
          <a:p>
            <a:pPr marL="342900" indent="-342900">
              <a:buFont typeface="+mj-lt"/>
              <a:buAutoNum type="arabicPeriod"/>
            </a:pPr>
            <a:r>
              <a:rPr lang="es-MX" dirty="0"/>
              <a:t>Elegir cuatro puntos donde los sitios serán ubicados.</a:t>
            </a:r>
          </a:p>
          <a:p>
            <a:pPr marL="342900" indent="-342900">
              <a:buFont typeface="+mj-lt"/>
              <a:buAutoNum type="arabicPeriod"/>
            </a:pPr>
            <a:r>
              <a:rPr lang="es-MX" dirty="0"/>
              <a:t>Usando k-</a:t>
            </a:r>
            <a:r>
              <a:rPr lang="es-MX" dirty="0" err="1"/>
              <a:t>means</a:t>
            </a:r>
            <a:r>
              <a:rPr lang="es-MX" dirty="0"/>
              <a:t> </a:t>
            </a:r>
            <a:r>
              <a:rPr lang="es-MX" dirty="0" err="1"/>
              <a:t>clustering</a:t>
            </a:r>
            <a:r>
              <a:rPr lang="es-MX" dirty="0"/>
              <a:t>, identificar las 4 mejores ubicaciones para minimizar la distancia a las entregas.</a:t>
            </a:r>
            <a:endParaRPr lang="es-CO" dirty="0"/>
          </a:p>
        </p:txBody>
      </p:sp>
    </p:spTree>
    <p:extLst>
      <p:ext uri="{BB962C8B-B14F-4D97-AF65-F5344CB8AC3E}">
        <p14:creationId xmlns:p14="http://schemas.microsoft.com/office/powerpoint/2010/main" val="299476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K-</a:t>
            </a:r>
            <a:r>
              <a:rPr lang="es-ES" sz="3200" b="1" dirty="0" err="1">
                <a:solidFill>
                  <a:schemeClr val="accent2"/>
                </a:solidFill>
                <a:latin typeface="Calibri"/>
                <a:ea typeface="Calibri" panose="020F0502020204030204" pitchFamily="34" charset="0"/>
                <a:cs typeface="Times New Roman"/>
              </a:rPr>
              <a:t>means</a:t>
            </a:r>
            <a:r>
              <a:rPr lang="es-ES" sz="3200" b="1" dirty="0">
                <a:solidFill>
                  <a:schemeClr val="accent2"/>
                </a:solidFill>
                <a:latin typeface="Calibri"/>
                <a:ea typeface="Calibri" panose="020F0502020204030204" pitchFamily="34" charset="0"/>
                <a:cs typeface="Times New Roman"/>
              </a:rPr>
              <a:t> </a:t>
            </a:r>
            <a:r>
              <a:rPr lang="es-ES" sz="3200" b="1" dirty="0" err="1">
                <a:solidFill>
                  <a:schemeClr val="accent2"/>
                </a:solidFill>
                <a:latin typeface="Calibri"/>
                <a:ea typeface="Calibri" panose="020F0502020204030204" pitchFamily="34" charset="0"/>
                <a:cs typeface="Times New Roman"/>
              </a:rPr>
              <a:t>Clustering</a:t>
            </a:r>
            <a:endParaRPr lang="es-ES" sz="3200" b="1" dirty="0">
              <a:solidFill>
                <a:schemeClr val="accent2"/>
              </a:solidFill>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 name="Imagen 7">
            <a:extLst>
              <a:ext uri="{FF2B5EF4-FFF2-40B4-BE49-F238E27FC236}">
                <a16:creationId xmlns:a16="http://schemas.microsoft.com/office/drawing/2014/main" id="{E551BFA1-CB59-560B-061E-54044F973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6" name="Imagen 5">
            <a:extLst>
              <a:ext uri="{FF2B5EF4-FFF2-40B4-BE49-F238E27FC236}">
                <a16:creationId xmlns:a16="http://schemas.microsoft.com/office/drawing/2014/main" id="{D53F106F-0CAD-795A-167F-2CDF3BB29BEB}"/>
              </a:ext>
            </a:extLst>
          </p:cNvPr>
          <p:cNvPicPr>
            <a:picLocks noChangeAspect="1"/>
          </p:cNvPicPr>
          <p:nvPr/>
        </p:nvPicPr>
        <p:blipFill>
          <a:blip r:embed="rId4"/>
          <a:stretch>
            <a:fillRect/>
          </a:stretch>
        </p:blipFill>
        <p:spPr>
          <a:xfrm>
            <a:off x="676249" y="2648594"/>
            <a:ext cx="8096301" cy="2740414"/>
          </a:xfrm>
          <a:prstGeom prst="rect">
            <a:avLst/>
          </a:prstGeom>
        </p:spPr>
      </p:pic>
    </p:spTree>
    <p:extLst>
      <p:ext uri="{BB962C8B-B14F-4D97-AF65-F5344CB8AC3E}">
        <p14:creationId xmlns:p14="http://schemas.microsoft.com/office/powerpoint/2010/main" val="307893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Linear and </a:t>
            </a:r>
            <a:r>
              <a:rPr lang="es-ES" sz="3200" b="1" dirty="0" err="1">
                <a:solidFill>
                  <a:schemeClr val="accent2"/>
                </a:solidFill>
                <a:latin typeface="Calibri"/>
                <a:ea typeface="Calibri" panose="020F0502020204030204" pitchFamily="34" charset="0"/>
                <a:cs typeface="Times New Roman"/>
              </a:rPr>
              <a:t>Logistic</a:t>
            </a:r>
            <a:r>
              <a:rPr lang="es-ES" sz="3200" b="1" dirty="0">
                <a:solidFill>
                  <a:schemeClr val="accent2"/>
                </a:solidFill>
                <a:latin typeface="Calibri"/>
                <a:ea typeface="Calibri" panose="020F0502020204030204" pitchFamily="34" charset="0"/>
                <a:cs typeface="Times New Roman"/>
              </a:rPr>
              <a:t> </a:t>
            </a:r>
            <a:r>
              <a:rPr lang="es-ES" sz="3200" b="1" dirty="0" err="1">
                <a:solidFill>
                  <a:schemeClr val="accent2"/>
                </a:solidFill>
                <a:latin typeface="Calibri"/>
                <a:ea typeface="Calibri" panose="020F0502020204030204" pitchFamily="34" charset="0"/>
                <a:cs typeface="Times New Roman"/>
              </a:rPr>
              <a:t>regression</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1621FC01-E5D4-65B0-5B42-3D366FA82D0D}"/>
                  </a:ext>
                </a:extLst>
              </p:cNvPr>
              <p:cNvSpPr txBox="1"/>
              <p:nvPr/>
            </p:nvSpPr>
            <p:spPr>
              <a:xfrm>
                <a:off x="422184" y="2130733"/>
                <a:ext cx="8299631" cy="3198633"/>
              </a:xfrm>
              <a:prstGeom prst="rect">
                <a:avLst/>
              </a:prstGeom>
              <a:noFill/>
            </p:spPr>
            <p:txBody>
              <a:bodyPr wrap="square">
                <a:spAutoFit/>
              </a:bodyPr>
              <a:lstStyle/>
              <a:p>
                <a:r>
                  <a:rPr lang="es-MX" dirty="0"/>
                  <a:t>Supongamos que tenemos una casa de </a:t>
                </a:r>
                <a14:m>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100 </m:t>
                        </m:r>
                        <m:r>
                          <a:rPr lang="es-MX" b="0" i="1" smtClean="0">
                            <a:latin typeface="Cambria Math" panose="02040503050406030204" pitchFamily="18" charset="0"/>
                          </a:rPr>
                          <m:t>𝑚</m:t>
                        </m:r>
                      </m:e>
                      <m:sup>
                        <m:r>
                          <a:rPr lang="es-MX" b="0" i="1" smtClean="0">
                            <a:latin typeface="Cambria Math" panose="02040503050406030204" pitchFamily="18" charset="0"/>
                          </a:rPr>
                          <m:t>2</m:t>
                        </m:r>
                      </m:sup>
                    </m:sSup>
                  </m:oMath>
                </a14:m>
                <a:r>
                  <a:rPr lang="es-MX" dirty="0"/>
                  <a:t>, construida 25 años atrás, con 3 baños y 2 pisos, y se encuentra en un lugar de la ciudad con una valoración 7 (de 1 a 10). Como dato conocido, esta casa tiene un costo de $100000. Cuando deseamos parametrizar acá, lo que buscamos es una función </a:t>
                </a:r>
                <a14:m>
                  <m:oMath xmlns:m="http://schemas.openxmlformats.org/officeDocument/2006/math">
                    <m:r>
                      <a:rPr lang="es-MX" b="0" i="1" smtClean="0">
                        <a:latin typeface="Cambria Math" panose="02040503050406030204" pitchFamily="18" charset="0"/>
                      </a:rPr>
                      <m:t>𝑓</m:t>
                    </m:r>
                    <m:r>
                      <a:rPr lang="es-MX" b="0" i="1" smtClean="0">
                        <a:latin typeface="Cambria Math" panose="02040503050406030204" pitchFamily="18" charset="0"/>
                      </a:rPr>
                      <m:t>(</m:t>
                    </m:r>
                    <m:r>
                      <a:rPr lang="es-MX" b="0" i="1" smtClean="0">
                        <a:latin typeface="Cambria Math" panose="02040503050406030204" pitchFamily="18" charset="0"/>
                      </a:rPr>
                      <m:t>𝑥</m:t>
                    </m:r>
                    <m:r>
                      <a:rPr lang="es-MX" b="0" i="1" smtClean="0">
                        <a:latin typeface="Cambria Math" panose="02040503050406030204" pitchFamily="18" charset="0"/>
                      </a:rPr>
                      <m:t>)=1000000</m:t>
                    </m:r>
                  </m:oMath>
                </a14:m>
                <a:r>
                  <a:rPr lang="es-MX" dirty="0"/>
                  <a:t>, lo que en términos de regresión lineal consiste en encontrar los pesos </a:t>
                </a:r>
                <a14:m>
                  <m:oMath xmlns:m="http://schemas.openxmlformats.org/officeDocument/2006/math">
                    <m:acc>
                      <m:accPr>
                        <m:chr m:val="⃗"/>
                        <m:ctrlPr>
                          <a:rPr lang="es-MX" i="1" smtClean="0">
                            <a:latin typeface="Cambria Math" panose="02040503050406030204" pitchFamily="18" charset="0"/>
                          </a:rPr>
                        </m:ctrlPr>
                      </m:accPr>
                      <m:e>
                        <m:r>
                          <a:rPr lang="es-MX" b="0" i="1" smtClean="0">
                            <a:latin typeface="Cambria Math" panose="02040503050406030204" pitchFamily="18" charset="0"/>
                          </a:rPr>
                          <m:t>𝑤</m:t>
                        </m:r>
                      </m:e>
                    </m:acc>
                    <m:r>
                      <a:rPr lang="es-MX" i="1" smtClean="0">
                        <a:latin typeface="Cambria Math" panose="02040503050406030204" pitchFamily="18" charset="0"/>
                      </a:rPr>
                      <m:t>=</m:t>
                    </m:r>
                    <m:sSub>
                      <m:sSubPr>
                        <m:ctrlPr>
                          <a:rPr lang="es-MX" i="1" smtClean="0">
                            <a:latin typeface="Cambria Math" panose="02040503050406030204" pitchFamily="18" charset="0"/>
                          </a:rPr>
                        </m:ctrlPr>
                      </m:sSubPr>
                      <m:e>
                        <m:r>
                          <a:rPr lang="es-MX" b="0" i="1" smtClean="0">
                            <a:latin typeface="Cambria Math" panose="02040503050406030204" pitchFamily="18" charset="0"/>
                          </a:rPr>
                          <m:t>(</m:t>
                        </m:r>
                        <m:r>
                          <a:rPr lang="es-MX" b="0" i="1" smtClean="0">
                            <a:latin typeface="Cambria Math" panose="02040503050406030204" pitchFamily="18" charset="0"/>
                          </a:rPr>
                          <m:t>𝑤</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𝑤</m:t>
                        </m:r>
                      </m:e>
                      <m:sub>
                        <m:r>
                          <a:rPr lang="es-MX" b="0" i="1" smtClean="0">
                            <a:latin typeface="Cambria Math" panose="02040503050406030204" pitchFamily="18" charset="0"/>
                          </a:rPr>
                          <m:t>2</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𝑤</m:t>
                        </m:r>
                      </m:e>
                      <m:sub>
                        <m:r>
                          <a:rPr lang="es-MX" b="0" i="1" smtClean="0">
                            <a:latin typeface="Cambria Math" panose="02040503050406030204" pitchFamily="18" charset="0"/>
                          </a:rPr>
                          <m:t>𝑛</m:t>
                        </m:r>
                      </m:sub>
                    </m:sSub>
                    <m:r>
                      <a:rPr lang="es-MX" b="0" i="1" smtClean="0">
                        <a:latin typeface="Cambria Math" panose="02040503050406030204" pitchFamily="18" charset="0"/>
                      </a:rPr>
                      <m:t>)</m:t>
                    </m:r>
                  </m:oMath>
                </a14:m>
                <a:r>
                  <a:rPr lang="es-MX" dirty="0"/>
                  <a:t> de forma que </a:t>
                </a:r>
                <a14:m>
                  <m:oMath xmlns:m="http://schemas.openxmlformats.org/officeDocument/2006/math">
                    <m:acc>
                      <m:accPr>
                        <m:chr m:val="⃗"/>
                        <m:ctrlPr>
                          <a:rPr lang="es-MX" i="1" smtClean="0">
                            <a:latin typeface="Cambria Math" panose="02040503050406030204" pitchFamily="18" charset="0"/>
                          </a:rPr>
                        </m:ctrlPr>
                      </m:accPr>
                      <m:e>
                        <m:r>
                          <a:rPr lang="es-MX" b="0" i="1" smtClean="0">
                            <a:latin typeface="Cambria Math" panose="02040503050406030204" pitchFamily="18" charset="0"/>
                          </a:rPr>
                          <m:t>𝑥</m:t>
                        </m:r>
                      </m:e>
                    </m:acc>
                    <m:r>
                      <a:rPr lang="es-MX" b="0" i="1" smtClean="0">
                        <a:latin typeface="Cambria Math" panose="02040503050406030204" pitchFamily="18" charset="0"/>
                      </a:rPr>
                      <m:t>∗</m:t>
                    </m:r>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𝑤</m:t>
                        </m:r>
                      </m:e>
                    </m:acc>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𝑤</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2</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𝑤</m:t>
                        </m:r>
                      </m:e>
                      <m:sub>
                        <m:r>
                          <a:rPr lang="es-MX" b="0" i="1" smtClean="0">
                            <a:latin typeface="Cambria Math" panose="02040503050406030204" pitchFamily="18" charset="0"/>
                          </a:rPr>
                          <m:t>2</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𝑛</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𝑤</m:t>
                        </m:r>
                      </m:e>
                      <m:sub>
                        <m:r>
                          <a:rPr lang="es-MX" b="0" i="1" smtClean="0">
                            <a:latin typeface="Cambria Math" panose="02040503050406030204" pitchFamily="18" charset="0"/>
                          </a:rPr>
                          <m:t>𝑛</m:t>
                        </m:r>
                      </m:sub>
                    </m:sSub>
                  </m:oMath>
                </a14:m>
                <a:r>
                  <a:rPr lang="es-MX" dirty="0"/>
                  <a:t>. Si tuviéramos 5000 casas, tendríamos que repetir este proceso para todas las casas de forma de encontrar el valor </a:t>
                </a:r>
                <a14:m>
                  <m:oMath xmlns:m="http://schemas.openxmlformats.org/officeDocument/2006/math">
                    <m:acc>
                      <m:accPr>
                        <m:chr m:val="⃗"/>
                        <m:ctrlPr>
                          <a:rPr lang="es-MX" i="1" smtClean="0">
                            <a:latin typeface="Cambria Math" panose="02040503050406030204" pitchFamily="18" charset="0"/>
                          </a:rPr>
                        </m:ctrlPr>
                      </m:accPr>
                      <m:e>
                        <m:r>
                          <a:rPr lang="es-MX" b="0" i="1" smtClean="0">
                            <a:latin typeface="Cambria Math" panose="02040503050406030204" pitchFamily="18" charset="0"/>
                          </a:rPr>
                          <m:t>𝑤</m:t>
                        </m:r>
                      </m:e>
                    </m:acc>
                  </m:oMath>
                </a14:m>
                <a:r>
                  <a:rPr lang="es-MX" dirty="0"/>
                  <a:t> que se encuentra cercano a todas estas casas en términos de clase (precio, en este caso). La diferencia entre la regresión lineal y la logística es que la salida para esta última corresponde a la función logística </a:t>
                </a:r>
                <a14:m>
                  <m:oMath xmlns:m="http://schemas.openxmlformats.org/officeDocument/2006/math">
                    <m:r>
                      <a:rPr lang="es-MX" i="1" smtClean="0">
                        <a:latin typeface="Cambria Math" panose="02040503050406030204" pitchFamily="18" charset="0"/>
                        <a:ea typeface="Cambria Math" panose="02040503050406030204" pitchFamily="18" charset="0"/>
                      </a:rPr>
                      <m:t>𝜎</m:t>
                    </m:r>
                    <m:r>
                      <a:rPr lang="es-MX" b="0" i="1" smtClean="0">
                        <a:latin typeface="Cambria Math" panose="02040503050406030204" pitchFamily="18" charset="0"/>
                        <a:ea typeface="Cambria Math" panose="02040503050406030204" pitchFamily="18" charset="0"/>
                      </a:rPr>
                      <m:t>(</m:t>
                    </m:r>
                    <m:acc>
                      <m:accPr>
                        <m:chr m:val="⃗"/>
                        <m:ctrlPr>
                          <a:rPr lang="es-MX" b="0" i="1" smtClean="0">
                            <a:latin typeface="Cambria Math" panose="02040503050406030204" pitchFamily="18" charset="0"/>
                            <a:ea typeface="Cambria Math" panose="02040503050406030204" pitchFamily="18" charset="0"/>
                          </a:rPr>
                        </m:ctrlPr>
                      </m:accPr>
                      <m:e>
                        <m:r>
                          <a:rPr lang="es-MX" b="0" i="1" smtClean="0">
                            <a:latin typeface="Cambria Math" panose="02040503050406030204" pitchFamily="18" charset="0"/>
                            <a:ea typeface="Cambria Math" panose="02040503050406030204" pitchFamily="18" charset="0"/>
                          </a:rPr>
                          <m:t>𝑥</m:t>
                        </m:r>
                      </m:e>
                    </m:acc>
                    <m:r>
                      <a:rPr lang="es-MX" b="0" i="1" smtClean="0">
                        <a:latin typeface="Cambria Math" panose="02040503050406030204" pitchFamily="18" charset="0"/>
                        <a:ea typeface="Cambria Math" panose="02040503050406030204" pitchFamily="18" charset="0"/>
                      </a:rPr>
                      <m:t>,</m:t>
                    </m:r>
                    <m:acc>
                      <m:accPr>
                        <m:chr m:val="⃗"/>
                        <m:ctrlPr>
                          <a:rPr lang="es-MX" b="0" i="1" smtClean="0">
                            <a:latin typeface="Cambria Math" panose="02040503050406030204" pitchFamily="18" charset="0"/>
                            <a:ea typeface="Cambria Math" panose="02040503050406030204" pitchFamily="18" charset="0"/>
                          </a:rPr>
                        </m:ctrlPr>
                      </m:accPr>
                      <m:e>
                        <m:r>
                          <a:rPr lang="es-MX" b="0" i="1" smtClean="0">
                            <a:latin typeface="Cambria Math" panose="02040503050406030204" pitchFamily="18" charset="0"/>
                            <a:ea typeface="Cambria Math" panose="02040503050406030204" pitchFamily="18" charset="0"/>
                          </a:rPr>
                          <m:t>𝑤</m:t>
                        </m:r>
                      </m:e>
                    </m:acc>
                    <m:r>
                      <a:rPr lang="es-MX" b="0" i="1" smtClean="0">
                        <a:latin typeface="Cambria Math" panose="02040503050406030204" pitchFamily="18" charset="0"/>
                        <a:ea typeface="Cambria Math" panose="02040503050406030204" pitchFamily="18" charset="0"/>
                      </a:rPr>
                      <m:t>)</m:t>
                    </m:r>
                  </m:oMath>
                </a14:m>
                <a:r>
                  <a:rPr lang="es-MX" dirty="0"/>
                  <a:t>. La función logística tiene definido su intervalo de salida en el rango (0,1). </a:t>
                </a:r>
                <a:endParaRPr lang="es-CO" dirty="0"/>
              </a:p>
            </p:txBody>
          </p:sp>
        </mc:Choice>
        <mc:Fallback xmlns="">
          <p:sp>
            <p:nvSpPr>
              <p:cNvPr id="7" name="CuadroTexto 6">
                <a:extLst>
                  <a:ext uri="{FF2B5EF4-FFF2-40B4-BE49-F238E27FC236}">
                    <a16:creationId xmlns:a16="http://schemas.microsoft.com/office/drawing/2014/main" id="{1621FC01-E5D4-65B0-5B42-3D366FA82D0D}"/>
                  </a:ext>
                </a:extLst>
              </p:cNvPr>
              <p:cNvSpPr txBox="1">
                <a:spLocks noRot="1" noChangeAspect="1" noMove="1" noResize="1" noEditPoints="1" noAdjustHandles="1" noChangeArrowheads="1" noChangeShapeType="1" noTextEdit="1"/>
              </p:cNvSpPr>
              <p:nvPr/>
            </p:nvSpPr>
            <p:spPr>
              <a:xfrm>
                <a:off x="422184" y="2130733"/>
                <a:ext cx="8299631" cy="3198633"/>
              </a:xfrm>
              <a:prstGeom prst="rect">
                <a:avLst/>
              </a:prstGeom>
              <a:blipFill>
                <a:blip r:embed="rId4"/>
                <a:stretch>
                  <a:fillRect l="-587" t="-1145" r="-734" b="-382"/>
                </a:stretch>
              </a:blipFill>
            </p:spPr>
            <p:txBody>
              <a:bodyPr/>
              <a:lstStyle/>
              <a:p>
                <a:r>
                  <a:rPr lang="es-CO">
                    <a:noFill/>
                  </a:rPr>
                  <a:t> </a:t>
                </a:r>
              </a:p>
            </p:txBody>
          </p:sp>
        </mc:Fallback>
      </mc:AlternateContent>
    </p:spTree>
    <p:extLst>
      <p:ext uri="{BB962C8B-B14F-4D97-AF65-F5344CB8AC3E}">
        <p14:creationId xmlns:p14="http://schemas.microsoft.com/office/powerpoint/2010/main" val="117639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Linear and </a:t>
            </a:r>
            <a:r>
              <a:rPr lang="es-ES" sz="3200" b="1" dirty="0" err="1">
                <a:solidFill>
                  <a:schemeClr val="accent2"/>
                </a:solidFill>
                <a:latin typeface="Calibri"/>
                <a:ea typeface="Calibri" panose="020F0502020204030204" pitchFamily="34" charset="0"/>
                <a:cs typeface="Times New Roman"/>
              </a:rPr>
              <a:t>Logistic</a:t>
            </a:r>
            <a:r>
              <a:rPr lang="es-ES" sz="3200" b="1" dirty="0">
                <a:solidFill>
                  <a:schemeClr val="accent2"/>
                </a:solidFill>
                <a:latin typeface="Calibri"/>
                <a:ea typeface="Calibri" panose="020F0502020204030204" pitchFamily="34" charset="0"/>
                <a:cs typeface="Times New Roman"/>
              </a:rPr>
              <a:t> </a:t>
            </a:r>
            <a:r>
              <a:rPr lang="es-ES" sz="3200" b="1" dirty="0" err="1">
                <a:solidFill>
                  <a:schemeClr val="accent2"/>
                </a:solidFill>
                <a:latin typeface="Calibri"/>
                <a:ea typeface="Calibri" panose="020F0502020204030204" pitchFamily="34" charset="0"/>
                <a:cs typeface="Times New Roman"/>
              </a:rPr>
              <a:t>regression</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a:extLst>
              <a:ext uri="{FF2B5EF4-FFF2-40B4-BE49-F238E27FC236}">
                <a16:creationId xmlns:a16="http://schemas.microsoft.com/office/drawing/2014/main" id="{8D683182-D60B-00EF-784E-F5241F69F570}"/>
              </a:ext>
            </a:extLst>
          </p:cNvPr>
          <p:cNvPicPr>
            <a:picLocks noChangeAspect="1"/>
          </p:cNvPicPr>
          <p:nvPr/>
        </p:nvPicPr>
        <p:blipFill>
          <a:blip r:embed="rId4"/>
          <a:stretch>
            <a:fillRect/>
          </a:stretch>
        </p:blipFill>
        <p:spPr>
          <a:xfrm>
            <a:off x="1757055" y="2344022"/>
            <a:ext cx="5629890" cy="3129904"/>
          </a:xfrm>
          <a:prstGeom prst="rect">
            <a:avLst/>
          </a:prstGeom>
        </p:spPr>
      </p:pic>
    </p:spTree>
    <p:extLst>
      <p:ext uri="{BB962C8B-B14F-4D97-AF65-F5344CB8AC3E}">
        <p14:creationId xmlns:p14="http://schemas.microsoft.com/office/powerpoint/2010/main" val="1941807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Linear and </a:t>
            </a:r>
            <a:r>
              <a:rPr lang="es-ES" sz="3200" b="1" dirty="0" err="1">
                <a:solidFill>
                  <a:schemeClr val="accent2"/>
                </a:solidFill>
                <a:latin typeface="Calibri"/>
                <a:ea typeface="Calibri" panose="020F0502020204030204" pitchFamily="34" charset="0"/>
                <a:cs typeface="Times New Roman"/>
              </a:rPr>
              <a:t>Logistic</a:t>
            </a:r>
            <a:r>
              <a:rPr lang="es-ES" sz="3200" b="1" dirty="0">
                <a:solidFill>
                  <a:schemeClr val="accent2"/>
                </a:solidFill>
                <a:latin typeface="Calibri"/>
                <a:ea typeface="Calibri" panose="020F0502020204030204" pitchFamily="34" charset="0"/>
                <a:cs typeface="Times New Roman"/>
              </a:rPr>
              <a:t> </a:t>
            </a:r>
            <a:r>
              <a:rPr lang="es-ES" sz="3200" b="1" dirty="0" err="1">
                <a:solidFill>
                  <a:schemeClr val="accent2"/>
                </a:solidFill>
                <a:latin typeface="Calibri"/>
                <a:ea typeface="Calibri" panose="020F0502020204030204" pitchFamily="34" charset="0"/>
                <a:cs typeface="Times New Roman"/>
              </a:rPr>
              <a:t>regression</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50" name="Picture 2" descr="Cómo usar Regresión Logística en Python? - IArtificial.net">
            <a:extLst>
              <a:ext uri="{FF2B5EF4-FFF2-40B4-BE49-F238E27FC236}">
                <a16:creationId xmlns:a16="http://schemas.microsoft.com/office/drawing/2014/main" id="{4E0793D1-CA2A-2A7A-9574-5005AB1DB8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3178" y="2307764"/>
            <a:ext cx="4977643" cy="3312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39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¿Qué es una red neuronal?</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CB9F4671-041B-C5CE-8C36-2F67FAEAE677}"/>
              </a:ext>
            </a:extLst>
          </p:cNvPr>
          <p:cNvSpPr txBox="1"/>
          <p:nvPr/>
        </p:nvSpPr>
        <p:spPr>
          <a:xfrm>
            <a:off x="397603" y="2111959"/>
            <a:ext cx="8348793" cy="3139321"/>
          </a:xfrm>
          <a:prstGeom prst="rect">
            <a:avLst/>
          </a:prstGeom>
          <a:noFill/>
        </p:spPr>
        <p:txBody>
          <a:bodyPr wrap="square">
            <a:spAutoFit/>
          </a:bodyPr>
          <a:lstStyle/>
          <a:p>
            <a:r>
              <a:rPr lang="es-MX" dirty="0"/>
              <a:t>Podemos describir una red neuronal como un modelo matemático para procesar información. Si bien es una buena forma para describir casi cualquier algoritmo de ML, daremos un significado específico en el contexto de redes neuronales. Una red neuronal no es un programa fijo, sino más bien un modelo, un sistema que procesa información –o inputs–. Entre las características destacan: </a:t>
            </a:r>
          </a:p>
          <a:p>
            <a:pPr marL="285750" indent="-285750">
              <a:buFont typeface="Arial" panose="020B0604020202020204" pitchFamily="34" charset="0"/>
              <a:buChar char="•"/>
            </a:pPr>
            <a:r>
              <a:rPr lang="es-MX" dirty="0"/>
              <a:t>El proceso de información ocurre sobre objetos simples, llamados neuronas.</a:t>
            </a:r>
          </a:p>
          <a:p>
            <a:pPr marL="285750" indent="-285750">
              <a:buFont typeface="Arial" panose="020B0604020202020204" pitchFamily="34" charset="0"/>
              <a:buChar char="•"/>
            </a:pPr>
            <a:r>
              <a:rPr lang="es-MX" dirty="0"/>
              <a:t>Las neuronas están conectadas para intercambiar señales entre ellas.</a:t>
            </a:r>
          </a:p>
          <a:p>
            <a:pPr marL="285750" indent="-285750">
              <a:buFont typeface="Arial" panose="020B0604020202020204" pitchFamily="34" charset="0"/>
              <a:buChar char="•"/>
            </a:pPr>
            <a:r>
              <a:rPr lang="es-MX" dirty="0"/>
              <a:t>Cada neurona tiene un estado interno, que es determinado por toda la información recibida desde otras neuronas.</a:t>
            </a:r>
          </a:p>
          <a:p>
            <a:pPr marL="285750" indent="-285750">
              <a:buFont typeface="Arial" panose="020B0604020202020204" pitchFamily="34" charset="0"/>
              <a:buChar char="•"/>
            </a:pPr>
            <a:r>
              <a:rPr lang="es-MX" dirty="0"/>
              <a:t>Cada neurona tiene una función de activación distinta que es calculada sobre su estado, y determina su salida.</a:t>
            </a:r>
            <a:endParaRPr lang="es-CO" dirty="0"/>
          </a:p>
        </p:txBody>
      </p:sp>
    </p:spTree>
    <p:extLst>
      <p:ext uri="{BB962C8B-B14F-4D97-AF65-F5344CB8AC3E}">
        <p14:creationId xmlns:p14="http://schemas.microsoft.com/office/powerpoint/2010/main" val="4263677020"/>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997</TotalTime>
  <Words>678</Words>
  <Application>Microsoft Office PowerPoint</Application>
  <PresentationFormat>Presentación en pantalla (4:3)</PresentationFormat>
  <Paragraphs>37</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Cambria Math</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JUAN PABLO RESTREPO URIBE</cp:lastModifiedBy>
  <cp:revision>32</cp:revision>
  <dcterms:created xsi:type="dcterms:W3CDTF">2020-02-03T21:07:58Z</dcterms:created>
  <dcterms:modified xsi:type="dcterms:W3CDTF">2023-03-08T22:48:05Z</dcterms:modified>
</cp:coreProperties>
</file>